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36"/>
  </p:notesMasterIdLst>
  <p:handoutMasterIdLst>
    <p:handoutMasterId r:id="rId37"/>
  </p:handoutMasterIdLst>
  <p:sldIdLst>
    <p:sldId id="256" r:id="rId3"/>
    <p:sldId id="300" r:id="rId4"/>
    <p:sldId id="290" r:id="rId5"/>
    <p:sldId id="326" r:id="rId6"/>
    <p:sldId id="291" r:id="rId7"/>
    <p:sldId id="331" r:id="rId8"/>
    <p:sldId id="315" r:id="rId9"/>
    <p:sldId id="307" r:id="rId10"/>
    <p:sldId id="302" r:id="rId11"/>
    <p:sldId id="293" r:id="rId12"/>
    <p:sldId id="319" r:id="rId13"/>
    <p:sldId id="321" r:id="rId14"/>
    <p:sldId id="306" r:id="rId15"/>
    <p:sldId id="322" r:id="rId16"/>
    <p:sldId id="323" r:id="rId17"/>
    <p:sldId id="324" r:id="rId18"/>
    <p:sldId id="325" r:id="rId19"/>
    <p:sldId id="304" r:id="rId20"/>
    <p:sldId id="327" r:id="rId21"/>
    <p:sldId id="309" r:id="rId22"/>
    <p:sldId id="305" r:id="rId23"/>
    <p:sldId id="310" r:id="rId24"/>
    <p:sldId id="332" r:id="rId25"/>
    <p:sldId id="334" r:id="rId26"/>
    <p:sldId id="333" r:id="rId27"/>
    <p:sldId id="328" r:id="rId28"/>
    <p:sldId id="303" r:id="rId29"/>
    <p:sldId id="329" r:id="rId30"/>
    <p:sldId id="308" r:id="rId31"/>
    <p:sldId id="295" r:id="rId32"/>
    <p:sldId id="335" r:id="rId33"/>
    <p:sldId id="301" r:id="rId34"/>
    <p:sldId id="297" r:id="rId35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AD47"/>
    <a:srgbClr val="4472C4"/>
    <a:srgbClr val="45C4DC"/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主题样式 2 - 强调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79" autoAdjust="0"/>
    <p:restoredTop sz="81499" autoAdjust="0"/>
  </p:normalViewPr>
  <p:slideViewPr>
    <p:cSldViewPr snapToGrid="0">
      <p:cViewPr varScale="1">
        <p:scale>
          <a:sx n="92" d="100"/>
          <a:sy n="92" d="100"/>
        </p:scale>
        <p:origin x="870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5" d="100"/>
          <a:sy n="115" d="100"/>
        </p:scale>
        <p:origin x="155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2362B3-F289-49BB-973F-61CE9F7DD4B5}" type="doc">
      <dgm:prSet loTypeId="urn:microsoft.com/office/officeart/2005/8/layout/hList1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zh-CN" altLang="en-US"/>
        </a:p>
      </dgm:t>
    </dgm:pt>
    <dgm:pt modelId="{B8B7868C-2DCF-4290-9ED9-89E10C0737CF}">
      <dgm:prSet phldrT="[文本]" custT="1"/>
      <dgm:spPr/>
      <dgm:t>
        <a:bodyPr/>
        <a:lstStyle/>
        <a:p>
          <a:r>
            <a:rPr lang="en-US" altLang="zh-CN" sz="4400" dirty="0">
              <a:latin typeface="+mn-lt"/>
              <a:ea typeface="+mn-ea"/>
              <a:cs typeface="+mn-ea"/>
              <a:sym typeface="+mn-lt"/>
            </a:rPr>
            <a:t>What</a:t>
          </a:r>
          <a:endParaRPr lang="zh-CN" altLang="en-US" sz="4400" dirty="0">
            <a:latin typeface="+mn-lt"/>
            <a:ea typeface="+mn-ea"/>
            <a:cs typeface="+mn-ea"/>
            <a:sym typeface="+mn-lt"/>
          </a:endParaRPr>
        </a:p>
      </dgm:t>
    </dgm:pt>
    <dgm:pt modelId="{35A9E4CC-C4C8-4578-A9CC-FA915CCAC37E}" type="parTrans" cxnId="{1AFC5A5F-57AF-4618-A6AD-6311DE3CF2BB}">
      <dgm:prSet/>
      <dgm:spPr/>
      <dgm:t>
        <a:bodyPr/>
        <a:lstStyle/>
        <a:p>
          <a:endParaRPr lang="zh-CN" altLang="en-US" sz="2000"/>
        </a:p>
      </dgm:t>
    </dgm:pt>
    <dgm:pt modelId="{28288698-E81E-46F2-A1AE-F975CAA88B2D}" type="sibTrans" cxnId="{1AFC5A5F-57AF-4618-A6AD-6311DE3CF2BB}">
      <dgm:prSet/>
      <dgm:spPr/>
      <dgm:t>
        <a:bodyPr/>
        <a:lstStyle/>
        <a:p>
          <a:endParaRPr lang="zh-CN" altLang="en-US" sz="2000"/>
        </a:p>
      </dgm:t>
    </dgm:pt>
    <dgm:pt modelId="{0026F7B7-9AC1-4CF9-B551-0B0EA7E56311}">
      <dgm:prSet phldrT="[文本]" custT="1"/>
      <dgm:spPr/>
      <dgm:t>
        <a:bodyPr/>
        <a:lstStyle/>
        <a:p>
          <a:r>
            <a:rPr lang="en-US" altLang="zh-CN" sz="4400" dirty="0">
              <a:latin typeface="+mn-lt"/>
              <a:ea typeface="+mn-ea"/>
              <a:cs typeface="+mn-ea"/>
              <a:sym typeface="+mn-lt"/>
            </a:rPr>
            <a:t>Why</a:t>
          </a:r>
          <a:endParaRPr lang="zh-CN" altLang="en-US" sz="4400" dirty="0">
            <a:latin typeface="+mn-lt"/>
            <a:ea typeface="+mn-ea"/>
            <a:cs typeface="+mn-ea"/>
            <a:sym typeface="+mn-lt"/>
          </a:endParaRPr>
        </a:p>
      </dgm:t>
    </dgm:pt>
    <dgm:pt modelId="{6C990713-89B2-407D-82D2-FA4BC948E5EA}" type="parTrans" cxnId="{EFD95722-D09A-44C8-A4A7-7FCF38C5A912}">
      <dgm:prSet/>
      <dgm:spPr/>
      <dgm:t>
        <a:bodyPr/>
        <a:lstStyle/>
        <a:p>
          <a:endParaRPr lang="zh-CN" altLang="en-US" sz="2000"/>
        </a:p>
      </dgm:t>
    </dgm:pt>
    <dgm:pt modelId="{51D5A2D2-8BC0-4FC9-AABA-E3B482182BC1}" type="sibTrans" cxnId="{EFD95722-D09A-44C8-A4A7-7FCF38C5A912}">
      <dgm:prSet/>
      <dgm:spPr/>
      <dgm:t>
        <a:bodyPr/>
        <a:lstStyle/>
        <a:p>
          <a:endParaRPr lang="zh-CN" altLang="en-US" sz="2000"/>
        </a:p>
      </dgm:t>
    </dgm:pt>
    <dgm:pt modelId="{45E1E9C9-B3B8-4B28-AA65-44D11618C91F}">
      <dgm:prSet phldrT="[文本]" custT="1"/>
      <dgm:spPr/>
      <dgm:t>
        <a:bodyPr/>
        <a:lstStyle/>
        <a:p>
          <a:r>
            <a:rPr lang="en-US" altLang="zh-CN" sz="2000" dirty="0">
              <a:latin typeface="+mn-lt"/>
              <a:ea typeface="+mn-ea"/>
              <a:cs typeface="+mn-ea"/>
              <a:sym typeface="+mn-lt"/>
            </a:rPr>
            <a:t>Speed of simulation is vital</a:t>
          </a:r>
          <a:endParaRPr lang="zh-CN" altLang="en-US" sz="2000" dirty="0">
            <a:latin typeface="+mn-lt"/>
            <a:ea typeface="+mn-ea"/>
            <a:cs typeface="+mn-ea"/>
            <a:sym typeface="+mn-lt"/>
          </a:endParaRPr>
        </a:p>
      </dgm:t>
    </dgm:pt>
    <dgm:pt modelId="{B9338EF7-DA43-4A00-B975-F33116467D10}" type="parTrans" cxnId="{ACF89A9D-5124-4477-87FA-53C6394FF34E}">
      <dgm:prSet/>
      <dgm:spPr/>
      <dgm:t>
        <a:bodyPr/>
        <a:lstStyle/>
        <a:p>
          <a:endParaRPr lang="zh-CN" altLang="en-US" sz="2000"/>
        </a:p>
      </dgm:t>
    </dgm:pt>
    <dgm:pt modelId="{316CCF2F-0ECA-4A0C-9C45-43FB205991AD}" type="sibTrans" cxnId="{ACF89A9D-5124-4477-87FA-53C6394FF34E}">
      <dgm:prSet/>
      <dgm:spPr/>
      <dgm:t>
        <a:bodyPr/>
        <a:lstStyle/>
        <a:p>
          <a:endParaRPr lang="zh-CN" altLang="en-US" sz="2000"/>
        </a:p>
      </dgm:t>
    </dgm:pt>
    <dgm:pt modelId="{E7653786-F692-4837-9928-903021082623}">
      <dgm:prSet phldrT="[文本]" custT="1"/>
      <dgm:spPr/>
      <dgm:t>
        <a:bodyPr/>
        <a:lstStyle/>
        <a:p>
          <a:r>
            <a:rPr lang="en-US" altLang="zh-CN" sz="4400" dirty="0">
              <a:latin typeface="+mn-lt"/>
              <a:ea typeface="+mn-ea"/>
              <a:cs typeface="+mn-ea"/>
              <a:sym typeface="+mn-lt"/>
            </a:rPr>
            <a:t>How</a:t>
          </a:r>
          <a:endParaRPr lang="zh-CN" altLang="en-US" sz="4400" dirty="0">
            <a:latin typeface="+mn-lt"/>
            <a:ea typeface="+mn-ea"/>
            <a:cs typeface="+mn-ea"/>
            <a:sym typeface="+mn-lt"/>
          </a:endParaRPr>
        </a:p>
      </dgm:t>
    </dgm:pt>
    <dgm:pt modelId="{0B99B337-EFF8-43C2-8145-23E1A8817C8F}" type="parTrans" cxnId="{8A265838-3C2D-46CB-87BE-261E5C264B3E}">
      <dgm:prSet/>
      <dgm:spPr/>
      <dgm:t>
        <a:bodyPr/>
        <a:lstStyle/>
        <a:p>
          <a:endParaRPr lang="zh-CN" altLang="en-US" sz="2000"/>
        </a:p>
      </dgm:t>
    </dgm:pt>
    <dgm:pt modelId="{F601473A-B062-4D0F-A1CD-B71ABAE1B9A6}" type="sibTrans" cxnId="{8A265838-3C2D-46CB-87BE-261E5C264B3E}">
      <dgm:prSet/>
      <dgm:spPr/>
      <dgm:t>
        <a:bodyPr/>
        <a:lstStyle/>
        <a:p>
          <a:endParaRPr lang="zh-CN" altLang="en-US" sz="2000"/>
        </a:p>
      </dgm:t>
    </dgm:pt>
    <dgm:pt modelId="{2A4F91DF-4908-44D1-B576-6C19BD9151AA}">
      <dgm:prSet phldrT="[文本]" custT="1"/>
      <dgm:spPr/>
      <dgm:t>
        <a:bodyPr/>
        <a:lstStyle/>
        <a:p>
          <a:r>
            <a:rPr lang="en-US" altLang="en-US" sz="1800" dirty="0">
              <a:latin typeface="+mn-lt"/>
              <a:ea typeface="+mn-ea"/>
              <a:cs typeface="+mn-ea"/>
              <a:sym typeface="+mn-lt"/>
            </a:rPr>
            <a:t>Computational capability of supercomputers</a:t>
          </a:r>
          <a:endParaRPr lang="zh-CN" altLang="en-US" sz="1800" dirty="0">
            <a:latin typeface="+mn-lt"/>
            <a:ea typeface="+mn-ea"/>
            <a:cs typeface="+mn-ea"/>
            <a:sym typeface="+mn-lt"/>
          </a:endParaRPr>
        </a:p>
      </dgm:t>
    </dgm:pt>
    <dgm:pt modelId="{9EDBCF34-FDB2-468A-A89E-EC4ADACFE02B}" type="parTrans" cxnId="{14225CAC-945D-4511-89D5-622EBCBC0BE6}">
      <dgm:prSet/>
      <dgm:spPr/>
      <dgm:t>
        <a:bodyPr/>
        <a:lstStyle/>
        <a:p>
          <a:endParaRPr lang="zh-CN" altLang="en-US" sz="2000"/>
        </a:p>
      </dgm:t>
    </dgm:pt>
    <dgm:pt modelId="{62EC8AA4-70D1-4E70-AAF2-2357ECF8E0CD}" type="sibTrans" cxnId="{14225CAC-945D-4511-89D5-622EBCBC0BE6}">
      <dgm:prSet/>
      <dgm:spPr/>
      <dgm:t>
        <a:bodyPr/>
        <a:lstStyle/>
        <a:p>
          <a:endParaRPr lang="zh-CN" altLang="en-US" sz="2000"/>
        </a:p>
      </dgm:t>
    </dgm:pt>
    <dgm:pt modelId="{63536F20-60F4-4FF3-A285-1B75FC979EBC}">
      <dgm:prSet custT="1"/>
      <dgm:spPr/>
      <dgm:t>
        <a:bodyPr/>
        <a:lstStyle/>
        <a:p>
          <a:r>
            <a:rPr lang="en-US" sz="2000" b="0" i="0" dirty="0">
              <a:latin typeface="+mn-lt"/>
              <a:ea typeface="+mn-ea"/>
              <a:cs typeface="+mn-ea"/>
              <a:sym typeface="+mn-lt"/>
            </a:rPr>
            <a:t>Study properties of materials</a:t>
          </a:r>
          <a:endParaRPr lang="zh-CN" altLang="en-US" sz="2000" dirty="0">
            <a:latin typeface="+mn-lt"/>
            <a:ea typeface="+mn-ea"/>
            <a:cs typeface="+mn-ea"/>
            <a:sym typeface="+mn-lt"/>
          </a:endParaRPr>
        </a:p>
      </dgm:t>
    </dgm:pt>
    <dgm:pt modelId="{DE823B7E-5BAE-457F-8C18-5332D47CFCE8}" type="parTrans" cxnId="{FBB70682-FFB8-45FE-9491-A72879B09E00}">
      <dgm:prSet/>
      <dgm:spPr/>
      <dgm:t>
        <a:bodyPr/>
        <a:lstStyle/>
        <a:p>
          <a:endParaRPr lang="zh-CN" altLang="en-US" sz="2000"/>
        </a:p>
      </dgm:t>
    </dgm:pt>
    <dgm:pt modelId="{98C76F2E-1F5E-4404-9F07-E2DA5D0F99ED}" type="sibTrans" cxnId="{FBB70682-FFB8-45FE-9491-A72879B09E00}">
      <dgm:prSet/>
      <dgm:spPr/>
      <dgm:t>
        <a:bodyPr/>
        <a:lstStyle/>
        <a:p>
          <a:endParaRPr lang="zh-CN" altLang="en-US" sz="2000"/>
        </a:p>
      </dgm:t>
    </dgm:pt>
    <dgm:pt modelId="{A4DD8D04-35DB-4A85-A8FF-EDF6BF5BC538}">
      <dgm:prSet custT="1"/>
      <dgm:spPr/>
      <dgm:t>
        <a:bodyPr/>
        <a:lstStyle/>
        <a:p>
          <a:r>
            <a:rPr lang="en-US" altLang="en-US" sz="1800" dirty="0">
              <a:latin typeface="+mn-lt"/>
              <a:ea typeface="+mn-ea"/>
              <a:cs typeface="+mn-ea"/>
              <a:sym typeface="+mn-lt"/>
            </a:rPr>
            <a:t>Combining algorithms, hardware, and models for innovation</a:t>
          </a:r>
          <a:endParaRPr lang="zh-CN" altLang="en-US" sz="1800" dirty="0">
            <a:latin typeface="+mn-lt"/>
            <a:ea typeface="+mn-ea"/>
            <a:cs typeface="+mn-ea"/>
            <a:sym typeface="+mn-lt"/>
          </a:endParaRPr>
        </a:p>
      </dgm:t>
    </dgm:pt>
    <dgm:pt modelId="{CB9AC348-E9EA-4C80-AC87-A19D3D9C919E}" type="parTrans" cxnId="{CB2819F2-BFD7-4139-8707-E772D08304A5}">
      <dgm:prSet/>
      <dgm:spPr/>
      <dgm:t>
        <a:bodyPr/>
        <a:lstStyle/>
        <a:p>
          <a:endParaRPr lang="zh-CN" altLang="en-US" sz="2000"/>
        </a:p>
      </dgm:t>
    </dgm:pt>
    <dgm:pt modelId="{FC65668E-E309-4432-9FBF-83EF2AF49DFD}" type="sibTrans" cxnId="{CB2819F2-BFD7-4139-8707-E772D08304A5}">
      <dgm:prSet/>
      <dgm:spPr/>
      <dgm:t>
        <a:bodyPr/>
        <a:lstStyle/>
        <a:p>
          <a:endParaRPr lang="zh-CN" altLang="en-US" sz="2000"/>
        </a:p>
      </dgm:t>
    </dgm:pt>
    <dgm:pt modelId="{76D40CCB-BB1C-4CB9-8618-7C46B696B1E6}">
      <dgm:prSet phldrT="[文本]" custT="1"/>
      <dgm:spPr/>
      <dgm:t>
        <a:bodyPr/>
        <a:lstStyle/>
        <a:p>
          <a:r>
            <a:rPr lang="en-US" altLang="en-US" sz="2000" dirty="0">
              <a:latin typeface="+mn-lt"/>
              <a:ea typeface="+mn-ea"/>
              <a:cs typeface="+mn-ea"/>
              <a:sym typeface="+mn-lt"/>
            </a:rPr>
            <a:t>Simulation Requirements</a:t>
          </a:r>
          <a:r>
            <a:rPr lang="zh-CN" altLang="en-US" sz="2000" dirty="0">
              <a:latin typeface="+mn-lt"/>
              <a:ea typeface="+mn-ea"/>
              <a:cs typeface="+mn-ea"/>
              <a:sym typeface="+mn-lt"/>
            </a:rPr>
            <a:t>：</a:t>
          </a:r>
        </a:p>
      </dgm:t>
    </dgm:pt>
    <dgm:pt modelId="{5DFCCC61-FAC8-4E69-A425-AFD8852E8400}" type="parTrans" cxnId="{5B501445-A9B1-4A70-A48A-1BD478503E9F}">
      <dgm:prSet/>
      <dgm:spPr/>
      <dgm:t>
        <a:bodyPr/>
        <a:lstStyle/>
        <a:p>
          <a:endParaRPr lang="zh-CN" altLang="en-US" sz="2000"/>
        </a:p>
      </dgm:t>
    </dgm:pt>
    <dgm:pt modelId="{C3ADEE17-1741-4CF9-A8EA-A627C573C2A2}" type="sibTrans" cxnId="{5B501445-A9B1-4A70-A48A-1BD478503E9F}">
      <dgm:prSet/>
      <dgm:spPr/>
      <dgm:t>
        <a:bodyPr/>
        <a:lstStyle/>
        <a:p>
          <a:endParaRPr lang="zh-CN" altLang="en-US" sz="2000"/>
        </a:p>
      </dgm:t>
    </dgm:pt>
    <dgm:pt modelId="{9D10917D-ABB1-4731-9340-90A4695056B7}">
      <dgm:prSet phldrT="[文本]" custT="1"/>
      <dgm:spPr/>
      <dgm:t>
        <a:bodyPr/>
        <a:lstStyle/>
        <a:p>
          <a:r>
            <a:rPr lang="en-US" altLang="zh-CN" sz="1800" dirty="0">
              <a:latin typeface="+mn-lt"/>
              <a:ea typeface="+mn-ea"/>
              <a:cs typeface="+mn-ea"/>
              <a:sym typeface="+mn-lt"/>
            </a:rPr>
            <a:t>Longer time scales</a:t>
          </a:r>
          <a:endParaRPr lang="zh-CN" altLang="en-US" sz="1800" dirty="0">
            <a:latin typeface="+mn-lt"/>
            <a:ea typeface="+mn-ea"/>
            <a:cs typeface="+mn-ea"/>
            <a:sym typeface="+mn-lt"/>
          </a:endParaRPr>
        </a:p>
      </dgm:t>
    </dgm:pt>
    <dgm:pt modelId="{F2071BFE-B246-4520-8EDE-FE7E345D1893}" type="parTrans" cxnId="{C2F0E57F-7570-4BDF-9EBB-D9A59C149C1F}">
      <dgm:prSet/>
      <dgm:spPr/>
      <dgm:t>
        <a:bodyPr/>
        <a:lstStyle/>
        <a:p>
          <a:endParaRPr lang="zh-CN" altLang="en-US" sz="2000"/>
        </a:p>
      </dgm:t>
    </dgm:pt>
    <dgm:pt modelId="{3CCD6553-98E2-447E-AAEA-C19307ABEABD}" type="sibTrans" cxnId="{C2F0E57F-7570-4BDF-9EBB-D9A59C149C1F}">
      <dgm:prSet/>
      <dgm:spPr/>
      <dgm:t>
        <a:bodyPr/>
        <a:lstStyle/>
        <a:p>
          <a:endParaRPr lang="zh-CN" altLang="en-US" sz="2000"/>
        </a:p>
      </dgm:t>
    </dgm:pt>
    <dgm:pt modelId="{F72394C8-D6DC-4072-9E49-17B9F08B054F}">
      <dgm:prSet phldrT="[文本]" custT="1"/>
      <dgm:spPr/>
      <dgm:t>
        <a:bodyPr/>
        <a:lstStyle/>
        <a:p>
          <a:r>
            <a:rPr lang="en-US" altLang="zh-CN" sz="1800" dirty="0">
              <a:latin typeface="+mn-lt"/>
              <a:ea typeface="+mn-ea"/>
              <a:cs typeface="+mn-ea"/>
              <a:sym typeface="+mn-lt"/>
            </a:rPr>
            <a:t>Lager atomic systems</a:t>
          </a:r>
          <a:endParaRPr lang="zh-CN" altLang="en-US" sz="1800" dirty="0">
            <a:latin typeface="+mn-lt"/>
            <a:ea typeface="+mn-ea"/>
            <a:cs typeface="+mn-ea"/>
            <a:sym typeface="+mn-lt"/>
          </a:endParaRPr>
        </a:p>
      </dgm:t>
    </dgm:pt>
    <dgm:pt modelId="{C329868D-7A0F-41CA-84E5-8268F48EBD83}" type="parTrans" cxnId="{D3470D78-53EB-4D6A-9472-9FAE3C722B31}">
      <dgm:prSet/>
      <dgm:spPr/>
      <dgm:t>
        <a:bodyPr/>
        <a:lstStyle/>
        <a:p>
          <a:endParaRPr lang="zh-CN" altLang="en-US" sz="2000"/>
        </a:p>
      </dgm:t>
    </dgm:pt>
    <dgm:pt modelId="{A9C7891A-8072-4878-8567-E02CD9D5E3E0}" type="sibTrans" cxnId="{D3470D78-53EB-4D6A-9472-9FAE3C722B31}">
      <dgm:prSet/>
      <dgm:spPr/>
      <dgm:t>
        <a:bodyPr/>
        <a:lstStyle/>
        <a:p>
          <a:endParaRPr lang="zh-CN" altLang="en-US" sz="2000"/>
        </a:p>
      </dgm:t>
    </dgm:pt>
    <dgm:pt modelId="{F217AFD7-3A64-44B3-AD33-C580C7B5AABD}">
      <dgm:prSet phldrT="[文本]" custT="1"/>
      <dgm:spPr/>
      <dgm:t>
        <a:bodyPr/>
        <a:lstStyle/>
        <a:p>
          <a:r>
            <a:rPr lang="en-US" altLang="en-US" sz="2000" dirty="0">
              <a:latin typeface="+mn-lt"/>
              <a:ea typeface="+mn-ea"/>
              <a:cs typeface="+mn-ea"/>
              <a:sym typeface="+mn-lt"/>
            </a:rPr>
            <a:t>A computer simulation method</a:t>
          </a:r>
          <a:endParaRPr lang="zh-CN" altLang="en-US" sz="2000" dirty="0">
            <a:latin typeface="+mn-lt"/>
            <a:ea typeface="+mn-ea"/>
            <a:cs typeface="+mn-ea"/>
            <a:sym typeface="+mn-lt"/>
          </a:endParaRPr>
        </a:p>
      </dgm:t>
    </dgm:pt>
    <dgm:pt modelId="{AFEE1993-06BD-4534-ADF2-25F158EB3C9F}" type="parTrans" cxnId="{39897DCA-CC17-4097-B682-193C3332492F}">
      <dgm:prSet/>
      <dgm:spPr/>
      <dgm:t>
        <a:bodyPr/>
        <a:lstStyle/>
        <a:p>
          <a:endParaRPr lang="zh-CN" altLang="en-US" sz="2000"/>
        </a:p>
      </dgm:t>
    </dgm:pt>
    <dgm:pt modelId="{15420A7A-2F4C-4905-88BE-5ADF012E6AD7}" type="sibTrans" cxnId="{39897DCA-CC17-4097-B682-193C3332492F}">
      <dgm:prSet/>
      <dgm:spPr/>
      <dgm:t>
        <a:bodyPr/>
        <a:lstStyle/>
        <a:p>
          <a:endParaRPr lang="zh-CN" altLang="en-US" sz="2000"/>
        </a:p>
      </dgm:t>
    </dgm:pt>
    <dgm:pt modelId="{FEBEC544-FA78-4138-AB41-EF7CAE31E1D2}">
      <dgm:prSet phldrT="[文本]" custT="1"/>
      <dgm:spPr/>
      <dgm:t>
        <a:bodyPr/>
        <a:lstStyle/>
        <a:p>
          <a:r>
            <a:rPr lang="en-US" sz="2000" b="0" i="0" dirty="0">
              <a:latin typeface="+mn-lt"/>
              <a:ea typeface="+mn-ea"/>
              <a:cs typeface="+mn-ea"/>
              <a:sym typeface="+mn-lt"/>
            </a:rPr>
            <a:t>Develop new materials</a:t>
          </a:r>
          <a:endParaRPr lang="zh-CN" altLang="en-US" sz="2000" dirty="0">
            <a:latin typeface="+mn-lt"/>
            <a:ea typeface="+mn-ea"/>
            <a:cs typeface="+mn-ea"/>
            <a:sym typeface="+mn-lt"/>
          </a:endParaRPr>
        </a:p>
      </dgm:t>
    </dgm:pt>
    <dgm:pt modelId="{375A5819-D699-4E05-9E00-FEA280B8E64A}" type="parTrans" cxnId="{2853C25A-137A-412A-9664-1DF95C03CFAD}">
      <dgm:prSet/>
      <dgm:spPr/>
      <dgm:t>
        <a:bodyPr/>
        <a:lstStyle/>
        <a:p>
          <a:endParaRPr lang="zh-CN" altLang="en-US" sz="2000"/>
        </a:p>
      </dgm:t>
    </dgm:pt>
    <dgm:pt modelId="{E9C930C2-D00E-41AF-9078-595095EAE82B}" type="sibTrans" cxnId="{2853C25A-137A-412A-9664-1DF95C03CFAD}">
      <dgm:prSet/>
      <dgm:spPr/>
      <dgm:t>
        <a:bodyPr/>
        <a:lstStyle/>
        <a:p>
          <a:endParaRPr lang="zh-CN" altLang="en-US" sz="2000"/>
        </a:p>
      </dgm:t>
    </dgm:pt>
    <dgm:pt modelId="{94CE7EBE-5B83-45E1-B1B5-A04693308063}" type="pres">
      <dgm:prSet presAssocID="{D22362B3-F289-49BB-973F-61CE9F7DD4B5}" presName="Name0" presStyleCnt="0">
        <dgm:presLayoutVars>
          <dgm:dir/>
          <dgm:animLvl val="lvl"/>
          <dgm:resizeHandles val="exact"/>
        </dgm:presLayoutVars>
      </dgm:prSet>
      <dgm:spPr/>
    </dgm:pt>
    <dgm:pt modelId="{799591AD-5F3E-4FB8-87CA-742D503113E3}" type="pres">
      <dgm:prSet presAssocID="{B8B7868C-2DCF-4290-9ED9-89E10C0737CF}" presName="composite" presStyleCnt="0"/>
      <dgm:spPr/>
    </dgm:pt>
    <dgm:pt modelId="{96CCE3FE-5CD9-4BDD-A7B2-FE31DF2A91B5}" type="pres">
      <dgm:prSet presAssocID="{B8B7868C-2DCF-4290-9ED9-89E10C0737CF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EFAC26D8-0230-473D-AF48-EBD0FA0FD98F}" type="pres">
      <dgm:prSet presAssocID="{B8B7868C-2DCF-4290-9ED9-89E10C0737CF}" presName="desTx" presStyleLbl="alignAccFollowNode1" presStyleIdx="0" presStyleCnt="3">
        <dgm:presLayoutVars>
          <dgm:bulletEnabled val="1"/>
        </dgm:presLayoutVars>
      </dgm:prSet>
      <dgm:spPr/>
    </dgm:pt>
    <dgm:pt modelId="{E2DC5EAE-9B9A-447F-9587-1F21846F8704}" type="pres">
      <dgm:prSet presAssocID="{28288698-E81E-46F2-A1AE-F975CAA88B2D}" presName="space" presStyleCnt="0"/>
      <dgm:spPr/>
    </dgm:pt>
    <dgm:pt modelId="{5A892A60-E882-48AE-89C1-A2DFD3DFD5FC}" type="pres">
      <dgm:prSet presAssocID="{0026F7B7-9AC1-4CF9-B551-0B0EA7E56311}" presName="composite" presStyleCnt="0"/>
      <dgm:spPr/>
    </dgm:pt>
    <dgm:pt modelId="{86BFE99C-BB52-4643-8792-36EB48F7CB73}" type="pres">
      <dgm:prSet presAssocID="{0026F7B7-9AC1-4CF9-B551-0B0EA7E56311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D9A4D989-C4F5-4EF5-8FE1-9D62556C4843}" type="pres">
      <dgm:prSet presAssocID="{0026F7B7-9AC1-4CF9-B551-0B0EA7E56311}" presName="desTx" presStyleLbl="alignAccFollowNode1" presStyleIdx="1" presStyleCnt="3">
        <dgm:presLayoutVars>
          <dgm:bulletEnabled val="1"/>
        </dgm:presLayoutVars>
      </dgm:prSet>
      <dgm:spPr/>
    </dgm:pt>
    <dgm:pt modelId="{D8DE26E9-9F48-4EAE-99EB-775199DC6455}" type="pres">
      <dgm:prSet presAssocID="{51D5A2D2-8BC0-4FC9-AABA-E3B482182BC1}" presName="space" presStyleCnt="0"/>
      <dgm:spPr/>
    </dgm:pt>
    <dgm:pt modelId="{32C798EA-8098-44A7-AD9A-ED72CBEFB015}" type="pres">
      <dgm:prSet presAssocID="{E7653786-F692-4837-9928-903021082623}" presName="composite" presStyleCnt="0"/>
      <dgm:spPr/>
    </dgm:pt>
    <dgm:pt modelId="{ABD39024-7691-4CF3-8E69-0FA3BF281900}" type="pres">
      <dgm:prSet presAssocID="{E7653786-F692-4837-9928-903021082623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C011E88C-E344-40DE-99B5-7DCCBE4AE5E1}" type="pres">
      <dgm:prSet presAssocID="{E7653786-F692-4837-9928-903021082623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8ADA760B-4177-4190-AC8E-636D8002AC8A}" type="presOf" srcId="{D22362B3-F289-49BB-973F-61CE9F7DD4B5}" destId="{94CE7EBE-5B83-45E1-B1B5-A04693308063}" srcOrd="0" destOrd="0" presId="urn:microsoft.com/office/officeart/2005/8/layout/hList1"/>
    <dgm:cxn modelId="{EFD95722-D09A-44C8-A4A7-7FCF38C5A912}" srcId="{D22362B3-F289-49BB-973F-61CE9F7DD4B5}" destId="{0026F7B7-9AC1-4CF9-B551-0B0EA7E56311}" srcOrd="1" destOrd="0" parTransId="{6C990713-89B2-407D-82D2-FA4BC948E5EA}" sibTransId="{51D5A2D2-8BC0-4FC9-AABA-E3B482182BC1}"/>
    <dgm:cxn modelId="{9B845123-A41A-4023-BE18-2A431DE26938}" type="presOf" srcId="{FEBEC544-FA78-4138-AB41-EF7CAE31E1D2}" destId="{EFAC26D8-0230-473D-AF48-EBD0FA0FD98F}" srcOrd="0" destOrd="1" presId="urn:microsoft.com/office/officeart/2005/8/layout/hList1"/>
    <dgm:cxn modelId="{8A265838-3C2D-46CB-87BE-261E5C264B3E}" srcId="{D22362B3-F289-49BB-973F-61CE9F7DD4B5}" destId="{E7653786-F692-4837-9928-903021082623}" srcOrd="2" destOrd="0" parTransId="{0B99B337-EFF8-43C2-8145-23E1A8817C8F}" sibTransId="{F601473A-B062-4D0F-A1CD-B71ABAE1B9A6}"/>
    <dgm:cxn modelId="{1AFC5A5F-57AF-4618-A6AD-6311DE3CF2BB}" srcId="{D22362B3-F289-49BB-973F-61CE9F7DD4B5}" destId="{B8B7868C-2DCF-4290-9ED9-89E10C0737CF}" srcOrd="0" destOrd="0" parTransId="{35A9E4CC-C4C8-4578-A9CC-FA915CCAC37E}" sibTransId="{28288698-E81E-46F2-A1AE-F975CAA88B2D}"/>
    <dgm:cxn modelId="{ACBA8C42-E85A-4426-B311-69AD3381E0F7}" type="presOf" srcId="{A4DD8D04-35DB-4A85-A8FF-EDF6BF5BC538}" destId="{C011E88C-E344-40DE-99B5-7DCCBE4AE5E1}" srcOrd="0" destOrd="1" presId="urn:microsoft.com/office/officeart/2005/8/layout/hList1"/>
    <dgm:cxn modelId="{5B501445-A9B1-4A70-A48A-1BD478503E9F}" srcId="{0026F7B7-9AC1-4CF9-B551-0B0EA7E56311}" destId="{76D40CCB-BB1C-4CB9-8618-7C46B696B1E6}" srcOrd="1" destOrd="0" parTransId="{5DFCCC61-FAC8-4E69-A425-AFD8852E8400}" sibTransId="{C3ADEE17-1741-4CF9-A8EA-A627C573C2A2}"/>
    <dgm:cxn modelId="{181CE568-8B93-426F-AF78-A7C592556DB6}" type="presOf" srcId="{F217AFD7-3A64-44B3-AD33-C580C7B5AABD}" destId="{EFAC26D8-0230-473D-AF48-EBD0FA0FD98F}" srcOrd="0" destOrd="0" presId="urn:microsoft.com/office/officeart/2005/8/layout/hList1"/>
    <dgm:cxn modelId="{1CAE0451-2EF1-4E9E-9610-507A96C4AE9D}" type="presOf" srcId="{76D40CCB-BB1C-4CB9-8618-7C46B696B1E6}" destId="{D9A4D989-C4F5-4EF5-8FE1-9D62556C4843}" srcOrd="0" destOrd="1" presId="urn:microsoft.com/office/officeart/2005/8/layout/hList1"/>
    <dgm:cxn modelId="{67CEAE57-8B5B-4C7C-986C-CFC9C22D1FA9}" type="presOf" srcId="{63536F20-60F4-4FF3-A285-1B75FC979EBC}" destId="{EFAC26D8-0230-473D-AF48-EBD0FA0FD98F}" srcOrd="0" destOrd="2" presId="urn:microsoft.com/office/officeart/2005/8/layout/hList1"/>
    <dgm:cxn modelId="{D3470D78-53EB-4D6A-9472-9FAE3C722B31}" srcId="{76D40CCB-BB1C-4CB9-8618-7C46B696B1E6}" destId="{F72394C8-D6DC-4072-9E49-17B9F08B054F}" srcOrd="1" destOrd="0" parTransId="{C329868D-7A0F-41CA-84E5-8268F48EBD83}" sibTransId="{A9C7891A-8072-4878-8567-E02CD9D5E3E0}"/>
    <dgm:cxn modelId="{2853C25A-137A-412A-9664-1DF95C03CFAD}" srcId="{B8B7868C-2DCF-4290-9ED9-89E10C0737CF}" destId="{FEBEC544-FA78-4138-AB41-EF7CAE31E1D2}" srcOrd="1" destOrd="0" parTransId="{375A5819-D699-4E05-9E00-FEA280B8E64A}" sibTransId="{E9C930C2-D00E-41AF-9078-595095EAE82B}"/>
    <dgm:cxn modelId="{27AC7D7F-8DF4-49F2-9F4C-C8267D2981D9}" type="presOf" srcId="{0026F7B7-9AC1-4CF9-B551-0B0EA7E56311}" destId="{86BFE99C-BB52-4643-8792-36EB48F7CB73}" srcOrd="0" destOrd="0" presId="urn:microsoft.com/office/officeart/2005/8/layout/hList1"/>
    <dgm:cxn modelId="{C2F0E57F-7570-4BDF-9EBB-D9A59C149C1F}" srcId="{76D40CCB-BB1C-4CB9-8618-7C46B696B1E6}" destId="{9D10917D-ABB1-4731-9340-90A4695056B7}" srcOrd="0" destOrd="0" parTransId="{F2071BFE-B246-4520-8EDE-FE7E345D1893}" sibTransId="{3CCD6553-98E2-447E-AAEA-C19307ABEABD}"/>
    <dgm:cxn modelId="{FBB70682-FFB8-45FE-9491-A72879B09E00}" srcId="{B8B7868C-2DCF-4290-9ED9-89E10C0737CF}" destId="{63536F20-60F4-4FF3-A285-1B75FC979EBC}" srcOrd="2" destOrd="0" parTransId="{DE823B7E-5BAE-457F-8C18-5332D47CFCE8}" sibTransId="{98C76F2E-1F5E-4404-9F07-E2DA5D0F99ED}"/>
    <dgm:cxn modelId="{F4CFBE8B-E94B-4AE6-B3D2-C56FB0C26C75}" type="presOf" srcId="{E7653786-F692-4837-9928-903021082623}" destId="{ABD39024-7691-4CF3-8E69-0FA3BF281900}" srcOrd="0" destOrd="0" presId="urn:microsoft.com/office/officeart/2005/8/layout/hList1"/>
    <dgm:cxn modelId="{DAD28195-80BE-4143-89F8-9899F8335D01}" type="presOf" srcId="{F72394C8-D6DC-4072-9E49-17B9F08B054F}" destId="{D9A4D989-C4F5-4EF5-8FE1-9D62556C4843}" srcOrd="0" destOrd="3" presId="urn:microsoft.com/office/officeart/2005/8/layout/hList1"/>
    <dgm:cxn modelId="{ACF89A9D-5124-4477-87FA-53C6394FF34E}" srcId="{0026F7B7-9AC1-4CF9-B551-0B0EA7E56311}" destId="{45E1E9C9-B3B8-4B28-AA65-44D11618C91F}" srcOrd="0" destOrd="0" parTransId="{B9338EF7-DA43-4A00-B975-F33116467D10}" sibTransId="{316CCF2F-0ECA-4A0C-9C45-43FB205991AD}"/>
    <dgm:cxn modelId="{0D03D6AA-526C-4E7C-B4D5-187B52B0C399}" type="presOf" srcId="{B8B7868C-2DCF-4290-9ED9-89E10C0737CF}" destId="{96CCE3FE-5CD9-4BDD-A7B2-FE31DF2A91B5}" srcOrd="0" destOrd="0" presId="urn:microsoft.com/office/officeart/2005/8/layout/hList1"/>
    <dgm:cxn modelId="{14225CAC-945D-4511-89D5-622EBCBC0BE6}" srcId="{E7653786-F692-4837-9928-903021082623}" destId="{2A4F91DF-4908-44D1-B576-6C19BD9151AA}" srcOrd="0" destOrd="0" parTransId="{9EDBCF34-FDB2-468A-A89E-EC4ADACFE02B}" sibTransId="{62EC8AA4-70D1-4E70-AAF2-2357ECF8E0CD}"/>
    <dgm:cxn modelId="{39897DCA-CC17-4097-B682-193C3332492F}" srcId="{B8B7868C-2DCF-4290-9ED9-89E10C0737CF}" destId="{F217AFD7-3A64-44B3-AD33-C580C7B5AABD}" srcOrd="0" destOrd="0" parTransId="{AFEE1993-06BD-4534-ADF2-25F158EB3C9F}" sibTransId="{15420A7A-2F4C-4905-88BE-5ADF012E6AD7}"/>
    <dgm:cxn modelId="{AB42C0D3-7F76-4F0F-A558-1722D980D86C}" type="presOf" srcId="{2A4F91DF-4908-44D1-B576-6C19BD9151AA}" destId="{C011E88C-E344-40DE-99B5-7DCCBE4AE5E1}" srcOrd="0" destOrd="0" presId="urn:microsoft.com/office/officeart/2005/8/layout/hList1"/>
    <dgm:cxn modelId="{38A27ED7-C65D-4544-923E-BD2FE958BC9A}" type="presOf" srcId="{9D10917D-ABB1-4731-9340-90A4695056B7}" destId="{D9A4D989-C4F5-4EF5-8FE1-9D62556C4843}" srcOrd="0" destOrd="2" presId="urn:microsoft.com/office/officeart/2005/8/layout/hList1"/>
    <dgm:cxn modelId="{CB2819F2-BFD7-4139-8707-E772D08304A5}" srcId="{E7653786-F692-4837-9928-903021082623}" destId="{A4DD8D04-35DB-4A85-A8FF-EDF6BF5BC538}" srcOrd="1" destOrd="0" parTransId="{CB9AC348-E9EA-4C80-AC87-A19D3D9C919E}" sibTransId="{FC65668E-E309-4432-9FBF-83EF2AF49DFD}"/>
    <dgm:cxn modelId="{3A6381F2-1801-484E-892A-CE0A6EA4BBD5}" type="presOf" srcId="{45E1E9C9-B3B8-4B28-AA65-44D11618C91F}" destId="{D9A4D989-C4F5-4EF5-8FE1-9D62556C4843}" srcOrd="0" destOrd="0" presId="urn:microsoft.com/office/officeart/2005/8/layout/hList1"/>
    <dgm:cxn modelId="{2E29A095-3B49-4249-871F-FC70E8D8F5BF}" type="presParOf" srcId="{94CE7EBE-5B83-45E1-B1B5-A04693308063}" destId="{799591AD-5F3E-4FB8-87CA-742D503113E3}" srcOrd="0" destOrd="0" presId="urn:microsoft.com/office/officeart/2005/8/layout/hList1"/>
    <dgm:cxn modelId="{9029846C-757F-4B46-823A-EC2C7279326C}" type="presParOf" srcId="{799591AD-5F3E-4FB8-87CA-742D503113E3}" destId="{96CCE3FE-5CD9-4BDD-A7B2-FE31DF2A91B5}" srcOrd="0" destOrd="0" presId="urn:microsoft.com/office/officeart/2005/8/layout/hList1"/>
    <dgm:cxn modelId="{83A536D3-FB06-44E9-81DD-D91623960CCD}" type="presParOf" srcId="{799591AD-5F3E-4FB8-87CA-742D503113E3}" destId="{EFAC26D8-0230-473D-AF48-EBD0FA0FD98F}" srcOrd="1" destOrd="0" presId="urn:microsoft.com/office/officeart/2005/8/layout/hList1"/>
    <dgm:cxn modelId="{41E17129-E193-4BD0-BCC5-5820936F511F}" type="presParOf" srcId="{94CE7EBE-5B83-45E1-B1B5-A04693308063}" destId="{E2DC5EAE-9B9A-447F-9587-1F21846F8704}" srcOrd="1" destOrd="0" presId="urn:microsoft.com/office/officeart/2005/8/layout/hList1"/>
    <dgm:cxn modelId="{D91B4D38-6411-447E-9583-FBE4F5480AED}" type="presParOf" srcId="{94CE7EBE-5B83-45E1-B1B5-A04693308063}" destId="{5A892A60-E882-48AE-89C1-A2DFD3DFD5FC}" srcOrd="2" destOrd="0" presId="urn:microsoft.com/office/officeart/2005/8/layout/hList1"/>
    <dgm:cxn modelId="{F9094493-E3BF-43E4-A670-5E8D22434C50}" type="presParOf" srcId="{5A892A60-E882-48AE-89C1-A2DFD3DFD5FC}" destId="{86BFE99C-BB52-4643-8792-36EB48F7CB73}" srcOrd="0" destOrd="0" presId="urn:microsoft.com/office/officeart/2005/8/layout/hList1"/>
    <dgm:cxn modelId="{000B4A8D-1F17-4DCA-96D9-7011832B7EC7}" type="presParOf" srcId="{5A892A60-E882-48AE-89C1-A2DFD3DFD5FC}" destId="{D9A4D989-C4F5-4EF5-8FE1-9D62556C4843}" srcOrd="1" destOrd="0" presId="urn:microsoft.com/office/officeart/2005/8/layout/hList1"/>
    <dgm:cxn modelId="{E685CC46-96BA-43E0-9B99-9E89769794AB}" type="presParOf" srcId="{94CE7EBE-5B83-45E1-B1B5-A04693308063}" destId="{D8DE26E9-9F48-4EAE-99EB-775199DC6455}" srcOrd="3" destOrd="0" presId="urn:microsoft.com/office/officeart/2005/8/layout/hList1"/>
    <dgm:cxn modelId="{751CD75A-0CE2-44FD-84A1-FBA7A00FAB8C}" type="presParOf" srcId="{94CE7EBE-5B83-45E1-B1B5-A04693308063}" destId="{32C798EA-8098-44A7-AD9A-ED72CBEFB015}" srcOrd="4" destOrd="0" presId="urn:microsoft.com/office/officeart/2005/8/layout/hList1"/>
    <dgm:cxn modelId="{200AF21F-4EA3-4545-A8BD-9392316C45F1}" type="presParOf" srcId="{32C798EA-8098-44A7-AD9A-ED72CBEFB015}" destId="{ABD39024-7691-4CF3-8E69-0FA3BF281900}" srcOrd="0" destOrd="0" presId="urn:microsoft.com/office/officeart/2005/8/layout/hList1"/>
    <dgm:cxn modelId="{F2D6AFD0-A2AC-4A13-B140-2AC86A0F0671}" type="presParOf" srcId="{32C798EA-8098-44A7-AD9A-ED72CBEFB015}" destId="{C011E88C-E344-40DE-99B5-7DCCBE4AE5E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356D70-48DF-46BF-8B95-DC4B9933948A}" type="doc">
      <dgm:prSet loTypeId="urn:microsoft.com/office/officeart/2005/8/layout/lProcess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zh-CN" altLang="en-US"/>
        </a:p>
      </dgm:t>
    </dgm:pt>
    <dgm:pt modelId="{BAAE5569-2373-448E-A6E9-FEC4B10F281A}">
      <dgm:prSet phldrT="[文本]"/>
      <dgm:spPr/>
      <dgm:t>
        <a:bodyPr/>
        <a:lstStyle/>
        <a:p>
          <a:r>
            <a:rPr lang="en-US" altLang="zh-CN" dirty="0">
              <a:latin typeface="Segoe UI Semibold" panose="020B0702040204020203" pitchFamily="34" charset="0"/>
              <a:ea typeface="+mn-ea"/>
              <a:cs typeface="Segoe UI Semibold" panose="020B0702040204020203" pitchFamily="34" charset="0"/>
              <a:sym typeface="+mn-lt"/>
            </a:rPr>
            <a:t>Challenges:</a:t>
          </a:r>
          <a:endParaRPr lang="zh-CN" altLang="en-US" dirty="0">
            <a:latin typeface="Segoe UI Semibold" panose="020B0702040204020203" pitchFamily="34" charset="0"/>
            <a:ea typeface="+mn-ea"/>
            <a:cs typeface="Segoe UI Semibold" panose="020B0702040204020203" pitchFamily="34" charset="0"/>
            <a:sym typeface="+mn-lt"/>
          </a:endParaRPr>
        </a:p>
      </dgm:t>
    </dgm:pt>
    <dgm:pt modelId="{B2200256-064B-4F18-90F3-82D0339F6C97}" type="parTrans" cxnId="{862A5C14-AD0A-49A4-838E-D7D650171BC2}">
      <dgm:prSet/>
      <dgm:spPr/>
      <dgm:t>
        <a:bodyPr/>
        <a:lstStyle/>
        <a:p>
          <a:endParaRPr lang="zh-CN" altLang="en-US"/>
        </a:p>
      </dgm:t>
    </dgm:pt>
    <dgm:pt modelId="{222FEE8A-E27B-4674-B07D-3AA809B57F53}" type="sibTrans" cxnId="{862A5C14-AD0A-49A4-838E-D7D650171BC2}">
      <dgm:prSet/>
      <dgm:spPr/>
      <dgm:t>
        <a:bodyPr/>
        <a:lstStyle/>
        <a:p>
          <a:endParaRPr lang="zh-CN" altLang="en-US"/>
        </a:p>
      </dgm:t>
    </dgm:pt>
    <dgm:pt modelId="{1679BD7C-54B1-4F23-A001-B3EDB8D60131}">
      <dgm:prSet phldrT="[文本]" custT="1"/>
      <dgm:spPr/>
      <dgm:t>
        <a:bodyPr/>
        <a:lstStyle/>
        <a:p>
          <a:r>
            <a:rPr lang="en-US" altLang="zh-CN" sz="2400" dirty="0">
              <a:latin typeface="+mn-lt"/>
              <a:ea typeface="+mn-ea"/>
              <a:cs typeface="+mn-ea"/>
              <a:sym typeface="+mn-lt"/>
            </a:rPr>
            <a:t>Consistency</a:t>
          </a:r>
          <a:endParaRPr lang="zh-CN" altLang="en-US" sz="2400" dirty="0">
            <a:latin typeface="+mn-lt"/>
            <a:ea typeface="+mn-ea"/>
            <a:cs typeface="+mn-ea"/>
            <a:sym typeface="+mn-lt"/>
          </a:endParaRPr>
        </a:p>
      </dgm:t>
    </dgm:pt>
    <dgm:pt modelId="{9F1B91BB-A1A0-40FB-B393-17E38C022510}" type="parTrans" cxnId="{62DE6E8A-48A3-4624-88F7-04BDEB196115}">
      <dgm:prSet/>
      <dgm:spPr/>
      <dgm:t>
        <a:bodyPr/>
        <a:lstStyle/>
        <a:p>
          <a:endParaRPr lang="zh-CN" altLang="en-US"/>
        </a:p>
      </dgm:t>
    </dgm:pt>
    <dgm:pt modelId="{85EBB30B-0BDB-4180-A6AB-E001241A63F5}" type="sibTrans" cxnId="{62DE6E8A-48A3-4624-88F7-04BDEB196115}">
      <dgm:prSet/>
      <dgm:spPr/>
      <dgm:t>
        <a:bodyPr/>
        <a:lstStyle/>
        <a:p>
          <a:endParaRPr lang="zh-CN" altLang="en-US"/>
        </a:p>
      </dgm:t>
    </dgm:pt>
    <dgm:pt modelId="{DE8AD946-AE2A-4EB4-8686-57B123F87310}">
      <dgm:prSet phldrT="[文本]" custT="1"/>
      <dgm:spPr/>
      <dgm:t>
        <a:bodyPr/>
        <a:lstStyle/>
        <a:p>
          <a:r>
            <a:rPr lang="en-US" altLang="zh-CN" sz="2400" dirty="0">
              <a:latin typeface="+mn-lt"/>
              <a:ea typeface="+mn-ea"/>
              <a:cs typeface="+mn-ea"/>
              <a:sym typeface="+mn-lt"/>
            </a:rPr>
            <a:t>Bandwidth bottleneck</a:t>
          </a:r>
          <a:endParaRPr lang="zh-CN" altLang="en-US" sz="2400" dirty="0">
            <a:latin typeface="+mn-lt"/>
            <a:ea typeface="+mn-ea"/>
            <a:cs typeface="+mn-ea"/>
            <a:sym typeface="+mn-lt"/>
          </a:endParaRPr>
        </a:p>
      </dgm:t>
    </dgm:pt>
    <dgm:pt modelId="{647CF85B-04BA-4143-85AC-CA6E4C56795B}" type="parTrans" cxnId="{4E60E816-85E4-46EF-A728-BD1A763B8410}">
      <dgm:prSet/>
      <dgm:spPr/>
      <dgm:t>
        <a:bodyPr/>
        <a:lstStyle/>
        <a:p>
          <a:endParaRPr lang="zh-CN" altLang="en-US"/>
        </a:p>
      </dgm:t>
    </dgm:pt>
    <dgm:pt modelId="{5AF6F26D-DF93-4BCC-9770-4E5145E1881A}" type="sibTrans" cxnId="{4E60E816-85E4-46EF-A728-BD1A763B8410}">
      <dgm:prSet/>
      <dgm:spPr/>
      <dgm:t>
        <a:bodyPr/>
        <a:lstStyle/>
        <a:p>
          <a:endParaRPr lang="zh-CN" altLang="en-US"/>
        </a:p>
      </dgm:t>
    </dgm:pt>
    <dgm:pt modelId="{F1AE9C9F-7121-4A5C-9C00-B0A5FD49BAA0}">
      <dgm:prSet phldrT="[文本]" custT="1"/>
      <dgm:spPr/>
      <dgm:t>
        <a:bodyPr/>
        <a:lstStyle/>
        <a:p>
          <a:r>
            <a:rPr lang="en-US" altLang="zh-CN" sz="2400" dirty="0">
              <a:latin typeface="+mn-lt"/>
              <a:ea typeface="+mn-ea"/>
              <a:cs typeface="+mn-ea"/>
              <a:sym typeface="+mn-lt"/>
            </a:rPr>
            <a:t>Limited on-chip buffer</a:t>
          </a:r>
          <a:endParaRPr lang="zh-CN" altLang="en-US" sz="2400" dirty="0">
            <a:latin typeface="+mn-lt"/>
            <a:ea typeface="+mn-ea"/>
            <a:cs typeface="+mn-ea"/>
            <a:sym typeface="+mn-lt"/>
          </a:endParaRPr>
        </a:p>
      </dgm:t>
    </dgm:pt>
    <dgm:pt modelId="{CB04F686-0D1C-4762-9BD8-21A02568DA0E}" type="parTrans" cxnId="{EA458D1A-F586-4270-A85F-764C6704EAFB}">
      <dgm:prSet/>
      <dgm:spPr/>
      <dgm:t>
        <a:bodyPr/>
        <a:lstStyle/>
        <a:p>
          <a:endParaRPr lang="zh-CN" altLang="en-US"/>
        </a:p>
      </dgm:t>
    </dgm:pt>
    <dgm:pt modelId="{3246E0FB-E8AC-45C7-80CF-4FDD9D4A7873}" type="sibTrans" cxnId="{EA458D1A-F586-4270-A85F-764C6704EAFB}">
      <dgm:prSet/>
      <dgm:spPr/>
      <dgm:t>
        <a:bodyPr/>
        <a:lstStyle/>
        <a:p>
          <a:endParaRPr lang="zh-CN" altLang="en-US"/>
        </a:p>
      </dgm:t>
    </dgm:pt>
    <dgm:pt modelId="{F6EE34A4-7AAE-49F8-B5AD-005D6A566786}" type="pres">
      <dgm:prSet presAssocID="{92356D70-48DF-46BF-8B95-DC4B9933948A}" presName="theList" presStyleCnt="0">
        <dgm:presLayoutVars>
          <dgm:dir/>
          <dgm:animLvl val="lvl"/>
          <dgm:resizeHandles val="exact"/>
        </dgm:presLayoutVars>
      </dgm:prSet>
      <dgm:spPr/>
    </dgm:pt>
    <dgm:pt modelId="{8ABF54E8-30A5-4BA1-8E9D-2DDD77604CE0}" type="pres">
      <dgm:prSet presAssocID="{BAAE5569-2373-448E-A6E9-FEC4B10F281A}" presName="compNode" presStyleCnt="0"/>
      <dgm:spPr/>
    </dgm:pt>
    <dgm:pt modelId="{79471A68-8353-444C-9D1E-23FD8EF2BAB9}" type="pres">
      <dgm:prSet presAssocID="{BAAE5569-2373-448E-A6E9-FEC4B10F281A}" presName="aNode" presStyleLbl="bgShp" presStyleIdx="0" presStyleCnt="1"/>
      <dgm:spPr/>
    </dgm:pt>
    <dgm:pt modelId="{E4EFA1E3-2868-4F5B-8B24-1AF72B7A88BC}" type="pres">
      <dgm:prSet presAssocID="{BAAE5569-2373-448E-A6E9-FEC4B10F281A}" presName="textNode" presStyleLbl="bgShp" presStyleIdx="0" presStyleCnt="1"/>
      <dgm:spPr/>
    </dgm:pt>
    <dgm:pt modelId="{10AEC779-474D-4CBE-B08A-B3040D7A984A}" type="pres">
      <dgm:prSet presAssocID="{BAAE5569-2373-448E-A6E9-FEC4B10F281A}" presName="compChildNode" presStyleCnt="0"/>
      <dgm:spPr/>
    </dgm:pt>
    <dgm:pt modelId="{42160CFD-456C-4BBE-B3F1-1ADA4780313F}" type="pres">
      <dgm:prSet presAssocID="{BAAE5569-2373-448E-A6E9-FEC4B10F281A}" presName="theInnerList" presStyleCnt="0"/>
      <dgm:spPr/>
    </dgm:pt>
    <dgm:pt modelId="{F488BC09-739C-45CD-94EB-CF3B0E12A83A}" type="pres">
      <dgm:prSet presAssocID="{1679BD7C-54B1-4F23-A001-B3EDB8D60131}" presName="childNode" presStyleLbl="node1" presStyleIdx="0" presStyleCnt="3">
        <dgm:presLayoutVars>
          <dgm:bulletEnabled val="1"/>
        </dgm:presLayoutVars>
      </dgm:prSet>
      <dgm:spPr/>
    </dgm:pt>
    <dgm:pt modelId="{B9624BA9-969F-4316-84B2-A88EDC27EDD1}" type="pres">
      <dgm:prSet presAssocID="{1679BD7C-54B1-4F23-A001-B3EDB8D60131}" presName="aSpace2" presStyleCnt="0"/>
      <dgm:spPr/>
    </dgm:pt>
    <dgm:pt modelId="{F94A6F37-46C6-4850-90E5-960A2844C0EE}" type="pres">
      <dgm:prSet presAssocID="{DE8AD946-AE2A-4EB4-8686-57B123F87310}" presName="childNode" presStyleLbl="node1" presStyleIdx="1" presStyleCnt="3">
        <dgm:presLayoutVars>
          <dgm:bulletEnabled val="1"/>
        </dgm:presLayoutVars>
      </dgm:prSet>
      <dgm:spPr/>
    </dgm:pt>
    <dgm:pt modelId="{306C8414-7AD7-4527-91D5-6E1BF6F11D5F}" type="pres">
      <dgm:prSet presAssocID="{DE8AD946-AE2A-4EB4-8686-57B123F87310}" presName="aSpace2" presStyleCnt="0"/>
      <dgm:spPr/>
    </dgm:pt>
    <dgm:pt modelId="{33FF2F13-A959-4A14-B3CF-0FAE6AAC87E0}" type="pres">
      <dgm:prSet presAssocID="{F1AE9C9F-7121-4A5C-9C00-B0A5FD49BAA0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ADB20103-8717-4720-B84A-35CD0F7BF424}" type="presOf" srcId="{F1AE9C9F-7121-4A5C-9C00-B0A5FD49BAA0}" destId="{33FF2F13-A959-4A14-B3CF-0FAE6AAC87E0}" srcOrd="0" destOrd="0" presId="urn:microsoft.com/office/officeart/2005/8/layout/lProcess2"/>
    <dgm:cxn modelId="{862A5C14-AD0A-49A4-838E-D7D650171BC2}" srcId="{92356D70-48DF-46BF-8B95-DC4B9933948A}" destId="{BAAE5569-2373-448E-A6E9-FEC4B10F281A}" srcOrd="0" destOrd="0" parTransId="{B2200256-064B-4F18-90F3-82D0339F6C97}" sibTransId="{222FEE8A-E27B-4674-B07D-3AA809B57F53}"/>
    <dgm:cxn modelId="{4E60E816-85E4-46EF-A728-BD1A763B8410}" srcId="{BAAE5569-2373-448E-A6E9-FEC4B10F281A}" destId="{DE8AD946-AE2A-4EB4-8686-57B123F87310}" srcOrd="1" destOrd="0" parTransId="{647CF85B-04BA-4143-85AC-CA6E4C56795B}" sibTransId="{5AF6F26D-DF93-4BCC-9770-4E5145E1881A}"/>
    <dgm:cxn modelId="{EA458D1A-F586-4270-A85F-764C6704EAFB}" srcId="{BAAE5569-2373-448E-A6E9-FEC4B10F281A}" destId="{F1AE9C9F-7121-4A5C-9C00-B0A5FD49BAA0}" srcOrd="2" destOrd="0" parTransId="{CB04F686-0D1C-4762-9BD8-21A02568DA0E}" sibTransId="{3246E0FB-E8AC-45C7-80CF-4FDD9D4A7873}"/>
    <dgm:cxn modelId="{AC80F029-9A71-4B6D-B860-E513FBABF06D}" type="presOf" srcId="{DE8AD946-AE2A-4EB4-8686-57B123F87310}" destId="{F94A6F37-46C6-4850-90E5-960A2844C0EE}" srcOrd="0" destOrd="0" presId="urn:microsoft.com/office/officeart/2005/8/layout/lProcess2"/>
    <dgm:cxn modelId="{181D672E-27BC-426A-860F-734E677CE698}" type="presOf" srcId="{92356D70-48DF-46BF-8B95-DC4B9933948A}" destId="{F6EE34A4-7AAE-49F8-B5AD-005D6A566786}" srcOrd="0" destOrd="0" presId="urn:microsoft.com/office/officeart/2005/8/layout/lProcess2"/>
    <dgm:cxn modelId="{1E9DBD4C-E2EA-4FFA-900F-6724183CBAC3}" type="presOf" srcId="{BAAE5569-2373-448E-A6E9-FEC4B10F281A}" destId="{79471A68-8353-444C-9D1E-23FD8EF2BAB9}" srcOrd="0" destOrd="0" presId="urn:microsoft.com/office/officeart/2005/8/layout/lProcess2"/>
    <dgm:cxn modelId="{3854EC56-5DD8-4694-845E-132B65BC0F5F}" type="presOf" srcId="{BAAE5569-2373-448E-A6E9-FEC4B10F281A}" destId="{E4EFA1E3-2868-4F5B-8B24-1AF72B7A88BC}" srcOrd="1" destOrd="0" presId="urn:microsoft.com/office/officeart/2005/8/layout/lProcess2"/>
    <dgm:cxn modelId="{62DE6E8A-48A3-4624-88F7-04BDEB196115}" srcId="{BAAE5569-2373-448E-A6E9-FEC4B10F281A}" destId="{1679BD7C-54B1-4F23-A001-B3EDB8D60131}" srcOrd="0" destOrd="0" parTransId="{9F1B91BB-A1A0-40FB-B393-17E38C022510}" sibTransId="{85EBB30B-0BDB-4180-A6AB-E001241A63F5}"/>
    <dgm:cxn modelId="{396524F4-D253-4551-BD70-3C9C9B30D87E}" type="presOf" srcId="{1679BD7C-54B1-4F23-A001-B3EDB8D60131}" destId="{F488BC09-739C-45CD-94EB-CF3B0E12A83A}" srcOrd="0" destOrd="0" presId="urn:microsoft.com/office/officeart/2005/8/layout/lProcess2"/>
    <dgm:cxn modelId="{819D06F9-42B5-4230-BCA8-6E5DC2E7AE92}" type="presParOf" srcId="{F6EE34A4-7AAE-49F8-B5AD-005D6A566786}" destId="{8ABF54E8-30A5-4BA1-8E9D-2DDD77604CE0}" srcOrd="0" destOrd="0" presId="urn:microsoft.com/office/officeart/2005/8/layout/lProcess2"/>
    <dgm:cxn modelId="{963A2F9F-EAD8-4926-ADC2-D2D7DDE71E89}" type="presParOf" srcId="{8ABF54E8-30A5-4BA1-8E9D-2DDD77604CE0}" destId="{79471A68-8353-444C-9D1E-23FD8EF2BAB9}" srcOrd="0" destOrd="0" presId="urn:microsoft.com/office/officeart/2005/8/layout/lProcess2"/>
    <dgm:cxn modelId="{D4DFDC7F-06D0-49AC-9467-F237714C06D2}" type="presParOf" srcId="{8ABF54E8-30A5-4BA1-8E9D-2DDD77604CE0}" destId="{E4EFA1E3-2868-4F5B-8B24-1AF72B7A88BC}" srcOrd="1" destOrd="0" presId="urn:microsoft.com/office/officeart/2005/8/layout/lProcess2"/>
    <dgm:cxn modelId="{A27DE17A-9E79-450E-B29C-EA8E65903248}" type="presParOf" srcId="{8ABF54E8-30A5-4BA1-8E9D-2DDD77604CE0}" destId="{10AEC779-474D-4CBE-B08A-B3040D7A984A}" srcOrd="2" destOrd="0" presId="urn:microsoft.com/office/officeart/2005/8/layout/lProcess2"/>
    <dgm:cxn modelId="{890DC3FD-E81C-4947-8A55-F7F33BD8A016}" type="presParOf" srcId="{10AEC779-474D-4CBE-B08A-B3040D7A984A}" destId="{42160CFD-456C-4BBE-B3F1-1ADA4780313F}" srcOrd="0" destOrd="0" presId="urn:microsoft.com/office/officeart/2005/8/layout/lProcess2"/>
    <dgm:cxn modelId="{44A3A917-23B5-473F-9DB5-EF9558D8344F}" type="presParOf" srcId="{42160CFD-456C-4BBE-B3F1-1ADA4780313F}" destId="{F488BC09-739C-45CD-94EB-CF3B0E12A83A}" srcOrd="0" destOrd="0" presId="urn:microsoft.com/office/officeart/2005/8/layout/lProcess2"/>
    <dgm:cxn modelId="{745580D7-7973-4AE2-A1D5-71D304D437CC}" type="presParOf" srcId="{42160CFD-456C-4BBE-B3F1-1ADA4780313F}" destId="{B9624BA9-969F-4316-84B2-A88EDC27EDD1}" srcOrd="1" destOrd="0" presId="urn:microsoft.com/office/officeart/2005/8/layout/lProcess2"/>
    <dgm:cxn modelId="{69BC15F1-243C-4EDA-A73F-E754EBAB1A7B}" type="presParOf" srcId="{42160CFD-456C-4BBE-B3F1-1ADA4780313F}" destId="{F94A6F37-46C6-4850-90E5-960A2844C0EE}" srcOrd="2" destOrd="0" presId="urn:microsoft.com/office/officeart/2005/8/layout/lProcess2"/>
    <dgm:cxn modelId="{AD7C5F2E-0D6F-482E-9483-E8ABBF109277}" type="presParOf" srcId="{42160CFD-456C-4BBE-B3F1-1ADA4780313F}" destId="{306C8414-7AD7-4527-91D5-6E1BF6F11D5F}" srcOrd="3" destOrd="0" presId="urn:microsoft.com/office/officeart/2005/8/layout/lProcess2"/>
    <dgm:cxn modelId="{05E291AC-07B5-45C0-B202-34B64D174357}" type="presParOf" srcId="{42160CFD-456C-4BBE-B3F1-1ADA4780313F}" destId="{33FF2F13-A959-4A14-B3CF-0FAE6AAC87E0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6703AE0-3166-4F54-9BBE-E43D83BBC95A}" type="doc">
      <dgm:prSet loTypeId="urn:microsoft.com/office/officeart/2005/8/layout/equation1" loCatId="process" qsTypeId="urn:microsoft.com/office/officeart/2005/8/quickstyle/3d1" qsCatId="3D" csTypeId="urn:microsoft.com/office/officeart/2005/8/colors/colorful5" csCatId="colorful" phldr="1"/>
      <dgm:spPr/>
    </dgm:pt>
    <dgm:pt modelId="{5C67BB44-FA71-48B2-B7A9-A9D726713B64}">
      <dgm:prSet phldrT="[文本]" custT="1"/>
      <dgm:spPr/>
      <dgm:t>
        <a:bodyPr/>
        <a:lstStyle/>
        <a:p>
          <a:pPr algn="ctr"/>
          <a:r>
            <a:rPr lang="en-US" altLang="zh-CN" sz="2400">
              <a:latin typeface="+mn-lt"/>
              <a:ea typeface="+mn-ea"/>
              <a:cs typeface="+mn-ea"/>
              <a:sym typeface="+mn-lt"/>
            </a:rPr>
            <a:t>ILP</a:t>
          </a:r>
          <a:endParaRPr lang="zh-CN" altLang="en-US" sz="2400" dirty="0">
            <a:latin typeface="+mn-lt"/>
            <a:ea typeface="+mn-ea"/>
            <a:cs typeface="+mn-ea"/>
            <a:sym typeface="+mn-lt"/>
          </a:endParaRPr>
        </a:p>
      </dgm:t>
    </dgm:pt>
    <dgm:pt modelId="{3CD52B53-DE05-4B4D-9966-CD0E16BE2EA3}" type="parTrans" cxnId="{A2F367DD-8F90-4D52-A910-B406D4C790EB}">
      <dgm:prSet/>
      <dgm:spPr/>
      <dgm:t>
        <a:bodyPr/>
        <a:lstStyle/>
        <a:p>
          <a:pPr algn="ctr"/>
          <a:endParaRPr lang="zh-CN" altLang="en-US"/>
        </a:p>
      </dgm:t>
    </dgm:pt>
    <dgm:pt modelId="{67E53A2B-9246-419F-A43D-5BF6B0AC827E}" type="sibTrans" cxnId="{A2F367DD-8F90-4D52-A910-B406D4C790EB}">
      <dgm:prSet/>
      <dgm:spPr/>
      <dgm:t>
        <a:bodyPr/>
        <a:lstStyle/>
        <a:p>
          <a:pPr algn="ctr"/>
          <a:endParaRPr lang="zh-CN" altLang="en-US" dirty="0"/>
        </a:p>
      </dgm:t>
    </dgm:pt>
    <dgm:pt modelId="{ECFE1E4E-6AB7-4F56-8447-975E236F7B43}">
      <dgm:prSet phldrT="[文本]" custT="1"/>
      <dgm:spPr/>
      <dgm:t>
        <a:bodyPr/>
        <a:lstStyle/>
        <a:p>
          <a:pPr algn="ctr"/>
          <a:r>
            <a:rPr lang="en-US" altLang="zh-CN" sz="2400">
              <a:latin typeface="+mn-lt"/>
              <a:ea typeface="+mn-ea"/>
              <a:cs typeface="+mn-ea"/>
              <a:sym typeface="+mn-lt"/>
            </a:rPr>
            <a:t>Tersoff</a:t>
          </a:r>
          <a:endParaRPr lang="zh-CN" altLang="en-US" sz="2400" dirty="0">
            <a:latin typeface="+mn-lt"/>
            <a:ea typeface="+mn-ea"/>
            <a:cs typeface="+mn-ea"/>
            <a:sym typeface="+mn-lt"/>
          </a:endParaRPr>
        </a:p>
      </dgm:t>
    </dgm:pt>
    <dgm:pt modelId="{B92D17B2-1BB5-4595-8CB7-5BB61D809EF9}" type="parTrans" cxnId="{324E3118-2E64-4C83-A747-5A291EFF61FC}">
      <dgm:prSet/>
      <dgm:spPr/>
      <dgm:t>
        <a:bodyPr/>
        <a:lstStyle/>
        <a:p>
          <a:pPr algn="ctr"/>
          <a:endParaRPr lang="zh-CN" altLang="en-US"/>
        </a:p>
      </dgm:t>
    </dgm:pt>
    <dgm:pt modelId="{D8643159-D32F-48AA-B522-FD3CF8986D1C}" type="sibTrans" cxnId="{324E3118-2E64-4C83-A747-5A291EFF61FC}">
      <dgm:prSet/>
      <dgm:spPr/>
      <dgm:t>
        <a:bodyPr/>
        <a:lstStyle/>
        <a:p>
          <a:pPr algn="ctr"/>
          <a:endParaRPr lang="zh-CN" altLang="en-US"/>
        </a:p>
      </dgm:t>
    </dgm:pt>
    <dgm:pt modelId="{1918DC89-1619-446D-80DB-FA6EDDB04508}">
      <dgm:prSet phldrT="[文本]"/>
      <dgm:spPr/>
      <dgm:t>
        <a:bodyPr/>
        <a:lstStyle/>
        <a:p>
          <a:pPr algn="ctr"/>
          <a:r>
            <a:rPr lang="en-US" altLang="zh-CN" dirty="0">
              <a:latin typeface="+mn-lt"/>
              <a:ea typeface="+mn-ea"/>
              <a:cs typeface="+mn-ea"/>
              <a:sym typeface="+mn-lt"/>
            </a:rPr>
            <a:t>LMFF</a:t>
          </a:r>
          <a:endParaRPr lang="zh-CN" altLang="en-US" dirty="0">
            <a:latin typeface="+mn-lt"/>
            <a:ea typeface="+mn-ea"/>
            <a:cs typeface="+mn-ea"/>
            <a:sym typeface="+mn-lt"/>
          </a:endParaRPr>
        </a:p>
      </dgm:t>
    </dgm:pt>
    <dgm:pt modelId="{143A38EB-837F-4565-A148-4BA350ACB6C5}" type="parTrans" cxnId="{AACB8ACC-C1FA-4F3C-B41A-1B0CF109A3E1}">
      <dgm:prSet/>
      <dgm:spPr/>
      <dgm:t>
        <a:bodyPr/>
        <a:lstStyle/>
        <a:p>
          <a:pPr algn="ctr"/>
          <a:endParaRPr lang="zh-CN" altLang="en-US"/>
        </a:p>
      </dgm:t>
    </dgm:pt>
    <dgm:pt modelId="{145651B6-45E6-4F77-8A64-6EE1AA428CD5}" type="sibTrans" cxnId="{AACB8ACC-C1FA-4F3C-B41A-1B0CF109A3E1}">
      <dgm:prSet/>
      <dgm:spPr/>
      <dgm:t>
        <a:bodyPr/>
        <a:lstStyle/>
        <a:p>
          <a:pPr algn="ctr"/>
          <a:endParaRPr lang="zh-CN" altLang="en-US"/>
        </a:p>
      </dgm:t>
    </dgm:pt>
    <dgm:pt modelId="{716A4353-CD33-43BB-ABEE-F7109BDE69B5}" type="pres">
      <dgm:prSet presAssocID="{C6703AE0-3166-4F54-9BBE-E43D83BBC95A}" presName="linearFlow" presStyleCnt="0">
        <dgm:presLayoutVars>
          <dgm:dir/>
          <dgm:resizeHandles val="exact"/>
        </dgm:presLayoutVars>
      </dgm:prSet>
      <dgm:spPr/>
    </dgm:pt>
    <dgm:pt modelId="{4B0BDA4B-79A6-471B-AE81-62F713BACEE4}" type="pres">
      <dgm:prSet presAssocID="{5C67BB44-FA71-48B2-B7A9-A9D726713B64}" presName="node" presStyleLbl="node1" presStyleIdx="0" presStyleCnt="3">
        <dgm:presLayoutVars>
          <dgm:bulletEnabled val="1"/>
        </dgm:presLayoutVars>
      </dgm:prSet>
      <dgm:spPr/>
    </dgm:pt>
    <dgm:pt modelId="{A6FB98E2-4DF1-4DE8-B394-E58BCEE19316}" type="pres">
      <dgm:prSet presAssocID="{67E53A2B-9246-419F-A43D-5BF6B0AC827E}" presName="spacerL" presStyleCnt="0"/>
      <dgm:spPr/>
    </dgm:pt>
    <dgm:pt modelId="{81F78710-F48C-4971-8090-6844A5C18069}" type="pres">
      <dgm:prSet presAssocID="{67E53A2B-9246-419F-A43D-5BF6B0AC827E}" presName="sibTrans" presStyleLbl="sibTrans2D1" presStyleIdx="0" presStyleCnt="2"/>
      <dgm:spPr/>
    </dgm:pt>
    <dgm:pt modelId="{50A4F32A-767D-44CA-881D-49F7B8F84325}" type="pres">
      <dgm:prSet presAssocID="{67E53A2B-9246-419F-A43D-5BF6B0AC827E}" presName="spacerR" presStyleCnt="0"/>
      <dgm:spPr/>
    </dgm:pt>
    <dgm:pt modelId="{3F88FA81-80F2-49E2-B2FF-D580623E7FD4}" type="pres">
      <dgm:prSet presAssocID="{ECFE1E4E-6AB7-4F56-8447-975E236F7B43}" presName="node" presStyleLbl="node1" presStyleIdx="1" presStyleCnt="3">
        <dgm:presLayoutVars>
          <dgm:bulletEnabled val="1"/>
        </dgm:presLayoutVars>
      </dgm:prSet>
      <dgm:spPr/>
    </dgm:pt>
    <dgm:pt modelId="{42C0F4E6-BAA2-4933-85F5-F8A2000CCA3E}" type="pres">
      <dgm:prSet presAssocID="{D8643159-D32F-48AA-B522-FD3CF8986D1C}" presName="spacerL" presStyleCnt="0"/>
      <dgm:spPr/>
    </dgm:pt>
    <dgm:pt modelId="{20CA8218-6AAD-4CD0-A597-5DFE443A45C9}" type="pres">
      <dgm:prSet presAssocID="{D8643159-D32F-48AA-B522-FD3CF8986D1C}" presName="sibTrans" presStyleLbl="sibTrans2D1" presStyleIdx="1" presStyleCnt="2"/>
      <dgm:spPr/>
    </dgm:pt>
    <dgm:pt modelId="{07D953EE-0F87-4C77-8141-8CA834C5FB5C}" type="pres">
      <dgm:prSet presAssocID="{D8643159-D32F-48AA-B522-FD3CF8986D1C}" presName="spacerR" presStyleCnt="0"/>
      <dgm:spPr/>
    </dgm:pt>
    <dgm:pt modelId="{A2E6D318-7D07-47DF-8EEC-93CD1D554C78}" type="pres">
      <dgm:prSet presAssocID="{1918DC89-1619-446D-80DB-FA6EDDB04508}" presName="node" presStyleLbl="node1" presStyleIdx="2" presStyleCnt="3">
        <dgm:presLayoutVars>
          <dgm:bulletEnabled val="1"/>
        </dgm:presLayoutVars>
      </dgm:prSet>
      <dgm:spPr/>
    </dgm:pt>
  </dgm:ptLst>
  <dgm:cxnLst>
    <dgm:cxn modelId="{3280C410-D199-447B-8CC3-9458400BEAF3}" type="presOf" srcId="{5C67BB44-FA71-48B2-B7A9-A9D726713B64}" destId="{4B0BDA4B-79A6-471B-AE81-62F713BACEE4}" srcOrd="0" destOrd="0" presId="urn:microsoft.com/office/officeart/2005/8/layout/equation1"/>
    <dgm:cxn modelId="{324E3118-2E64-4C83-A747-5A291EFF61FC}" srcId="{C6703AE0-3166-4F54-9BBE-E43D83BBC95A}" destId="{ECFE1E4E-6AB7-4F56-8447-975E236F7B43}" srcOrd="1" destOrd="0" parTransId="{B92D17B2-1BB5-4595-8CB7-5BB61D809EF9}" sibTransId="{D8643159-D32F-48AA-B522-FD3CF8986D1C}"/>
    <dgm:cxn modelId="{E320E27D-CB45-4500-AA32-299AC6BB9CD3}" type="presOf" srcId="{1918DC89-1619-446D-80DB-FA6EDDB04508}" destId="{A2E6D318-7D07-47DF-8EEC-93CD1D554C78}" srcOrd="0" destOrd="0" presId="urn:microsoft.com/office/officeart/2005/8/layout/equation1"/>
    <dgm:cxn modelId="{235F879B-7ECA-4CEE-A6EF-13DF6AB120B2}" type="presOf" srcId="{D8643159-D32F-48AA-B522-FD3CF8986D1C}" destId="{20CA8218-6AAD-4CD0-A597-5DFE443A45C9}" srcOrd="0" destOrd="0" presId="urn:microsoft.com/office/officeart/2005/8/layout/equation1"/>
    <dgm:cxn modelId="{1236D1BF-994F-4D47-88BE-7022E1D9E1BF}" type="presOf" srcId="{C6703AE0-3166-4F54-9BBE-E43D83BBC95A}" destId="{716A4353-CD33-43BB-ABEE-F7109BDE69B5}" srcOrd="0" destOrd="0" presId="urn:microsoft.com/office/officeart/2005/8/layout/equation1"/>
    <dgm:cxn modelId="{AACB8ACC-C1FA-4F3C-B41A-1B0CF109A3E1}" srcId="{C6703AE0-3166-4F54-9BBE-E43D83BBC95A}" destId="{1918DC89-1619-446D-80DB-FA6EDDB04508}" srcOrd="2" destOrd="0" parTransId="{143A38EB-837F-4565-A148-4BA350ACB6C5}" sibTransId="{145651B6-45E6-4F77-8A64-6EE1AA428CD5}"/>
    <dgm:cxn modelId="{A2F367DD-8F90-4D52-A910-B406D4C790EB}" srcId="{C6703AE0-3166-4F54-9BBE-E43D83BBC95A}" destId="{5C67BB44-FA71-48B2-B7A9-A9D726713B64}" srcOrd="0" destOrd="0" parTransId="{3CD52B53-DE05-4B4D-9966-CD0E16BE2EA3}" sibTransId="{67E53A2B-9246-419F-A43D-5BF6B0AC827E}"/>
    <dgm:cxn modelId="{DC8FCDF1-059E-49A1-8B9A-B5692B26E906}" type="presOf" srcId="{67E53A2B-9246-419F-A43D-5BF6B0AC827E}" destId="{81F78710-F48C-4971-8090-6844A5C18069}" srcOrd="0" destOrd="0" presId="urn:microsoft.com/office/officeart/2005/8/layout/equation1"/>
    <dgm:cxn modelId="{5CA84AF4-57BF-4C4D-B314-1EDF2E6CF3D2}" type="presOf" srcId="{ECFE1E4E-6AB7-4F56-8447-975E236F7B43}" destId="{3F88FA81-80F2-49E2-B2FF-D580623E7FD4}" srcOrd="0" destOrd="0" presId="urn:microsoft.com/office/officeart/2005/8/layout/equation1"/>
    <dgm:cxn modelId="{2D2DB67A-E2F1-4946-BFB2-72F0CAE4A3B4}" type="presParOf" srcId="{716A4353-CD33-43BB-ABEE-F7109BDE69B5}" destId="{4B0BDA4B-79A6-471B-AE81-62F713BACEE4}" srcOrd="0" destOrd="0" presId="urn:microsoft.com/office/officeart/2005/8/layout/equation1"/>
    <dgm:cxn modelId="{F1726E36-6899-49EC-A769-328EF97D3D1D}" type="presParOf" srcId="{716A4353-CD33-43BB-ABEE-F7109BDE69B5}" destId="{A6FB98E2-4DF1-4DE8-B394-E58BCEE19316}" srcOrd="1" destOrd="0" presId="urn:microsoft.com/office/officeart/2005/8/layout/equation1"/>
    <dgm:cxn modelId="{14577F0C-5D2A-4807-82CC-E6AC03BCE38A}" type="presParOf" srcId="{716A4353-CD33-43BB-ABEE-F7109BDE69B5}" destId="{81F78710-F48C-4971-8090-6844A5C18069}" srcOrd="2" destOrd="0" presId="urn:microsoft.com/office/officeart/2005/8/layout/equation1"/>
    <dgm:cxn modelId="{9F4495F2-B69D-4243-9FA4-809FE5460C43}" type="presParOf" srcId="{716A4353-CD33-43BB-ABEE-F7109BDE69B5}" destId="{50A4F32A-767D-44CA-881D-49F7B8F84325}" srcOrd="3" destOrd="0" presId="urn:microsoft.com/office/officeart/2005/8/layout/equation1"/>
    <dgm:cxn modelId="{2F21C9A6-B396-411D-9140-A80C838D8F91}" type="presParOf" srcId="{716A4353-CD33-43BB-ABEE-F7109BDE69B5}" destId="{3F88FA81-80F2-49E2-B2FF-D580623E7FD4}" srcOrd="4" destOrd="0" presId="urn:microsoft.com/office/officeart/2005/8/layout/equation1"/>
    <dgm:cxn modelId="{37B2321E-62F4-41B7-9C7D-0981A8DF3F8E}" type="presParOf" srcId="{716A4353-CD33-43BB-ABEE-F7109BDE69B5}" destId="{42C0F4E6-BAA2-4933-85F5-F8A2000CCA3E}" srcOrd="5" destOrd="0" presId="urn:microsoft.com/office/officeart/2005/8/layout/equation1"/>
    <dgm:cxn modelId="{99F53386-CB5C-44B1-A37A-D6B2415E3BA9}" type="presParOf" srcId="{716A4353-CD33-43BB-ABEE-F7109BDE69B5}" destId="{20CA8218-6AAD-4CD0-A597-5DFE443A45C9}" srcOrd="6" destOrd="0" presId="urn:microsoft.com/office/officeart/2005/8/layout/equation1"/>
    <dgm:cxn modelId="{01F84AD3-3A1B-46AB-9BA2-5646E08D2529}" type="presParOf" srcId="{716A4353-CD33-43BB-ABEE-F7109BDE69B5}" destId="{07D953EE-0F87-4C77-8141-8CA834C5FB5C}" srcOrd="7" destOrd="0" presId="urn:microsoft.com/office/officeart/2005/8/layout/equation1"/>
    <dgm:cxn modelId="{0C1EDC66-EDCC-4870-8835-3E7FD20F100D}" type="presParOf" srcId="{716A4353-CD33-43BB-ABEE-F7109BDE69B5}" destId="{A2E6D318-7D07-47DF-8EEC-93CD1D554C78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93A03EB-FB0F-4AD6-B343-F0A4B9E7CAE3}" type="doc">
      <dgm:prSet loTypeId="urn:microsoft.com/office/officeart/2005/8/layout/process1" loCatId="process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zh-CN" altLang="en-US"/>
        </a:p>
      </dgm:t>
    </dgm:pt>
    <dgm:pt modelId="{61E30DBD-E1E5-45D7-864E-7EE72C6414ED}">
      <dgm:prSet phldrT="[文本]" custT="1"/>
      <dgm:spPr/>
      <dgm:t>
        <a:bodyPr/>
        <a:lstStyle/>
        <a:p>
          <a:r>
            <a:rPr lang="en-US" altLang="zh-CN" sz="2000" dirty="0">
              <a:latin typeface="+mn-lt"/>
              <a:ea typeface="+mn-ea"/>
              <a:cs typeface="+mn-ea"/>
              <a:sym typeface="+mn-lt"/>
            </a:rPr>
            <a:t>Construct a short neighbor list</a:t>
          </a:r>
          <a:endParaRPr lang="zh-CN" altLang="en-US" sz="2000" dirty="0">
            <a:latin typeface="+mn-lt"/>
            <a:ea typeface="+mn-ea"/>
            <a:cs typeface="+mn-ea"/>
            <a:sym typeface="+mn-lt"/>
          </a:endParaRPr>
        </a:p>
      </dgm:t>
    </dgm:pt>
    <dgm:pt modelId="{7D43CEAA-1515-4B1A-8234-115B9FDE9082}" type="parTrans" cxnId="{FF7A3813-1556-4DB6-97CB-2F5CBA4F898B}">
      <dgm:prSet/>
      <dgm:spPr/>
      <dgm:t>
        <a:bodyPr/>
        <a:lstStyle/>
        <a:p>
          <a:endParaRPr lang="zh-CN" altLang="en-US" sz="200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691632D7-5CC2-4DE4-8DF6-22DD3E311CAC}" type="sibTrans" cxnId="{FF7A3813-1556-4DB6-97CB-2F5CBA4F898B}">
      <dgm:prSet custT="1"/>
      <dgm:spPr/>
      <dgm:t>
        <a:bodyPr/>
        <a:lstStyle/>
        <a:p>
          <a:endParaRPr lang="zh-CN" altLang="en-US" sz="200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EE64722E-9B33-45C5-AC54-454FA47C9EA3}">
      <dgm:prSet phldrT="[文本]" custT="1"/>
      <dgm:spPr/>
      <dgm:t>
        <a:bodyPr/>
        <a:lstStyle/>
        <a:p>
          <a:r>
            <a:rPr lang="en-US" altLang="zh-CN" sz="2000" dirty="0">
              <a:latin typeface="+mn-lt"/>
              <a:ea typeface="+mn-ea"/>
              <a:cs typeface="+mn-ea"/>
              <a:sym typeface="+mn-lt"/>
            </a:rPr>
            <a:t>Calculate the normal vector</a:t>
          </a:r>
          <a:endParaRPr lang="zh-CN" altLang="en-US" sz="2000" dirty="0">
            <a:latin typeface="+mn-lt"/>
            <a:ea typeface="+mn-ea"/>
            <a:cs typeface="+mn-ea"/>
            <a:sym typeface="+mn-lt"/>
          </a:endParaRPr>
        </a:p>
      </dgm:t>
    </dgm:pt>
    <dgm:pt modelId="{1644126D-3387-4538-84F7-F3DAD6A0C0C5}" type="parTrans" cxnId="{D4141090-20A2-4361-9747-3F592DD1A190}">
      <dgm:prSet/>
      <dgm:spPr/>
      <dgm:t>
        <a:bodyPr/>
        <a:lstStyle/>
        <a:p>
          <a:endParaRPr lang="zh-CN" altLang="en-US" sz="200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51FA023B-8CF0-43DC-AE81-5F88D5EE261B}" type="sibTrans" cxnId="{D4141090-20A2-4361-9747-3F592DD1A190}">
      <dgm:prSet custT="1"/>
      <dgm:spPr/>
      <dgm:t>
        <a:bodyPr/>
        <a:lstStyle/>
        <a:p>
          <a:endParaRPr lang="zh-CN" altLang="en-US" sz="200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4A369EB5-8020-4875-9273-AF257D14B566}">
      <dgm:prSet phldrT="[文本]" custT="1"/>
      <dgm:spPr/>
      <dgm:t>
        <a:bodyPr/>
        <a:lstStyle/>
        <a:p>
          <a:r>
            <a:rPr lang="en-US" altLang="zh-CN" sz="2000" dirty="0">
              <a:latin typeface="+mn-lt"/>
              <a:ea typeface="+mn-ea"/>
              <a:cs typeface="+mn-ea"/>
              <a:sym typeface="+mn-lt"/>
            </a:rPr>
            <a:t>Calculate the inter-layer attractive force</a:t>
          </a:r>
          <a:endParaRPr lang="zh-CN" altLang="en-US" sz="2000" dirty="0">
            <a:latin typeface="+mn-lt"/>
            <a:ea typeface="+mn-ea"/>
            <a:cs typeface="+mn-ea"/>
            <a:sym typeface="+mn-lt"/>
          </a:endParaRPr>
        </a:p>
      </dgm:t>
    </dgm:pt>
    <dgm:pt modelId="{0214DAE6-8666-4CA9-B35F-B8739A44D183}" type="parTrans" cxnId="{1E598ABA-641B-4646-ACA5-834DBDBE643A}">
      <dgm:prSet/>
      <dgm:spPr/>
      <dgm:t>
        <a:bodyPr/>
        <a:lstStyle/>
        <a:p>
          <a:endParaRPr lang="zh-CN" altLang="en-US" sz="200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E46A5854-5DFC-43AC-846F-B6BFEC5FF0AC}" type="sibTrans" cxnId="{1E598ABA-641B-4646-ACA5-834DBDBE643A}">
      <dgm:prSet custT="1"/>
      <dgm:spPr/>
      <dgm:t>
        <a:bodyPr/>
        <a:lstStyle/>
        <a:p>
          <a:endParaRPr lang="zh-CN" altLang="en-US" sz="200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E725A737-4944-4035-ACB2-5BE2B716AC92}">
      <dgm:prSet phldrT="[文本]" custT="1"/>
      <dgm:spPr/>
      <dgm:t>
        <a:bodyPr/>
        <a:lstStyle/>
        <a:p>
          <a:r>
            <a:rPr lang="en-US" altLang="zh-CN" sz="2000">
              <a:latin typeface="+mn-lt"/>
              <a:ea typeface="+mn-ea"/>
              <a:cs typeface="+mn-ea"/>
              <a:sym typeface="+mn-lt"/>
            </a:rPr>
            <a:t>Calculate the inter-layer repulsive force</a:t>
          </a:r>
          <a:endParaRPr lang="zh-CN" altLang="en-US" sz="2000" dirty="0">
            <a:latin typeface="+mn-lt"/>
            <a:ea typeface="+mn-ea"/>
            <a:cs typeface="+mn-ea"/>
            <a:sym typeface="+mn-lt"/>
          </a:endParaRPr>
        </a:p>
      </dgm:t>
    </dgm:pt>
    <dgm:pt modelId="{090AA3F6-DF2A-4950-A9D1-5A5521CD7B65}" type="parTrans" cxnId="{357DB1C9-671A-4946-A9CD-41CD18983EA8}">
      <dgm:prSet/>
      <dgm:spPr/>
      <dgm:t>
        <a:bodyPr/>
        <a:lstStyle/>
        <a:p>
          <a:endParaRPr lang="zh-CN" altLang="en-US" sz="200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EDB75AE0-6D7E-4C12-869A-4F710B5BF957}" type="sibTrans" cxnId="{357DB1C9-671A-4946-A9CD-41CD18983EA8}">
      <dgm:prSet/>
      <dgm:spPr/>
      <dgm:t>
        <a:bodyPr/>
        <a:lstStyle/>
        <a:p>
          <a:endParaRPr lang="zh-CN" altLang="en-US" sz="200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01E988B8-DE69-4148-929E-BA9598E237A6}" type="pres">
      <dgm:prSet presAssocID="{D93A03EB-FB0F-4AD6-B343-F0A4B9E7CAE3}" presName="Name0" presStyleCnt="0">
        <dgm:presLayoutVars>
          <dgm:dir/>
          <dgm:resizeHandles val="exact"/>
        </dgm:presLayoutVars>
      </dgm:prSet>
      <dgm:spPr/>
    </dgm:pt>
    <dgm:pt modelId="{297DF6BB-BC8B-488C-9ABE-A4DE9AB3A194}" type="pres">
      <dgm:prSet presAssocID="{61E30DBD-E1E5-45D7-864E-7EE72C6414ED}" presName="node" presStyleLbl="node1" presStyleIdx="0" presStyleCnt="4">
        <dgm:presLayoutVars>
          <dgm:bulletEnabled val="1"/>
        </dgm:presLayoutVars>
      </dgm:prSet>
      <dgm:spPr/>
    </dgm:pt>
    <dgm:pt modelId="{894C6F6B-D213-4A11-A3B8-0D32BB9C437C}" type="pres">
      <dgm:prSet presAssocID="{691632D7-5CC2-4DE4-8DF6-22DD3E311CAC}" presName="sibTrans" presStyleLbl="sibTrans2D1" presStyleIdx="0" presStyleCnt="3"/>
      <dgm:spPr/>
    </dgm:pt>
    <dgm:pt modelId="{35DEAF3F-210C-4420-9789-18D28E6743A1}" type="pres">
      <dgm:prSet presAssocID="{691632D7-5CC2-4DE4-8DF6-22DD3E311CAC}" presName="connectorText" presStyleLbl="sibTrans2D1" presStyleIdx="0" presStyleCnt="3"/>
      <dgm:spPr/>
    </dgm:pt>
    <dgm:pt modelId="{81879897-FF66-4C85-B794-5F005FD55569}" type="pres">
      <dgm:prSet presAssocID="{EE64722E-9B33-45C5-AC54-454FA47C9EA3}" presName="node" presStyleLbl="node1" presStyleIdx="1" presStyleCnt="4">
        <dgm:presLayoutVars>
          <dgm:bulletEnabled val="1"/>
        </dgm:presLayoutVars>
      </dgm:prSet>
      <dgm:spPr/>
    </dgm:pt>
    <dgm:pt modelId="{C0B68F8C-B39F-46EA-B968-069A318CA6E9}" type="pres">
      <dgm:prSet presAssocID="{51FA023B-8CF0-43DC-AE81-5F88D5EE261B}" presName="sibTrans" presStyleLbl="sibTrans2D1" presStyleIdx="1" presStyleCnt="3"/>
      <dgm:spPr/>
    </dgm:pt>
    <dgm:pt modelId="{29F03CE1-B4DB-4351-A643-B836414E5234}" type="pres">
      <dgm:prSet presAssocID="{51FA023B-8CF0-43DC-AE81-5F88D5EE261B}" presName="connectorText" presStyleLbl="sibTrans2D1" presStyleIdx="1" presStyleCnt="3"/>
      <dgm:spPr/>
    </dgm:pt>
    <dgm:pt modelId="{0384C5E0-592E-4476-8892-74393BF3247A}" type="pres">
      <dgm:prSet presAssocID="{4A369EB5-8020-4875-9273-AF257D14B566}" presName="node" presStyleLbl="node1" presStyleIdx="2" presStyleCnt="4">
        <dgm:presLayoutVars>
          <dgm:bulletEnabled val="1"/>
        </dgm:presLayoutVars>
      </dgm:prSet>
      <dgm:spPr/>
    </dgm:pt>
    <dgm:pt modelId="{3A6AEA28-91F4-4B4D-928F-8BF27E44F8E1}" type="pres">
      <dgm:prSet presAssocID="{E46A5854-5DFC-43AC-846F-B6BFEC5FF0AC}" presName="sibTrans" presStyleLbl="sibTrans2D1" presStyleIdx="2" presStyleCnt="3"/>
      <dgm:spPr/>
    </dgm:pt>
    <dgm:pt modelId="{FE1D02E4-F7E7-433D-AE7E-2EE48FA76A48}" type="pres">
      <dgm:prSet presAssocID="{E46A5854-5DFC-43AC-846F-B6BFEC5FF0AC}" presName="connectorText" presStyleLbl="sibTrans2D1" presStyleIdx="2" presStyleCnt="3"/>
      <dgm:spPr/>
    </dgm:pt>
    <dgm:pt modelId="{FF2EA3CF-1783-4CF3-AB23-3C4FDA6A0F65}" type="pres">
      <dgm:prSet presAssocID="{E725A737-4944-4035-ACB2-5BE2B716AC92}" presName="node" presStyleLbl="node1" presStyleIdx="3" presStyleCnt="4">
        <dgm:presLayoutVars>
          <dgm:bulletEnabled val="1"/>
        </dgm:presLayoutVars>
      </dgm:prSet>
      <dgm:spPr/>
    </dgm:pt>
  </dgm:ptLst>
  <dgm:cxnLst>
    <dgm:cxn modelId="{A04D1F01-61D3-49F7-A619-91CFF474B40F}" type="presOf" srcId="{51FA023B-8CF0-43DC-AE81-5F88D5EE261B}" destId="{C0B68F8C-B39F-46EA-B968-069A318CA6E9}" srcOrd="0" destOrd="0" presId="urn:microsoft.com/office/officeart/2005/8/layout/process1"/>
    <dgm:cxn modelId="{5E665506-5D04-4DC9-BCBF-1CA00D765CB4}" type="presOf" srcId="{4A369EB5-8020-4875-9273-AF257D14B566}" destId="{0384C5E0-592E-4476-8892-74393BF3247A}" srcOrd="0" destOrd="0" presId="urn:microsoft.com/office/officeart/2005/8/layout/process1"/>
    <dgm:cxn modelId="{FF7A3813-1556-4DB6-97CB-2F5CBA4F898B}" srcId="{D93A03EB-FB0F-4AD6-B343-F0A4B9E7CAE3}" destId="{61E30DBD-E1E5-45D7-864E-7EE72C6414ED}" srcOrd="0" destOrd="0" parTransId="{7D43CEAA-1515-4B1A-8234-115B9FDE9082}" sibTransId="{691632D7-5CC2-4DE4-8DF6-22DD3E311CAC}"/>
    <dgm:cxn modelId="{0DBD3817-5DC2-4BE9-AA6E-335E6B0CA0E6}" type="presOf" srcId="{51FA023B-8CF0-43DC-AE81-5F88D5EE261B}" destId="{29F03CE1-B4DB-4351-A643-B836414E5234}" srcOrd="1" destOrd="0" presId="urn:microsoft.com/office/officeart/2005/8/layout/process1"/>
    <dgm:cxn modelId="{E6158B63-5784-416D-8151-1E7D0A75FA87}" type="presOf" srcId="{E725A737-4944-4035-ACB2-5BE2B716AC92}" destId="{FF2EA3CF-1783-4CF3-AB23-3C4FDA6A0F65}" srcOrd="0" destOrd="0" presId="urn:microsoft.com/office/officeart/2005/8/layout/process1"/>
    <dgm:cxn modelId="{6350FD44-E27B-4775-865E-D5FF08D5C90D}" type="presOf" srcId="{E46A5854-5DFC-43AC-846F-B6BFEC5FF0AC}" destId="{3A6AEA28-91F4-4B4D-928F-8BF27E44F8E1}" srcOrd="0" destOrd="0" presId="urn:microsoft.com/office/officeart/2005/8/layout/process1"/>
    <dgm:cxn modelId="{8A060D72-E4A8-449E-8C4D-4F99FEEBA18C}" type="presOf" srcId="{61E30DBD-E1E5-45D7-864E-7EE72C6414ED}" destId="{297DF6BB-BC8B-488C-9ABE-A4DE9AB3A194}" srcOrd="0" destOrd="0" presId="urn:microsoft.com/office/officeart/2005/8/layout/process1"/>
    <dgm:cxn modelId="{EC16878D-FDA8-4F85-90F0-B17E2CE070C9}" type="presOf" srcId="{691632D7-5CC2-4DE4-8DF6-22DD3E311CAC}" destId="{35DEAF3F-210C-4420-9789-18D28E6743A1}" srcOrd="1" destOrd="0" presId="urn:microsoft.com/office/officeart/2005/8/layout/process1"/>
    <dgm:cxn modelId="{D4141090-20A2-4361-9747-3F592DD1A190}" srcId="{D93A03EB-FB0F-4AD6-B343-F0A4B9E7CAE3}" destId="{EE64722E-9B33-45C5-AC54-454FA47C9EA3}" srcOrd="1" destOrd="0" parTransId="{1644126D-3387-4538-84F7-F3DAD6A0C0C5}" sibTransId="{51FA023B-8CF0-43DC-AE81-5F88D5EE261B}"/>
    <dgm:cxn modelId="{1421DD92-13D0-475D-A872-EEED3FF38FD0}" type="presOf" srcId="{EE64722E-9B33-45C5-AC54-454FA47C9EA3}" destId="{81879897-FF66-4C85-B794-5F005FD55569}" srcOrd="0" destOrd="0" presId="urn:microsoft.com/office/officeart/2005/8/layout/process1"/>
    <dgm:cxn modelId="{356CDAB3-45DC-4252-AA0D-EA00B6310DCA}" type="presOf" srcId="{691632D7-5CC2-4DE4-8DF6-22DD3E311CAC}" destId="{894C6F6B-D213-4A11-A3B8-0D32BB9C437C}" srcOrd="0" destOrd="0" presId="urn:microsoft.com/office/officeart/2005/8/layout/process1"/>
    <dgm:cxn modelId="{CE0EB0B4-C443-4318-9A91-F4FB8BDE7412}" type="presOf" srcId="{E46A5854-5DFC-43AC-846F-B6BFEC5FF0AC}" destId="{FE1D02E4-F7E7-433D-AE7E-2EE48FA76A48}" srcOrd="1" destOrd="0" presId="urn:microsoft.com/office/officeart/2005/8/layout/process1"/>
    <dgm:cxn modelId="{1E598ABA-641B-4646-ACA5-834DBDBE643A}" srcId="{D93A03EB-FB0F-4AD6-B343-F0A4B9E7CAE3}" destId="{4A369EB5-8020-4875-9273-AF257D14B566}" srcOrd="2" destOrd="0" parTransId="{0214DAE6-8666-4CA9-B35F-B8739A44D183}" sibTransId="{E46A5854-5DFC-43AC-846F-B6BFEC5FF0AC}"/>
    <dgm:cxn modelId="{3A10DCC6-8F72-4E10-81B4-4401B6078199}" type="presOf" srcId="{D93A03EB-FB0F-4AD6-B343-F0A4B9E7CAE3}" destId="{01E988B8-DE69-4148-929E-BA9598E237A6}" srcOrd="0" destOrd="0" presId="urn:microsoft.com/office/officeart/2005/8/layout/process1"/>
    <dgm:cxn modelId="{357DB1C9-671A-4946-A9CD-41CD18983EA8}" srcId="{D93A03EB-FB0F-4AD6-B343-F0A4B9E7CAE3}" destId="{E725A737-4944-4035-ACB2-5BE2B716AC92}" srcOrd="3" destOrd="0" parTransId="{090AA3F6-DF2A-4950-A9D1-5A5521CD7B65}" sibTransId="{EDB75AE0-6D7E-4C12-869A-4F710B5BF957}"/>
    <dgm:cxn modelId="{1D727A10-F077-4081-B0D5-982E487C2F5D}" type="presParOf" srcId="{01E988B8-DE69-4148-929E-BA9598E237A6}" destId="{297DF6BB-BC8B-488C-9ABE-A4DE9AB3A194}" srcOrd="0" destOrd="0" presId="urn:microsoft.com/office/officeart/2005/8/layout/process1"/>
    <dgm:cxn modelId="{3F1AD555-C1A2-48BD-9403-8DAB05A61883}" type="presParOf" srcId="{01E988B8-DE69-4148-929E-BA9598E237A6}" destId="{894C6F6B-D213-4A11-A3B8-0D32BB9C437C}" srcOrd="1" destOrd="0" presId="urn:microsoft.com/office/officeart/2005/8/layout/process1"/>
    <dgm:cxn modelId="{8BCB4E14-FAE6-4F6F-8D48-45C2788785D9}" type="presParOf" srcId="{894C6F6B-D213-4A11-A3B8-0D32BB9C437C}" destId="{35DEAF3F-210C-4420-9789-18D28E6743A1}" srcOrd="0" destOrd="0" presId="urn:microsoft.com/office/officeart/2005/8/layout/process1"/>
    <dgm:cxn modelId="{1E069AE4-043E-4C3A-B715-158075DEA52C}" type="presParOf" srcId="{01E988B8-DE69-4148-929E-BA9598E237A6}" destId="{81879897-FF66-4C85-B794-5F005FD55569}" srcOrd="2" destOrd="0" presId="urn:microsoft.com/office/officeart/2005/8/layout/process1"/>
    <dgm:cxn modelId="{29147AFC-FA18-4FD7-8E9D-CDEB56E05CA9}" type="presParOf" srcId="{01E988B8-DE69-4148-929E-BA9598E237A6}" destId="{C0B68F8C-B39F-46EA-B968-069A318CA6E9}" srcOrd="3" destOrd="0" presId="urn:microsoft.com/office/officeart/2005/8/layout/process1"/>
    <dgm:cxn modelId="{1DC75DB8-486F-4546-8565-D30CDCBFE2AE}" type="presParOf" srcId="{C0B68F8C-B39F-46EA-B968-069A318CA6E9}" destId="{29F03CE1-B4DB-4351-A643-B836414E5234}" srcOrd="0" destOrd="0" presId="urn:microsoft.com/office/officeart/2005/8/layout/process1"/>
    <dgm:cxn modelId="{9A13F1E3-4687-4FB3-AE91-66AC8374F5A8}" type="presParOf" srcId="{01E988B8-DE69-4148-929E-BA9598E237A6}" destId="{0384C5E0-592E-4476-8892-74393BF3247A}" srcOrd="4" destOrd="0" presId="urn:microsoft.com/office/officeart/2005/8/layout/process1"/>
    <dgm:cxn modelId="{E7BB303D-0B0E-4D95-B83C-06A87B434ADA}" type="presParOf" srcId="{01E988B8-DE69-4148-929E-BA9598E237A6}" destId="{3A6AEA28-91F4-4B4D-928F-8BF27E44F8E1}" srcOrd="5" destOrd="0" presId="urn:microsoft.com/office/officeart/2005/8/layout/process1"/>
    <dgm:cxn modelId="{94CE6A3C-75C3-4207-B5A1-FBACF7E7C9F4}" type="presParOf" srcId="{3A6AEA28-91F4-4B4D-928F-8BF27E44F8E1}" destId="{FE1D02E4-F7E7-433D-AE7E-2EE48FA76A48}" srcOrd="0" destOrd="0" presId="urn:microsoft.com/office/officeart/2005/8/layout/process1"/>
    <dgm:cxn modelId="{912933CF-6322-45BB-8DB9-8869742BAA64}" type="presParOf" srcId="{01E988B8-DE69-4148-929E-BA9598E237A6}" destId="{FF2EA3CF-1783-4CF3-AB23-3C4FDA6A0F65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BA8201E-D488-4731-8709-86DFC2F0742B}" type="doc">
      <dgm:prSet loTypeId="urn:microsoft.com/office/officeart/2008/layout/SquareAccent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CN" altLang="en-US"/>
        </a:p>
      </dgm:t>
    </dgm:pt>
    <dgm:pt modelId="{39889A73-EC8B-4D25-BF51-CEE35E65BC0E}">
      <dgm:prSet phldrT="[文本]"/>
      <dgm:spPr/>
      <dgm:t>
        <a:bodyPr/>
        <a:lstStyle/>
        <a:p>
          <a:r>
            <a:rPr lang="en-US" altLang="zh-CN" dirty="0">
              <a:latin typeface="+mn-lt"/>
              <a:ea typeface="+mn-ea"/>
              <a:cs typeface="+mn-ea"/>
              <a:sym typeface="+mn-lt"/>
            </a:rPr>
            <a:t>Serial</a:t>
          </a:r>
          <a:endParaRPr lang="zh-CN" altLang="en-US" dirty="0">
            <a:latin typeface="+mn-lt"/>
            <a:ea typeface="+mn-ea"/>
            <a:cs typeface="+mn-ea"/>
            <a:sym typeface="+mn-lt"/>
          </a:endParaRPr>
        </a:p>
      </dgm:t>
    </dgm:pt>
    <dgm:pt modelId="{1D665F7A-E090-4183-AFB9-C5256CFBC56C}" type="parTrans" cxnId="{49730106-98F8-4144-A6F6-558B800A6E58}">
      <dgm:prSet/>
      <dgm:spPr/>
      <dgm:t>
        <a:bodyPr/>
        <a:lstStyle/>
        <a:p>
          <a:endParaRPr lang="zh-CN" altLang="en-US"/>
        </a:p>
      </dgm:t>
    </dgm:pt>
    <dgm:pt modelId="{C1CC87F8-F58B-46D9-92C2-ED57DFB9085F}" type="sibTrans" cxnId="{49730106-98F8-4144-A6F6-558B800A6E58}">
      <dgm:prSet/>
      <dgm:spPr/>
      <dgm:t>
        <a:bodyPr/>
        <a:lstStyle/>
        <a:p>
          <a:endParaRPr lang="zh-CN" altLang="en-US"/>
        </a:p>
      </dgm:t>
    </dgm:pt>
    <dgm:pt modelId="{5CE7A05A-D425-432A-987E-C3220318CC35}">
      <dgm:prSet/>
      <dgm:spPr/>
      <dgm:t>
        <a:bodyPr/>
        <a:lstStyle/>
        <a:p>
          <a:r>
            <a:rPr lang="en-US" altLang="zh-CN" dirty="0">
              <a:latin typeface="+mn-lt"/>
              <a:ea typeface="+mn-ea"/>
              <a:cs typeface="+mn-ea"/>
              <a:sym typeface="+mn-lt"/>
            </a:rPr>
            <a:t>Parallel</a:t>
          </a:r>
          <a:endParaRPr lang="zh-CN" altLang="en-US" dirty="0">
            <a:latin typeface="+mn-lt"/>
            <a:ea typeface="+mn-ea"/>
            <a:cs typeface="+mn-ea"/>
            <a:sym typeface="+mn-lt"/>
          </a:endParaRPr>
        </a:p>
      </dgm:t>
    </dgm:pt>
    <dgm:pt modelId="{860DDD70-D2DF-44DB-82FF-DF3534AA2614}" type="parTrans" cxnId="{70814AA0-1E51-4920-B2D4-5532DFFA851E}">
      <dgm:prSet/>
      <dgm:spPr/>
      <dgm:t>
        <a:bodyPr/>
        <a:lstStyle/>
        <a:p>
          <a:endParaRPr lang="zh-CN" altLang="en-US"/>
        </a:p>
      </dgm:t>
    </dgm:pt>
    <dgm:pt modelId="{42310466-A725-4A1A-9D69-D9752E4CCF93}" type="sibTrans" cxnId="{70814AA0-1E51-4920-B2D4-5532DFFA851E}">
      <dgm:prSet/>
      <dgm:spPr/>
      <dgm:t>
        <a:bodyPr/>
        <a:lstStyle/>
        <a:p>
          <a:endParaRPr lang="zh-CN" altLang="en-US"/>
        </a:p>
      </dgm:t>
    </dgm:pt>
    <dgm:pt modelId="{AF5F7BC4-F1D6-479B-AE25-D8F0867EB6A2}">
      <dgm:prSet phldrT="[文本]" custT="1"/>
      <dgm:spPr/>
      <dgm:t>
        <a:bodyPr/>
        <a:lstStyle/>
        <a:p>
          <a:r>
            <a:rPr lang="en-US" altLang="en-US" sz="2000" dirty="0">
              <a:latin typeface="+mn-lt"/>
              <a:ea typeface="+mn-ea"/>
              <a:cs typeface="+mn-ea"/>
              <a:sym typeface="+mn-lt"/>
            </a:rPr>
            <a:t>Reduce long cycle instructions</a:t>
          </a:r>
          <a:endParaRPr lang="zh-CN" altLang="en-US" sz="2000" dirty="0">
            <a:latin typeface="+mn-lt"/>
            <a:ea typeface="+mn-ea"/>
            <a:cs typeface="+mn-ea"/>
            <a:sym typeface="+mn-lt"/>
          </a:endParaRPr>
        </a:p>
      </dgm:t>
    </dgm:pt>
    <dgm:pt modelId="{91C435D6-B1BD-42B3-814F-126CF7EFFC67}" type="parTrans" cxnId="{24C7685D-4F69-4373-B3A1-B3FB8D759110}">
      <dgm:prSet/>
      <dgm:spPr/>
      <dgm:t>
        <a:bodyPr/>
        <a:lstStyle/>
        <a:p>
          <a:endParaRPr lang="zh-CN" altLang="en-US"/>
        </a:p>
      </dgm:t>
    </dgm:pt>
    <dgm:pt modelId="{D031B445-36CF-4F14-80E0-9C989C5E3F70}" type="sibTrans" cxnId="{24C7685D-4F69-4373-B3A1-B3FB8D759110}">
      <dgm:prSet/>
      <dgm:spPr/>
      <dgm:t>
        <a:bodyPr/>
        <a:lstStyle/>
        <a:p>
          <a:endParaRPr lang="zh-CN" altLang="en-US"/>
        </a:p>
      </dgm:t>
    </dgm:pt>
    <dgm:pt modelId="{212BE7B4-478E-487B-A3CE-4EE5846D27C0}">
      <dgm:prSet phldrT="[文本]" custT="1"/>
      <dgm:spPr/>
      <dgm:t>
        <a:bodyPr/>
        <a:lstStyle/>
        <a:p>
          <a:r>
            <a:rPr lang="en-US" altLang="en-US" sz="2000" dirty="0">
              <a:latin typeface="+mn-lt"/>
              <a:ea typeface="+mn-ea"/>
              <a:cs typeface="+mn-ea"/>
              <a:sym typeface="+mn-lt"/>
            </a:rPr>
            <a:t>Reduce branch judgment</a:t>
          </a:r>
          <a:endParaRPr lang="zh-CN" altLang="en-US" sz="2000" dirty="0">
            <a:latin typeface="+mn-lt"/>
            <a:ea typeface="+mn-ea"/>
            <a:cs typeface="+mn-ea"/>
            <a:sym typeface="+mn-lt"/>
          </a:endParaRPr>
        </a:p>
      </dgm:t>
    </dgm:pt>
    <dgm:pt modelId="{A6D17274-4547-4F39-93A8-D01F59A9B8ED}" type="parTrans" cxnId="{6BE8CA1A-783A-4CC5-9DA9-559367AA60EA}">
      <dgm:prSet/>
      <dgm:spPr/>
      <dgm:t>
        <a:bodyPr/>
        <a:lstStyle/>
        <a:p>
          <a:endParaRPr lang="zh-CN" altLang="en-US"/>
        </a:p>
      </dgm:t>
    </dgm:pt>
    <dgm:pt modelId="{F94B9C92-2EB2-4692-B6F1-420E7C595762}" type="sibTrans" cxnId="{6BE8CA1A-783A-4CC5-9DA9-559367AA60EA}">
      <dgm:prSet/>
      <dgm:spPr/>
      <dgm:t>
        <a:bodyPr/>
        <a:lstStyle/>
        <a:p>
          <a:endParaRPr lang="zh-CN" altLang="en-US"/>
        </a:p>
      </dgm:t>
    </dgm:pt>
    <dgm:pt modelId="{693CDC15-A35F-43EE-88C4-0BBC7813F6BC}">
      <dgm:prSet phldrT="[文本]" custT="1"/>
      <dgm:spPr/>
      <dgm:t>
        <a:bodyPr/>
        <a:lstStyle/>
        <a:p>
          <a:r>
            <a:rPr lang="en-US" altLang="en-US" sz="2000" dirty="0">
              <a:latin typeface="+mn-lt"/>
              <a:ea typeface="+mn-ea"/>
              <a:cs typeface="+mn-ea"/>
              <a:sym typeface="+mn-lt"/>
            </a:rPr>
            <a:t>Reduce discrete memory access</a:t>
          </a:r>
          <a:endParaRPr lang="zh-CN" altLang="en-US" sz="2000" dirty="0">
            <a:latin typeface="+mn-lt"/>
            <a:ea typeface="+mn-ea"/>
            <a:cs typeface="+mn-ea"/>
            <a:sym typeface="+mn-lt"/>
          </a:endParaRPr>
        </a:p>
      </dgm:t>
    </dgm:pt>
    <dgm:pt modelId="{67754868-E4C8-452E-95AB-FEEAC59D784A}" type="parTrans" cxnId="{CD909A3C-ECDA-4678-B0F1-EAACB3D1605C}">
      <dgm:prSet/>
      <dgm:spPr/>
      <dgm:t>
        <a:bodyPr/>
        <a:lstStyle/>
        <a:p>
          <a:endParaRPr lang="zh-CN" altLang="en-US"/>
        </a:p>
      </dgm:t>
    </dgm:pt>
    <dgm:pt modelId="{8BE64A2B-5940-46F1-B3BF-745F9EC4E829}" type="sibTrans" cxnId="{CD909A3C-ECDA-4678-B0F1-EAACB3D1605C}">
      <dgm:prSet/>
      <dgm:spPr/>
      <dgm:t>
        <a:bodyPr/>
        <a:lstStyle/>
        <a:p>
          <a:endParaRPr lang="zh-CN" altLang="en-US"/>
        </a:p>
      </dgm:t>
    </dgm:pt>
    <dgm:pt modelId="{0C2DB652-4B87-424F-ACBA-B54CD4FB5B6C}">
      <dgm:prSet custT="1"/>
      <dgm:spPr/>
      <dgm:t>
        <a:bodyPr/>
        <a:lstStyle/>
        <a:p>
          <a:r>
            <a:rPr lang="en-US" altLang="en-US" sz="2000" dirty="0" err="1">
              <a:latin typeface="+mn-lt"/>
              <a:ea typeface="+mn-ea"/>
              <a:cs typeface="+mn-ea"/>
              <a:sym typeface="+mn-lt"/>
            </a:rPr>
            <a:t>AoS</a:t>
          </a:r>
          <a:r>
            <a:rPr lang="en-US" altLang="en-US" sz="2000" dirty="0">
              <a:latin typeface="+mn-lt"/>
              <a:ea typeface="+mn-ea"/>
              <a:cs typeface="+mn-ea"/>
              <a:sym typeface="+mn-lt"/>
            </a:rPr>
            <a:t>/</a:t>
          </a:r>
          <a:r>
            <a:rPr lang="en-US" altLang="en-US" sz="2000" dirty="0" err="1">
              <a:latin typeface="+mn-lt"/>
              <a:ea typeface="+mn-ea"/>
              <a:cs typeface="+mn-ea"/>
              <a:sym typeface="+mn-lt"/>
            </a:rPr>
            <a:t>SoA</a:t>
          </a:r>
          <a:endParaRPr lang="zh-CN" altLang="en-US" sz="2000" dirty="0">
            <a:latin typeface="+mn-lt"/>
            <a:ea typeface="+mn-ea"/>
            <a:cs typeface="+mn-ea"/>
            <a:sym typeface="+mn-lt"/>
          </a:endParaRPr>
        </a:p>
      </dgm:t>
    </dgm:pt>
    <dgm:pt modelId="{4C3FC61A-E08C-4759-A5CF-858BB4063B55}" type="parTrans" cxnId="{723CE63A-75F5-4484-875F-506743BD0F98}">
      <dgm:prSet/>
      <dgm:spPr/>
      <dgm:t>
        <a:bodyPr/>
        <a:lstStyle/>
        <a:p>
          <a:endParaRPr lang="zh-CN" altLang="en-US"/>
        </a:p>
      </dgm:t>
    </dgm:pt>
    <dgm:pt modelId="{69B1F136-0C58-4286-8EBB-A3FDF8BA672E}" type="sibTrans" cxnId="{723CE63A-75F5-4484-875F-506743BD0F98}">
      <dgm:prSet/>
      <dgm:spPr/>
      <dgm:t>
        <a:bodyPr/>
        <a:lstStyle/>
        <a:p>
          <a:endParaRPr lang="zh-CN" altLang="en-US"/>
        </a:p>
      </dgm:t>
    </dgm:pt>
    <dgm:pt modelId="{0FC1CCC0-72AB-4C95-BCFF-3B674A76746E}">
      <dgm:prSet custT="1"/>
      <dgm:spPr/>
      <dgm:t>
        <a:bodyPr/>
        <a:lstStyle/>
        <a:p>
          <a:r>
            <a:rPr lang="en-US" altLang="en-US" sz="2000" dirty="0">
              <a:latin typeface="+mn-lt"/>
              <a:ea typeface="+mn-ea"/>
              <a:cs typeface="+mn-ea"/>
              <a:sym typeface="+mn-lt"/>
            </a:rPr>
            <a:t>Discrete reading: Software cache</a:t>
          </a:r>
          <a:endParaRPr lang="zh-CN" altLang="en-US" sz="2000" dirty="0">
            <a:latin typeface="+mn-lt"/>
            <a:ea typeface="+mn-ea"/>
            <a:cs typeface="+mn-ea"/>
            <a:sym typeface="+mn-lt"/>
          </a:endParaRPr>
        </a:p>
      </dgm:t>
    </dgm:pt>
    <dgm:pt modelId="{9E9BC5BA-0854-4A7D-9BEB-B0E46920C483}" type="parTrans" cxnId="{E06F352E-1575-4E71-87B8-C649F0D29B33}">
      <dgm:prSet/>
      <dgm:spPr/>
      <dgm:t>
        <a:bodyPr/>
        <a:lstStyle/>
        <a:p>
          <a:endParaRPr lang="zh-CN" altLang="en-US"/>
        </a:p>
      </dgm:t>
    </dgm:pt>
    <dgm:pt modelId="{9E11B78E-D9EE-4228-94EF-31F1E812C343}" type="sibTrans" cxnId="{E06F352E-1575-4E71-87B8-C649F0D29B33}">
      <dgm:prSet/>
      <dgm:spPr/>
      <dgm:t>
        <a:bodyPr/>
        <a:lstStyle/>
        <a:p>
          <a:endParaRPr lang="zh-CN" altLang="en-US"/>
        </a:p>
      </dgm:t>
    </dgm:pt>
    <dgm:pt modelId="{2CC6C4DA-4492-4BBB-B5E7-5C553ED800D8}">
      <dgm:prSet custT="1"/>
      <dgm:spPr/>
      <dgm:t>
        <a:bodyPr/>
        <a:lstStyle/>
        <a:p>
          <a:r>
            <a:rPr lang="en-US" altLang="en-US" sz="2000" dirty="0">
              <a:latin typeface="+mn-lt"/>
              <a:ea typeface="+mn-ea"/>
              <a:cs typeface="+mn-ea"/>
              <a:sym typeface="+mn-lt"/>
            </a:rPr>
            <a:t>Discrete writing: Locked cache</a:t>
          </a:r>
          <a:endParaRPr lang="zh-CN" altLang="en-US" sz="2000" dirty="0">
            <a:latin typeface="+mn-lt"/>
            <a:ea typeface="+mn-ea"/>
            <a:cs typeface="+mn-ea"/>
            <a:sym typeface="+mn-lt"/>
          </a:endParaRPr>
        </a:p>
      </dgm:t>
    </dgm:pt>
    <dgm:pt modelId="{77A68EDF-7102-41CA-9A6E-3D3D5D31A25B}" type="parTrans" cxnId="{F6584EB1-6ACC-4B0E-A43E-361945138996}">
      <dgm:prSet/>
      <dgm:spPr/>
      <dgm:t>
        <a:bodyPr/>
        <a:lstStyle/>
        <a:p>
          <a:endParaRPr lang="zh-CN" altLang="en-US"/>
        </a:p>
      </dgm:t>
    </dgm:pt>
    <dgm:pt modelId="{7A0D6423-B36C-46C9-AB2C-755356E7F2B4}" type="sibTrans" cxnId="{F6584EB1-6ACC-4B0E-A43E-361945138996}">
      <dgm:prSet/>
      <dgm:spPr/>
      <dgm:t>
        <a:bodyPr/>
        <a:lstStyle/>
        <a:p>
          <a:endParaRPr lang="zh-CN" altLang="en-US"/>
        </a:p>
      </dgm:t>
    </dgm:pt>
    <dgm:pt modelId="{DFFFE609-C061-4B25-ACDF-A05AADD17651}" type="pres">
      <dgm:prSet presAssocID="{8BA8201E-D488-4731-8709-86DFC2F0742B}" presName="layout" presStyleCnt="0">
        <dgm:presLayoutVars>
          <dgm:chMax/>
          <dgm:chPref/>
          <dgm:dir/>
          <dgm:resizeHandles/>
        </dgm:presLayoutVars>
      </dgm:prSet>
      <dgm:spPr/>
    </dgm:pt>
    <dgm:pt modelId="{BE733FF2-A998-4AC1-9984-87031BDF5C4C}" type="pres">
      <dgm:prSet presAssocID="{39889A73-EC8B-4D25-BF51-CEE35E65BC0E}" presName="root" presStyleCnt="0">
        <dgm:presLayoutVars>
          <dgm:chMax/>
          <dgm:chPref/>
        </dgm:presLayoutVars>
      </dgm:prSet>
      <dgm:spPr/>
    </dgm:pt>
    <dgm:pt modelId="{5CE99F73-0146-41D3-91A0-013AB974ACF7}" type="pres">
      <dgm:prSet presAssocID="{39889A73-EC8B-4D25-BF51-CEE35E65BC0E}" presName="rootComposite" presStyleCnt="0">
        <dgm:presLayoutVars/>
      </dgm:prSet>
      <dgm:spPr/>
    </dgm:pt>
    <dgm:pt modelId="{10AAB210-C939-4AF4-AC9C-5FE8E090460C}" type="pres">
      <dgm:prSet presAssocID="{39889A73-EC8B-4D25-BF51-CEE35E65BC0E}" presName="ParentAccent" presStyleLbl="alignNode1" presStyleIdx="0" presStyleCnt="2"/>
      <dgm:spPr/>
    </dgm:pt>
    <dgm:pt modelId="{D93A1333-6E70-4D89-9178-F384DA819CAA}" type="pres">
      <dgm:prSet presAssocID="{39889A73-EC8B-4D25-BF51-CEE35E65BC0E}" presName="ParentSmallAccent" presStyleLbl="fgAcc1" presStyleIdx="0" presStyleCnt="2"/>
      <dgm:spPr/>
    </dgm:pt>
    <dgm:pt modelId="{52414CFC-97B4-4AEC-8FE2-17F565263AE6}" type="pres">
      <dgm:prSet presAssocID="{39889A73-EC8B-4D25-BF51-CEE35E65BC0E}" presName="Parent" presStyleLbl="revTx" presStyleIdx="0" presStyleCnt="8">
        <dgm:presLayoutVars>
          <dgm:chMax/>
          <dgm:chPref val="4"/>
          <dgm:bulletEnabled val="1"/>
        </dgm:presLayoutVars>
      </dgm:prSet>
      <dgm:spPr/>
    </dgm:pt>
    <dgm:pt modelId="{874904AD-12A2-4890-8522-82AB5A14AA66}" type="pres">
      <dgm:prSet presAssocID="{39889A73-EC8B-4D25-BF51-CEE35E65BC0E}" presName="childShape" presStyleCnt="0">
        <dgm:presLayoutVars>
          <dgm:chMax val="0"/>
          <dgm:chPref val="0"/>
        </dgm:presLayoutVars>
      </dgm:prSet>
      <dgm:spPr/>
    </dgm:pt>
    <dgm:pt modelId="{ECD5426E-B37B-4DFB-A41D-477DEDA24BE9}" type="pres">
      <dgm:prSet presAssocID="{AF5F7BC4-F1D6-479B-AE25-D8F0867EB6A2}" presName="childComposite" presStyleCnt="0">
        <dgm:presLayoutVars>
          <dgm:chMax val="0"/>
          <dgm:chPref val="0"/>
        </dgm:presLayoutVars>
      </dgm:prSet>
      <dgm:spPr/>
    </dgm:pt>
    <dgm:pt modelId="{E9A388C4-5FE3-420F-9F9A-D9C947CAC046}" type="pres">
      <dgm:prSet presAssocID="{AF5F7BC4-F1D6-479B-AE25-D8F0867EB6A2}" presName="ChildAccent" presStyleLbl="solidFgAcc1" presStyleIdx="0" presStyleCnt="6"/>
      <dgm:spPr/>
    </dgm:pt>
    <dgm:pt modelId="{DD5B69CC-FA87-4626-BB00-50CF9B64FF7E}" type="pres">
      <dgm:prSet presAssocID="{AF5F7BC4-F1D6-479B-AE25-D8F0867EB6A2}" presName="Child" presStyleLbl="revTx" presStyleIdx="1" presStyleCnt="8">
        <dgm:presLayoutVars>
          <dgm:chMax val="0"/>
          <dgm:chPref val="0"/>
          <dgm:bulletEnabled val="1"/>
        </dgm:presLayoutVars>
      </dgm:prSet>
      <dgm:spPr/>
    </dgm:pt>
    <dgm:pt modelId="{0E1454B6-DC98-46DA-BF44-A8A0B207E5F7}" type="pres">
      <dgm:prSet presAssocID="{212BE7B4-478E-487B-A3CE-4EE5846D27C0}" presName="childComposite" presStyleCnt="0">
        <dgm:presLayoutVars>
          <dgm:chMax val="0"/>
          <dgm:chPref val="0"/>
        </dgm:presLayoutVars>
      </dgm:prSet>
      <dgm:spPr/>
    </dgm:pt>
    <dgm:pt modelId="{19E4CC60-07EF-43DC-AD56-A3DF1CBCBDD6}" type="pres">
      <dgm:prSet presAssocID="{212BE7B4-478E-487B-A3CE-4EE5846D27C0}" presName="ChildAccent" presStyleLbl="solidFgAcc1" presStyleIdx="1" presStyleCnt="6"/>
      <dgm:spPr/>
    </dgm:pt>
    <dgm:pt modelId="{1AE49100-2B16-4404-920E-4D27597DDB22}" type="pres">
      <dgm:prSet presAssocID="{212BE7B4-478E-487B-A3CE-4EE5846D27C0}" presName="Child" presStyleLbl="revTx" presStyleIdx="2" presStyleCnt="8">
        <dgm:presLayoutVars>
          <dgm:chMax val="0"/>
          <dgm:chPref val="0"/>
          <dgm:bulletEnabled val="1"/>
        </dgm:presLayoutVars>
      </dgm:prSet>
      <dgm:spPr/>
    </dgm:pt>
    <dgm:pt modelId="{CD9E268D-268B-49FA-B1A0-EA4334E340E6}" type="pres">
      <dgm:prSet presAssocID="{693CDC15-A35F-43EE-88C4-0BBC7813F6BC}" presName="childComposite" presStyleCnt="0">
        <dgm:presLayoutVars>
          <dgm:chMax val="0"/>
          <dgm:chPref val="0"/>
        </dgm:presLayoutVars>
      </dgm:prSet>
      <dgm:spPr/>
    </dgm:pt>
    <dgm:pt modelId="{84E73FD0-B9B1-41B4-8E95-F3DD1C929F9E}" type="pres">
      <dgm:prSet presAssocID="{693CDC15-A35F-43EE-88C4-0BBC7813F6BC}" presName="ChildAccent" presStyleLbl="solidFgAcc1" presStyleIdx="2" presStyleCnt="6"/>
      <dgm:spPr/>
    </dgm:pt>
    <dgm:pt modelId="{C6AE6FDC-E03B-471C-9E44-8DD8D83404F3}" type="pres">
      <dgm:prSet presAssocID="{693CDC15-A35F-43EE-88C4-0BBC7813F6BC}" presName="Child" presStyleLbl="revTx" presStyleIdx="3" presStyleCnt="8">
        <dgm:presLayoutVars>
          <dgm:chMax val="0"/>
          <dgm:chPref val="0"/>
          <dgm:bulletEnabled val="1"/>
        </dgm:presLayoutVars>
      </dgm:prSet>
      <dgm:spPr/>
    </dgm:pt>
    <dgm:pt modelId="{46625B39-8FA5-44FC-83F4-CEE67D619E5E}" type="pres">
      <dgm:prSet presAssocID="{5CE7A05A-D425-432A-987E-C3220318CC35}" presName="root" presStyleCnt="0">
        <dgm:presLayoutVars>
          <dgm:chMax/>
          <dgm:chPref/>
        </dgm:presLayoutVars>
      </dgm:prSet>
      <dgm:spPr/>
    </dgm:pt>
    <dgm:pt modelId="{1E96C2F6-0BC5-403F-B383-55866A074247}" type="pres">
      <dgm:prSet presAssocID="{5CE7A05A-D425-432A-987E-C3220318CC35}" presName="rootComposite" presStyleCnt="0">
        <dgm:presLayoutVars/>
      </dgm:prSet>
      <dgm:spPr/>
    </dgm:pt>
    <dgm:pt modelId="{00D7F76F-4601-4366-98D5-198977E45E39}" type="pres">
      <dgm:prSet presAssocID="{5CE7A05A-D425-432A-987E-C3220318CC35}" presName="ParentAccent" presStyleLbl="alignNode1" presStyleIdx="1" presStyleCnt="2"/>
      <dgm:spPr/>
    </dgm:pt>
    <dgm:pt modelId="{402BE128-308D-43DA-A32D-4844589C4A70}" type="pres">
      <dgm:prSet presAssocID="{5CE7A05A-D425-432A-987E-C3220318CC35}" presName="ParentSmallAccent" presStyleLbl="fgAcc1" presStyleIdx="1" presStyleCnt="2"/>
      <dgm:spPr/>
    </dgm:pt>
    <dgm:pt modelId="{9867341E-24A2-4509-99BF-A830B4DE2889}" type="pres">
      <dgm:prSet presAssocID="{5CE7A05A-D425-432A-987E-C3220318CC35}" presName="Parent" presStyleLbl="revTx" presStyleIdx="4" presStyleCnt="8">
        <dgm:presLayoutVars>
          <dgm:chMax/>
          <dgm:chPref val="4"/>
          <dgm:bulletEnabled val="1"/>
        </dgm:presLayoutVars>
      </dgm:prSet>
      <dgm:spPr/>
    </dgm:pt>
    <dgm:pt modelId="{6E25565B-545C-4B19-AED1-AD020F64EB8A}" type="pres">
      <dgm:prSet presAssocID="{5CE7A05A-D425-432A-987E-C3220318CC35}" presName="childShape" presStyleCnt="0">
        <dgm:presLayoutVars>
          <dgm:chMax val="0"/>
          <dgm:chPref val="0"/>
        </dgm:presLayoutVars>
      </dgm:prSet>
      <dgm:spPr/>
    </dgm:pt>
    <dgm:pt modelId="{7818E781-5A88-4497-A2E4-201D27090DE8}" type="pres">
      <dgm:prSet presAssocID="{0C2DB652-4B87-424F-ACBA-B54CD4FB5B6C}" presName="childComposite" presStyleCnt="0">
        <dgm:presLayoutVars>
          <dgm:chMax val="0"/>
          <dgm:chPref val="0"/>
        </dgm:presLayoutVars>
      </dgm:prSet>
      <dgm:spPr/>
    </dgm:pt>
    <dgm:pt modelId="{C3A26FE5-C32D-4674-B665-9CC32572EF2F}" type="pres">
      <dgm:prSet presAssocID="{0C2DB652-4B87-424F-ACBA-B54CD4FB5B6C}" presName="ChildAccent" presStyleLbl="solidFgAcc1" presStyleIdx="3" presStyleCnt="6"/>
      <dgm:spPr/>
    </dgm:pt>
    <dgm:pt modelId="{3314E327-C212-4B46-9FB2-476D8F2417EC}" type="pres">
      <dgm:prSet presAssocID="{0C2DB652-4B87-424F-ACBA-B54CD4FB5B6C}" presName="Child" presStyleLbl="revTx" presStyleIdx="5" presStyleCnt="8">
        <dgm:presLayoutVars>
          <dgm:chMax val="0"/>
          <dgm:chPref val="0"/>
          <dgm:bulletEnabled val="1"/>
        </dgm:presLayoutVars>
      </dgm:prSet>
      <dgm:spPr/>
    </dgm:pt>
    <dgm:pt modelId="{473E7D4A-EFC5-4135-BCB2-3C6630803C15}" type="pres">
      <dgm:prSet presAssocID="{0FC1CCC0-72AB-4C95-BCFF-3B674A76746E}" presName="childComposite" presStyleCnt="0">
        <dgm:presLayoutVars>
          <dgm:chMax val="0"/>
          <dgm:chPref val="0"/>
        </dgm:presLayoutVars>
      </dgm:prSet>
      <dgm:spPr/>
    </dgm:pt>
    <dgm:pt modelId="{0BA768C7-7D27-42BC-90FB-8879AF4DB47E}" type="pres">
      <dgm:prSet presAssocID="{0FC1CCC0-72AB-4C95-BCFF-3B674A76746E}" presName="ChildAccent" presStyleLbl="solidFgAcc1" presStyleIdx="4" presStyleCnt="6"/>
      <dgm:spPr/>
    </dgm:pt>
    <dgm:pt modelId="{FDDFBC4B-397E-4F35-9E63-C0F46A5C5372}" type="pres">
      <dgm:prSet presAssocID="{0FC1CCC0-72AB-4C95-BCFF-3B674A76746E}" presName="Child" presStyleLbl="revTx" presStyleIdx="6" presStyleCnt="8">
        <dgm:presLayoutVars>
          <dgm:chMax val="0"/>
          <dgm:chPref val="0"/>
          <dgm:bulletEnabled val="1"/>
        </dgm:presLayoutVars>
      </dgm:prSet>
      <dgm:spPr/>
    </dgm:pt>
    <dgm:pt modelId="{6B2F6182-1388-4F2C-A9EF-FAB1797B8F26}" type="pres">
      <dgm:prSet presAssocID="{2CC6C4DA-4492-4BBB-B5E7-5C553ED800D8}" presName="childComposite" presStyleCnt="0">
        <dgm:presLayoutVars>
          <dgm:chMax val="0"/>
          <dgm:chPref val="0"/>
        </dgm:presLayoutVars>
      </dgm:prSet>
      <dgm:spPr/>
    </dgm:pt>
    <dgm:pt modelId="{C32837CD-B638-41C7-B1D7-1CEC7C66AC50}" type="pres">
      <dgm:prSet presAssocID="{2CC6C4DA-4492-4BBB-B5E7-5C553ED800D8}" presName="ChildAccent" presStyleLbl="solidFgAcc1" presStyleIdx="5" presStyleCnt="6"/>
      <dgm:spPr/>
    </dgm:pt>
    <dgm:pt modelId="{1EB90932-0BC7-43FC-84FA-49A69F70DC9B}" type="pres">
      <dgm:prSet presAssocID="{2CC6C4DA-4492-4BBB-B5E7-5C553ED800D8}" presName="Child" presStyleLbl="revTx" presStyleIdx="7" presStyleCnt="8">
        <dgm:presLayoutVars>
          <dgm:chMax val="0"/>
          <dgm:chPref val="0"/>
          <dgm:bulletEnabled val="1"/>
        </dgm:presLayoutVars>
      </dgm:prSet>
      <dgm:spPr/>
    </dgm:pt>
  </dgm:ptLst>
  <dgm:cxnLst>
    <dgm:cxn modelId="{49730106-98F8-4144-A6F6-558B800A6E58}" srcId="{8BA8201E-D488-4731-8709-86DFC2F0742B}" destId="{39889A73-EC8B-4D25-BF51-CEE35E65BC0E}" srcOrd="0" destOrd="0" parTransId="{1D665F7A-E090-4183-AFB9-C5256CFBC56C}" sibTransId="{C1CC87F8-F58B-46D9-92C2-ED57DFB9085F}"/>
    <dgm:cxn modelId="{6BE8CA1A-783A-4CC5-9DA9-559367AA60EA}" srcId="{39889A73-EC8B-4D25-BF51-CEE35E65BC0E}" destId="{212BE7B4-478E-487B-A3CE-4EE5846D27C0}" srcOrd="1" destOrd="0" parTransId="{A6D17274-4547-4F39-93A8-D01F59A9B8ED}" sibTransId="{F94B9C92-2EB2-4692-B6F1-420E7C595762}"/>
    <dgm:cxn modelId="{E06F352E-1575-4E71-87B8-C649F0D29B33}" srcId="{5CE7A05A-D425-432A-987E-C3220318CC35}" destId="{0FC1CCC0-72AB-4C95-BCFF-3B674A76746E}" srcOrd="1" destOrd="0" parTransId="{9E9BC5BA-0854-4A7D-9BEB-B0E46920C483}" sibTransId="{9E11B78E-D9EE-4228-94EF-31F1E812C343}"/>
    <dgm:cxn modelId="{723CE63A-75F5-4484-875F-506743BD0F98}" srcId="{5CE7A05A-D425-432A-987E-C3220318CC35}" destId="{0C2DB652-4B87-424F-ACBA-B54CD4FB5B6C}" srcOrd="0" destOrd="0" parTransId="{4C3FC61A-E08C-4759-A5CF-858BB4063B55}" sibTransId="{69B1F136-0C58-4286-8EBB-A3FDF8BA672E}"/>
    <dgm:cxn modelId="{CD909A3C-ECDA-4678-B0F1-EAACB3D1605C}" srcId="{39889A73-EC8B-4D25-BF51-CEE35E65BC0E}" destId="{693CDC15-A35F-43EE-88C4-0BBC7813F6BC}" srcOrd="2" destOrd="0" parTransId="{67754868-E4C8-452E-95AB-FEEAC59D784A}" sibTransId="{8BE64A2B-5940-46F1-B3BF-745F9EC4E829}"/>
    <dgm:cxn modelId="{24C7685D-4F69-4373-B3A1-B3FB8D759110}" srcId="{39889A73-EC8B-4D25-BF51-CEE35E65BC0E}" destId="{AF5F7BC4-F1D6-479B-AE25-D8F0867EB6A2}" srcOrd="0" destOrd="0" parTransId="{91C435D6-B1BD-42B3-814F-126CF7EFFC67}" sibTransId="{D031B445-36CF-4F14-80E0-9C989C5E3F70}"/>
    <dgm:cxn modelId="{50A78150-ADE5-4413-88FF-A240F3615254}" type="presOf" srcId="{212BE7B4-478E-487B-A3CE-4EE5846D27C0}" destId="{1AE49100-2B16-4404-920E-4D27597DDB22}" srcOrd="0" destOrd="0" presId="urn:microsoft.com/office/officeart/2008/layout/SquareAccentList"/>
    <dgm:cxn modelId="{DAFE3C7A-D2AE-4EE6-9C3C-3BF0017801AD}" type="presOf" srcId="{39889A73-EC8B-4D25-BF51-CEE35E65BC0E}" destId="{52414CFC-97B4-4AEC-8FE2-17F565263AE6}" srcOrd="0" destOrd="0" presId="urn:microsoft.com/office/officeart/2008/layout/SquareAccentList"/>
    <dgm:cxn modelId="{2EE17995-10EB-4F0E-AFDD-4F10CD194871}" type="presOf" srcId="{AF5F7BC4-F1D6-479B-AE25-D8F0867EB6A2}" destId="{DD5B69CC-FA87-4626-BB00-50CF9B64FF7E}" srcOrd="0" destOrd="0" presId="urn:microsoft.com/office/officeart/2008/layout/SquareAccentList"/>
    <dgm:cxn modelId="{70814AA0-1E51-4920-B2D4-5532DFFA851E}" srcId="{8BA8201E-D488-4731-8709-86DFC2F0742B}" destId="{5CE7A05A-D425-432A-987E-C3220318CC35}" srcOrd="1" destOrd="0" parTransId="{860DDD70-D2DF-44DB-82FF-DF3534AA2614}" sibTransId="{42310466-A725-4A1A-9D69-D9752E4CCF93}"/>
    <dgm:cxn modelId="{98BB41A7-D9F4-466E-A36D-A6E3EA000380}" type="presOf" srcId="{5CE7A05A-D425-432A-987E-C3220318CC35}" destId="{9867341E-24A2-4509-99BF-A830B4DE2889}" srcOrd="0" destOrd="0" presId="urn:microsoft.com/office/officeart/2008/layout/SquareAccentList"/>
    <dgm:cxn modelId="{F6584EB1-6ACC-4B0E-A43E-361945138996}" srcId="{5CE7A05A-D425-432A-987E-C3220318CC35}" destId="{2CC6C4DA-4492-4BBB-B5E7-5C553ED800D8}" srcOrd="2" destOrd="0" parTransId="{77A68EDF-7102-41CA-9A6E-3D3D5D31A25B}" sibTransId="{7A0D6423-B36C-46C9-AB2C-755356E7F2B4}"/>
    <dgm:cxn modelId="{62C647B4-8685-4FC0-A3E5-C8CFAE18EA9C}" type="presOf" srcId="{693CDC15-A35F-43EE-88C4-0BBC7813F6BC}" destId="{C6AE6FDC-E03B-471C-9E44-8DD8D83404F3}" srcOrd="0" destOrd="0" presId="urn:microsoft.com/office/officeart/2008/layout/SquareAccentList"/>
    <dgm:cxn modelId="{D930E6BF-28BC-4EB2-882D-5C3E6A49081F}" type="presOf" srcId="{2CC6C4DA-4492-4BBB-B5E7-5C553ED800D8}" destId="{1EB90932-0BC7-43FC-84FA-49A69F70DC9B}" srcOrd="0" destOrd="0" presId="urn:microsoft.com/office/officeart/2008/layout/SquareAccentList"/>
    <dgm:cxn modelId="{345966C5-0CB2-4D05-83D2-EC9A21D43C74}" type="presOf" srcId="{0C2DB652-4B87-424F-ACBA-B54CD4FB5B6C}" destId="{3314E327-C212-4B46-9FB2-476D8F2417EC}" srcOrd="0" destOrd="0" presId="urn:microsoft.com/office/officeart/2008/layout/SquareAccentList"/>
    <dgm:cxn modelId="{FC4843EF-E94E-499B-987F-642DFE99454C}" type="presOf" srcId="{0FC1CCC0-72AB-4C95-BCFF-3B674A76746E}" destId="{FDDFBC4B-397E-4F35-9E63-C0F46A5C5372}" srcOrd="0" destOrd="0" presId="urn:microsoft.com/office/officeart/2008/layout/SquareAccentList"/>
    <dgm:cxn modelId="{C2D96CF9-EA89-48A3-B419-DC0795002B15}" type="presOf" srcId="{8BA8201E-D488-4731-8709-86DFC2F0742B}" destId="{DFFFE609-C061-4B25-ACDF-A05AADD17651}" srcOrd="0" destOrd="0" presId="urn:microsoft.com/office/officeart/2008/layout/SquareAccentList"/>
    <dgm:cxn modelId="{E2502FC8-D2BE-41CF-B2BE-EAC2794CB9B3}" type="presParOf" srcId="{DFFFE609-C061-4B25-ACDF-A05AADD17651}" destId="{BE733FF2-A998-4AC1-9984-87031BDF5C4C}" srcOrd="0" destOrd="0" presId="urn:microsoft.com/office/officeart/2008/layout/SquareAccentList"/>
    <dgm:cxn modelId="{F9553F72-AFB4-416C-A32E-163A9A0339D2}" type="presParOf" srcId="{BE733FF2-A998-4AC1-9984-87031BDF5C4C}" destId="{5CE99F73-0146-41D3-91A0-013AB974ACF7}" srcOrd="0" destOrd="0" presId="urn:microsoft.com/office/officeart/2008/layout/SquareAccentList"/>
    <dgm:cxn modelId="{07C7062B-61BF-4278-8E6C-9801AF63F293}" type="presParOf" srcId="{5CE99F73-0146-41D3-91A0-013AB974ACF7}" destId="{10AAB210-C939-4AF4-AC9C-5FE8E090460C}" srcOrd="0" destOrd="0" presId="urn:microsoft.com/office/officeart/2008/layout/SquareAccentList"/>
    <dgm:cxn modelId="{FABE1B14-36F8-4561-B0C1-6F562450D123}" type="presParOf" srcId="{5CE99F73-0146-41D3-91A0-013AB974ACF7}" destId="{D93A1333-6E70-4D89-9178-F384DA819CAA}" srcOrd="1" destOrd="0" presId="urn:microsoft.com/office/officeart/2008/layout/SquareAccentList"/>
    <dgm:cxn modelId="{571154B4-1887-42EF-AED7-5014CF2A5B43}" type="presParOf" srcId="{5CE99F73-0146-41D3-91A0-013AB974ACF7}" destId="{52414CFC-97B4-4AEC-8FE2-17F565263AE6}" srcOrd="2" destOrd="0" presId="urn:microsoft.com/office/officeart/2008/layout/SquareAccentList"/>
    <dgm:cxn modelId="{3671A09C-E2E6-48E1-81AD-4746B6B38450}" type="presParOf" srcId="{BE733FF2-A998-4AC1-9984-87031BDF5C4C}" destId="{874904AD-12A2-4890-8522-82AB5A14AA66}" srcOrd="1" destOrd="0" presId="urn:microsoft.com/office/officeart/2008/layout/SquareAccentList"/>
    <dgm:cxn modelId="{64B1C7F1-529C-48B8-B560-FF5E69AF5E6F}" type="presParOf" srcId="{874904AD-12A2-4890-8522-82AB5A14AA66}" destId="{ECD5426E-B37B-4DFB-A41D-477DEDA24BE9}" srcOrd="0" destOrd="0" presId="urn:microsoft.com/office/officeart/2008/layout/SquareAccentList"/>
    <dgm:cxn modelId="{7CD5B1B9-1952-4321-8A03-A9DF9554840E}" type="presParOf" srcId="{ECD5426E-B37B-4DFB-A41D-477DEDA24BE9}" destId="{E9A388C4-5FE3-420F-9F9A-D9C947CAC046}" srcOrd="0" destOrd="0" presId="urn:microsoft.com/office/officeart/2008/layout/SquareAccentList"/>
    <dgm:cxn modelId="{42B4769C-9B50-453E-940A-B78F500F9492}" type="presParOf" srcId="{ECD5426E-B37B-4DFB-A41D-477DEDA24BE9}" destId="{DD5B69CC-FA87-4626-BB00-50CF9B64FF7E}" srcOrd="1" destOrd="0" presId="urn:microsoft.com/office/officeart/2008/layout/SquareAccentList"/>
    <dgm:cxn modelId="{784C1168-F8E9-4899-A0B2-666279CC1FFF}" type="presParOf" srcId="{874904AD-12A2-4890-8522-82AB5A14AA66}" destId="{0E1454B6-DC98-46DA-BF44-A8A0B207E5F7}" srcOrd="1" destOrd="0" presId="urn:microsoft.com/office/officeart/2008/layout/SquareAccentList"/>
    <dgm:cxn modelId="{5C898281-504F-4275-BAE5-ECDF12128AE6}" type="presParOf" srcId="{0E1454B6-DC98-46DA-BF44-A8A0B207E5F7}" destId="{19E4CC60-07EF-43DC-AD56-A3DF1CBCBDD6}" srcOrd="0" destOrd="0" presId="urn:microsoft.com/office/officeart/2008/layout/SquareAccentList"/>
    <dgm:cxn modelId="{99441D9D-5D94-4491-8CA0-B08ECCAD367F}" type="presParOf" srcId="{0E1454B6-DC98-46DA-BF44-A8A0B207E5F7}" destId="{1AE49100-2B16-4404-920E-4D27597DDB22}" srcOrd="1" destOrd="0" presId="urn:microsoft.com/office/officeart/2008/layout/SquareAccentList"/>
    <dgm:cxn modelId="{1CBE120C-9A19-4E67-894D-B73FD8EE18AA}" type="presParOf" srcId="{874904AD-12A2-4890-8522-82AB5A14AA66}" destId="{CD9E268D-268B-49FA-B1A0-EA4334E340E6}" srcOrd="2" destOrd="0" presId="urn:microsoft.com/office/officeart/2008/layout/SquareAccentList"/>
    <dgm:cxn modelId="{B2FAE49E-5353-488B-8DAE-BD35CA4B806D}" type="presParOf" srcId="{CD9E268D-268B-49FA-B1A0-EA4334E340E6}" destId="{84E73FD0-B9B1-41B4-8E95-F3DD1C929F9E}" srcOrd="0" destOrd="0" presId="urn:microsoft.com/office/officeart/2008/layout/SquareAccentList"/>
    <dgm:cxn modelId="{C851E5DD-87BC-49C0-9410-3F7B6EEBF8B8}" type="presParOf" srcId="{CD9E268D-268B-49FA-B1A0-EA4334E340E6}" destId="{C6AE6FDC-E03B-471C-9E44-8DD8D83404F3}" srcOrd="1" destOrd="0" presId="urn:microsoft.com/office/officeart/2008/layout/SquareAccentList"/>
    <dgm:cxn modelId="{9BEBBB4F-9BBD-4523-B8A3-71CAA06FBFB9}" type="presParOf" srcId="{DFFFE609-C061-4B25-ACDF-A05AADD17651}" destId="{46625B39-8FA5-44FC-83F4-CEE67D619E5E}" srcOrd="1" destOrd="0" presId="urn:microsoft.com/office/officeart/2008/layout/SquareAccentList"/>
    <dgm:cxn modelId="{95DD7ABC-4DC7-413A-8A00-996AFE2E428E}" type="presParOf" srcId="{46625B39-8FA5-44FC-83F4-CEE67D619E5E}" destId="{1E96C2F6-0BC5-403F-B383-55866A074247}" srcOrd="0" destOrd="0" presId="urn:microsoft.com/office/officeart/2008/layout/SquareAccentList"/>
    <dgm:cxn modelId="{893E9E1A-7E42-4AAD-B652-4D01893305ED}" type="presParOf" srcId="{1E96C2F6-0BC5-403F-B383-55866A074247}" destId="{00D7F76F-4601-4366-98D5-198977E45E39}" srcOrd="0" destOrd="0" presId="urn:microsoft.com/office/officeart/2008/layout/SquareAccentList"/>
    <dgm:cxn modelId="{5FB187A3-ABF5-482E-AE9F-338011C767A6}" type="presParOf" srcId="{1E96C2F6-0BC5-403F-B383-55866A074247}" destId="{402BE128-308D-43DA-A32D-4844589C4A70}" srcOrd="1" destOrd="0" presId="urn:microsoft.com/office/officeart/2008/layout/SquareAccentList"/>
    <dgm:cxn modelId="{33A53E91-58C8-41C3-B357-08ADB6377F90}" type="presParOf" srcId="{1E96C2F6-0BC5-403F-B383-55866A074247}" destId="{9867341E-24A2-4509-99BF-A830B4DE2889}" srcOrd="2" destOrd="0" presId="urn:microsoft.com/office/officeart/2008/layout/SquareAccentList"/>
    <dgm:cxn modelId="{02C3FF4D-AECC-4CDA-877B-AE1D4C293C87}" type="presParOf" srcId="{46625B39-8FA5-44FC-83F4-CEE67D619E5E}" destId="{6E25565B-545C-4B19-AED1-AD020F64EB8A}" srcOrd="1" destOrd="0" presId="urn:microsoft.com/office/officeart/2008/layout/SquareAccentList"/>
    <dgm:cxn modelId="{EB812C38-9991-4A83-BFB6-4DAB5A067660}" type="presParOf" srcId="{6E25565B-545C-4B19-AED1-AD020F64EB8A}" destId="{7818E781-5A88-4497-A2E4-201D27090DE8}" srcOrd="0" destOrd="0" presId="urn:microsoft.com/office/officeart/2008/layout/SquareAccentList"/>
    <dgm:cxn modelId="{3F24E2A4-32E8-466B-AEFC-DB32AD14240E}" type="presParOf" srcId="{7818E781-5A88-4497-A2E4-201D27090DE8}" destId="{C3A26FE5-C32D-4674-B665-9CC32572EF2F}" srcOrd="0" destOrd="0" presId="urn:microsoft.com/office/officeart/2008/layout/SquareAccentList"/>
    <dgm:cxn modelId="{F35625BD-8124-4DDC-84E5-DA520C0CC5F5}" type="presParOf" srcId="{7818E781-5A88-4497-A2E4-201D27090DE8}" destId="{3314E327-C212-4B46-9FB2-476D8F2417EC}" srcOrd="1" destOrd="0" presId="urn:microsoft.com/office/officeart/2008/layout/SquareAccentList"/>
    <dgm:cxn modelId="{2B24DD21-DDB7-4889-9DDB-4B67A405F826}" type="presParOf" srcId="{6E25565B-545C-4B19-AED1-AD020F64EB8A}" destId="{473E7D4A-EFC5-4135-BCB2-3C6630803C15}" srcOrd="1" destOrd="0" presId="urn:microsoft.com/office/officeart/2008/layout/SquareAccentList"/>
    <dgm:cxn modelId="{EA3696C7-A6D2-4E37-9874-ADCF1AA9DE40}" type="presParOf" srcId="{473E7D4A-EFC5-4135-BCB2-3C6630803C15}" destId="{0BA768C7-7D27-42BC-90FB-8879AF4DB47E}" srcOrd="0" destOrd="0" presId="urn:microsoft.com/office/officeart/2008/layout/SquareAccentList"/>
    <dgm:cxn modelId="{E13A76EB-4B32-4D8E-B11F-CEE015849CA7}" type="presParOf" srcId="{473E7D4A-EFC5-4135-BCB2-3C6630803C15}" destId="{FDDFBC4B-397E-4F35-9E63-C0F46A5C5372}" srcOrd="1" destOrd="0" presId="urn:microsoft.com/office/officeart/2008/layout/SquareAccentList"/>
    <dgm:cxn modelId="{4CE2BB46-C993-46EB-842A-C71097C81ED5}" type="presParOf" srcId="{6E25565B-545C-4B19-AED1-AD020F64EB8A}" destId="{6B2F6182-1388-4F2C-A9EF-FAB1797B8F26}" srcOrd="2" destOrd="0" presId="urn:microsoft.com/office/officeart/2008/layout/SquareAccentList"/>
    <dgm:cxn modelId="{7C69B435-78C0-4EB8-B424-A13FE7658F53}" type="presParOf" srcId="{6B2F6182-1388-4F2C-A9EF-FAB1797B8F26}" destId="{C32837CD-B638-41C7-B1D7-1CEC7C66AC50}" srcOrd="0" destOrd="0" presId="urn:microsoft.com/office/officeart/2008/layout/SquareAccentList"/>
    <dgm:cxn modelId="{12200195-11A5-4D30-BC48-F59B954996F4}" type="presParOf" srcId="{6B2F6182-1388-4F2C-A9EF-FAB1797B8F26}" destId="{1EB90932-0BC7-43FC-84FA-49A69F70DC9B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2FAFA02-DB8A-4930-B12F-2B08B1748BEE}" type="doc">
      <dgm:prSet loTypeId="urn:microsoft.com/office/officeart/2005/8/layout/process5" loCatId="process" qsTypeId="urn:microsoft.com/office/officeart/2005/8/quickstyle/simple5" qsCatId="simple" csTypeId="urn:microsoft.com/office/officeart/2005/8/colors/colorful5" csCatId="colorful" phldr="1"/>
      <dgm:spPr/>
    </dgm:pt>
    <dgm:pt modelId="{A5B9183F-AAD7-4E1E-97D0-393043C035EA}">
      <dgm:prSet phldrT="[文本]" custT="1"/>
      <dgm:spPr/>
      <dgm:t>
        <a:bodyPr/>
        <a:lstStyle/>
        <a:p>
          <a:r>
            <a:rPr lang="en-US" altLang="zh-CN" sz="1400" dirty="0">
              <a:latin typeface="+mn-lt"/>
              <a:ea typeface="+mn-ea"/>
              <a:cs typeface="+mn-ea"/>
              <a:sym typeface="+mn-lt"/>
            </a:rPr>
            <a:t>LOCK</a:t>
          </a:r>
          <a:endParaRPr lang="zh-CN" altLang="en-US" sz="1400" dirty="0">
            <a:latin typeface="+mn-lt"/>
            <a:ea typeface="+mn-ea"/>
            <a:cs typeface="+mn-ea"/>
            <a:sym typeface="+mn-lt"/>
          </a:endParaRPr>
        </a:p>
      </dgm:t>
    </dgm:pt>
    <dgm:pt modelId="{85063509-7B68-4D94-91FA-F9ED1E64F716}" type="parTrans" cxnId="{9AEE2F2C-A672-435A-A31D-F05BEDBD66E2}">
      <dgm:prSet/>
      <dgm:spPr/>
      <dgm:t>
        <a:bodyPr/>
        <a:lstStyle/>
        <a:p>
          <a:endParaRPr lang="zh-CN" altLang="en-US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AA0DC24C-5A9F-49F0-89F8-3D2CB1F8E82C}" type="sibTrans" cxnId="{9AEE2F2C-A672-435A-A31D-F05BEDBD66E2}">
      <dgm:prSet/>
      <dgm:spPr/>
      <dgm:t>
        <a:bodyPr/>
        <a:lstStyle/>
        <a:p>
          <a:endParaRPr lang="zh-CN" altLang="en-US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6A66BB5A-4720-4DBA-BC4E-E9A7867032C4}">
      <dgm:prSet phldrT="[文本]" custT="1"/>
      <dgm:spPr/>
      <dgm:t>
        <a:bodyPr/>
        <a:lstStyle/>
        <a:p>
          <a:r>
            <a:rPr lang="en-US" altLang="zh-CN" sz="1400" dirty="0">
              <a:latin typeface="+mn-lt"/>
              <a:ea typeface="+mn-ea"/>
              <a:cs typeface="+mn-ea"/>
              <a:sym typeface="+mn-lt"/>
            </a:rPr>
            <a:t>PUT via DMA</a:t>
          </a:r>
          <a:endParaRPr lang="zh-CN" altLang="en-US" sz="1400" dirty="0">
            <a:latin typeface="+mn-lt"/>
            <a:ea typeface="+mn-ea"/>
            <a:cs typeface="+mn-ea"/>
            <a:sym typeface="+mn-lt"/>
          </a:endParaRPr>
        </a:p>
      </dgm:t>
    </dgm:pt>
    <dgm:pt modelId="{2C1AAEC3-DB9D-4D9F-96FE-7F49AA2D1C61}" type="parTrans" cxnId="{FBDD232A-D972-4A4F-A1D0-E4E1F0E65FE2}">
      <dgm:prSet/>
      <dgm:spPr/>
      <dgm:t>
        <a:bodyPr/>
        <a:lstStyle/>
        <a:p>
          <a:endParaRPr lang="zh-CN" altLang="en-US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38E1F8D6-611D-4FDD-8925-9EFE1FC820A8}" type="sibTrans" cxnId="{FBDD232A-D972-4A4F-A1D0-E4E1F0E65FE2}">
      <dgm:prSet/>
      <dgm:spPr/>
      <dgm:t>
        <a:bodyPr/>
        <a:lstStyle/>
        <a:p>
          <a:endParaRPr lang="zh-CN" altLang="en-US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9FB552E7-4332-461A-BA3A-3CA30410B3E9}">
      <dgm:prSet phldrT="[文本]" custT="1"/>
      <dgm:spPr/>
      <dgm:t>
        <a:bodyPr/>
        <a:lstStyle/>
        <a:p>
          <a:r>
            <a:rPr lang="en-US" altLang="zh-CN" sz="1400" dirty="0">
              <a:latin typeface="+mn-lt"/>
              <a:ea typeface="+mn-ea"/>
              <a:cs typeface="+mn-ea"/>
              <a:sym typeface="+mn-lt"/>
            </a:rPr>
            <a:t>UNLOCK</a:t>
          </a:r>
          <a:endParaRPr lang="zh-CN" altLang="en-US" sz="1400" dirty="0">
            <a:latin typeface="+mn-lt"/>
            <a:ea typeface="+mn-ea"/>
            <a:cs typeface="+mn-ea"/>
            <a:sym typeface="+mn-lt"/>
          </a:endParaRPr>
        </a:p>
      </dgm:t>
    </dgm:pt>
    <dgm:pt modelId="{3C28C77D-7384-432E-A5A8-08639150F406}" type="parTrans" cxnId="{CFA3D312-848E-4D04-A293-7626D12A081D}">
      <dgm:prSet/>
      <dgm:spPr/>
      <dgm:t>
        <a:bodyPr/>
        <a:lstStyle/>
        <a:p>
          <a:endParaRPr lang="zh-CN" altLang="en-US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8FF38BAC-C0A8-44EF-845A-91CF4393EF9F}" type="sibTrans" cxnId="{CFA3D312-848E-4D04-A293-7626D12A081D}">
      <dgm:prSet/>
      <dgm:spPr/>
      <dgm:t>
        <a:bodyPr/>
        <a:lstStyle/>
        <a:p>
          <a:endParaRPr lang="zh-CN" altLang="en-US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274B4592-EADF-4727-8EE9-78E6DCC3148A}">
      <dgm:prSet phldrT="[文本]" custT="1"/>
      <dgm:spPr/>
      <dgm:t>
        <a:bodyPr/>
        <a:lstStyle/>
        <a:p>
          <a:r>
            <a:rPr lang="en-US" altLang="zh-CN" sz="1400" dirty="0">
              <a:latin typeface="+mn-lt"/>
              <a:ea typeface="+mn-ea"/>
              <a:cs typeface="+mn-ea"/>
              <a:sym typeface="+mn-lt"/>
            </a:rPr>
            <a:t>GET via DMA</a:t>
          </a:r>
          <a:endParaRPr lang="zh-CN" altLang="en-US" sz="1400" dirty="0">
            <a:latin typeface="+mn-lt"/>
            <a:ea typeface="+mn-ea"/>
            <a:cs typeface="+mn-ea"/>
            <a:sym typeface="+mn-lt"/>
          </a:endParaRPr>
        </a:p>
      </dgm:t>
    </dgm:pt>
    <dgm:pt modelId="{FE159F2A-F650-496D-87CF-7E575B856931}" type="parTrans" cxnId="{A2FDFD21-4343-4589-A780-356C07172733}">
      <dgm:prSet/>
      <dgm:spPr/>
      <dgm:t>
        <a:bodyPr/>
        <a:lstStyle/>
        <a:p>
          <a:endParaRPr lang="zh-CN" altLang="en-US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39B85079-5FB4-4D4A-9A2C-43241DDF49C6}" type="sibTrans" cxnId="{A2FDFD21-4343-4589-A780-356C07172733}">
      <dgm:prSet/>
      <dgm:spPr/>
      <dgm:t>
        <a:bodyPr/>
        <a:lstStyle/>
        <a:p>
          <a:endParaRPr lang="zh-CN" altLang="en-US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D463E949-30DA-44F8-8562-D0459BDBD989}">
      <dgm:prSet phldrT="[文本]" custT="1"/>
      <dgm:spPr/>
      <dgm:t>
        <a:bodyPr/>
        <a:lstStyle/>
        <a:p>
          <a:r>
            <a:rPr lang="en-US" altLang="en-US" sz="1400" dirty="0">
              <a:latin typeface="+mn-lt"/>
              <a:ea typeface="+mn-ea"/>
              <a:cs typeface="+mn-ea"/>
              <a:sym typeface="+mn-lt"/>
            </a:rPr>
            <a:t>Cached forces + Original forces</a:t>
          </a:r>
          <a:endParaRPr lang="zh-CN" altLang="en-US" sz="1400" dirty="0">
            <a:latin typeface="+mn-lt"/>
            <a:ea typeface="+mn-ea"/>
            <a:cs typeface="+mn-ea"/>
            <a:sym typeface="+mn-lt"/>
          </a:endParaRPr>
        </a:p>
      </dgm:t>
    </dgm:pt>
    <dgm:pt modelId="{5C07A1B5-1D08-47B0-BCDA-32C30CCD3E8E}" type="parTrans" cxnId="{B43CCD0E-AAA2-41D6-B5DE-A67DDFE3741A}">
      <dgm:prSet/>
      <dgm:spPr/>
      <dgm:t>
        <a:bodyPr/>
        <a:lstStyle/>
        <a:p>
          <a:endParaRPr lang="zh-CN" altLang="en-US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A2F3078B-EE12-4D99-9740-4690A118D916}" type="sibTrans" cxnId="{B43CCD0E-AAA2-41D6-B5DE-A67DDFE3741A}">
      <dgm:prSet/>
      <dgm:spPr/>
      <dgm:t>
        <a:bodyPr/>
        <a:lstStyle/>
        <a:p>
          <a:endParaRPr lang="zh-CN" altLang="en-US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96E0E0BA-2BEB-4A60-A82E-4C09AEE219C9}">
      <dgm:prSet phldrT="[文本]" custT="1"/>
      <dgm:spPr/>
      <dgm:t>
        <a:bodyPr/>
        <a:lstStyle/>
        <a:p>
          <a:r>
            <a:rPr lang="en-US" altLang="zh-CN" sz="1400" dirty="0">
              <a:latin typeface="+mn-lt"/>
              <a:ea typeface="+mn-ea"/>
              <a:cs typeface="+mn-ea"/>
              <a:sym typeface="+mn-lt"/>
            </a:rPr>
            <a:t>Write back all lines</a:t>
          </a:r>
          <a:endParaRPr lang="zh-CN" altLang="en-US" sz="1400" dirty="0">
            <a:latin typeface="+mn-lt"/>
            <a:ea typeface="+mn-ea"/>
            <a:cs typeface="+mn-ea"/>
            <a:sym typeface="+mn-lt"/>
          </a:endParaRPr>
        </a:p>
      </dgm:t>
    </dgm:pt>
    <dgm:pt modelId="{FF3E0B3D-D433-40AE-A434-E80F4704661F}" type="parTrans" cxnId="{1010C695-2F43-4967-8A9D-237209718A59}">
      <dgm:prSet/>
      <dgm:spPr/>
      <dgm:t>
        <a:bodyPr/>
        <a:lstStyle/>
        <a:p>
          <a:endParaRPr lang="zh-CN" altLang="en-US"/>
        </a:p>
      </dgm:t>
    </dgm:pt>
    <dgm:pt modelId="{9DDEBC2A-6818-4FF2-AB0D-CAA131052986}" type="sibTrans" cxnId="{1010C695-2F43-4967-8A9D-237209718A59}">
      <dgm:prSet/>
      <dgm:spPr/>
      <dgm:t>
        <a:bodyPr/>
        <a:lstStyle/>
        <a:p>
          <a:endParaRPr lang="zh-CN" altLang="en-US"/>
        </a:p>
      </dgm:t>
    </dgm:pt>
    <dgm:pt modelId="{B6BC5BED-6732-48EC-9FB1-82026BE2848E}" type="pres">
      <dgm:prSet presAssocID="{E2FAFA02-DB8A-4930-B12F-2B08B1748BEE}" presName="diagram" presStyleCnt="0">
        <dgm:presLayoutVars>
          <dgm:dir/>
          <dgm:resizeHandles val="exact"/>
        </dgm:presLayoutVars>
      </dgm:prSet>
      <dgm:spPr/>
    </dgm:pt>
    <dgm:pt modelId="{652EB5C3-3975-45D1-A2EA-16AA00FC0AA2}" type="pres">
      <dgm:prSet presAssocID="{A5B9183F-AAD7-4E1E-97D0-393043C035EA}" presName="node" presStyleLbl="node1" presStyleIdx="0" presStyleCnt="6">
        <dgm:presLayoutVars>
          <dgm:bulletEnabled val="1"/>
        </dgm:presLayoutVars>
      </dgm:prSet>
      <dgm:spPr/>
    </dgm:pt>
    <dgm:pt modelId="{C31E0CB1-A8BF-4589-BB25-7D87596D4564}" type="pres">
      <dgm:prSet presAssocID="{AA0DC24C-5A9F-49F0-89F8-3D2CB1F8E82C}" presName="sibTrans" presStyleLbl="sibTrans2D1" presStyleIdx="0" presStyleCnt="5"/>
      <dgm:spPr/>
    </dgm:pt>
    <dgm:pt modelId="{136C86C4-0BB4-4325-B735-FA4D88FC072D}" type="pres">
      <dgm:prSet presAssocID="{AA0DC24C-5A9F-49F0-89F8-3D2CB1F8E82C}" presName="connectorText" presStyleLbl="sibTrans2D1" presStyleIdx="0" presStyleCnt="5"/>
      <dgm:spPr/>
    </dgm:pt>
    <dgm:pt modelId="{613A041C-FAFA-4110-BE0E-F1AC58BC5AF9}" type="pres">
      <dgm:prSet presAssocID="{274B4592-EADF-4727-8EE9-78E6DCC3148A}" presName="node" presStyleLbl="node1" presStyleIdx="1" presStyleCnt="6">
        <dgm:presLayoutVars>
          <dgm:bulletEnabled val="1"/>
        </dgm:presLayoutVars>
      </dgm:prSet>
      <dgm:spPr/>
    </dgm:pt>
    <dgm:pt modelId="{350435CA-78B4-458D-8262-3DEA7EF7C4A6}" type="pres">
      <dgm:prSet presAssocID="{39B85079-5FB4-4D4A-9A2C-43241DDF49C6}" presName="sibTrans" presStyleLbl="sibTrans2D1" presStyleIdx="1" presStyleCnt="5"/>
      <dgm:spPr/>
    </dgm:pt>
    <dgm:pt modelId="{B919AE9A-8060-40FF-A89B-9D4034EAF1B1}" type="pres">
      <dgm:prSet presAssocID="{39B85079-5FB4-4D4A-9A2C-43241DDF49C6}" presName="connectorText" presStyleLbl="sibTrans2D1" presStyleIdx="1" presStyleCnt="5"/>
      <dgm:spPr/>
    </dgm:pt>
    <dgm:pt modelId="{B88E7C8B-4EC9-409A-A50D-0EA9FA69D5BD}" type="pres">
      <dgm:prSet presAssocID="{D463E949-30DA-44F8-8562-D0459BDBD989}" presName="node" presStyleLbl="node1" presStyleIdx="2" presStyleCnt="6">
        <dgm:presLayoutVars>
          <dgm:bulletEnabled val="1"/>
        </dgm:presLayoutVars>
      </dgm:prSet>
      <dgm:spPr/>
    </dgm:pt>
    <dgm:pt modelId="{61D6235B-B199-4A3B-A3EE-0B617410770D}" type="pres">
      <dgm:prSet presAssocID="{A2F3078B-EE12-4D99-9740-4690A118D916}" presName="sibTrans" presStyleLbl="sibTrans2D1" presStyleIdx="2" presStyleCnt="5"/>
      <dgm:spPr/>
    </dgm:pt>
    <dgm:pt modelId="{B2965D42-8CDC-452C-B95F-B42E8DE52687}" type="pres">
      <dgm:prSet presAssocID="{A2F3078B-EE12-4D99-9740-4690A118D916}" presName="connectorText" presStyleLbl="sibTrans2D1" presStyleIdx="2" presStyleCnt="5"/>
      <dgm:spPr/>
    </dgm:pt>
    <dgm:pt modelId="{913D9916-F5A5-4463-907B-D1CE63C0D9D2}" type="pres">
      <dgm:prSet presAssocID="{6A66BB5A-4720-4DBA-BC4E-E9A7867032C4}" presName="node" presStyleLbl="node1" presStyleIdx="3" presStyleCnt="6">
        <dgm:presLayoutVars>
          <dgm:bulletEnabled val="1"/>
        </dgm:presLayoutVars>
      </dgm:prSet>
      <dgm:spPr/>
    </dgm:pt>
    <dgm:pt modelId="{54E55416-24F9-4425-9A90-04E92B2B6573}" type="pres">
      <dgm:prSet presAssocID="{38E1F8D6-611D-4FDD-8925-9EFE1FC820A8}" presName="sibTrans" presStyleLbl="sibTrans2D1" presStyleIdx="3" presStyleCnt="5"/>
      <dgm:spPr/>
    </dgm:pt>
    <dgm:pt modelId="{1DAA19A5-FAE4-4D8E-A88C-B00050FA9538}" type="pres">
      <dgm:prSet presAssocID="{38E1F8D6-611D-4FDD-8925-9EFE1FC820A8}" presName="connectorText" presStyleLbl="sibTrans2D1" presStyleIdx="3" presStyleCnt="5"/>
      <dgm:spPr/>
    </dgm:pt>
    <dgm:pt modelId="{49A7BF42-9EDB-49DE-9B9C-26046E67CE53}" type="pres">
      <dgm:prSet presAssocID="{9FB552E7-4332-461A-BA3A-3CA30410B3E9}" presName="node" presStyleLbl="node1" presStyleIdx="4" presStyleCnt="6">
        <dgm:presLayoutVars>
          <dgm:bulletEnabled val="1"/>
        </dgm:presLayoutVars>
      </dgm:prSet>
      <dgm:spPr/>
    </dgm:pt>
    <dgm:pt modelId="{FC19F2A3-3658-487C-AB5B-2ED7784498CC}" type="pres">
      <dgm:prSet presAssocID="{8FF38BAC-C0A8-44EF-845A-91CF4393EF9F}" presName="sibTrans" presStyleLbl="sibTrans2D1" presStyleIdx="4" presStyleCnt="5"/>
      <dgm:spPr/>
    </dgm:pt>
    <dgm:pt modelId="{DCAF513B-14CC-47A7-AFD7-1C9A24F6CE49}" type="pres">
      <dgm:prSet presAssocID="{8FF38BAC-C0A8-44EF-845A-91CF4393EF9F}" presName="connectorText" presStyleLbl="sibTrans2D1" presStyleIdx="4" presStyleCnt="5"/>
      <dgm:spPr/>
    </dgm:pt>
    <dgm:pt modelId="{1F49C2BE-0136-4D04-9EC2-E1F3306AD617}" type="pres">
      <dgm:prSet presAssocID="{96E0E0BA-2BEB-4A60-A82E-4C09AEE219C9}" presName="node" presStyleLbl="node1" presStyleIdx="5" presStyleCnt="6">
        <dgm:presLayoutVars>
          <dgm:bulletEnabled val="1"/>
        </dgm:presLayoutVars>
      </dgm:prSet>
      <dgm:spPr/>
    </dgm:pt>
  </dgm:ptLst>
  <dgm:cxnLst>
    <dgm:cxn modelId="{C5D74200-41C8-4D87-B0BD-7BE39320542C}" type="presOf" srcId="{38E1F8D6-611D-4FDD-8925-9EFE1FC820A8}" destId="{54E55416-24F9-4425-9A90-04E92B2B6573}" srcOrd="0" destOrd="0" presId="urn:microsoft.com/office/officeart/2005/8/layout/process5"/>
    <dgm:cxn modelId="{B43CCD0E-AAA2-41D6-B5DE-A67DDFE3741A}" srcId="{E2FAFA02-DB8A-4930-B12F-2B08B1748BEE}" destId="{D463E949-30DA-44F8-8562-D0459BDBD989}" srcOrd="2" destOrd="0" parTransId="{5C07A1B5-1D08-47B0-BCDA-32C30CCD3E8E}" sibTransId="{A2F3078B-EE12-4D99-9740-4690A118D916}"/>
    <dgm:cxn modelId="{4CD8CA11-26B2-41DF-9A80-F57D1F622E0A}" type="presOf" srcId="{E2FAFA02-DB8A-4930-B12F-2B08B1748BEE}" destId="{B6BC5BED-6732-48EC-9FB1-82026BE2848E}" srcOrd="0" destOrd="0" presId="urn:microsoft.com/office/officeart/2005/8/layout/process5"/>
    <dgm:cxn modelId="{CFA3D312-848E-4D04-A293-7626D12A081D}" srcId="{E2FAFA02-DB8A-4930-B12F-2B08B1748BEE}" destId="{9FB552E7-4332-461A-BA3A-3CA30410B3E9}" srcOrd="4" destOrd="0" parTransId="{3C28C77D-7384-432E-A5A8-08639150F406}" sibTransId="{8FF38BAC-C0A8-44EF-845A-91CF4393EF9F}"/>
    <dgm:cxn modelId="{A2FDFD21-4343-4589-A780-356C07172733}" srcId="{E2FAFA02-DB8A-4930-B12F-2B08B1748BEE}" destId="{274B4592-EADF-4727-8EE9-78E6DCC3148A}" srcOrd="1" destOrd="0" parTransId="{FE159F2A-F650-496D-87CF-7E575B856931}" sibTransId="{39B85079-5FB4-4D4A-9A2C-43241DDF49C6}"/>
    <dgm:cxn modelId="{FBDD232A-D972-4A4F-A1D0-E4E1F0E65FE2}" srcId="{E2FAFA02-DB8A-4930-B12F-2B08B1748BEE}" destId="{6A66BB5A-4720-4DBA-BC4E-E9A7867032C4}" srcOrd="3" destOrd="0" parTransId="{2C1AAEC3-DB9D-4D9F-96FE-7F49AA2D1C61}" sibTransId="{38E1F8D6-611D-4FDD-8925-9EFE1FC820A8}"/>
    <dgm:cxn modelId="{9AEE2F2C-A672-435A-A31D-F05BEDBD66E2}" srcId="{E2FAFA02-DB8A-4930-B12F-2B08B1748BEE}" destId="{A5B9183F-AAD7-4E1E-97D0-393043C035EA}" srcOrd="0" destOrd="0" parTransId="{85063509-7B68-4D94-91FA-F9ED1E64F716}" sibTransId="{AA0DC24C-5A9F-49F0-89F8-3D2CB1F8E82C}"/>
    <dgm:cxn modelId="{DAAD9836-7F2B-4350-A8AA-C98FB06BD487}" type="presOf" srcId="{39B85079-5FB4-4D4A-9A2C-43241DDF49C6}" destId="{350435CA-78B4-458D-8262-3DEA7EF7C4A6}" srcOrd="0" destOrd="0" presId="urn:microsoft.com/office/officeart/2005/8/layout/process5"/>
    <dgm:cxn modelId="{E9278D5B-4F02-425D-AF15-503A24269025}" type="presOf" srcId="{274B4592-EADF-4727-8EE9-78E6DCC3148A}" destId="{613A041C-FAFA-4110-BE0E-F1AC58BC5AF9}" srcOrd="0" destOrd="0" presId="urn:microsoft.com/office/officeart/2005/8/layout/process5"/>
    <dgm:cxn modelId="{185C2145-56B8-4B7E-90C7-08CBA84AA861}" type="presOf" srcId="{8FF38BAC-C0A8-44EF-845A-91CF4393EF9F}" destId="{DCAF513B-14CC-47A7-AFD7-1C9A24F6CE49}" srcOrd="1" destOrd="0" presId="urn:microsoft.com/office/officeart/2005/8/layout/process5"/>
    <dgm:cxn modelId="{F99B5967-D141-461E-8556-5DE106A248D0}" type="presOf" srcId="{8FF38BAC-C0A8-44EF-845A-91CF4393EF9F}" destId="{FC19F2A3-3658-487C-AB5B-2ED7784498CC}" srcOrd="0" destOrd="0" presId="urn:microsoft.com/office/officeart/2005/8/layout/process5"/>
    <dgm:cxn modelId="{A70F5871-7EE6-4351-AF9E-FC6D165CFE3F}" type="presOf" srcId="{9FB552E7-4332-461A-BA3A-3CA30410B3E9}" destId="{49A7BF42-9EDB-49DE-9B9C-26046E67CE53}" srcOrd="0" destOrd="0" presId="urn:microsoft.com/office/officeart/2005/8/layout/process5"/>
    <dgm:cxn modelId="{88784752-0F47-4E35-83B7-2080CC9EED8A}" type="presOf" srcId="{D463E949-30DA-44F8-8562-D0459BDBD989}" destId="{B88E7C8B-4EC9-409A-A50D-0EA9FA69D5BD}" srcOrd="0" destOrd="0" presId="urn:microsoft.com/office/officeart/2005/8/layout/process5"/>
    <dgm:cxn modelId="{7AC57F7C-5FFB-4F07-893A-DF7B7EC92991}" type="presOf" srcId="{39B85079-5FB4-4D4A-9A2C-43241DDF49C6}" destId="{B919AE9A-8060-40FF-A89B-9D4034EAF1B1}" srcOrd="1" destOrd="0" presId="urn:microsoft.com/office/officeart/2005/8/layout/process5"/>
    <dgm:cxn modelId="{0B0E7F7F-7E0D-4746-912A-22CEA84FA25A}" type="presOf" srcId="{A2F3078B-EE12-4D99-9740-4690A118D916}" destId="{B2965D42-8CDC-452C-B95F-B42E8DE52687}" srcOrd="1" destOrd="0" presId="urn:microsoft.com/office/officeart/2005/8/layout/process5"/>
    <dgm:cxn modelId="{0F017283-6DD1-4281-A37D-87D82A925223}" type="presOf" srcId="{96E0E0BA-2BEB-4A60-A82E-4C09AEE219C9}" destId="{1F49C2BE-0136-4D04-9EC2-E1F3306AD617}" srcOrd="0" destOrd="0" presId="urn:microsoft.com/office/officeart/2005/8/layout/process5"/>
    <dgm:cxn modelId="{13C33E87-FC19-4481-8CBC-86AFBE1CCDEC}" type="presOf" srcId="{6A66BB5A-4720-4DBA-BC4E-E9A7867032C4}" destId="{913D9916-F5A5-4463-907B-D1CE63C0D9D2}" srcOrd="0" destOrd="0" presId="urn:microsoft.com/office/officeart/2005/8/layout/process5"/>
    <dgm:cxn modelId="{1010C695-2F43-4967-8A9D-237209718A59}" srcId="{E2FAFA02-DB8A-4930-B12F-2B08B1748BEE}" destId="{96E0E0BA-2BEB-4A60-A82E-4C09AEE219C9}" srcOrd="5" destOrd="0" parTransId="{FF3E0B3D-D433-40AE-A434-E80F4704661F}" sibTransId="{9DDEBC2A-6818-4FF2-AB0D-CAA131052986}"/>
    <dgm:cxn modelId="{8E0EC995-CAAB-41A5-B707-CE8D2C1BFCD7}" type="presOf" srcId="{AA0DC24C-5A9F-49F0-89F8-3D2CB1F8E82C}" destId="{C31E0CB1-A8BF-4589-BB25-7D87596D4564}" srcOrd="0" destOrd="0" presId="urn:microsoft.com/office/officeart/2005/8/layout/process5"/>
    <dgm:cxn modelId="{3768C698-0066-4DBA-B515-30785F50673D}" type="presOf" srcId="{AA0DC24C-5A9F-49F0-89F8-3D2CB1F8E82C}" destId="{136C86C4-0BB4-4325-B735-FA4D88FC072D}" srcOrd="1" destOrd="0" presId="urn:microsoft.com/office/officeart/2005/8/layout/process5"/>
    <dgm:cxn modelId="{4888E09E-673A-4D7C-9795-229DBB9A3A1F}" type="presOf" srcId="{38E1F8D6-611D-4FDD-8925-9EFE1FC820A8}" destId="{1DAA19A5-FAE4-4D8E-A88C-B00050FA9538}" srcOrd="1" destOrd="0" presId="urn:microsoft.com/office/officeart/2005/8/layout/process5"/>
    <dgm:cxn modelId="{EAFFA6B8-1E68-4FFB-8DCB-D2ADC5B414DD}" type="presOf" srcId="{A5B9183F-AAD7-4E1E-97D0-393043C035EA}" destId="{652EB5C3-3975-45D1-A2EA-16AA00FC0AA2}" srcOrd="0" destOrd="0" presId="urn:microsoft.com/office/officeart/2005/8/layout/process5"/>
    <dgm:cxn modelId="{598029EE-FD61-460F-9270-4B24D33A8DF3}" type="presOf" srcId="{A2F3078B-EE12-4D99-9740-4690A118D916}" destId="{61D6235B-B199-4A3B-A3EE-0B617410770D}" srcOrd="0" destOrd="0" presId="urn:microsoft.com/office/officeart/2005/8/layout/process5"/>
    <dgm:cxn modelId="{A8FEE137-5FC9-4621-A2AC-8F4C009CD8EB}" type="presParOf" srcId="{B6BC5BED-6732-48EC-9FB1-82026BE2848E}" destId="{652EB5C3-3975-45D1-A2EA-16AA00FC0AA2}" srcOrd="0" destOrd="0" presId="urn:microsoft.com/office/officeart/2005/8/layout/process5"/>
    <dgm:cxn modelId="{D3BB1314-09A1-44EE-9191-B00B1BC71233}" type="presParOf" srcId="{B6BC5BED-6732-48EC-9FB1-82026BE2848E}" destId="{C31E0CB1-A8BF-4589-BB25-7D87596D4564}" srcOrd="1" destOrd="0" presId="urn:microsoft.com/office/officeart/2005/8/layout/process5"/>
    <dgm:cxn modelId="{FCD9D6E1-79F3-4609-88C2-293AAEEA4FB7}" type="presParOf" srcId="{C31E0CB1-A8BF-4589-BB25-7D87596D4564}" destId="{136C86C4-0BB4-4325-B735-FA4D88FC072D}" srcOrd="0" destOrd="0" presId="urn:microsoft.com/office/officeart/2005/8/layout/process5"/>
    <dgm:cxn modelId="{D1150D9F-3BA8-4110-BADF-E472811F4958}" type="presParOf" srcId="{B6BC5BED-6732-48EC-9FB1-82026BE2848E}" destId="{613A041C-FAFA-4110-BE0E-F1AC58BC5AF9}" srcOrd="2" destOrd="0" presId="urn:microsoft.com/office/officeart/2005/8/layout/process5"/>
    <dgm:cxn modelId="{CDDD970B-4502-42E6-9416-362974A74821}" type="presParOf" srcId="{B6BC5BED-6732-48EC-9FB1-82026BE2848E}" destId="{350435CA-78B4-458D-8262-3DEA7EF7C4A6}" srcOrd="3" destOrd="0" presId="urn:microsoft.com/office/officeart/2005/8/layout/process5"/>
    <dgm:cxn modelId="{6E80C2BF-A2E2-4343-B5FB-43D388BEA8B4}" type="presParOf" srcId="{350435CA-78B4-458D-8262-3DEA7EF7C4A6}" destId="{B919AE9A-8060-40FF-A89B-9D4034EAF1B1}" srcOrd="0" destOrd="0" presId="urn:microsoft.com/office/officeart/2005/8/layout/process5"/>
    <dgm:cxn modelId="{1C53B3F5-004F-4F42-AD48-737D0CDFEF8F}" type="presParOf" srcId="{B6BC5BED-6732-48EC-9FB1-82026BE2848E}" destId="{B88E7C8B-4EC9-409A-A50D-0EA9FA69D5BD}" srcOrd="4" destOrd="0" presId="urn:microsoft.com/office/officeart/2005/8/layout/process5"/>
    <dgm:cxn modelId="{2CFCD19B-CD8F-4C59-B36A-B6DB988DC9EE}" type="presParOf" srcId="{B6BC5BED-6732-48EC-9FB1-82026BE2848E}" destId="{61D6235B-B199-4A3B-A3EE-0B617410770D}" srcOrd="5" destOrd="0" presId="urn:microsoft.com/office/officeart/2005/8/layout/process5"/>
    <dgm:cxn modelId="{A1D44A3C-9A92-47A0-BA73-54337A51E5DB}" type="presParOf" srcId="{61D6235B-B199-4A3B-A3EE-0B617410770D}" destId="{B2965D42-8CDC-452C-B95F-B42E8DE52687}" srcOrd="0" destOrd="0" presId="urn:microsoft.com/office/officeart/2005/8/layout/process5"/>
    <dgm:cxn modelId="{67E3D3B5-6A32-44AD-A2CD-8B90B700423F}" type="presParOf" srcId="{B6BC5BED-6732-48EC-9FB1-82026BE2848E}" destId="{913D9916-F5A5-4463-907B-D1CE63C0D9D2}" srcOrd="6" destOrd="0" presId="urn:microsoft.com/office/officeart/2005/8/layout/process5"/>
    <dgm:cxn modelId="{E9B5C69A-E706-4243-81A1-2D469C99AE90}" type="presParOf" srcId="{B6BC5BED-6732-48EC-9FB1-82026BE2848E}" destId="{54E55416-24F9-4425-9A90-04E92B2B6573}" srcOrd="7" destOrd="0" presId="urn:microsoft.com/office/officeart/2005/8/layout/process5"/>
    <dgm:cxn modelId="{2FCACA38-B296-442B-B3ED-EC3B1386D7B8}" type="presParOf" srcId="{54E55416-24F9-4425-9A90-04E92B2B6573}" destId="{1DAA19A5-FAE4-4D8E-A88C-B00050FA9538}" srcOrd="0" destOrd="0" presId="urn:microsoft.com/office/officeart/2005/8/layout/process5"/>
    <dgm:cxn modelId="{66DDC787-C14E-4708-8494-9153F48BF730}" type="presParOf" srcId="{B6BC5BED-6732-48EC-9FB1-82026BE2848E}" destId="{49A7BF42-9EDB-49DE-9B9C-26046E67CE53}" srcOrd="8" destOrd="0" presId="urn:microsoft.com/office/officeart/2005/8/layout/process5"/>
    <dgm:cxn modelId="{55CB74E2-554F-48D7-A2D3-3A17DC39C78E}" type="presParOf" srcId="{B6BC5BED-6732-48EC-9FB1-82026BE2848E}" destId="{FC19F2A3-3658-487C-AB5B-2ED7784498CC}" srcOrd="9" destOrd="0" presId="urn:microsoft.com/office/officeart/2005/8/layout/process5"/>
    <dgm:cxn modelId="{5BCAF2EA-65B9-451C-AFCD-BE7C5E495DDD}" type="presParOf" srcId="{FC19F2A3-3658-487C-AB5B-2ED7784498CC}" destId="{DCAF513B-14CC-47A7-AFD7-1C9A24F6CE49}" srcOrd="0" destOrd="0" presId="urn:microsoft.com/office/officeart/2005/8/layout/process5"/>
    <dgm:cxn modelId="{C0F2FEAB-70B7-43D3-BC2B-6DC763CC3290}" type="presParOf" srcId="{B6BC5BED-6732-48EC-9FB1-82026BE2848E}" destId="{1F49C2BE-0136-4D04-9EC2-E1F3306AD617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5F7D162-6486-40C8-9EBB-EDCC0B848424}" type="doc">
      <dgm:prSet loTypeId="urn:microsoft.com/office/officeart/2005/8/layout/hierarchy3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CN" altLang="en-US"/>
        </a:p>
      </dgm:t>
    </dgm:pt>
    <dgm:pt modelId="{0F00C812-3AEF-41A5-8AD0-19D5283551DB}">
      <dgm:prSet phldrT="[文本]" custT="1"/>
      <dgm:spPr/>
      <dgm:t>
        <a:bodyPr/>
        <a:lstStyle/>
        <a:p>
          <a:r>
            <a:rPr lang="en-US" altLang="zh-CN" sz="4400" dirty="0">
              <a:latin typeface="+mn-lt"/>
              <a:ea typeface="+mn-ea"/>
              <a:cs typeface="+mn-ea"/>
              <a:sym typeface="+mn-lt"/>
            </a:rPr>
            <a:t>fix/</a:t>
          </a:r>
          <a:r>
            <a:rPr lang="en-US" altLang="zh-CN" sz="4400" dirty="0" err="1">
              <a:latin typeface="+mn-lt"/>
              <a:ea typeface="+mn-ea"/>
              <a:cs typeface="+mn-ea"/>
              <a:sym typeface="+mn-lt"/>
            </a:rPr>
            <a:t>nve</a:t>
          </a:r>
          <a:r>
            <a:rPr lang="en-US" altLang="zh-CN" sz="4400" dirty="0">
              <a:latin typeface="+mn-lt"/>
              <a:ea typeface="+mn-ea"/>
              <a:cs typeface="+mn-ea"/>
              <a:sym typeface="+mn-lt"/>
            </a:rPr>
            <a:t> </a:t>
          </a:r>
          <a:endParaRPr lang="zh-CN" altLang="en-US" sz="4400" dirty="0">
            <a:latin typeface="+mn-lt"/>
            <a:ea typeface="+mn-ea"/>
            <a:cs typeface="+mn-ea"/>
            <a:sym typeface="+mn-lt"/>
          </a:endParaRPr>
        </a:p>
      </dgm:t>
    </dgm:pt>
    <dgm:pt modelId="{D7E8A2FB-1518-4EA2-BB10-FB18E7A70FF8}" type="parTrans" cxnId="{7804A66D-C14D-481B-8213-D0F998B45B06}">
      <dgm:prSet/>
      <dgm:spPr/>
      <dgm:t>
        <a:bodyPr/>
        <a:lstStyle/>
        <a:p>
          <a:endParaRPr lang="zh-CN" altLang="en-US"/>
        </a:p>
      </dgm:t>
    </dgm:pt>
    <dgm:pt modelId="{EC8B5D08-0A17-459C-A1F0-352DCB415D27}" type="sibTrans" cxnId="{7804A66D-C14D-481B-8213-D0F998B45B06}">
      <dgm:prSet/>
      <dgm:spPr/>
      <dgm:t>
        <a:bodyPr/>
        <a:lstStyle/>
        <a:p>
          <a:endParaRPr lang="zh-CN" altLang="en-US"/>
        </a:p>
      </dgm:t>
    </dgm:pt>
    <dgm:pt modelId="{228FBFC4-26AB-4EE8-8DB0-23D4D43B1CBF}">
      <dgm:prSet phldrT="[文本]"/>
      <dgm:spPr/>
      <dgm:t>
        <a:bodyPr/>
        <a:lstStyle/>
        <a:p>
          <a:pPr algn="l"/>
          <a:r>
            <a:rPr lang="en-US" altLang="zh-CN" dirty="0">
              <a:latin typeface="+mn-lt"/>
              <a:ea typeface="+mn-ea"/>
              <a:cs typeface="+mn-ea"/>
              <a:sym typeface="+mn-lt"/>
            </a:rPr>
            <a:t>Parallel computing </a:t>
          </a:r>
          <a:endParaRPr lang="zh-CN" altLang="en-US" dirty="0">
            <a:latin typeface="+mn-lt"/>
            <a:ea typeface="+mn-ea"/>
            <a:cs typeface="+mn-ea"/>
            <a:sym typeface="+mn-lt"/>
          </a:endParaRPr>
        </a:p>
      </dgm:t>
    </dgm:pt>
    <dgm:pt modelId="{4D78AC3B-7776-47F4-A000-24C25C174B6A}" type="parTrans" cxnId="{8B1DBE2F-3A68-4E95-8D4A-CC4903E6B00D}">
      <dgm:prSet/>
      <dgm:spPr/>
      <dgm:t>
        <a:bodyPr/>
        <a:lstStyle/>
        <a:p>
          <a:endParaRPr lang="zh-CN" altLang="en-US"/>
        </a:p>
      </dgm:t>
    </dgm:pt>
    <dgm:pt modelId="{C56440C8-4886-46ED-A099-38DC46A637E0}" type="sibTrans" cxnId="{8B1DBE2F-3A68-4E95-8D4A-CC4903E6B00D}">
      <dgm:prSet/>
      <dgm:spPr/>
      <dgm:t>
        <a:bodyPr/>
        <a:lstStyle/>
        <a:p>
          <a:endParaRPr lang="zh-CN" altLang="en-US"/>
        </a:p>
      </dgm:t>
    </dgm:pt>
    <dgm:pt modelId="{BAA1EE58-D2A8-4900-BE43-A1AAED14FD4A}">
      <dgm:prSet phldrT="[文本]" custT="1"/>
      <dgm:spPr/>
      <dgm:t>
        <a:bodyPr/>
        <a:lstStyle/>
        <a:p>
          <a:r>
            <a:rPr lang="en-US" altLang="zh-CN" sz="4400" dirty="0">
              <a:latin typeface="+mn-lt"/>
              <a:ea typeface="+mn-ea"/>
              <a:cs typeface="+mn-ea"/>
              <a:sym typeface="+mn-lt"/>
            </a:rPr>
            <a:t>fix/</a:t>
          </a:r>
          <a:r>
            <a:rPr lang="en-US" altLang="zh-CN" sz="4400" dirty="0" err="1">
              <a:latin typeface="+mn-lt"/>
              <a:ea typeface="+mn-ea"/>
              <a:cs typeface="+mn-ea"/>
              <a:sym typeface="+mn-lt"/>
            </a:rPr>
            <a:t>langevin</a:t>
          </a:r>
          <a:endParaRPr lang="zh-CN" altLang="en-US" sz="4400" dirty="0">
            <a:latin typeface="+mn-lt"/>
            <a:ea typeface="+mn-ea"/>
            <a:cs typeface="+mn-ea"/>
            <a:sym typeface="+mn-lt"/>
          </a:endParaRPr>
        </a:p>
      </dgm:t>
    </dgm:pt>
    <dgm:pt modelId="{810735C9-E8B0-47F8-A880-F57DF334AE88}" type="parTrans" cxnId="{88C93319-DD08-490E-B874-EC23BF06E1A1}">
      <dgm:prSet/>
      <dgm:spPr/>
      <dgm:t>
        <a:bodyPr/>
        <a:lstStyle/>
        <a:p>
          <a:endParaRPr lang="zh-CN" altLang="en-US"/>
        </a:p>
      </dgm:t>
    </dgm:pt>
    <dgm:pt modelId="{72707C1E-3677-4F46-B60B-D3B375DCD061}" type="sibTrans" cxnId="{88C93319-DD08-490E-B874-EC23BF06E1A1}">
      <dgm:prSet/>
      <dgm:spPr/>
      <dgm:t>
        <a:bodyPr/>
        <a:lstStyle/>
        <a:p>
          <a:endParaRPr lang="zh-CN" altLang="en-US"/>
        </a:p>
      </dgm:t>
    </dgm:pt>
    <dgm:pt modelId="{BBD5A5C3-9BA6-430D-BBA1-F02E19696CD6}">
      <dgm:prSet phldrT="[文本]"/>
      <dgm:spPr/>
      <dgm:t>
        <a:bodyPr/>
        <a:lstStyle/>
        <a:p>
          <a:pPr algn="l"/>
          <a:r>
            <a:rPr lang="en-US" altLang="zh-CN" dirty="0">
              <a:latin typeface="+mn-lt"/>
              <a:ea typeface="+mn-ea"/>
              <a:cs typeface="+mn-ea"/>
              <a:sym typeface="+mn-lt"/>
            </a:rPr>
            <a:t>Merge two </a:t>
          </a:r>
          <a:r>
            <a:rPr lang="en-US" altLang="zh-CN" i="1" dirty="0" err="1">
              <a:latin typeface="+mn-lt"/>
              <a:ea typeface="+mn-ea"/>
              <a:cs typeface="+mn-ea"/>
              <a:sym typeface="+mn-lt"/>
            </a:rPr>
            <a:t>MPI_Allreduce</a:t>
          </a:r>
          <a:endParaRPr lang="zh-CN" altLang="en-US" i="1" dirty="0">
            <a:latin typeface="+mn-lt"/>
            <a:ea typeface="+mn-ea"/>
            <a:cs typeface="+mn-ea"/>
            <a:sym typeface="+mn-lt"/>
          </a:endParaRPr>
        </a:p>
      </dgm:t>
    </dgm:pt>
    <dgm:pt modelId="{164771E7-D481-4787-97A2-A84BEBBD1541}" type="parTrans" cxnId="{0E08FD1C-CA16-4C9F-9A38-FF132148C1C1}">
      <dgm:prSet/>
      <dgm:spPr/>
      <dgm:t>
        <a:bodyPr/>
        <a:lstStyle/>
        <a:p>
          <a:endParaRPr lang="zh-CN" altLang="en-US"/>
        </a:p>
      </dgm:t>
    </dgm:pt>
    <dgm:pt modelId="{FC3883E0-BFBA-4C74-82B7-BE4C852EADA9}" type="sibTrans" cxnId="{0E08FD1C-CA16-4C9F-9A38-FF132148C1C1}">
      <dgm:prSet/>
      <dgm:spPr/>
      <dgm:t>
        <a:bodyPr/>
        <a:lstStyle/>
        <a:p>
          <a:endParaRPr lang="zh-CN" altLang="en-US"/>
        </a:p>
      </dgm:t>
    </dgm:pt>
    <dgm:pt modelId="{9FDFF299-CE8A-43B1-AD2E-BA6505868406}" type="pres">
      <dgm:prSet presAssocID="{F5F7D162-6486-40C8-9EBB-EDCC0B84842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E60BA82-08CC-455A-87D9-D8223187FB7B}" type="pres">
      <dgm:prSet presAssocID="{0F00C812-3AEF-41A5-8AD0-19D5283551DB}" presName="root" presStyleCnt="0"/>
      <dgm:spPr/>
    </dgm:pt>
    <dgm:pt modelId="{18A27277-E6DC-45AD-A793-BF2F7F9DB6DA}" type="pres">
      <dgm:prSet presAssocID="{0F00C812-3AEF-41A5-8AD0-19D5283551DB}" presName="rootComposite" presStyleCnt="0"/>
      <dgm:spPr/>
    </dgm:pt>
    <dgm:pt modelId="{BF45C512-0D59-4A00-B270-5B7986449C16}" type="pres">
      <dgm:prSet presAssocID="{0F00C812-3AEF-41A5-8AD0-19D5283551DB}" presName="rootText" presStyleLbl="node1" presStyleIdx="0" presStyleCnt="2"/>
      <dgm:spPr/>
    </dgm:pt>
    <dgm:pt modelId="{2E94EE68-016E-430E-BDC2-A9583AFDE4B4}" type="pres">
      <dgm:prSet presAssocID="{0F00C812-3AEF-41A5-8AD0-19D5283551DB}" presName="rootConnector" presStyleLbl="node1" presStyleIdx="0" presStyleCnt="2"/>
      <dgm:spPr/>
    </dgm:pt>
    <dgm:pt modelId="{8F9D00CA-5625-4002-844A-9A4940C30FE4}" type="pres">
      <dgm:prSet presAssocID="{0F00C812-3AEF-41A5-8AD0-19D5283551DB}" presName="childShape" presStyleCnt="0"/>
      <dgm:spPr/>
    </dgm:pt>
    <dgm:pt modelId="{F65203BD-C974-47C2-9781-27057F880B7B}" type="pres">
      <dgm:prSet presAssocID="{4D78AC3B-7776-47F4-A000-24C25C174B6A}" presName="Name13" presStyleLbl="parChTrans1D2" presStyleIdx="0" presStyleCnt="2"/>
      <dgm:spPr/>
    </dgm:pt>
    <dgm:pt modelId="{7C7A228A-5457-48DB-B55B-AB4EEAE8C8C7}" type="pres">
      <dgm:prSet presAssocID="{228FBFC4-26AB-4EE8-8DB0-23D4D43B1CBF}" presName="childText" presStyleLbl="bgAcc1" presStyleIdx="0" presStyleCnt="2">
        <dgm:presLayoutVars>
          <dgm:bulletEnabled val="1"/>
        </dgm:presLayoutVars>
      </dgm:prSet>
      <dgm:spPr/>
    </dgm:pt>
    <dgm:pt modelId="{5AC99694-2BAE-4CA6-94BA-509A4A481667}" type="pres">
      <dgm:prSet presAssocID="{BAA1EE58-D2A8-4900-BE43-A1AAED14FD4A}" presName="root" presStyleCnt="0"/>
      <dgm:spPr/>
    </dgm:pt>
    <dgm:pt modelId="{6AD9BD98-FECB-4A32-95D9-EFE0DB904D57}" type="pres">
      <dgm:prSet presAssocID="{BAA1EE58-D2A8-4900-BE43-A1AAED14FD4A}" presName="rootComposite" presStyleCnt="0"/>
      <dgm:spPr/>
    </dgm:pt>
    <dgm:pt modelId="{3028D9CC-7ED6-4F3A-B579-F3C4672B2CA8}" type="pres">
      <dgm:prSet presAssocID="{BAA1EE58-D2A8-4900-BE43-A1AAED14FD4A}" presName="rootText" presStyleLbl="node1" presStyleIdx="1" presStyleCnt="2"/>
      <dgm:spPr/>
    </dgm:pt>
    <dgm:pt modelId="{4ED40615-47FA-4F3C-9399-53043314A517}" type="pres">
      <dgm:prSet presAssocID="{BAA1EE58-D2A8-4900-BE43-A1AAED14FD4A}" presName="rootConnector" presStyleLbl="node1" presStyleIdx="1" presStyleCnt="2"/>
      <dgm:spPr/>
    </dgm:pt>
    <dgm:pt modelId="{AF7CC0FB-2E0F-4BB5-85EF-105D19588F96}" type="pres">
      <dgm:prSet presAssocID="{BAA1EE58-D2A8-4900-BE43-A1AAED14FD4A}" presName="childShape" presStyleCnt="0"/>
      <dgm:spPr/>
    </dgm:pt>
    <dgm:pt modelId="{705B681B-302F-40B7-BE22-D617024E8EA9}" type="pres">
      <dgm:prSet presAssocID="{164771E7-D481-4787-97A2-A84BEBBD1541}" presName="Name13" presStyleLbl="parChTrans1D2" presStyleIdx="1" presStyleCnt="2"/>
      <dgm:spPr/>
    </dgm:pt>
    <dgm:pt modelId="{F75D812D-32D7-423F-9246-5F54C1608E83}" type="pres">
      <dgm:prSet presAssocID="{BBD5A5C3-9BA6-430D-BBA1-F02E19696CD6}" presName="childText" presStyleLbl="bgAcc1" presStyleIdx="1" presStyleCnt="2">
        <dgm:presLayoutVars>
          <dgm:bulletEnabled val="1"/>
        </dgm:presLayoutVars>
      </dgm:prSet>
      <dgm:spPr/>
    </dgm:pt>
  </dgm:ptLst>
  <dgm:cxnLst>
    <dgm:cxn modelId="{88C93319-DD08-490E-B874-EC23BF06E1A1}" srcId="{F5F7D162-6486-40C8-9EBB-EDCC0B848424}" destId="{BAA1EE58-D2A8-4900-BE43-A1AAED14FD4A}" srcOrd="1" destOrd="0" parTransId="{810735C9-E8B0-47F8-A880-F57DF334AE88}" sibTransId="{72707C1E-3677-4F46-B60B-D3B375DCD061}"/>
    <dgm:cxn modelId="{0E08FD1C-CA16-4C9F-9A38-FF132148C1C1}" srcId="{BAA1EE58-D2A8-4900-BE43-A1AAED14FD4A}" destId="{BBD5A5C3-9BA6-430D-BBA1-F02E19696CD6}" srcOrd="0" destOrd="0" parTransId="{164771E7-D481-4787-97A2-A84BEBBD1541}" sibTransId="{FC3883E0-BFBA-4C74-82B7-BE4C852EADA9}"/>
    <dgm:cxn modelId="{8B1DBE2F-3A68-4E95-8D4A-CC4903E6B00D}" srcId="{0F00C812-3AEF-41A5-8AD0-19D5283551DB}" destId="{228FBFC4-26AB-4EE8-8DB0-23D4D43B1CBF}" srcOrd="0" destOrd="0" parTransId="{4D78AC3B-7776-47F4-A000-24C25C174B6A}" sibTransId="{C56440C8-4886-46ED-A099-38DC46A637E0}"/>
    <dgm:cxn modelId="{E8BD223B-D01E-41BE-94F3-7E24D912BF9E}" type="presOf" srcId="{164771E7-D481-4787-97A2-A84BEBBD1541}" destId="{705B681B-302F-40B7-BE22-D617024E8EA9}" srcOrd="0" destOrd="0" presId="urn:microsoft.com/office/officeart/2005/8/layout/hierarchy3"/>
    <dgm:cxn modelId="{7804A66D-C14D-481B-8213-D0F998B45B06}" srcId="{F5F7D162-6486-40C8-9EBB-EDCC0B848424}" destId="{0F00C812-3AEF-41A5-8AD0-19D5283551DB}" srcOrd="0" destOrd="0" parTransId="{D7E8A2FB-1518-4EA2-BB10-FB18E7A70FF8}" sibTransId="{EC8B5D08-0A17-459C-A1F0-352DCB415D27}"/>
    <dgm:cxn modelId="{9A19DE53-4562-4AC0-80BB-127B13A139D9}" type="presOf" srcId="{0F00C812-3AEF-41A5-8AD0-19D5283551DB}" destId="{BF45C512-0D59-4A00-B270-5B7986449C16}" srcOrd="0" destOrd="0" presId="urn:microsoft.com/office/officeart/2005/8/layout/hierarchy3"/>
    <dgm:cxn modelId="{E409FA7E-8BE1-45AA-9F3A-6FDA47A6AB07}" type="presOf" srcId="{228FBFC4-26AB-4EE8-8DB0-23D4D43B1CBF}" destId="{7C7A228A-5457-48DB-B55B-AB4EEAE8C8C7}" srcOrd="0" destOrd="0" presId="urn:microsoft.com/office/officeart/2005/8/layout/hierarchy3"/>
    <dgm:cxn modelId="{7F14EA86-273C-4672-A301-7C778B747B5B}" type="presOf" srcId="{BBD5A5C3-9BA6-430D-BBA1-F02E19696CD6}" destId="{F75D812D-32D7-423F-9246-5F54C1608E83}" srcOrd="0" destOrd="0" presId="urn:microsoft.com/office/officeart/2005/8/layout/hierarchy3"/>
    <dgm:cxn modelId="{1D0E0A87-2793-46FF-A137-2A20A491C3CB}" type="presOf" srcId="{0F00C812-3AEF-41A5-8AD0-19D5283551DB}" destId="{2E94EE68-016E-430E-BDC2-A9583AFDE4B4}" srcOrd="1" destOrd="0" presId="urn:microsoft.com/office/officeart/2005/8/layout/hierarchy3"/>
    <dgm:cxn modelId="{9A8C9989-1D4F-46F9-91CC-38F2E2385DE9}" type="presOf" srcId="{4D78AC3B-7776-47F4-A000-24C25C174B6A}" destId="{F65203BD-C974-47C2-9781-27057F880B7B}" srcOrd="0" destOrd="0" presId="urn:microsoft.com/office/officeart/2005/8/layout/hierarchy3"/>
    <dgm:cxn modelId="{50EB5095-B9F2-42DA-81CC-CD693D26BD12}" type="presOf" srcId="{F5F7D162-6486-40C8-9EBB-EDCC0B848424}" destId="{9FDFF299-CE8A-43B1-AD2E-BA6505868406}" srcOrd="0" destOrd="0" presId="urn:microsoft.com/office/officeart/2005/8/layout/hierarchy3"/>
    <dgm:cxn modelId="{ABA20FDE-30B6-46DE-AC8B-311C267D58AE}" type="presOf" srcId="{BAA1EE58-D2A8-4900-BE43-A1AAED14FD4A}" destId="{4ED40615-47FA-4F3C-9399-53043314A517}" srcOrd="1" destOrd="0" presId="urn:microsoft.com/office/officeart/2005/8/layout/hierarchy3"/>
    <dgm:cxn modelId="{C777E2E7-BED2-4F0C-8AF4-946BC23BBC25}" type="presOf" srcId="{BAA1EE58-D2A8-4900-BE43-A1AAED14FD4A}" destId="{3028D9CC-7ED6-4F3A-B579-F3C4672B2CA8}" srcOrd="0" destOrd="0" presId="urn:microsoft.com/office/officeart/2005/8/layout/hierarchy3"/>
    <dgm:cxn modelId="{95923FCC-1477-4758-AC0F-8B37047665D0}" type="presParOf" srcId="{9FDFF299-CE8A-43B1-AD2E-BA6505868406}" destId="{5E60BA82-08CC-455A-87D9-D8223187FB7B}" srcOrd="0" destOrd="0" presId="urn:microsoft.com/office/officeart/2005/8/layout/hierarchy3"/>
    <dgm:cxn modelId="{8646E236-5537-490B-9442-B6F94C43F6E2}" type="presParOf" srcId="{5E60BA82-08CC-455A-87D9-D8223187FB7B}" destId="{18A27277-E6DC-45AD-A793-BF2F7F9DB6DA}" srcOrd="0" destOrd="0" presId="urn:microsoft.com/office/officeart/2005/8/layout/hierarchy3"/>
    <dgm:cxn modelId="{D70C3E57-436E-4B0E-9B81-6D208DE88B83}" type="presParOf" srcId="{18A27277-E6DC-45AD-A793-BF2F7F9DB6DA}" destId="{BF45C512-0D59-4A00-B270-5B7986449C16}" srcOrd="0" destOrd="0" presId="urn:microsoft.com/office/officeart/2005/8/layout/hierarchy3"/>
    <dgm:cxn modelId="{6D5677AD-100D-49E7-BCB4-10DB4B4F3D5E}" type="presParOf" srcId="{18A27277-E6DC-45AD-A793-BF2F7F9DB6DA}" destId="{2E94EE68-016E-430E-BDC2-A9583AFDE4B4}" srcOrd="1" destOrd="0" presId="urn:microsoft.com/office/officeart/2005/8/layout/hierarchy3"/>
    <dgm:cxn modelId="{C1ECEA40-4F54-47A7-8557-8BCD6EAFE66B}" type="presParOf" srcId="{5E60BA82-08CC-455A-87D9-D8223187FB7B}" destId="{8F9D00CA-5625-4002-844A-9A4940C30FE4}" srcOrd="1" destOrd="0" presId="urn:microsoft.com/office/officeart/2005/8/layout/hierarchy3"/>
    <dgm:cxn modelId="{649FECD9-6C9A-4CFA-BD99-D4BB9C0BC97F}" type="presParOf" srcId="{8F9D00CA-5625-4002-844A-9A4940C30FE4}" destId="{F65203BD-C974-47C2-9781-27057F880B7B}" srcOrd="0" destOrd="0" presId="urn:microsoft.com/office/officeart/2005/8/layout/hierarchy3"/>
    <dgm:cxn modelId="{BC4D3305-D763-4794-8218-5447386CFBAA}" type="presParOf" srcId="{8F9D00CA-5625-4002-844A-9A4940C30FE4}" destId="{7C7A228A-5457-48DB-B55B-AB4EEAE8C8C7}" srcOrd="1" destOrd="0" presId="urn:microsoft.com/office/officeart/2005/8/layout/hierarchy3"/>
    <dgm:cxn modelId="{4DF78BB9-00CE-4616-A73D-3ABF768253B2}" type="presParOf" srcId="{9FDFF299-CE8A-43B1-AD2E-BA6505868406}" destId="{5AC99694-2BAE-4CA6-94BA-509A4A481667}" srcOrd="1" destOrd="0" presId="urn:microsoft.com/office/officeart/2005/8/layout/hierarchy3"/>
    <dgm:cxn modelId="{A1965077-63C2-4159-8D35-7813CC7724C1}" type="presParOf" srcId="{5AC99694-2BAE-4CA6-94BA-509A4A481667}" destId="{6AD9BD98-FECB-4A32-95D9-EFE0DB904D57}" srcOrd="0" destOrd="0" presId="urn:microsoft.com/office/officeart/2005/8/layout/hierarchy3"/>
    <dgm:cxn modelId="{47E045E5-FCBD-4A4D-9F5B-E5ACE315AA37}" type="presParOf" srcId="{6AD9BD98-FECB-4A32-95D9-EFE0DB904D57}" destId="{3028D9CC-7ED6-4F3A-B579-F3C4672B2CA8}" srcOrd="0" destOrd="0" presId="urn:microsoft.com/office/officeart/2005/8/layout/hierarchy3"/>
    <dgm:cxn modelId="{088D30EA-22BE-4BBA-8944-2803CFF16C95}" type="presParOf" srcId="{6AD9BD98-FECB-4A32-95D9-EFE0DB904D57}" destId="{4ED40615-47FA-4F3C-9399-53043314A517}" srcOrd="1" destOrd="0" presId="urn:microsoft.com/office/officeart/2005/8/layout/hierarchy3"/>
    <dgm:cxn modelId="{0EFAF4B6-A08F-4422-962F-C59EC32C230D}" type="presParOf" srcId="{5AC99694-2BAE-4CA6-94BA-509A4A481667}" destId="{AF7CC0FB-2E0F-4BB5-85EF-105D19588F96}" srcOrd="1" destOrd="0" presId="urn:microsoft.com/office/officeart/2005/8/layout/hierarchy3"/>
    <dgm:cxn modelId="{4FE6D54A-549A-47FC-B3E9-1E5A6CC5DD2E}" type="presParOf" srcId="{AF7CC0FB-2E0F-4BB5-85EF-105D19588F96}" destId="{705B681B-302F-40B7-BE22-D617024E8EA9}" srcOrd="0" destOrd="0" presId="urn:microsoft.com/office/officeart/2005/8/layout/hierarchy3"/>
    <dgm:cxn modelId="{B8D5DD86-C9E2-448A-87CC-6A37CDF9E5B2}" type="presParOf" srcId="{AF7CC0FB-2E0F-4BB5-85EF-105D19588F96}" destId="{F75D812D-32D7-423F-9246-5F54C1608E83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CCE3FE-5CD9-4BDD-A7B2-FE31DF2A91B5}">
      <dsp:nvSpPr>
        <dsp:cNvPr id="0" name=""/>
        <dsp:cNvSpPr/>
      </dsp:nvSpPr>
      <dsp:spPr>
        <a:xfrm>
          <a:off x="3032" y="457433"/>
          <a:ext cx="2956236" cy="1182494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2928" tIns="178816" rIns="312928" bIns="178816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4400" kern="1200" dirty="0">
              <a:latin typeface="+mn-lt"/>
              <a:ea typeface="+mn-ea"/>
              <a:cs typeface="+mn-ea"/>
              <a:sym typeface="+mn-lt"/>
            </a:rPr>
            <a:t>What</a:t>
          </a:r>
          <a:endParaRPr lang="zh-CN" altLang="en-US" sz="4400" kern="1200" dirty="0">
            <a:latin typeface="+mn-lt"/>
            <a:ea typeface="+mn-ea"/>
            <a:cs typeface="+mn-ea"/>
            <a:sym typeface="+mn-lt"/>
          </a:endParaRPr>
        </a:p>
      </dsp:txBody>
      <dsp:txXfrm>
        <a:off x="3032" y="457433"/>
        <a:ext cx="2956236" cy="1182494"/>
      </dsp:txXfrm>
    </dsp:sp>
    <dsp:sp modelId="{EFAC26D8-0230-473D-AF48-EBD0FA0FD98F}">
      <dsp:nvSpPr>
        <dsp:cNvPr id="0" name=""/>
        <dsp:cNvSpPr/>
      </dsp:nvSpPr>
      <dsp:spPr>
        <a:xfrm>
          <a:off x="3032" y="1639927"/>
          <a:ext cx="2956236" cy="2854800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2000" kern="1200" dirty="0">
              <a:latin typeface="+mn-lt"/>
              <a:ea typeface="+mn-ea"/>
              <a:cs typeface="+mn-ea"/>
              <a:sym typeface="+mn-lt"/>
            </a:rPr>
            <a:t>A computer simulation method</a:t>
          </a:r>
          <a:endParaRPr lang="zh-CN" altLang="en-US" sz="2000" kern="1200" dirty="0">
            <a:latin typeface="+mn-lt"/>
            <a:ea typeface="+mn-ea"/>
            <a:cs typeface="+mn-ea"/>
            <a:sym typeface="+mn-lt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0" i="0" kern="1200" dirty="0">
              <a:latin typeface="+mn-lt"/>
              <a:ea typeface="+mn-ea"/>
              <a:cs typeface="+mn-ea"/>
              <a:sym typeface="+mn-lt"/>
            </a:rPr>
            <a:t>Develop new materials</a:t>
          </a:r>
          <a:endParaRPr lang="zh-CN" altLang="en-US" sz="2000" kern="1200" dirty="0">
            <a:latin typeface="+mn-lt"/>
            <a:ea typeface="+mn-ea"/>
            <a:cs typeface="+mn-ea"/>
            <a:sym typeface="+mn-lt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0" i="0" kern="1200" dirty="0">
              <a:latin typeface="+mn-lt"/>
              <a:ea typeface="+mn-ea"/>
              <a:cs typeface="+mn-ea"/>
              <a:sym typeface="+mn-lt"/>
            </a:rPr>
            <a:t>Study properties of materials</a:t>
          </a:r>
          <a:endParaRPr lang="zh-CN" altLang="en-US" sz="2000" kern="1200" dirty="0">
            <a:latin typeface="+mn-lt"/>
            <a:ea typeface="+mn-ea"/>
            <a:cs typeface="+mn-ea"/>
            <a:sym typeface="+mn-lt"/>
          </a:endParaRPr>
        </a:p>
      </dsp:txBody>
      <dsp:txXfrm>
        <a:off x="3032" y="1639927"/>
        <a:ext cx="2956236" cy="2854800"/>
      </dsp:txXfrm>
    </dsp:sp>
    <dsp:sp modelId="{86BFE99C-BB52-4643-8792-36EB48F7CB73}">
      <dsp:nvSpPr>
        <dsp:cNvPr id="0" name=""/>
        <dsp:cNvSpPr/>
      </dsp:nvSpPr>
      <dsp:spPr>
        <a:xfrm>
          <a:off x="3373142" y="457433"/>
          <a:ext cx="2956236" cy="1182494"/>
        </a:xfrm>
        <a:prstGeom prst="rect">
          <a:avLst/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2928" tIns="178816" rIns="312928" bIns="178816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4400" kern="1200" dirty="0">
              <a:latin typeface="+mn-lt"/>
              <a:ea typeface="+mn-ea"/>
              <a:cs typeface="+mn-ea"/>
              <a:sym typeface="+mn-lt"/>
            </a:rPr>
            <a:t>Why</a:t>
          </a:r>
          <a:endParaRPr lang="zh-CN" altLang="en-US" sz="4400" kern="1200" dirty="0">
            <a:latin typeface="+mn-lt"/>
            <a:ea typeface="+mn-ea"/>
            <a:cs typeface="+mn-ea"/>
            <a:sym typeface="+mn-lt"/>
          </a:endParaRPr>
        </a:p>
      </dsp:txBody>
      <dsp:txXfrm>
        <a:off x="3373142" y="457433"/>
        <a:ext cx="2956236" cy="1182494"/>
      </dsp:txXfrm>
    </dsp:sp>
    <dsp:sp modelId="{D9A4D989-C4F5-4EF5-8FE1-9D62556C4843}">
      <dsp:nvSpPr>
        <dsp:cNvPr id="0" name=""/>
        <dsp:cNvSpPr/>
      </dsp:nvSpPr>
      <dsp:spPr>
        <a:xfrm>
          <a:off x="3373142" y="1639927"/>
          <a:ext cx="2956236" cy="2854800"/>
        </a:xfrm>
        <a:prstGeom prst="rect">
          <a:avLst/>
        </a:prstGeom>
        <a:solidFill>
          <a:schemeClr val="accent5">
            <a:tint val="40000"/>
            <a:alpha val="90000"/>
            <a:hueOff val="-3695877"/>
            <a:satOff val="-6408"/>
            <a:lumOff val="-644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3695877"/>
              <a:satOff val="-6408"/>
              <a:lumOff val="-644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zh-CN" sz="2000" kern="1200" dirty="0">
              <a:latin typeface="+mn-lt"/>
              <a:ea typeface="+mn-ea"/>
              <a:cs typeface="+mn-ea"/>
              <a:sym typeface="+mn-lt"/>
            </a:rPr>
            <a:t>Speed of simulation is vital</a:t>
          </a:r>
          <a:endParaRPr lang="zh-CN" altLang="en-US" sz="2000" kern="1200" dirty="0">
            <a:latin typeface="+mn-lt"/>
            <a:ea typeface="+mn-ea"/>
            <a:cs typeface="+mn-ea"/>
            <a:sym typeface="+mn-lt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2000" kern="1200" dirty="0">
              <a:latin typeface="+mn-lt"/>
              <a:ea typeface="+mn-ea"/>
              <a:cs typeface="+mn-ea"/>
              <a:sym typeface="+mn-lt"/>
            </a:rPr>
            <a:t>Simulation Requirements</a:t>
          </a:r>
          <a:r>
            <a:rPr lang="zh-CN" altLang="en-US" sz="2000" kern="1200" dirty="0">
              <a:latin typeface="+mn-lt"/>
              <a:ea typeface="+mn-ea"/>
              <a:cs typeface="+mn-ea"/>
              <a:sym typeface="+mn-lt"/>
            </a:rPr>
            <a:t>：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zh-CN" sz="1800" kern="1200" dirty="0">
              <a:latin typeface="+mn-lt"/>
              <a:ea typeface="+mn-ea"/>
              <a:cs typeface="+mn-ea"/>
              <a:sym typeface="+mn-lt"/>
            </a:rPr>
            <a:t>Longer time scales</a:t>
          </a:r>
          <a:endParaRPr lang="zh-CN" altLang="en-US" sz="1800" kern="1200" dirty="0">
            <a:latin typeface="+mn-lt"/>
            <a:ea typeface="+mn-ea"/>
            <a:cs typeface="+mn-ea"/>
            <a:sym typeface="+mn-lt"/>
          </a:endParaRP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zh-CN" sz="1800" kern="1200" dirty="0">
              <a:latin typeface="+mn-lt"/>
              <a:ea typeface="+mn-ea"/>
              <a:cs typeface="+mn-ea"/>
              <a:sym typeface="+mn-lt"/>
            </a:rPr>
            <a:t>Lager atomic systems</a:t>
          </a:r>
          <a:endParaRPr lang="zh-CN" altLang="en-US" sz="1800" kern="1200" dirty="0">
            <a:latin typeface="+mn-lt"/>
            <a:ea typeface="+mn-ea"/>
            <a:cs typeface="+mn-ea"/>
            <a:sym typeface="+mn-lt"/>
          </a:endParaRPr>
        </a:p>
      </dsp:txBody>
      <dsp:txXfrm>
        <a:off x="3373142" y="1639927"/>
        <a:ext cx="2956236" cy="2854800"/>
      </dsp:txXfrm>
    </dsp:sp>
    <dsp:sp modelId="{ABD39024-7691-4CF3-8E69-0FA3BF281900}">
      <dsp:nvSpPr>
        <dsp:cNvPr id="0" name=""/>
        <dsp:cNvSpPr/>
      </dsp:nvSpPr>
      <dsp:spPr>
        <a:xfrm>
          <a:off x="6743252" y="457433"/>
          <a:ext cx="2956236" cy="1182494"/>
        </a:xfrm>
        <a:prstGeom prst="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2928" tIns="178816" rIns="312928" bIns="178816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4400" kern="1200" dirty="0">
              <a:latin typeface="+mn-lt"/>
              <a:ea typeface="+mn-ea"/>
              <a:cs typeface="+mn-ea"/>
              <a:sym typeface="+mn-lt"/>
            </a:rPr>
            <a:t>How</a:t>
          </a:r>
          <a:endParaRPr lang="zh-CN" altLang="en-US" sz="4400" kern="1200" dirty="0">
            <a:latin typeface="+mn-lt"/>
            <a:ea typeface="+mn-ea"/>
            <a:cs typeface="+mn-ea"/>
            <a:sym typeface="+mn-lt"/>
          </a:endParaRPr>
        </a:p>
      </dsp:txBody>
      <dsp:txXfrm>
        <a:off x="6743252" y="457433"/>
        <a:ext cx="2956236" cy="1182494"/>
      </dsp:txXfrm>
    </dsp:sp>
    <dsp:sp modelId="{C011E88C-E344-40DE-99B5-7DCCBE4AE5E1}">
      <dsp:nvSpPr>
        <dsp:cNvPr id="0" name=""/>
        <dsp:cNvSpPr/>
      </dsp:nvSpPr>
      <dsp:spPr>
        <a:xfrm>
          <a:off x="6743252" y="1639927"/>
          <a:ext cx="2956236" cy="2854800"/>
        </a:xfrm>
        <a:prstGeom prst="rect">
          <a:avLst/>
        </a:prstGeom>
        <a:solidFill>
          <a:schemeClr val="accent5">
            <a:tint val="40000"/>
            <a:alpha val="90000"/>
            <a:hueOff val="-7391755"/>
            <a:satOff val="-12816"/>
            <a:lumOff val="-1289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800" kern="1200" dirty="0">
              <a:latin typeface="+mn-lt"/>
              <a:ea typeface="+mn-ea"/>
              <a:cs typeface="+mn-ea"/>
              <a:sym typeface="+mn-lt"/>
            </a:rPr>
            <a:t>Computational capability of supercomputers</a:t>
          </a:r>
          <a:endParaRPr lang="zh-CN" altLang="en-US" sz="1800" kern="1200" dirty="0">
            <a:latin typeface="+mn-lt"/>
            <a:ea typeface="+mn-ea"/>
            <a:cs typeface="+mn-ea"/>
            <a:sym typeface="+mn-lt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800" kern="1200" dirty="0">
              <a:latin typeface="+mn-lt"/>
              <a:ea typeface="+mn-ea"/>
              <a:cs typeface="+mn-ea"/>
              <a:sym typeface="+mn-lt"/>
            </a:rPr>
            <a:t>Combining algorithms, hardware, and models for innovation</a:t>
          </a:r>
          <a:endParaRPr lang="zh-CN" altLang="en-US" sz="1800" kern="1200" dirty="0">
            <a:latin typeface="+mn-lt"/>
            <a:ea typeface="+mn-ea"/>
            <a:cs typeface="+mn-ea"/>
            <a:sym typeface="+mn-lt"/>
          </a:endParaRPr>
        </a:p>
      </dsp:txBody>
      <dsp:txXfrm>
        <a:off x="6743252" y="1639927"/>
        <a:ext cx="2956236" cy="28548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471A68-8353-444C-9D1E-23FD8EF2BAB9}">
      <dsp:nvSpPr>
        <dsp:cNvPr id="0" name=""/>
        <dsp:cNvSpPr/>
      </dsp:nvSpPr>
      <dsp:spPr>
        <a:xfrm>
          <a:off x="0" y="0"/>
          <a:ext cx="3993573" cy="383106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5000" kern="1200" dirty="0">
              <a:latin typeface="Segoe UI Semibold" panose="020B0702040204020203" pitchFamily="34" charset="0"/>
              <a:ea typeface="+mn-ea"/>
              <a:cs typeface="Segoe UI Semibold" panose="020B0702040204020203" pitchFamily="34" charset="0"/>
              <a:sym typeface="+mn-lt"/>
            </a:rPr>
            <a:t>Challenges:</a:t>
          </a:r>
          <a:endParaRPr lang="zh-CN" altLang="en-US" sz="5000" kern="1200" dirty="0">
            <a:latin typeface="Segoe UI Semibold" panose="020B0702040204020203" pitchFamily="34" charset="0"/>
            <a:ea typeface="+mn-ea"/>
            <a:cs typeface="Segoe UI Semibold" panose="020B0702040204020203" pitchFamily="34" charset="0"/>
            <a:sym typeface="+mn-lt"/>
          </a:endParaRPr>
        </a:p>
      </dsp:txBody>
      <dsp:txXfrm>
        <a:off x="0" y="0"/>
        <a:ext cx="3993573" cy="1149320"/>
      </dsp:txXfrm>
    </dsp:sp>
    <dsp:sp modelId="{F488BC09-739C-45CD-94EB-CF3B0E12A83A}">
      <dsp:nvSpPr>
        <dsp:cNvPr id="0" name=""/>
        <dsp:cNvSpPr/>
      </dsp:nvSpPr>
      <dsp:spPr>
        <a:xfrm>
          <a:off x="399357" y="1149647"/>
          <a:ext cx="3194858" cy="7526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400" kern="1200" dirty="0">
              <a:latin typeface="+mn-lt"/>
              <a:ea typeface="+mn-ea"/>
              <a:cs typeface="+mn-ea"/>
              <a:sym typeface="+mn-lt"/>
            </a:rPr>
            <a:t>Consistency</a:t>
          </a:r>
          <a:endParaRPr lang="zh-CN" altLang="en-US" sz="2400" kern="1200" dirty="0">
            <a:latin typeface="+mn-lt"/>
            <a:ea typeface="+mn-ea"/>
            <a:cs typeface="+mn-ea"/>
            <a:sym typeface="+mn-lt"/>
          </a:endParaRPr>
        </a:p>
      </dsp:txBody>
      <dsp:txXfrm>
        <a:off x="421401" y="1171691"/>
        <a:ext cx="3150770" cy="708563"/>
      </dsp:txXfrm>
    </dsp:sp>
    <dsp:sp modelId="{F94A6F37-46C6-4850-90E5-960A2844C0EE}">
      <dsp:nvSpPr>
        <dsp:cNvPr id="0" name=""/>
        <dsp:cNvSpPr/>
      </dsp:nvSpPr>
      <dsp:spPr>
        <a:xfrm>
          <a:off x="399357" y="2018091"/>
          <a:ext cx="3194858" cy="7526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400" kern="1200" dirty="0">
              <a:latin typeface="+mn-lt"/>
              <a:ea typeface="+mn-ea"/>
              <a:cs typeface="+mn-ea"/>
              <a:sym typeface="+mn-lt"/>
            </a:rPr>
            <a:t>Bandwidth bottleneck</a:t>
          </a:r>
          <a:endParaRPr lang="zh-CN" altLang="en-US" sz="2400" kern="1200" dirty="0">
            <a:latin typeface="+mn-lt"/>
            <a:ea typeface="+mn-ea"/>
            <a:cs typeface="+mn-ea"/>
            <a:sym typeface="+mn-lt"/>
          </a:endParaRPr>
        </a:p>
      </dsp:txBody>
      <dsp:txXfrm>
        <a:off x="421401" y="2040135"/>
        <a:ext cx="3150770" cy="708563"/>
      </dsp:txXfrm>
    </dsp:sp>
    <dsp:sp modelId="{33FF2F13-A959-4A14-B3CF-0FAE6AAC87E0}">
      <dsp:nvSpPr>
        <dsp:cNvPr id="0" name=""/>
        <dsp:cNvSpPr/>
      </dsp:nvSpPr>
      <dsp:spPr>
        <a:xfrm>
          <a:off x="399357" y="2886535"/>
          <a:ext cx="3194858" cy="7526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400" kern="1200" dirty="0">
              <a:latin typeface="+mn-lt"/>
              <a:ea typeface="+mn-ea"/>
              <a:cs typeface="+mn-ea"/>
              <a:sym typeface="+mn-lt"/>
            </a:rPr>
            <a:t>Limited on-chip buffer</a:t>
          </a:r>
          <a:endParaRPr lang="zh-CN" altLang="en-US" sz="2400" kern="1200" dirty="0">
            <a:latin typeface="+mn-lt"/>
            <a:ea typeface="+mn-ea"/>
            <a:cs typeface="+mn-ea"/>
            <a:sym typeface="+mn-lt"/>
          </a:endParaRPr>
        </a:p>
      </dsp:txBody>
      <dsp:txXfrm>
        <a:off x="421401" y="2908579"/>
        <a:ext cx="3150770" cy="70856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0BDA4B-79A6-471B-AE81-62F713BACEE4}">
      <dsp:nvSpPr>
        <dsp:cNvPr id="0" name=""/>
        <dsp:cNvSpPr/>
      </dsp:nvSpPr>
      <dsp:spPr>
        <a:xfrm>
          <a:off x="1147" y="644281"/>
          <a:ext cx="1520455" cy="152045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400" kern="1200">
              <a:latin typeface="+mn-lt"/>
              <a:ea typeface="+mn-ea"/>
              <a:cs typeface="+mn-ea"/>
              <a:sym typeface="+mn-lt"/>
            </a:rPr>
            <a:t>ILP</a:t>
          </a:r>
          <a:endParaRPr lang="zh-CN" altLang="en-US" sz="2400" kern="1200" dirty="0">
            <a:latin typeface="+mn-lt"/>
            <a:ea typeface="+mn-ea"/>
            <a:cs typeface="+mn-ea"/>
            <a:sym typeface="+mn-lt"/>
          </a:endParaRPr>
        </a:p>
      </dsp:txBody>
      <dsp:txXfrm>
        <a:off x="223812" y="866946"/>
        <a:ext cx="1075125" cy="1075125"/>
      </dsp:txXfrm>
    </dsp:sp>
    <dsp:sp modelId="{81F78710-F48C-4971-8090-6844A5C18069}">
      <dsp:nvSpPr>
        <dsp:cNvPr id="0" name=""/>
        <dsp:cNvSpPr/>
      </dsp:nvSpPr>
      <dsp:spPr>
        <a:xfrm>
          <a:off x="1645064" y="963576"/>
          <a:ext cx="881864" cy="881864"/>
        </a:xfrm>
        <a:prstGeom prst="mathPlus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300" kern="1200" dirty="0"/>
        </a:p>
      </dsp:txBody>
      <dsp:txXfrm>
        <a:off x="1761955" y="1300801"/>
        <a:ext cx="648082" cy="207414"/>
      </dsp:txXfrm>
    </dsp:sp>
    <dsp:sp modelId="{3F88FA81-80F2-49E2-B2FF-D580623E7FD4}">
      <dsp:nvSpPr>
        <dsp:cNvPr id="0" name=""/>
        <dsp:cNvSpPr/>
      </dsp:nvSpPr>
      <dsp:spPr>
        <a:xfrm>
          <a:off x="2650389" y="644281"/>
          <a:ext cx="1520455" cy="1520455"/>
        </a:xfrm>
        <a:prstGeom prst="ellipse">
          <a:avLst/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400" kern="1200">
              <a:latin typeface="+mn-lt"/>
              <a:ea typeface="+mn-ea"/>
              <a:cs typeface="+mn-ea"/>
              <a:sym typeface="+mn-lt"/>
            </a:rPr>
            <a:t>Tersoff</a:t>
          </a:r>
          <a:endParaRPr lang="zh-CN" altLang="en-US" sz="2400" kern="1200" dirty="0">
            <a:latin typeface="+mn-lt"/>
            <a:ea typeface="+mn-ea"/>
            <a:cs typeface="+mn-ea"/>
            <a:sym typeface="+mn-lt"/>
          </a:endParaRPr>
        </a:p>
      </dsp:txBody>
      <dsp:txXfrm>
        <a:off x="2873054" y="866946"/>
        <a:ext cx="1075125" cy="1075125"/>
      </dsp:txXfrm>
    </dsp:sp>
    <dsp:sp modelId="{20CA8218-6AAD-4CD0-A597-5DFE443A45C9}">
      <dsp:nvSpPr>
        <dsp:cNvPr id="0" name=""/>
        <dsp:cNvSpPr/>
      </dsp:nvSpPr>
      <dsp:spPr>
        <a:xfrm>
          <a:off x="4294306" y="963576"/>
          <a:ext cx="881864" cy="881864"/>
        </a:xfrm>
        <a:prstGeom prst="mathEqual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3400" kern="1200"/>
        </a:p>
      </dsp:txBody>
      <dsp:txXfrm>
        <a:off x="4411197" y="1145240"/>
        <a:ext cx="648082" cy="518536"/>
      </dsp:txXfrm>
    </dsp:sp>
    <dsp:sp modelId="{A2E6D318-7D07-47DF-8EEC-93CD1D554C78}">
      <dsp:nvSpPr>
        <dsp:cNvPr id="0" name=""/>
        <dsp:cNvSpPr/>
      </dsp:nvSpPr>
      <dsp:spPr>
        <a:xfrm>
          <a:off x="5299631" y="644281"/>
          <a:ext cx="1520455" cy="1520455"/>
        </a:xfrm>
        <a:prstGeom prst="ellipse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3300" kern="1200" dirty="0">
              <a:latin typeface="+mn-lt"/>
              <a:ea typeface="+mn-ea"/>
              <a:cs typeface="+mn-ea"/>
              <a:sym typeface="+mn-lt"/>
            </a:rPr>
            <a:t>LMFF</a:t>
          </a:r>
          <a:endParaRPr lang="zh-CN" altLang="en-US" sz="3300" kern="1200" dirty="0">
            <a:latin typeface="+mn-lt"/>
            <a:ea typeface="+mn-ea"/>
            <a:cs typeface="+mn-ea"/>
            <a:sym typeface="+mn-lt"/>
          </a:endParaRPr>
        </a:p>
      </dsp:txBody>
      <dsp:txXfrm>
        <a:off x="5522296" y="866946"/>
        <a:ext cx="1075125" cy="107512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7DF6BB-BC8B-488C-9ABE-A4DE9AB3A194}">
      <dsp:nvSpPr>
        <dsp:cNvPr id="0" name=""/>
        <dsp:cNvSpPr/>
      </dsp:nvSpPr>
      <dsp:spPr>
        <a:xfrm>
          <a:off x="4153" y="770751"/>
          <a:ext cx="1816163" cy="14871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000" kern="1200" dirty="0">
              <a:latin typeface="+mn-lt"/>
              <a:ea typeface="+mn-ea"/>
              <a:cs typeface="+mn-ea"/>
              <a:sym typeface="+mn-lt"/>
            </a:rPr>
            <a:t>Construct a short neighbor list</a:t>
          </a:r>
          <a:endParaRPr lang="zh-CN" altLang="en-US" sz="2000" kern="1200" dirty="0">
            <a:latin typeface="+mn-lt"/>
            <a:ea typeface="+mn-ea"/>
            <a:cs typeface="+mn-ea"/>
            <a:sym typeface="+mn-lt"/>
          </a:endParaRPr>
        </a:p>
      </dsp:txBody>
      <dsp:txXfrm>
        <a:off x="47710" y="814308"/>
        <a:ext cx="1729049" cy="1400047"/>
      </dsp:txXfrm>
    </dsp:sp>
    <dsp:sp modelId="{894C6F6B-D213-4A11-A3B8-0D32BB9C437C}">
      <dsp:nvSpPr>
        <dsp:cNvPr id="0" name=""/>
        <dsp:cNvSpPr/>
      </dsp:nvSpPr>
      <dsp:spPr>
        <a:xfrm>
          <a:off x="2001933" y="1289128"/>
          <a:ext cx="385026" cy="45040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2000" kern="1200"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2001933" y="1379210"/>
        <a:ext cx="269518" cy="270244"/>
      </dsp:txXfrm>
    </dsp:sp>
    <dsp:sp modelId="{81879897-FF66-4C85-B794-5F005FD55569}">
      <dsp:nvSpPr>
        <dsp:cNvPr id="0" name=""/>
        <dsp:cNvSpPr/>
      </dsp:nvSpPr>
      <dsp:spPr>
        <a:xfrm>
          <a:off x="2546782" y="770751"/>
          <a:ext cx="1816163" cy="14871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000" kern="1200" dirty="0">
              <a:latin typeface="+mn-lt"/>
              <a:ea typeface="+mn-ea"/>
              <a:cs typeface="+mn-ea"/>
              <a:sym typeface="+mn-lt"/>
            </a:rPr>
            <a:t>Calculate the normal vector</a:t>
          </a:r>
          <a:endParaRPr lang="zh-CN" altLang="en-US" sz="2000" kern="1200" dirty="0">
            <a:latin typeface="+mn-lt"/>
            <a:ea typeface="+mn-ea"/>
            <a:cs typeface="+mn-ea"/>
            <a:sym typeface="+mn-lt"/>
          </a:endParaRPr>
        </a:p>
      </dsp:txBody>
      <dsp:txXfrm>
        <a:off x="2590339" y="814308"/>
        <a:ext cx="1729049" cy="1400047"/>
      </dsp:txXfrm>
    </dsp:sp>
    <dsp:sp modelId="{C0B68F8C-B39F-46EA-B968-069A318CA6E9}">
      <dsp:nvSpPr>
        <dsp:cNvPr id="0" name=""/>
        <dsp:cNvSpPr/>
      </dsp:nvSpPr>
      <dsp:spPr>
        <a:xfrm>
          <a:off x="4544562" y="1289128"/>
          <a:ext cx="385026" cy="45040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2000" kern="1200"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4544562" y="1379210"/>
        <a:ext cx="269518" cy="270244"/>
      </dsp:txXfrm>
    </dsp:sp>
    <dsp:sp modelId="{0384C5E0-592E-4476-8892-74393BF3247A}">
      <dsp:nvSpPr>
        <dsp:cNvPr id="0" name=""/>
        <dsp:cNvSpPr/>
      </dsp:nvSpPr>
      <dsp:spPr>
        <a:xfrm>
          <a:off x="5089411" y="770751"/>
          <a:ext cx="1816163" cy="14871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4902230"/>
                <a:satOff val="-6819"/>
                <a:lumOff val="-26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02230"/>
                <a:satOff val="-6819"/>
                <a:lumOff val="-26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02230"/>
                <a:satOff val="-6819"/>
                <a:lumOff val="-26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000" kern="1200" dirty="0">
              <a:latin typeface="+mn-lt"/>
              <a:ea typeface="+mn-ea"/>
              <a:cs typeface="+mn-ea"/>
              <a:sym typeface="+mn-lt"/>
            </a:rPr>
            <a:t>Calculate the inter-layer attractive force</a:t>
          </a:r>
          <a:endParaRPr lang="zh-CN" altLang="en-US" sz="2000" kern="1200" dirty="0">
            <a:latin typeface="+mn-lt"/>
            <a:ea typeface="+mn-ea"/>
            <a:cs typeface="+mn-ea"/>
            <a:sym typeface="+mn-lt"/>
          </a:endParaRPr>
        </a:p>
      </dsp:txBody>
      <dsp:txXfrm>
        <a:off x="5132968" y="814308"/>
        <a:ext cx="1729049" cy="1400047"/>
      </dsp:txXfrm>
    </dsp:sp>
    <dsp:sp modelId="{3A6AEA28-91F4-4B4D-928F-8BF27E44F8E1}">
      <dsp:nvSpPr>
        <dsp:cNvPr id="0" name=""/>
        <dsp:cNvSpPr/>
      </dsp:nvSpPr>
      <dsp:spPr>
        <a:xfrm>
          <a:off x="7087190" y="1289128"/>
          <a:ext cx="385026" cy="45040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2000" kern="1200"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7087190" y="1379210"/>
        <a:ext cx="269518" cy="270244"/>
      </dsp:txXfrm>
    </dsp:sp>
    <dsp:sp modelId="{FF2EA3CF-1783-4CF3-AB23-3C4FDA6A0F65}">
      <dsp:nvSpPr>
        <dsp:cNvPr id="0" name=""/>
        <dsp:cNvSpPr/>
      </dsp:nvSpPr>
      <dsp:spPr>
        <a:xfrm>
          <a:off x="7632039" y="770751"/>
          <a:ext cx="1816163" cy="14871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000" kern="1200">
              <a:latin typeface="+mn-lt"/>
              <a:ea typeface="+mn-ea"/>
              <a:cs typeface="+mn-ea"/>
              <a:sym typeface="+mn-lt"/>
            </a:rPr>
            <a:t>Calculate the inter-layer repulsive force</a:t>
          </a:r>
          <a:endParaRPr lang="zh-CN" altLang="en-US" sz="2000" kern="1200" dirty="0">
            <a:latin typeface="+mn-lt"/>
            <a:ea typeface="+mn-ea"/>
            <a:cs typeface="+mn-ea"/>
            <a:sym typeface="+mn-lt"/>
          </a:endParaRPr>
        </a:p>
      </dsp:txBody>
      <dsp:txXfrm>
        <a:off x="7675596" y="814308"/>
        <a:ext cx="1729049" cy="140004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AAB210-C939-4AF4-AC9C-5FE8E090460C}">
      <dsp:nvSpPr>
        <dsp:cNvPr id="0" name=""/>
        <dsp:cNvSpPr/>
      </dsp:nvSpPr>
      <dsp:spPr>
        <a:xfrm>
          <a:off x="6672" y="904536"/>
          <a:ext cx="4279932" cy="50352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3A1333-6E70-4D89-9178-F384DA819CAA}">
      <dsp:nvSpPr>
        <dsp:cNvPr id="0" name=""/>
        <dsp:cNvSpPr/>
      </dsp:nvSpPr>
      <dsp:spPr>
        <a:xfrm>
          <a:off x="6672" y="1093638"/>
          <a:ext cx="314419" cy="31441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414CFC-97B4-4AEC-8FE2-17F565263AE6}">
      <dsp:nvSpPr>
        <dsp:cNvPr id="0" name=""/>
        <dsp:cNvSpPr/>
      </dsp:nvSpPr>
      <dsp:spPr>
        <a:xfrm>
          <a:off x="6672" y="0"/>
          <a:ext cx="4279932" cy="9045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63500" rIns="95250" bIns="63500" numCol="1" spcCol="1270" anchor="ctr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5000" kern="1200" dirty="0">
              <a:latin typeface="+mn-lt"/>
              <a:ea typeface="+mn-ea"/>
              <a:cs typeface="+mn-ea"/>
              <a:sym typeface="+mn-lt"/>
            </a:rPr>
            <a:t>Serial</a:t>
          </a:r>
          <a:endParaRPr lang="zh-CN" altLang="en-US" sz="5000" kern="1200" dirty="0">
            <a:latin typeface="+mn-lt"/>
            <a:ea typeface="+mn-ea"/>
            <a:cs typeface="+mn-ea"/>
            <a:sym typeface="+mn-lt"/>
          </a:endParaRPr>
        </a:p>
      </dsp:txBody>
      <dsp:txXfrm>
        <a:off x="6672" y="0"/>
        <a:ext cx="4279932" cy="904536"/>
      </dsp:txXfrm>
    </dsp:sp>
    <dsp:sp modelId="{E9A388C4-5FE3-420F-9F9A-D9C947CAC046}">
      <dsp:nvSpPr>
        <dsp:cNvPr id="0" name=""/>
        <dsp:cNvSpPr/>
      </dsp:nvSpPr>
      <dsp:spPr>
        <a:xfrm>
          <a:off x="6672" y="1826540"/>
          <a:ext cx="314411" cy="31441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5B69CC-FA87-4626-BB00-50CF9B64FF7E}">
      <dsp:nvSpPr>
        <dsp:cNvPr id="0" name=""/>
        <dsp:cNvSpPr/>
      </dsp:nvSpPr>
      <dsp:spPr>
        <a:xfrm>
          <a:off x="306267" y="1617299"/>
          <a:ext cx="3980337" cy="7328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 dirty="0">
              <a:latin typeface="+mn-lt"/>
              <a:ea typeface="+mn-ea"/>
              <a:cs typeface="+mn-ea"/>
              <a:sym typeface="+mn-lt"/>
            </a:rPr>
            <a:t>Reduce long cycle instructions</a:t>
          </a:r>
          <a:endParaRPr lang="zh-CN" altLang="en-US" sz="2000" kern="1200" dirty="0">
            <a:latin typeface="+mn-lt"/>
            <a:ea typeface="+mn-ea"/>
            <a:cs typeface="+mn-ea"/>
            <a:sym typeface="+mn-lt"/>
          </a:endParaRPr>
        </a:p>
      </dsp:txBody>
      <dsp:txXfrm>
        <a:off x="306267" y="1617299"/>
        <a:ext cx="3980337" cy="732894"/>
      </dsp:txXfrm>
    </dsp:sp>
    <dsp:sp modelId="{19E4CC60-07EF-43DC-AD56-A3DF1CBCBDD6}">
      <dsp:nvSpPr>
        <dsp:cNvPr id="0" name=""/>
        <dsp:cNvSpPr/>
      </dsp:nvSpPr>
      <dsp:spPr>
        <a:xfrm>
          <a:off x="6672" y="2559434"/>
          <a:ext cx="314411" cy="31441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470669"/>
              <a:satOff val="-2046"/>
              <a:lumOff val="-78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E49100-2B16-4404-920E-4D27597DDB22}">
      <dsp:nvSpPr>
        <dsp:cNvPr id="0" name=""/>
        <dsp:cNvSpPr/>
      </dsp:nvSpPr>
      <dsp:spPr>
        <a:xfrm>
          <a:off x="306267" y="2350193"/>
          <a:ext cx="3980337" cy="7328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 dirty="0">
              <a:latin typeface="+mn-lt"/>
              <a:ea typeface="+mn-ea"/>
              <a:cs typeface="+mn-ea"/>
              <a:sym typeface="+mn-lt"/>
            </a:rPr>
            <a:t>Reduce branch judgment</a:t>
          </a:r>
          <a:endParaRPr lang="zh-CN" altLang="en-US" sz="2000" kern="1200" dirty="0">
            <a:latin typeface="+mn-lt"/>
            <a:ea typeface="+mn-ea"/>
            <a:cs typeface="+mn-ea"/>
            <a:sym typeface="+mn-lt"/>
          </a:endParaRPr>
        </a:p>
      </dsp:txBody>
      <dsp:txXfrm>
        <a:off x="306267" y="2350193"/>
        <a:ext cx="3980337" cy="732894"/>
      </dsp:txXfrm>
    </dsp:sp>
    <dsp:sp modelId="{84E73FD0-B9B1-41B4-8E95-F3DD1C929F9E}">
      <dsp:nvSpPr>
        <dsp:cNvPr id="0" name=""/>
        <dsp:cNvSpPr/>
      </dsp:nvSpPr>
      <dsp:spPr>
        <a:xfrm>
          <a:off x="6672" y="3292328"/>
          <a:ext cx="314411" cy="31441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2941338"/>
              <a:satOff val="-4091"/>
              <a:lumOff val="-15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AE6FDC-E03B-471C-9E44-8DD8D83404F3}">
      <dsp:nvSpPr>
        <dsp:cNvPr id="0" name=""/>
        <dsp:cNvSpPr/>
      </dsp:nvSpPr>
      <dsp:spPr>
        <a:xfrm>
          <a:off x="306267" y="3083087"/>
          <a:ext cx="3980337" cy="7328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 dirty="0">
              <a:latin typeface="+mn-lt"/>
              <a:ea typeface="+mn-ea"/>
              <a:cs typeface="+mn-ea"/>
              <a:sym typeface="+mn-lt"/>
            </a:rPr>
            <a:t>Reduce discrete memory access</a:t>
          </a:r>
          <a:endParaRPr lang="zh-CN" altLang="en-US" sz="2000" kern="1200" dirty="0">
            <a:latin typeface="+mn-lt"/>
            <a:ea typeface="+mn-ea"/>
            <a:cs typeface="+mn-ea"/>
            <a:sym typeface="+mn-lt"/>
          </a:endParaRPr>
        </a:p>
      </dsp:txBody>
      <dsp:txXfrm>
        <a:off x="306267" y="3083087"/>
        <a:ext cx="3980337" cy="732894"/>
      </dsp:txXfrm>
    </dsp:sp>
    <dsp:sp modelId="{00D7F76F-4601-4366-98D5-198977E45E39}">
      <dsp:nvSpPr>
        <dsp:cNvPr id="0" name=""/>
        <dsp:cNvSpPr/>
      </dsp:nvSpPr>
      <dsp:spPr>
        <a:xfrm>
          <a:off x="4500601" y="904536"/>
          <a:ext cx="4279932" cy="503521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2BE128-308D-43DA-A32D-4844589C4A70}">
      <dsp:nvSpPr>
        <dsp:cNvPr id="0" name=""/>
        <dsp:cNvSpPr/>
      </dsp:nvSpPr>
      <dsp:spPr>
        <a:xfrm>
          <a:off x="4500601" y="1093638"/>
          <a:ext cx="314419" cy="31441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67341E-24A2-4509-99BF-A830B4DE2889}">
      <dsp:nvSpPr>
        <dsp:cNvPr id="0" name=""/>
        <dsp:cNvSpPr/>
      </dsp:nvSpPr>
      <dsp:spPr>
        <a:xfrm>
          <a:off x="4500601" y="0"/>
          <a:ext cx="4279932" cy="9045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63500" rIns="95250" bIns="63500" numCol="1" spcCol="1270" anchor="ctr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5000" kern="1200" dirty="0">
              <a:latin typeface="+mn-lt"/>
              <a:ea typeface="+mn-ea"/>
              <a:cs typeface="+mn-ea"/>
              <a:sym typeface="+mn-lt"/>
            </a:rPr>
            <a:t>Parallel</a:t>
          </a:r>
          <a:endParaRPr lang="zh-CN" altLang="en-US" sz="5000" kern="1200" dirty="0">
            <a:latin typeface="+mn-lt"/>
            <a:ea typeface="+mn-ea"/>
            <a:cs typeface="+mn-ea"/>
            <a:sym typeface="+mn-lt"/>
          </a:endParaRPr>
        </a:p>
      </dsp:txBody>
      <dsp:txXfrm>
        <a:off x="4500601" y="0"/>
        <a:ext cx="4279932" cy="904536"/>
      </dsp:txXfrm>
    </dsp:sp>
    <dsp:sp modelId="{C3A26FE5-C32D-4674-B665-9CC32572EF2F}">
      <dsp:nvSpPr>
        <dsp:cNvPr id="0" name=""/>
        <dsp:cNvSpPr/>
      </dsp:nvSpPr>
      <dsp:spPr>
        <a:xfrm>
          <a:off x="4500601" y="1826540"/>
          <a:ext cx="314411" cy="31441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4412007"/>
              <a:satOff val="-6137"/>
              <a:lumOff val="-2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14E327-C212-4B46-9FB2-476D8F2417EC}">
      <dsp:nvSpPr>
        <dsp:cNvPr id="0" name=""/>
        <dsp:cNvSpPr/>
      </dsp:nvSpPr>
      <dsp:spPr>
        <a:xfrm>
          <a:off x="4800196" y="1617299"/>
          <a:ext cx="3980337" cy="7328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 dirty="0" err="1">
              <a:latin typeface="+mn-lt"/>
              <a:ea typeface="+mn-ea"/>
              <a:cs typeface="+mn-ea"/>
              <a:sym typeface="+mn-lt"/>
            </a:rPr>
            <a:t>AoS</a:t>
          </a:r>
          <a:r>
            <a:rPr lang="en-US" altLang="en-US" sz="2000" kern="1200" dirty="0">
              <a:latin typeface="+mn-lt"/>
              <a:ea typeface="+mn-ea"/>
              <a:cs typeface="+mn-ea"/>
              <a:sym typeface="+mn-lt"/>
            </a:rPr>
            <a:t>/</a:t>
          </a:r>
          <a:r>
            <a:rPr lang="en-US" altLang="en-US" sz="2000" kern="1200" dirty="0" err="1">
              <a:latin typeface="+mn-lt"/>
              <a:ea typeface="+mn-ea"/>
              <a:cs typeface="+mn-ea"/>
              <a:sym typeface="+mn-lt"/>
            </a:rPr>
            <a:t>SoA</a:t>
          </a:r>
          <a:endParaRPr lang="zh-CN" altLang="en-US" sz="2000" kern="1200" dirty="0">
            <a:latin typeface="+mn-lt"/>
            <a:ea typeface="+mn-ea"/>
            <a:cs typeface="+mn-ea"/>
            <a:sym typeface="+mn-lt"/>
          </a:endParaRPr>
        </a:p>
      </dsp:txBody>
      <dsp:txXfrm>
        <a:off x="4800196" y="1617299"/>
        <a:ext cx="3980337" cy="732894"/>
      </dsp:txXfrm>
    </dsp:sp>
    <dsp:sp modelId="{0BA768C7-7D27-42BC-90FB-8879AF4DB47E}">
      <dsp:nvSpPr>
        <dsp:cNvPr id="0" name=""/>
        <dsp:cNvSpPr/>
      </dsp:nvSpPr>
      <dsp:spPr>
        <a:xfrm>
          <a:off x="4500601" y="2559434"/>
          <a:ext cx="314411" cy="31441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5882676"/>
              <a:satOff val="-8182"/>
              <a:lumOff val="-313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DFBC4B-397E-4F35-9E63-C0F46A5C5372}">
      <dsp:nvSpPr>
        <dsp:cNvPr id="0" name=""/>
        <dsp:cNvSpPr/>
      </dsp:nvSpPr>
      <dsp:spPr>
        <a:xfrm>
          <a:off x="4800196" y="2350193"/>
          <a:ext cx="3980337" cy="7328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 dirty="0">
              <a:latin typeface="+mn-lt"/>
              <a:ea typeface="+mn-ea"/>
              <a:cs typeface="+mn-ea"/>
              <a:sym typeface="+mn-lt"/>
            </a:rPr>
            <a:t>Discrete reading: Software cache</a:t>
          </a:r>
          <a:endParaRPr lang="zh-CN" altLang="en-US" sz="2000" kern="1200" dirty="0">
            <a:latin typeface="+mn-lt"/>
            <a:ea typeface="+mn-ea"/>
            <a:cs typeface="+mn-ea"/>
            <a:sym typeface="+mn-lt"/>
          </a:endParaRPr>
        </a:p>
      </dsp:txBody>
      <dsp:txXfrm>
        <a:off x="4800196" y="2350193"/>
        <a:ext cx="3980337" cy="732894"/>
      </dsp:txXfrm>
    </dsp:sp>
    <dsp:sp modelId="{C32837CD-B638-41C7-B1D7-1CEC7C66AC50}">
      <dsp:nvSpPr>
        <dsp:cNvPr id="0" name=""/>
        <dsp:cNvSpPr/>
      </dsp:nvSpPr>
      <dsp:spPr>
        <a:xfrm>
          <a:off x="4500601" y="3292328"/>
          <a:ext cx="314411" cy="31441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B90932-0BC7-43FC-84FA-49A69F70DC9B}">
      <dsp:nvSpPr>
        <dsp:cNvPr id="0" name=""/>
        <dsp:cNvSpPr/>
      </dsp:nvSpPr>
      <dsp:spPr>
        <a:xfrm>
          <a:off x="4800196" y="3083087"/>
          <a:ext cx="3980337" cy="7328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 dirty="0">
              <a:latin typeface="+mn-lt"/>
              <a:ea typeface="+mn-ea"/>
              <a:cs typeface="+mn-ea"/>
              <a:sym typeface="+mn-lt"/>
            </a:rPr>
            <a:t>Discrete writing: Locked cache</a:t>
          </a:r>
          <a:endParaRPr lang="zh-CN" altLang="en-US" sz="2000" kern="1200" dirty="0">
            <a:latin typeface="+mn-lt"/>
            <a:ea typeface="+mn-ea"/>
            <a:cs typeface="+mn-ea"/>
            <a:sym typeface="+mn-lt"/>
          </a:endParaRPr>
        </a:p>
      </dsp:txBody>
      <dsp:txXfrm>
        <a:off x="4800196" y="3083087"/>
        <a:ext cx="3980337" cy="73289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2EB5C3-3975-45D1-A2EA-16AA00FC0AA2}">
      <dsp:nvSpPr>
        <dsp:cNvPr id="0" name=""/>
        <dsp:cNvSpPr/>
      </dsp:nvSpPr>
      <dsp:spPr>
        <a:xfrm>
          <a:off x="4532" y="106305"/>
          <a:ext cx="1354757" cy="8128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400" kern="1200" dirty="0">
              <a:latin typeface="+mn-lt"/>
              <a:ea typeface="+mn-ea"/>
              <a:cs typeface="+mn-ea"/>
              <a:sym typeface="+mn-lt"/>
            </a:rPr>
            <a:t>LOCK</a:t>
          </a:r>
          <a:endParaRPr lang="zh-CN" altLang="en-US" sz="1400" kern="1200" dirty="0">
            <a:latin typeface="+mn-lt"/>
            <a:ea typeface="+mn-ea"/>
            <a:cs typeface="+mn-ea"/>
            <a:sym typeface="+mn-lt"/>
          </a:endParaRPr>
        </a:p>
      </dsp:txBody>
      <dsp:txXfrm>
        <a:off x="28340" y="130113"/>
        <a:ext cx="1307141" cy="765238"/>
      </dsp:txXfrm>
    </dsp:sp>
    <dsp:sp modelId="{C31E0CB1-A8BF-4589-BB25-7D87596D4564}">
      <dsp:nvSpPr>
        <dsp:cNvPr id="0" name=""/>
        <dsp:cNvSpPr/>
      </dsp:nvSpPr>
      <dsp:spPr>
        <a:xfrm>
          <a:off x="1478508" y="344743"/>
          <a:ext cx="287208" cy="33597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300" kern="1200"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1478508" y="411939"/>
        <a:ext cx="201046" cy="201587"/>
      </dsp:txXfrm>
    </dsp:sp>
    <dsp:sp modelId="{613A041C-FAFA-4110-BE0E-F1AC58BC5AF9}">
      <dsp:nvSpPr>
        <dsp:cNvPr id="0" name=""/>
        <dsp:cNvSpPr/>
      </dsp:nvSpPr>
      <dsp:spPr>
        <a:xfrm>
          <a:off x="1901192" y="106305"/>
          <a:ext cx="1354757" cy="8128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1470669"/>
                <a:satOff val="-2046"/>
                <a:lumOff val="-78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470669"/>
                <a:satOff val="-2046"/>
                <a:lumOff val="-78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470669"/>
                <a:satOff val="-2046"/>
                <a:lumOff val="-78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400" kern="1200" dirty="0">
              <a:latin typeface="+mn-lt"/>
              <a:ea typeface="+mn-ea"/>
              <a:cs typeface="+mn-ea"/>
              <a:sym typeface="+mn-lt"/>
            </a:rPr>
            <a:t>GET via DMA</a:t>
          </a:r>
          <a:endParaRPr lang="zh-CN" altLang="en-US" sz="1400" kern="1200" dirty="0">
            <a:latin typeface="+mn-lt"/>
            <a:ea typeface="+mn-ea"/>
            <a:cs typeface="+mn-ea"/>
            <a:sym typeface="+mn-lt"/>
          </a:endParaRPr>
        </a:p>
      </dsp:txBody>
      <dsp:txXfrm>
        <a:off x="1925000" y="130113"/>
        <a:ext cx="1307141" cy="765238"/>
      </dsp:txXfrm>
    </dsp:sp>
    <dsp:sp modelId="{350435CA-78B4-458D-8262-3DEA7EF7C4A6}">
      <dsp:nvSpPr>
        <dsp:cNvPr id="0" name=""/>
        <dsp:cNvSpPr/>
      </dsp:nvSpPr>
      <dsp:spPr>
        <a:xfrm>
          <a:off x="3375168" y="344743"/>
          <a:ext cx="287208" cy="33597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1838336"/>
                <a:satOff val="-2557"/>
                <a:lumOff val="-9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838336"/>
                <a:satOff val="-2557"/>
                <a:lumOff val="-9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838336"/>
                <a:satOff val="-2557"/>
                <a:lumOff val="-9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300" kern="1200"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3375168" y="411939"/>
        <a:ext cx="201046" cy="201587"/>
      </dsp:txXfrm>
    </dsp:sp>
    <dsp:sp modelId="{B88E7C8B-4EC9-409A-A50D-0EA9FA69D5BD}">
      <dsp:nvSpPr>
        <dsp:cNvPr id="0" name=""/>
        <dsp:cNvSpPr/>
      </dsp:nvSpPr>
      <dsp:spPr>
        <a:xfrm>
          <a:off x="3797852" y="106305"/>
          <a:ext cx="1354757" cy="8128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2941338"/>
                <a:satOff val="-4091"/>
                <a:lumOff val="-156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941338"/>
                <a:satOff val="-4091"/>
                <a:lumOff val="-156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941338"/>
                <a:satOff val="-4091"/>
                <a:lumOff val="-156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400" kern="1200" dirty="0">
              <a:latin typeface="+mn-lt"/>
              <a:ea typeface="+mn-ea"/>
              <a:cs typeface="+mn-ea"/>
              <a:sym typeface="+mn-lt"/>
            </a:rPr>
            <a:t>Cached forces + Original forces</a:t>
          </a:r>
          <a:endParaRPr lang="zh-CN" altLang="en-US" sz="1400" kern="1200" dirty="0">
            <a:latin typeface="+mn-lt"/>
            <a:ea typeface="+mn-ea"/>
            <a:cs typeface="+mn-ea"/>
            <a:sym typeface="+mn-lt"/>
          </a:endParaRPr>
        </a:p>
      </dsp:txBody>
      <dsp:txXfrm>
        <a:off x="3821660" y="130113"/>
        <a:ext cx="1307141" cy="765238"/>
      </dsp:txXfrm>
    </dsp:sp>
    <dsp:sp modelId="{61D6235B-B199-4A3B-A3EE-0B617410770D}">
      <dsp:nvSpPr>
        <dsp:cNvPr id="0" name=""/>
        <dsp:cNvSpPr/>
      </dsp:nvSpPr>
      <dsp:spPr>
        <a:xfrm rot="5400000">
          <a:off x="4331626" y="1013993"/>
          <a:ext cx="287208" cy="33597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300" kern="1200"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 rot="-5400000">
        <a:off x="4374437" y="1038378"/>
        <a:ext cx="201587" cy="201046"/>
      </dsp:txXfrm>
    </dsp:sp>
    <dsp:sp modelId="{913D9916-F5A5-4463-907B-D1CE63C0D9D2}">
      <dsp:nvSpPr>
        <dsp:cNvPr id="0" name=""/>
        <dsp:cNvSpPr/>
      </dsp:nvSpPr>
      <dsp:spPr>
        <a:xfrm>
          <a:off x="3797852" y="1461062"/>
          <a:ext cx="1354757" cy="8128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4412007"/>
                <a:satOff val="-6137"/>
                <a:lumOff val="-2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412007"/>
                <a:satOff val="-6137"/>
                <a:lumOff val="-2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412007"/>
                <a:satOff val="-6137"/>
                <a:lumOff val="-2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400" kern="1200" dirty="0">
              <a:latin typeface="+mn-lt"/>
              <a:ea typeface="+mn-ea"/>
              <a:cs typeface="+mn-ea"/>
              <a:sym typeface="+mn-lt"/>
            </a:rPr>
            <a:t>PUT via DMA</a:t>
          </a:r>
          <a:endParaRPr lang="zh-CN" altLang="en-US" sz="1400" kern="1200" dirty="0">
            <a:latin typeface="+mn-lt"/>
            <a:ea typeface="+mn-ea"/>
            <a:cs typeface="+mn-ea"/>
            <a:sym typeface="+mn-lt"/>
          </a:endParaRPr>
        </a:p>
      </dsp:txBody>
      <dsp:txXfrm>
        <a:off x="3821660" y="1484870"/>
        <a:ext cx="1307141" cy="765238"/>
      </dsp:txXfrm>
    </dsp:sp>
    <dsp:sp modelId="{54E55416-24F9-4425-9A90-04E92B2B6573}">
      <dsp:nvSpPr>
        <dsp:cNvPr id="0" name=""/>
        <dsp:cNvSpPr/>
      </dsp:nvSpPr>
      <dsp:spPr>
        <a:xfrm rot="10800000">
          <a:off x="3391425" y="1699500"/>
          <a:ext cx="287208" cy="33597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5515009"/>
                <a:satOff val="-7671"/>
                <a:lumOff val="-294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515009"/>
                <a:satOff val="-7671"/>
                <a:lumOff val="-294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515009"/>
                <a:satOff val="-7671"/>
                <a:lumOff val="-294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300" kern="1200"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 rot="10800000">
        <a:off x="3477587" y="1766696"/>
        <a:ext cx="201046" cy="201587"/>
      </dsp:txXfrm>
    </dsp:sp>
    <dsp:sp modelId="{49A7BF42-9EDB-49DE-9B9C-26046E67CE53}">
      <dsp:nvSpPr>
        <dsp:cNvPr id="0" name=""/>
        <dsp:cNvSpPr/>
      </dsp:nvSpPr>
      <dsp:spPr>
        <a:xfrm>
          <a:off x="1901192" y="1461062"/>
          <a:ext cx="1354757" cy="8128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5882676"/>
                <a:satOff val="-8182"/>
                <a:lumOff val="-31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882676"/>
                <a:satOff val="-8182"/>
                <a:lumOff val="-31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882676"/>
                <a:satOff val="-8182"/>
                <a:lumOff val="-31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400" kern="1200" dirty="0">
              <a:latin typeface="+mn-lt"/>
              <a:ea typeface="+mn-ea"/>
              <a:cs typeface="+mn-ea"/>
              <a:sym typeface="+mn-lt"/>
            </a:rPr>
            <a:t>UNLOCK</a:t>
          </a:r>
          <a:endParaRPr lang="zh-CN" altLang="en-US" sz="1400" kern="1200" dirty="0">
            <a:latin typeface="+mn-lt"/>
            <a:ea typeface="+mn-ea"/>
            <a:cs typeface="+mn-ea"/>
            <a:sym typeface="+mn-lt"/>
          </a:endParaRPr>
        </a:p>
      </dsp:txBody>
      <dsp:txXfrm>
        <a:off x="1925000" y="1484870"/>
        <a:ext cx="1307141" cy="765238"/>
      </dsp:txXfrm>
    </dsp:sp>
    <dsp:sp modelId="{FC19F2A3-3658-487C-AB5B-2ED7784498CC}">
      <dsp:nvSpPr>
        <dsp:cNvPr id="0" name=""/>
        <dsp:cNvSpPr/>
      </dsp:nvSpPr>
      <dsp:spPr>
        <a:xfrm rot="10800000">
          <a:off x="1494765" y="1699500"/>
          <a:ext cx="287208" cy="33597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300" kern="1200"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 rot="10800000">
        <a:off x="1580927" y="1766696"/>
        <a:ext cx="201046" cy="201587"/>
      </dsp:txXfrm>
    </dsp:sp>
    <dsp:sp modelId="{1F49C2BE-0136-4D04-9EC2-E1F3306AD617}">
      <dsp:nvSpPr>
        <dsp:cNvPr id="0" name=""/>
        <dsp:cNvSpPr/>
      </dsp:nvSpPr>
      <dsp:spPr>
        <a:xfrm>
          <a:off x="4532" y="1461062"/>
          <a:ext cx="1354757" cy="8128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400" kern="1200" dirty="0">
              <a:latin typeface="+mn-lt"/>
              <a:ea typeface="+mn-ea"/>
              <a:cs typeface="+mn-ea"/>
              <a:sym typeface="+mn-lt"/>
            </a:rPr>
            <a:t>Write back all lines</a:t>
          </a:r>
          <a:endParaRPr lang="zh-CN" altLang="en-US" sz="1400" kern="1200" dirty="0">
            <a:latin typeface="+mn-lt"/>
            <a:ea typeface="+mn-ea"/>
            <a:cs typeface="+mn-ea"/>
            <a:sym typeface="+mn-lt"/>
          </a:endParaRPr>
        </a:p>
      </dsp:txBody>
      <dsp:txXfrm>
        <a:off x="28340" y="1484870"/>
        <a:ext cx="1307141" cy="76523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45C512-0D59-4A00-B270-5B7986449C16}">
      <dsp:nvSpPr>
        <dsp:cNvPr id="0" name=""/>
        <dsp:cNvSpPr/>
      </dsp:nvSpPr>
      <dsp:spPr>
        <a:xfrm>
          <a:off x="875" y="505760"/>
          <a:ext cx="3188266" cy="159413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55880" rIns="83820" bIns="5588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4400" kern="1200" dirty="0">
              <a:latin typeface="+mn-lt"/>
              <a:ea typeface="+mn-ea"/>
              <a:cs typeface="+mn-ea"/>
              <a:sym typeface="+mn-lt"/>
            </a:rPr>
            <a:t>fix/</a:t>
          </a:r>
          <a:r>
            <a:rPr lang="en-US" altLang="zh-CN" sz="4400" kern="1200" dirty="0" err="1">
              <a:latin typeface="+mn-lt"/>
              <a:ea typeface="+mn-ea"/>
              <a:cs typeface="+mn-ea"/>
              <a:sym typeface="+mn-lt"/>
            </a:rPr>
            <a:t>nve</a:t>
          </a:r>
          <a:r>
            <a:rPr lang="en-US" altLang="zh-CN" sz="4400" kern="1200" dirty="0">
              <a:latin typeface="+mn-lt"/>
              <a:ea typeface="+mn-ea"/>
              <a:cs typeface="+mn-ea"/>
              <a:sym typeface="+mn-lt"/>
            </a:rPr>
            <a:t> </a:t>
          </a:r>
          <a:endParaRPr lang="zh-CN" altLang="en-US" sz="4400" kern="1200" dirty="0">
            <a:latin typeface="+mn-lt"/>
            <a:ea typeface="+mn-ea"/>
            <a:cs typeface="+mn-ea"/>
            <a:sym typeface="+mn-lt"/>
          </a:endParaRPr>
        </a:p>
      </dsp:txBody>
      <dsp:txXfrm>
        <a:off x="47566" y="552451"/>
        <a:ext cx="3094884" cy="1500751"/>
      </dsp:txXfrm>
    </dsp:sp>
    <dsp:sp modelId="{F65203BD-C974-47C2-9781-27057F880B7B}">
      <dsp:nvSpPr>
        <dsp:cNvPr id="0" name=""/>
        <dsp:cNvSpPr/>
      </dsp:nvSpPr>
      <dsp:spPr>
        <a:xfrm>
          <a:off x="319702" y="2099893"/>
          <a:ext cx="318826" cy="11955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95599"/>
              </a:lnTo>
              <a:lnTo>
                <a:pt x="318826" y="1195599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7A228A-5457-48DB-B55B-AB4EEAE8C8C7}">
      <dsp:nvSpPr>
        <dsp:cNvPr id="0" name=""/>
        <dsp:cNvSpPr/>
      </dsp:nvSpPr>
      <dsp:spPr>
        <a:xfrm>
          <a:off x="638529" y="2498426"/>
          <a:ext cx="2550613" cy="15941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3000" kern="1200" dirty="0">
              <a:latin typeface="+mn-lt"/>
              <a:ea typeface="+mn-ea"/>
              <a:cs typeface="+mn-ea"/>
              <a:sym typeface="+mn-lt"/>
            </a:rPr>
            <a:t>Parallel computing </a:t>
          </a:r>
          <a:endParaRPr lang="zh-CN" altLang="en-US" sz="3000" kern="1200" dirty="0">
            <a:latin typeface="+mn-lt"/>
            <a:ea typeface="+mn-ea"/>
            <a:cs typeface="+mn-ea"/>
            <a:sym typeface="+mn-lt"/>
          </a:endParaRPr>
        </a:p>
      </dsp:txBody>
      <dsp:txXfrm>
        <a:off x="685220" y="2545117"/>
        <a:ext cx="2457231" cy="1500751"/>
      </dsp:txXfrm>
    </dsp:sp>
    <dsp:sp modelId="{3028D9CC-7ED6-4F3A-B579-F3C4672B2CA8}">
      <dsp:nvSpPr>
        <dsp:cNvPr id="0" name=""/>
        <dsp:cNvSpPr/>
      </dsp:nvSpPr>
      <dsp:spPr>
        <a:xfrm>
          <a:off x="3986208" y="505760"/>
          <a:ext cx="3188266" cy="1594133"/>
        </a:xfrm>
        <a:prstGeom prst="roundRect">
          <a:avLst>
            <a:gd name="adj" fmla="val 1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55880" rIns="83820" bIns="5588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4400" kern="1200" dirty="0">
              <a:latin typeface="+mn-lt"/>
              <a:ea typeface="+mn-ea"/>
              <a:cs typeface="+mn-ea"/>
              <a:sym typeface="+mn-lt"/>
            </a:rPr>
            <a:t>fix/</a:t>
          </a:r>
          <a:r>
            <a:rPr lang="en-US" altLang="zh-CN" sz="4400" kern="1200" dirty="0" err="1">
              <a:latin typeface="+mn-lt"/>
              <a:ea typeface="+mn-ea"/>
              <a:cs typeface="+mn-ea"/>
              <a:sym typeface="+mn-lt"/>
            </a:rPr>
            <a:t>langevin</a:t>
          </a:r>
          <a:endParaRPr lang="zh-CN" altLang="en-US" sz="4400" kern="1200" dirty="0">
            <a:latin typeface="+mn-lt"/>
            <a:ea typeface="+mn-ea"/>
            <a:cs typeface="+mn-ea"/>
            <a:sym typeface="+mn-lt"/>
          </a:endParaRPr>
        </a:p>
      </dsp:txBody>
      <dsp:txXfrm>
        <a:off x="4032899" y="552451"/>
        <a:ext cx="3094884" cy="1500751"/>
      </dsp:txXfrm>
    </dsp:sp>
    <dsp:sp modelId="{705B681B-302F-40B7-BE22-D617024E8EA9}">
      <dsp:nvSpPr>
        <dsp:cNvPr id="0" name=""/>
        <dsp:cNvSpPr/>
      </dsp:nvSpPr>
      <dsp:spPr>
        <a:xfrm>
          <a:off x="4305035" y="2099893"/>
          <a:ext cx="318826" cy="11955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95599"/>
              </a:lnTo>
              <a:lnTo>
                <a:pt x="318826" y="1195599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5D812D-32D7-423F-9246-5F54C1608E83}">
      <dsp:nvSpPr>
        <dsp:cNvPr id="0" name=""/>
        <dsp:cNvSpPr/>
      </dsp:nvSpPr>
      <dsp:spPr>
        <a:xfrm>
          <a:off x="4623862" y="2498426"/>
          <a:ext cx="2550613" cy="15941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3000" kern="1200" dirty="0">
              <a:latin typeface="+mn-lt"/>
              <a:ea typeface="+mn-ea"/>
              <a:cs typeface="+mn-ea"/>
              <a:sym typeface="+mn-lt"/>
            </a:rPr>
            <a:t>Merge two </a:t>
          </a:r>
          <a:r>
            <a:rPr lang="en-US" altLang="zh-CN" sz="3000" i="1" kern="1200" dirty="0" err="1">
              <a:latin typeface="+mn-lt"/>
              <a:ea typeface="+mn-ea"/>
              <a:cs typeface="+mn-ea"/>
              <a:sym typeface="+mn-lt"/>
            </a:rPr>
            <a:t>MPI_Allreduce</a:t>
          </a:r>
          <a:endParaRPr lang="zh-CN" altLang="en-US" sz="3000" i="1" kern="1200" dirty="0">
            <a:latin typeface="+mn-lt"/>
            <a:ea typeface="+mn-ea"/>
            <a:cs typeface="+mn-ea"/>
            <a:sym typeface="+mn-lt"/>
          </a:endParaRPr>
        </a:p>
      </dsp:txBody>
      <dsp:txXfrm>
        <a:off x="4670553" y="2545117"/>
        <a:ext cx="2457231" cy="15007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E8B056-E782-4D54-A66F-DFC09D8417A5}" type="datetimeFigureOut">
              <a:rPr lang="zh-CN" altLang="en-US" smtClean="0"/>
              <a:t>2021/10/16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1016856" y="6450966"/>
            <a:ext cx="7132321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LMFF: Efficient and Scalable Layered Materials Force Field on Heterogeneous Many-Core Processors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8534400" y="6513910"/>
            <a:ext cx="607483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FB32F0-8E0F-4F4C-8856-2884503C9116}" type="slidenum">
              <a:rPr lang="zh-CN" altLang="en-US" smtClean="0"/>
              <a:t>‹#›</a:t>
            </a:fld>
            <a:endParaRPr lang="zh-CN" altLang="en-US" dirty="0"/>
          </a:p>
        </p:txBody>
      </p:sp>
      <p:cxnSp>
        <p:nvCxnSpPr>
          <p:cNvPr id="7" name="直接连接符 6"/>
          <p:cNvCxnSpPr/>
          <p:nvPr/>
        </p:nvCxnSpPr>
        <p:spPr>
          <a:xfrm flipV="1">
            <a:off x="648000" y="814650"/>
            <a:ext cx="7848000" cy="476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56458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DD0C1E-A7CA-4C65-9E67-67BEB1F275C5}" type="datetimeFigureOut">
              <a:rPr lang="zh-CN" altLang="en-US" smtClean="0"/>
              <a:t>2021/10/16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C4DF8B-7127-44EE-B49D-CFC27951F10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0201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dirty="0">
                <a:latin typeface="Segoe UI" panose="020B0502040204020203" pitchFamily="34" charset="0"/>
                <a:ea typeface="仿宋" panose="02010609060101010101" pitchFamily="49" charset="-122"/>
                <a:cs typeface="Segoe UI" panose="020B0502040204020203" pitchFamily="34" charset="0"/>
              </a:rPr>
              <a:t>A computer simulation method for analyzing the physical motion of atoms and molecules</a:t>
            </a:r>
            <a:endParaRPr lang="zh-CN" altLang="en-US" sz="1200" dirty="0">
              <a:latin typeface="Segoe UI" panose="020B0502040204020203" pitchFamily="34" charset="0"/>
              <a:ea typeface="仿宋" panose="02010609060101010101" pitchFamily="49" charset="-122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b="0" i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b="0" i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i="0" dirty="0">
                <a:latin typeface="Segoe UI" panose="020B0502040204020203" pitchFamily="34" charset="0"/>
                <a:cs typeface="Segoe UI" panose="020B0502040204020203" pitchFamily="34" charset="0"/>
              </a:rPr>
              <a:t>electronic, mechanical and </a:t>
            </a:r>
            <a:r>
              <a:rPr lang="en-US" altLang="zh-CN" sz="1200" b="0" i="0" dirty="0" err="1">
                <a:latin typeface="Segoe UI" panose="020B0502040204020203" pitchFamily="34" charset="0"/>
                <a:cs typeface="Segoe UI" panose="020B0502040204020203" pitchFamily="34" charset="0"/>
              </a:rPr>
              <a:t>tribological</a:t>
            </a:r>
            <a:r>
              <a:rPr lang="en-US" altLang="zh-CN" sz="1200" b="0" i="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zh-CN" altLang="en-US" sz="1200" dirty="0">
              <a:latin typeface="Segoe UI" panose="020B0502040204020203" pitchFamily="34" charset="0"/>
              <a:ea typeface="仿宋" panose="02010609060101010101" pitchFamily="49" charset="-122"/>
              <a:cs typeface="Segoe UI" panose="020B0502040204020203" pitchFamily="34" charset="0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C4DF8B-7127-44EE-B49D-CFC27951F108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9021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C4DF8B-7127-44EE-B49D-CFC27951F108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8949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>
                <a:latin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en-US" altLang="zh-CN" dirty="0"/>
              <a:t>cutoff radius of </a:t>
            </a:r>
            <a:r>
              <a:rPr lang="en-US" altLang="zh-CN" dirty="0" err="1"/>
              <a:t>Terosff</a:t>
            </a:r>
            <a:r>
              <a:rPr lang="en-US" altLang="zh-CN" dirty="0"/>
              <a:t> is 2.1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C4DF8B-7127-44EE-B49D-CFC27951F108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83352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C4DF8B-7127-44EE-B49D-CFC27951F108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1860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547597"/>
            <a:ext cx="10515600" cy="1063489"/>
          </a:xfrm>
        </p:spPr>
        <p:txBody>
          <a:bodyPr anchor="b">
            <a:noAutofit/>
          </a:bodyPr>
          <a:lstStyle>
            <a:lvl1pPr algn="ctr">
              <a:defRPr sz="54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1872341"/>
            <a:ext cx="9144000" cy="1332411"/>
          </a:xfrm>
        </p:spPr>
        <p:txBody>
          <a:bodyPr/>
          <a:lstStyle>
            <a:lvl1pPr marL="0" indent="0" algn="ctr">
              <a:buNone/>
              <a:defRPr sz="240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单击以编辑母版作者姓名</a:t>
            </a:r>
            <a:endParaRPr lang="en-US" dirty="0"/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838200" y="1698175"/>
            <a:ext cx="105156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占位符 15"/>
          <p:cNvSpPr>
            <a:spLocks noGrp="1"/>
          </p:cNvSpPr>
          <p:nvPr>
            <p:ph type="body" sz="quarter" idx="12" hasCustomPrompt="1"/>
          </p:nvPr>
        </p:nvSpPr>
        <p:spPr>
          <a:xfrm>
            <a:off x="1524000" y="3666218"/>
            <a:ext cx="9144000" cy="173355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zh-CN" altLang="en-US" dirty="0"/>
              <a:t>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517342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LMFF: Efficient and Scalable Layered Materials Force Field on Heterogeneous Many-Core Processors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E45A-A625-44C4-93B5-47B83AD6C5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7628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7C93F-99C9-E741-B555-BE1D49D36462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371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7C93F-99C9-E741-B555-BE1D49D36462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1714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2735516"/>
            <a:ext cx="7321549" cy="1826960"/>
          </a:xfrm>
        </p:spPr>
        <p:txBody>
          <a:bodyPr anchor="b">
            <a:normAutofit/>
          </a:bodyPr>
          <a:lstStyle>
            <a:lvl1pPr>
              <a:defRPr sz="3200" baseline="0">
                <a:solidFill>
                  <a:srgbClr val="ECE4D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7321549" cy="1500187"/>
          </a:xfrm>
        </p:spPr>
        <p:txBody>
          <a:bodyPr>
            <a:normAutofit/>
          </a:bodyPr>
          <a:lstStyle>
            <a:lvl1pPr marL="0" indent="0">
              <a:buNone/>
              <a:defRPr sz="2133" baseline="0">
                <a:solidFill>
                  <a:srgbClr val="ECE4DA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7C93F-99C9-E741-B555-BE1D49D36462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6500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7C93F-99C9-E741-B555-BE1D49D36462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8631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7C93F-99C9-E741-B555-BE1D49D36462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7510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7C93F-99C9-E741-B555-BE1D49D36462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1512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7C93F-99C9-E741-B555-BE1D49D36462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5265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7C93F-99C9-E741-B555-BE1D49D36462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2656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7C93F-99C9-E741-B555-BE1D49D36462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381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8281"/>
          </a:xfrm>
        </p:spPr>
        <p:txBody>
          <a:bodyPr/>
          <a:lstStyle>
            <a:lvl1pPr>
              <a:defRPr>
                <a:solidFill>
                  <a:srgbClr val="C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97874"/>
            <a:ext cx="10515600" cy="4679089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2718" y="6417310"/>
            <a:ext cx="8271511" cy="365125"/>
          </a:xfrm>
        </p:spPr>
        <p:txBody>
          <a:bodyPr/>
          <a:lstStyle>
            <a:lvl1pPr>
              <a:defRPr sz="1400"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</a:lstStyle>
          <a:p>
            <a:r>
              <a:rPr lang="en-US" altLang="zh-CN" dirty="0">
                <a:solidFill>
                  <a:schemeClr val="bg2">
                    <a:lumMod val="50000"/>
                  </a:schemeClr>
                </a:solidFill>
              </a:rPr>
              <a:t>LMFF: Efficient and Scalable Layered Materials Force Field on Heterogeneous Many-Core Processors</a:t>
            </a:r>
            <a:endParaRPr lang="zh-CN" alt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48123" y="6417309"/>
            <a:ext cx="433251" cy="365125"/>
          </a:xfrm>
        </p:spPr>
        <p:txBody>
          <a:bodyPr/>
          <a:lstStyle>
            <a:lvl1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EA27E45A-A625-44C4-93B5-47B83AD6C595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838200" y="1175665"/>
            <a:ext cx="105156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24397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7C93F-99C9-E741-B555-BE1D49D36462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2915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7C93F-99C9-E741-B555-BE1D49D36462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833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990011"/>
            <a:ext cx="10515600" cy="109963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14199" y="6364151"/>
            <a:ext cx="433251" cy="365125"/>
          </a:xfrm>
        </p:spPr>
        <p:txBody>
          <a:bodyPr/>
          <a:lstStyle>
            <a:lvl1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EA27E45A-A625-44C4-93B5-47B83AD6C595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838200" y="4641682"/>
            <a:ext cx="105156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6243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LMFF: Efficient and Scalable Layered Materials Force Field on Heterogeneous Many-Core Processors</a:t>
            </a: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E45A-A625-44C4-93B5-47B83AD6C5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1203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LMFF: Efficient and Scalable Layered Materials Force Field on Heterogeneous Many-Core Processors</a:t>
            </a: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E45A-A625-44C4-93B5-47B83AD6C5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5398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LMFF: Efficient and Scalable Layered Materials Force Field on Heterogeneous Many-Core Processors</a:t>
            </a: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E45A-A625-44C4-93B5-47B83AD6C5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402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LMFF: Efficient and Scalable Layered Materials Force Field on Heterogeneous Many-Core Processors</a:t>
            </a: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E45A-A625-44C4-93B5-47B83AD6C5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258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LMFF: Efficient and Scalable Layered Materials Force Field on Heterogeneous Many-Core Processors</a:t>
            </a: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E45A-A625-44C4-93B5-47B83AD6C5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0294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LMFF: Efficient and Scalable Layered Materials Force Field on Heterogeneous Many-Core Processors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E45A-A625-44C4-93B5-47B83AD6C5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0568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LMFF: Efficient and Scalable Layered Materials Force Field on Heterogeneous Many-Core Processors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7E45A-A625-44C4-93B5-47B83AD6C5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571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9" r:id="rId6"/>
    <p:sldLayoutId id="2147483680" r:id="rId7"/>
    <p:sldLayoutId id="2147483681" r:id="rId8"/>
    <p:sldLayoutId id="2147483682" r:id="rId9"/>
    <p:sldLayoutId id="2147483683" r:id="rId1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87C93F-99C9-E741-B555-BE1D49D36462}" type="datetimeFigureOut">
              <a:rPr lang="en-US" smtClean="0"/>
              <a:t>10/16/2021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BA06C4-DED5-B445-98FA-62023581D1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892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file:////Users/toddszymanski/Documents/01%20Work/SC21/title%20slide/sc21_back_02.pn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13.pn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4DFC9D1-DD16-2542-830B-FA0A17CA87C5}"/>
              </a:ext>
            </a:extLst>
          </p:cNvPr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1F50E50E-9473-EE4C-BC1E-32F301523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LMFF: Efficient and Scalable Layered Materials Force Field on Heterogeneous Many-Core Processors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60EFD0D-479A-E44C-8E36-A899E9B68C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7600239" cy="1515061"/>
          </a:xfrm>
        </p:spPr>
        <p:txBody>
          <a:bodyPr>
            <a:normAutofit/>
          </a:bodyPr>
          <a:lstStyle/>
          <a:p>
            <a:r>
              <a:rPr lang="en-US" sz="2667" b="1" dirty="0"/>
              <a:t>Ping Gao</a:t>
            </a:r>
          </a:p>
          <a:p>
            <a:r>
              <a:rPr lang="en-US" sz="1867" dirty="0"/>
              <a:t>Shandong </a:t>
            </a:r>
            <a:r>
              <a:rPr lang="en-US" altLang="zh-CN" sz="1867" dirty="0"/>
              <a:t>University, China</a:t>
            </a:r>
          </a:p>
          <a:p>
            <a:r>
              <a:rPr lang="en-US" altLang="zh-CN" sz="1867" dirty="0"/>
              <a:t>National Supercomputing Center in Wuxi, China</a:t>
            </a:r>
            <a:endParaRPr lang="en-US" sz="1867" dirty="0"/>
          </a:p>
        </p:txBody>
      </p:sp>
    </p:spTree>
    <p:extLst>
      <p:ext uri="{BB962C8B-B14F-4D97-AF65-F5344CB8AC3E}">
        <p14:creationId xmlns:p14="http://schemas.microsoft.com/office/powerpoint/2010/main" val="33752264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+mn-lt"/>
                <a:cs typeface="+mn-ea"/>
                <a:sym typeface="+mn-lt"/>
              </a:rPr>
              <a:t>Refactored ILP</a:t>
            </a:r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2">
                    <a:lumMod val="50000"/>
                  </a:schemeClr>
                </a:solidFill>
                <a:latin typeface="+mn-lt"/>
                <a:cs typeface="+mn-ea"/>
                <a:sym typeface="+mn-lt"/>
              </a:rPr>
              <a:t>LMFF: Efficient and Scalable Layered Materials Force Field on Heterogeneous Many-Core Processors</a:t>
            </a:r>
            <a:endParaRPr lang="zh-CN" altLang="en-US" dirty="0">
              <a:solidFill>
                <a:schemeClr val="bg2">
                  <a:lumMod val="50000"/>
                </a:schemeClr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E45A-A625-44C4-93B5-47B83AD6C595}" type="slidenum">
              <a:rPr lang="zh-CN" altLang="en-US" smtClean="0">
                <a:latin typeface="+mn-lt"/>
                <a:cs typeface="+mn-ea"/>
                <a:sym typeface="+mn-lt"/>
              </a:rPr>
              <a:pPr/>
              <a:t>10</a:t>
            </a:fld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>
          <a:xfrm>
            <a:off x="842492" y="1221065"/>
            <a:ext cx="5253507" cy="610975"/>
          </a:xfrm>
        </p:spPr>
        <p:txBody>
          <a:bodyPr>
            <a:normAutofit/>
          </a:bodyPr>
          <a:lstStyle/>
          <a:p>
            <a:r>
              <a:rPr lang="en-US" altLang="zh-CN" sz="2400" dirty="0">
                <a:latin typeface="Segoe UI Semibold" panose="020B0702040204020203" pitchFamily="34" charset="0"/>
                <a:cs typeface="Segoe UI Semibold" panose="020B0702040204020203" pitchFamily="34" charset="0"/>
                <a:sym typeface="+mn-lt"/>
              </a:rPr>
              <a:t>The calculation process of ILP:</a:t>
            </a:r>
          </a:p>
        </p:txBody>
      </p:sp>
      <p:graphicFrame>
        <p:nvGraphicFramePr>
          <p:cNvPr id="9" name="图示 8"/>
          <p:cNvGraphicFramePr/>
          <p:nvPr>
            <p:extLst>
              <p:ext uri="{D42A27DB-BD31-4B8C-83A1-F6EECF244321}">
                <p14:modId xmlns:p14="http://schemas.microsoft.com/office/powerpoint/2010/main" val="3159819266"/>
              </p:ext>
            </p:extLst>
          </p:nvPr>
        </p:nvGraphicFramePr>
        <p:xfrm>
          <a:off x="1468192" y="1221065"/>
          <a:ext cx="9452357" cy="3028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内容占位符 7"/>
          <p:cNvSpPr txBox="1">
            <a:spLocks/>
          </p:cNvSpPr>
          <p:nvPr/>
        </p:nvSpPr>
        <p:spPr>
          <a:xfrm>
            <a:off x="838200" y="3711388"/>
            <a:ext cx="9657978" cy="238035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400" dirty="0">
                <a:latin typeface="Segoe UI Semibold" panose="020B0702040204020203" pitchFamily="34" charset="0"/>
                <a:cs typeface="Segoe UI Semibold" panose="020B0702040204020203" pitchFamily="34" charset="0"/>
                <a:sym typeface="+mn-lt"/>
              </a:rPr>
              <a:t>The optimizations for ILP:</a:t>
            </a:r>
          </a:p>
          <a:p>
            <a:pPr lvl="1"/>
            <a:r>
              <a:rPr lang="en-US" altLang="zh-CN" sz="2000" dirty="0">
                <a:latin typeface="+mn-lt"/>
                <a:cs typeface="+mn-ea"/>
                <a:sym typeface="+mn-lt"/>
              </a:rPr>
              <a:t>On-the-fly calculation of normal vectors</a:t>
            </a:r>
          </a:p>
          <a:p>
            <a:pPr lvl="2"/>
            <a:r>
              <a:rPr lang="en-US" altLang="zh-CN" dirty="0">
                <a:latin typeface="+mn-lt"/>
              </a:rPr>
              <a:t>Eliminates the computational dependence caused by Phases 1 and 2</a:t>
            </a:r>
            <a:endParaRPr lang="en-US" altLang="zh-CN" sz="5000" dirty="0">
              <a:latin typeface="+mn-lt"/>
              <a:cs typeface="+mn-ea"/>
              <a:sym typeface="+mn-lt"/>
            </a:endParaRPr>
          </a:p>
          <a:p>
            <a:pPr lvl="1"/>
            <a:r>
              <a:rPr lang="en-US" altLang="zh-CN" sz="2000" dirty="0">
                <a:latin typeface="+mn-lt"/>
                <a:cs typeface="+mn-ea"/>
                <a:sym typeface="+mn-lt"/>
              </a:rPr>
              <a:t>Kernel fusion</a:t>
            </a:r>
          </a:p>
          <a:p>
            <a:pPr lvl="2"/>
            <a:r>
              <a:rPr lang="en-US" altLang="zh-CN" dirty="0">
                <a:latin typeface="+mn-lt"/>
              </a:rPr>
              <a:t>Reuse rate of atomic information(Phase 3 and Phase 4)</a:t>
            </a:r>
            <a:endParaRPr lang="en-US" altLang="zh-CN" sz="4600" dirty="0">
              <a:latin typeface="+mn-lt"/>
              <a:cs typeface="+mn-ea"/>
              <a:sym typeface="+mn-lt"/>
            </a:endParaRPr>
          </a:p>
          <a:p>
            <a:pPr lvl="1"/>
            <a:r>
              <a:rPr lang="en-US" altLang="zh-CN" sz="2000" dirty="0">
                <a:latin typeface="+mn-lt"/>
                <a:cs typeface="+mn-ea"/>
                <a:sym typeface="+mn-lt"/>
              </a:rPr>
              <a:t>Write buffer</a:t>
            </a:r>
          </a:p>
          <a:p>
            <a:pPr lvl="2"/>
            <a:r>
              <a:rPr lang="en-US" altLang="zh-CN" dirty="0">
                <a:latin typeface="+mn-lt"/>
              </a:rPr>
              <a:t>Reduce the number of write operations</a:t>
            </a:r>
            <a:endParaRPr lang="en-US" altLang="zh-CN" sz="1600" dirty="0">
              <a:latin typeface="+mn-lt"/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927970" y="1624915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Phase 1</a:t>
            </a:r>
            <a:endParaRPr lang="zh-CN" altLang="en-US" dirty="0"/>
          </a:p>
        </p:txBody>
      </p:sp>
      <p:sp>
        <p:nvSpPr>
          <p:cNvPr id="11" name="文本框 10"/>
          <p:cNvSpPr txBox="1"/>
          <p:nvPr/>
        </p:nvSpPr>
        <p:spPr>
          <a:xfrm>
            <a:off x="4407611" y="1629140"/>
            <a:ext cx="1029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Phase 2 </a:t>
            </a:r>
            <a:endParaRPr lang="zh-CN" altLang="en-US" dirty="0"/>
          </a:p>
        </p:txBody>
      </p:sp>
      <p:sp>
        <p:nvSpPr>
          <p:cNvPr id="12" name="文本框 11"/>
          <p:cNvSpPr txBox="1"/>
          <p:nvPr/>
        </p:nvSpPr>
        <p:spPr>
          <a:xfrm>
            <a:off x="7057877" y="1621994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Phase 3</a:t>
            </a:r>
            <a:endParaRPr lang="zh-CN" altLang="en-US" dirty="0"/>
          </a:p>
        </p:txBody>
      </p:sp>
      <p:sp>
        <p:nvSpPr>
          <p:cNvPr id="13" name="文本框 12"/>
          <p:cNvSpPr txBox="1"/>
          <p:nvPr/>
        </p:nvSpPr>
        <p:spPr>
          <a:xfrm>
            <a:off x="9466729" y="1618032"/>
            <a:ext cx="1029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Phase 4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46602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+mn-lt"/>
                <a:cs typeface="+mn-ea"/>
                <a:sym typeface="+mn-lt"/>
              </a:rPr>
              <a:t>Generic LMFF</a:t>
            </a:r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2">
                    <a:lumMod val="50000"/>
                  </a:schemeClr>
                </a:solidFill>
                <a:latin typeface="+mn-lt"/>
                <a:cs typeface="+mn-ea"/>
                <a:sym typeface="+mn-lt"/>
              </a:rPr>
              <a:t>LMFF: Efficient and Scalable Layered Materials Force Field on Heterogeneous Many-Core Processors</a:t>
            </a:r>
            <a:endParaRPr lang="zh-CN" altLang="en-US" dirty="0">
              <a:solidFill>
                <a:schemeClr val="bg2">
                  <a:lumMod val="50000"/>
                </a:schemeClr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E45A-A625-44C4-93B5-47B83AD6C595}" type="slidenum">
              <a:rPr lang="zh-CN" altLang="en-US" smtClean="0">
                <a:latin typeface="+mn-lt"/>
                <a:cs typeface="+mn-ea"/>
                <a:sym typeface="+mn-lt"/>
              </a:rPr>
              <a:pPr/>
              <a:t>11</a:t>
            </a:fld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09010"/>
            <a:ext cx="5062119" cy="2790973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838200" y="1238855"/>
            <a:ext cx="80261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Segoe UI Semibold" panose="020B0702040204020203" pitchFamily="34" charset="0"/>
                <a:cs typeface="Segoe UI Semibold" panose="020B0702040204020203" pitchFamily="34" charset="0"/>
                <a:sym typeface="+mn-lt"/>
              </a:rPr>
              <a:t>The optimized construction for short neighbor lists:</a:t>
            </a:r>
            <a:endParaRPr lang="zh-CN" altLang="en-US" sz="2400" dirty="0">
              <a:latin typeface="Segoe UI Semibold" panose="020B0702040204020203" pitchFamily="34" charset="0"/>
              <a:cs typeface="Segoe UI Semibold" panose="020B0702040204020203" pitchFamily="34" charset="0"/>
              <a:sym typeface="+mn-lt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483916" y="2604185"/>
            <a:ext cx="48698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/>
              <a:t>A general short neighbor list based on the cutoff of the </a:t>
            </a:r>
            <a:r>
              <a:rPr lang="en-US" altLang="zh-CN" sz="2000" dirty="0" err="1"/>
              <a:t>Terosff</a:t>
            </a:r>
            <a:r>
              <a:rPr lang="en-US" altLang="zh-CN" sz="2000" dirty="0"/>
              <a:t> potential</a:t>
            </a:r>
            <a:endParaRPr lang="en-US" altLang="zh-CN" sz="2000" dirty="0">
              <a:cs typeface="+mn-ea"/>
              <a:sym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cs typeface="+mn-ea"/>
                <a:sym typeface="+mn-lt"/>
              </a:rPr>
              <a:t>Two optimization Schemes:</a:t>
            </a:r>
          </a:p>
          <a:p>
            <a:pPr marL="457200" indent="-457200">
              <a:buFont typeface="+mj-ea"/>
              <a:buAutoNum type="circleNumDbPlain"/>
            </a:pPr>
            <a:r>
              <a:rPr lang="en-US" altLang="zh-CN" sz="2000" dirty="0">
                <a:cs typeface="+mn-ea"/>
                <a:sym typeface="+mn-lt"/>
              </a:rPr>
              <a:t>Bit-marking method</a:t>
            </a:r>
          </a:p>
          <a:p>
            <a:pPr marL="457200" indent="-457200">
              <a:buFont typeface="+mj-ea"/>
              <a:buAutoNum type="circleNumDbPlain"/>
            </a:pPr>
            <a:r>
              <a:rPr lang="en-US" altLang="zh-CN" sz="2000" dirty="0">
                <a:cs typeface="+mn-ea"/>
                <a:sym typeface="+mn-lt"/>
              </a:rPr>
              <a:t>Delay construction and recalculation check mechanism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/>
              <p:cNvSpPr txBox="1"/>
              <p:nvPr/>
            </p:nvSpPr>
            <p:spPr>
              <a:xfrm>
                <a:off x="838198" y="4599983"/>
                <a:ext cx="10082351" cy="10649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 smtClean="0">
                            <a:latin typeface="Cambria Math" panose="02040503050406030204" pitchFamily="18" charset="0"/>
                            <a:cs typeface="+mn-ea"/>
                            <a:sym typeface="+mn-lt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cs typeface="+mn-ea"/>
                            <a:sym typeface="+mn-lt"/>
                          </a:rPr>
                          <m:t>𝑟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cs typeface="+mn-ea"/>
                            <a:sym typeface="+mn-lt"/>
                          </a:rPr>
                          <m:t>𝑇𝑒𝑟𝑠𝑜𝑓𝑓</m:t>
                        </m:r>
                      </m:sub>
                    </m:sSub>
                  </m:oMath>
                </a14:m>
                <a:r>
                  <a:rPr lang="en-US" altLang="zh-CN" sz="2000" dirty="0">
                    <a:cs typeface="+mn-ea"/>
                    <a:sym typeface="+mn-lt"/>
                  </a:rPr>
                  <a:t>  = 2.1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 smtClean="0">
                            <a:latin typeface="Cambria Math" panose="02040503050406030204" pitchFamily="18" charset="0"/>
                            <a:cs typeface="+mn-ea"/>
                            <a:sym typeface="+mn-lt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cs typeface="+mn-ea"/>
                            <a:sym typeface="+mn-lt"/>
                          </a:rPr>
                          <m:t>𝑟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cs typeface="+mn-ea"/>
                            <a:sym typeface="+mn-lt"/>
                          </a:rPr>
                          <m:t>𝐼𝐿𝑃</m:t>
                        </m:r>
                      </m:sub>
                    </m:sSub>
                    <m:r>
                      <a:rPr lang="en-US" altLang="zh-CN" sz="2000" b="0" i="0" smtClean="0">
                        <a:latin typeface="Cambria Math" panose="02040503050406030204" pitchFamily="18" charset="0"/>
                        <a:cs typeface="+mn-ea"/>
                        <a:sym typeface="+mn-lt"/>
                      </a:rPr>
                      <m:t>=</m:t>
                    </m:r>
                  </m:oMath>
                </a14:m>
                <a:r>
                  <a:rPr lang="en-US" altLang="zh-CN" sz="2000" dirty="0">
                    <a:cs typeface="+mn-ea"/>
                    <a:sym typeface="+mn-lt"/>
                  </a:rPr>
                  <a:t>2.0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CN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+mn-ea"/>
                        <a:sym typeface="+mn-lt"/>
                      </a:rPr>
                      <m:t>∀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+mn-ea"/>
                        <a:sym typeface="+mn-lt"/>
                      </a:rPr>
                      <m:t>𝑥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+mn-ea"/>
                        <a:sym typeface="+mn-lt"/>
                      </a:rPr>
                      <m:t>∈</m:t>
                    </m:r>
                    <m:sSub>
                      <m:sSub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ea"/>
                            <a:sym typeface="+mn-lt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ea"/>
                            <a:sym typeface="+mn-lt"/>
                          </a:rPr>
                          <m:t>𝑁𝑏𝑟𝑠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ea"/>
                            <a:sym typeface="+mn-lt"/>
                          </a:rPr>
                          <m:t>𝐼𝐿𝑃</m:t>
                        </m:r>
                      </m:sub>
                    </m:sSub>
                    <m:r>
                      <a:rPr lang="en-US" altLang="zh-CN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+mn-ea"/>
                        <a:sym typeface="+mn-lt"/>
                      </a:rPr>
                      <m:t>, </m:t>
                    </m:r>
                    <m:r>
                      <a:rPr lang="en-US" altLang="zh-CN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+mn-ea"/>
                        <a:sym typeface="+mn-lt"/>
                      </a:rPr>
                      <m:t>𝑥</m:t>
                    </m:r>
                    <m:r>
                      <a:rPr lang="en-US" altLang="zh-CN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+mn-ea"/>
                        <a:sym typeface="+mn-lt"/>
                      </a:rPr>
                      <m:t>∈</m:t>
                    </m:r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ea"/>
                            <a:sym typeface="+mn-lt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ea"/>
                            <a:sym typeface="+mn-lt"/>
                          </a:rPr>
                          <m:t>𝑁𝑏𝑟𝑠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ea"/>
                            <a:sym typeface="+mn-lt"/>
                          </a:rPr>
                          <m:t>𝑇𝑒𝑟𝑠𝑜𝑓𝑓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ea"/>
                            <a:sym typeface="+mn-lt"/>
                          </a:rPr>
                          <m:t>  </m:t>
                        </m:r>
                      </m:sub>
                    </m:sSub>
                  </m:oMath>
                </a14:m>
                <a:r>
                  <a:rPr lang="en-US" altLang="zh-CN" sz="2000" dirty="0">
                    <a:cs typeface="+mn-ea"/>
                    <a:sym typeface="+mn-lt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+mn-ea"/>
                        <a:sym typeface="+mn-lt"/>
                      </a:rPr>
                      <m:t>⇔</m:t>
                    </m:r>
                    <m:r>
                      <a:rPr lang="en-US" altLang="zh-CN" sz="2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+mn-ea"/>
                        <a:sym typeface="+mn-lt"/>
                      </a:rPr>
                      <m:t> </m:t>
                    </m:r>
                    <m:sSub>
                      <m:sSubPr>
                        <m:ctrlPr>
                          <a:rPr lang="en-US" altLang="zh-CN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ea"/>
                            <a:sym typeface="+mn-lt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ea"/>
                            <a:sym typeface="+mn-lt"/>
                          </a:rPr>
                          <m:t>𝑁𝑏𝑟𝑠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ea"/>
                            <a:sym typeface="+mn-lt"/>
                          </a:rPr>
                          <m:t>𝐼𝐿𝑃</m:t>
                        </m:r>
                      </m:sub>
                    </m:sSub>
                    <m:r>
                      <a:rPr lang="en-US" altLang="zh-CN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+mn-ea"/>
                        <a:sym typeface="+mn-lt"/>
                      </a:rPr>
                      <m:t>⊆</m:t>
                    </m:r>
                  </m:oMath>
                </a14:m>
                <a:r>
                  <a:rPr lang="en-US" altLang="zh-CN" sz="2000" dirty="0">
                    <a:cs typeface="+mn-ea"/>
                    <a:sym typeface="+mn-lt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ea"/>
                            <a:sym typeface="+mn-lt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ea"/>
                            <a:sym typeface="+mn-lt"/>
                          </a:rPr>
                          <m:t>𝑁𝑏𝑟𝑠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ea"/>
                            <a:sym typeface="+mn-lt"/>
                          </a:rPr>
                          <m:t>𝑇𝑒𝑟𝑠𝑜𝑓𝑓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ea"/>
                            <a:sym typeface="+mn-lt"/>
                          </a:rPr>
                          <m:t>  </m:t>
                        </m:r>
                      </m:sub>
                    </m:sSub>
                  </m:oMath>
                </a14:m>
                <a:endParaRPr lang="en-US" altLang="zh-CN" sz="2000" dirty="0">
                  <a:cs typeface="+mn-ea"/>
                  <a:sym typeface="+mn-lt"/>
                </a:endParaRPr>
              </a:p>
            </p:txBody>
          </p:sp>
        </mc:Choice>
        <mc:Fallback xmlns="">
          <p:sp>
            <p:nvSpPr>
              <p:cNvPr id="8" name="文本框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8" y="4599983"/>
                <a:ext cx="10082351" cy="1064907"/>
              </a:xfrm>
              <a:prstGeom prst="rect">
                <a:avLst/>
              </a:prstGeom>
              <a:blipFill>
                <a:blip r:embed="rId4"/>
                <a:stretch>
                  <a:fillRect l="-484" t="-3448" b="-57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3319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+mn-lt"/>
                <a:cs typeface="+mn-ea"/>
                <a:sym typeface="+mn-lt"/>
              </a:rPr>
              <a:t>Generic LMFF</a:t>
            </a:r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2">
                    <a:lumMod val="50000"/>
                  </a:schemeClr>
                </a:solidFill>
                <a:latin typeface="+mn-lt"/>
                <a:cs typeface="+mn-ea"/>
                <a:sym typeface="+mn-lt"/>
              </a:rPr>
              <a:t>LMFF: Efficient and Scalable Layered Materials Force Field on Heterogeneous Many-Core Processors</a:t>
            </a:r>
            <a:endParaRPr lang="zh-CN" altLang="en-US" dirty="0">
              <a:solidFill>
                <a:schemeClr val="bg2">
                  <a:lumMod val="50000"/>
                </a:schemeClr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E45A-A625-44C4-93B5-47B83AD6C595}" type="slidenum">
              <a:rPr lang="zh-CN" altLang="en-US" smtClean="0">
                <a:latin typeface="+mn-lt"/>
                <a:cs typeface="+mn-ea"/>
                <a:sym typeface="+mn-lt"/>
              </a:rPr>
              <a:pPr/>
              <a:t>12</a:t>
            </a:fld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pic>
        <p:nvPicPr>
          <p:cNvPr id="7" name="内容占位符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895" y="1864041"/>
            <a:ext cx="5673660" cy="3812634"/>
          </a:xfrm>
        </p:spPr>
      </p:pic>
      <p:sp>
        <p:nvSpPr>
          <p:cNvPr id="3" name="文本框 2"/>
          <p:cNvSpPr txBox="1"/>
          <p:nvPr/>
        </p:nvSpPr>
        <p:spPr>
          <a:xfrm>
            <a:off x="838199" y="1284942"/>
            <a:ext cx="66598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Segoe UI Semibold" panose="020B0702040204020203" pitchFamily="34" charset="0"/>
                <a:cs typeface="Segoe UI Semibold" panose="020B0702040204020203" pitchFamily="34" charset="0"/>
                <a:sym typeface="+mn-lt"/>
              </a:rPr>
              <a:t>Hybrid style </a:t>
            </a:r>
            <a:r>
              <a:rPr lang="en-US" altLang="zh-CN" sz="2400" dirty="0" err="1">
                <a:latin typeface="Segoe UI Semibold" panose="020B0702040204020203" pitchFamily="34" charset="0"/>
                <a:cs typeface="Segoe UI Semibold" panose="020B0702040204020203" pitchFamily="34" charset="0"/>
                <a:sym typeface="+mn-lt"/>
              </a:rPr>
              <a:t>Tersoff</a:t>
            </a:r>
            <a:r>
              <a:rPr lang="en-US" altLang="zh-CN" sz="2400" dirty="0">
                <a:latin typeface="Segoe UI Semibold" panose="020B0702040204020203" pitchFamily="34" charset="0"/>
                <a:cs typeface="Segoe UI Semibold" panose="020B0702040204020203" pitchFamily="34" charset="0"/>
                <a:sym typeface="+mn-lt"/>
              </a:rPr>
              <a:t> and ILP potential </a:t>
            </a:r>
            <a:r>
              <a:rPr lang="en-US" altLang="zh-CN" sz="24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  <a:sym typeface="+mn-lt"/>
              </a:rPr>
              <a:t>vs</a:t>
            </a:r>
            <a:r>
              <a:rPr lang="en-US" altLang="zh-CN" sz="2400" dirty="0">
                <a:latin typeface="Segoe UI Semibold" panose="020B0702040204020203" pitchFamily="34" charset="0"/>
                <a:cs typeface="Segoe UI Semibold" panose="020B0702040204020203" pitchFamily="34" charset="0"/>
                <a:sym typeface="+mn-lt"/>
              </a:rPr>
              <a:t> LMFF:</a:t>
            </a:r>
            <a:endParaRPr lang="zh-CN" altLang="en-US" sz="2400" dirty="0">
              <a:latin typeface="Segoe UI Semibold" panose="020B0702040204020203" pitchFamily="34" charset="0"/>
              <a:cs typeface="Segoe UI Semibold" panose="020B0702040204020203" pitchFamily="34" charset="0"/>
              <a:sym typeface="+mn-lt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511860" y="2736502"/>
            <a:ext cx="49172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cs typeface="+mn-ea"/>
                <a:sym typeface="+mn-lt"/>
              </a:rPr>
              <a:t>Follow the frame design of LAMMPS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cs typeface="+mn-ea"/>
                <a:sym typeface="+mn-lt"/>
              </a:rPr>
              <a:t>But two  modifications:</a:t>
            </a:r>
          </a:p>
          <a:p>
            <a:pPr marL="457200" indent="-457200">
              <a:buFont typeface="+mj-ea"/>
              <a:buAutoNum type="circleNumDbPlain"/>
            </a:pPr>
            <a:r>
              <a:rPr lang="en-US" altLang="zh-CN" sz="2000" dirty="0">
                <a:cs typeface="+mn-ea"/>
                <a:sym typeface="+mn-lt"/>
              </a:rPr>
              <a:t>Building long range neighbor list </a:t>
            </a:r>
          </a:p>
          <a:p>
            <a:pPr marL="457200" indent="-457200">
              <a:buFont typeface="+mj-ea"/>
              <a:buAutoNum type="circleNumDbPlain"/>
            </a:pPr>
            <a:r>
              <a:rPr lang="en-US" altLang="zh-CN" sz="2000" dirty="0">
                <a:cs typeface="+mn-ea"/>
                <a:sym typeface="+mn-lt"/>
              </a:rPr>
              <a:t>Calculating interactions</a:t>
            </a:r>
            <a:endParaRPr lang="zh-CN" altLang="en-US" sz="2000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563977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+mn-lt"/>
                <a:cs typeface="+mn-ea"/>
                <a:sym typeface="+mn-lt"/>
              </a:rPr>
              <a:t>Optimized SWLMFF</a:t>
            </a:r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2">
                    <a:lumMod val="50000"/>
                  </a:schemeClr>
                </a:solidFill>
                <a:latin typeface="+mn-lt"/>
                <a:cs typeface="+mn-ea"/>
                <a:sym typeface="+mn-lt"/>
              </a:rPr>
              <a:t>LMFF: Efficient and Scalable Layered Materials Force Field on Heterogeneous Many-Core Processors</a:t>
            </a:r>
            <a:endParaRPr lang="zh-CN" altLang="en-US" dirty="0">
              <a:solidFill>
                <a:schemeClr val="bg2">
                  <a:lumMod val="50000"/>
                </a:schemeClr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E45A-A625-44C4-93B5-47B83AD6C595}" type="slidenum">
              <a:rPr lang="zh-CN" altLang="en-US" smtClean="0">
                <a:latin typeface="+mn-lt"/>
                <a:cs typeface="+mn-ea"/>
                <a:sym typeface="+mn-lt"/>
              </a:rPr>
              <a:pPr/>
              <a:t>13</a:t>
            </a:fld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graphicFrame>
        <p:nvGraphicFramePr>
          <p:cNvPr id="11" name="图示 10"/>
          <p:cNvGraphicFramePr/>
          <p:nvPr>
            <p:extLst>
              <p:ext uri="{D42A27DB-BD31-4B8C-83A1-F6EECF244321}">
                <p14:modId xmlns:p14="http://schemas.microsoft.com/office/powerpoint/2010/main" val="3374833163"/>
              </p:ext>
            </p:extLst>
          </p:nvPr>
        </p:nvGraphicFramePr>
        <p:xfrm>
          <a:off x="1702396" y="1435378"/>
          <a:ext cx="8787206" cy="48793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04937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latin typeface="+mn-lt"/>
                <a:cs typeface="+mn-ea"/>
                <a:sym typeface="+mn-lt"/>
              </a:rPr>
              <a:t>Optimized SWLMFF</a:t>
            </a:r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2">
                    <a:lumMod val="50000"/>
                  </a:schemeClr>
                </a:solidFill>
                <a:latin typeface="+mn-lt"/>
                <a:cs typeface="+mn-ea"/>
                <a:sym typeface="+mn-lt"/>
              </a:rPr>
              <a:t>LMFF: Efficient and Scalable Layered Materials Force Field on Heterogeneous Many-Core Processors</a:t>
            </a:r>
            <a:endParaRPr lang="zh-CN" altLang="en-US" dirty="0">
              <a:solidFill>
                <a:schemeClr val="bg2">
                  <a:lumMod val="50000"/>
                </a:schemeClr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E45A-A625-44C4-93B5-47B83AD6C595}" type="slidenum">
              <a:rPr lang="zh-CN" altLang="en-US" smtClean="0">
                <a:latin typeface="+mn-lt"/>
                <a:cs typeface="+mn-ea"/>
                <a:sym typeface="+mn-lt"/>
              </a:rPr>
              <a:pPr/>
              <a:t>14</a:t>
            </a:fld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pic>
        <p:nvPicPr>
          <p:cNvPr id="7" name="内容占位符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729487"/>
            <a:ext cx="5569740" cy="4303501"/>
          </a:xfrm>
        </p:spPr>
      </p:pic>
      <p:sp>
        <p:nvSpPr>
          <p:cNvPr id="9" name="文本框 8"/>
          <p:cNvSpPr txBox="1"/>
          <p:nvPr/>
        </p:nvSpPr>
        <p:spPr>
          <a:xfrm>
            <a:off x="838200" y="1195614"/>
            <a:ext cx="33484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latin typeface="Segoe UI Semibold" panose="020B0702040204020203" pitchFamily="34" charset="0"/>
                <a:cs typeface="Segoe UI Semibold" panose="020B0702040204020203" pitchFamily="34" charset="0"/>
                <a:sym typeface="+mn-lt"/>
              </a:rPr>
              <a:t>Locked Cache method:</a:t>
            </a:r>
            <a:endParaRPr lang="zh-CN" altLang="en-US" sz="2400" dirty="0">
              <a:latin typeface="Segoe UI Semibold" panose="020B0702040204020203" pitchFamily="34" charset="0"/>
              <a:cs typeface="Segoe UI Semibold" panose="020B0702040204020203" pitchFamily="34" charset="0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407940" y="1379010"/>
            <a:ext cx="43676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>
                <a:cs typeface="+mn-ea"/>
                <a:sym typeface="+mn-lt"/>
              </a:rPr>
              <a:t>Update a line in the cache to lock the corresponding line in the global force array in memory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srgbClr val="FF0000"/>
                </a:solidFill>
                <a:cs typeface="+mn-ea"/>
                <a:sym typeface="+mn-lt"/>
              </a:rPr>
              <a:t>Miss:</a:t>
            </a:r>
          </a:p>
        </p:txBody>
      </p:sp>
      <p:graphicFrame>
        <p:nvGraphicFramePr>
          <p:cNvPr id="6" name="图示 5"/>
          <p:cNvGraphicFramePr/>
          <p:nvPr>
            <p:extLst>
              <p:ext uri="{D42A27DB-BD31-4B8C-83A1-F6EECF244321}">
                <p14:modId xmlns:p14="http://schemas.microsoft.com/office/powerpoint/2010/main" val="1642023035"/>
              </p:ext>
            </p:extLst>
          </p:nvPr>
        </p:nvGraphicFramePr>
        <p:xfrm>
          <a:off x="6650310" y="2594272"/>
          <a:ext cx="5157142" cy="23802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文本框 7"/>
          <p:cNvSpPr txBox="1"/>
          <p:nvPr/>
        </p:nvSpPr>
        <p:spPr>
          <a:xfrm>
            <a:off x="3861994" y="5894182"/>
            <a:ext cx="27969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Hit rate: 90%-96%</a:t>
            </a:r>
            <a:endParaRPr lang="zh-CN" altLang="en-US" sz="2400" dirty="0">
              <a:solidFill>
                <a:srgbClr val="FF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982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+mn-lt"/>
                <a:cs typeface="+mn-ea"/>
                <a:sym typeface="+mn-lt"/>
              </a:rPr>
              <a:t>Other Optimizations</a:t>
            </a:r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2">
                    <a:lumMod val="50000"/>
                  </a:schemeClr>
                </a:solidFill>
                <a:latin typeface="+mn-lt"/>
                <a:cs typeface="+mn-ea"/>
                <a:sym typeface="+mn-lt"/>
              </a:rPr>
              <a:t>LMFF: Efficient and Scalable Layered Materials Force Field on Heterogeneous Many-Core Processors</a:t>
            </a:r>
            <a:endParaRPr lang="zh-CN" altLang="en-US" dirty="0">
              <a:solidFill>
                <a:schemeClr val="bg2">
                  <a:lumMod val="50000"/>
                </a:schemeClr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E45A-A625-44C4-93B5-47B83AD6C595}" type="slidenum">
              <a:rPr lang="zh-CN" altLang="en-US" smtClean="0">
                <a:latin typeface="+mn-lt"/>
                <a:cs typeface="+mn-ea"/>
                <a:sym typeface="+mn-lt"/>
              </a:rPr>
              <a:pPr/>
              <a:t>15</a:t>
            </a:fld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graphicFrame>
        <p:nvGraphicFramePr>
          <p:cNvPr id="3" name="图示 2"/>
          <p:cNvGraphicFramePr/>
          <p:nvPr>
            <p:extLst>
              <p:ext uri="{D42A27DB-BD31-4B8C-83A1-F6EECF244321}">
                <p14:modId xmlns:p14="http://schemas.microsoft.com/office/powerpoint/2010/main" val="3119540913"/>
              </p:ext>
            </p:extLst>
          </p:nvPr>
        </p:nvGraphicFramePr>
        <p:xfrm>
          <a:off x="2398955" y="1458235"/>
          <a:ext cx="7175351" cy="4598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文本框 8"/>
          <p:cNvSpPr txBox="1"/>
          <p:nvPr/>
        </p:nvSpPr>
        <p:spPr>
          <a:xfrm>
            <a:off x="838200" y="1227404"/>
            <a:ext cx="24456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latin typeface="Segoe UI Semibold" panose="020B0702040204020203" pitchFamily="34" charset="0"/>
                <a:cs typeface="Segoe UI Semibold" panose="020B0702040204020203" pitchFamily="34" charset="0"/>
                <a:sym typeface="+mn-lt"/>
              </a:rPr>
              <a:t>Two commands:</a:t>
            </a:r>
            <a:endParaRPr lang="zh-CN" altLang="en-US" sz="2400" dirty="0">
              <a:latin typeface="Segoe UI Semibold" panose="020B0702040204020203" pitchFamily="34" charset="0"/>
              <a:cs typeface="Segoe UI Semibold" panose="020B0702040204020203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56336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latin typeface="+mn-lt"/>
                <a:cs typeface="+mn-ea"/>
                <a:sym typeface="+mn-lt"/>
              </a:rPr>
              <a:t>Discussion of the Portability</a:t>
            </a:r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2">
                    <a:lumMod val="50000"/>
                  </a:schemeClr>
                </a:solidFill>
                <a:latin typeface="+mn-lt"/>
                <a:cs typeface="+mn-ea"/>
                <a:sym typeface="+mn-lt"/>
              </a:rPr>
              <a:t>LMFF: Efficient and Scalable Layered Materials Force Field on Heterogeneous Many-Core Processors</a:t>
            </a:r>
            <a:endParaRPr lang="zh-CN" altLang="en-US" dirty="0">
              <a:solidFill>
                <a:schemeClr val="bg2">
                  <a:lumMod val="50000"/>
                </a:schemeClr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E45A-A625-44C4-93B5-47B83AD6C595}" type="slidenum">
              <a:rPr lang="zh-CN" altLang="en-US" smtClean="0">
                <a:latin typeface="+mn-lt"/>
                <a:cs typeface="+mn-ea"/>
                <a:sym typeface="+mn-lt"/>
              </a:rPr>
              <a:pPr/>
              <a:t>16</a:t>
            </a:fld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38199" y="1367560"/>
            <a:ext cx="105156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Segoe UI Semibold" panose="020B0702040204020203" pitchFamily="34" charset="0"/>
                <a:cs typeface="Segoe UI Semibold" panose="020B0702040204020203" pitchFamily="34" charset="0"/>
                <a:sym typeface="+mn-lt"/>
              </a:rPr>
              <a:t>Refactored ILP and Generic LMFF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cs typeface="+mn-ea"/>
                <a:sym typeface="+mn-lt"/>
              </a:rPr>
              <a:t>Platforms: SW processors and X86 architecture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cs typeface="+mn-ea"/>
                <a:sym typeface="+mn-lt"/>
              </a:rPr>
              <a:t>Problems: such as Memory-bound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Segoe UI Semibold" panose="020B0702040204020203" pitchFamily="34" charset="0"/>
                <a:cs typeface="Segoe UI Semibold" panose="020B0702040204020203" pitchFamily="34" charset="0"/>
                <a:sym typeface="+mn-lt"/>
              </a:rPr>
              <a:t>Optimized SWLMFF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altLang="zh-CN" sz="2000" u="sng" dirty="0">
                <a:latin typeface="Segoe UI" panose="020B0502040204020203" pitchFamily="34" charset="0"/>
                <a:cs typeface="Segoe UI" panose="020B0502040204020203" pitchFamily="34" charset="0"/>
                <a:sym typeface="+mn-lt"/>
              </a:rPr>
              <a:t>Discrete reading 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altLang="zh-CN" sz="2000" dirty="0">
                <a:cs typeface="+mn-ea"/>
                <a:sym typeface="+mn-lt"/>
              </a:rPr>
              <a:t>Software Cache method 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altLang="zh-CN" sz="2000" dirty="0">
                <a:cs typeface="+mn-ea"/>
                <a:sym typeface="+mn-lt"/>
              </a:rPr>
              <a:t>Replace the DMA instructions with the instructions on the corresponding platforms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altLang="zh-CN" sz="2000" u="sng" dirty="0">
                <a:cs typeface="Segoe UI Semibold" panose="020B0702040204020203" pitchFamily="34" charset="0"/>
                <a:sym typeface="+mn-lt"/>
              </a:rPr>
              <a:t>Discrete writing</a:t>
            </a:r>
            <a:endParaRPr lang="en-US" altLang="zh-CN" sz="2000" u="sng" dirty="0">
              <a:cs typeface="+mn-ea"/>
              <a:sym typeface="+mn-lt"/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altLang="zh-CN" sz="2000" dirty="0">
                <a:cs typeface="+mn-ea"/>
                <a:sym typeface="+mn-lt"/>
              </a:rPr>
              <a:t>Locked Cache method 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altLang="zh-CN" sz="2000" dirty="0">
                <a:cs typeface="+mn-ea"/>
                <a:sym typeface="+mn-lt"/>
              </a:rPr>
              <a:t>Replace the FAA instruction with the atomic operation instruction of the corresponding platform. For example, the CAS instruction of GPUs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altLang="zh-CN" sz="2000" u="sng" dirty="0">
                <a:cs typeface="Segoe UI Semibold" panose="020B0702040204020203" pitchFamily="34" charset="0"/>
                <a:sym typeface="+mn-lt"/>
              </a:rPr>
              <a:t>Cache efficiency</a:t>
            </a:r>
            <a:endParaRPr lang="en-US" altLang="zh-CN" sz="2000" u="sng" dirty="0">
              <a:cs typeface="+mn-ea"/>
              <a:sym typeface="+mn-lt"/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altLang="zh-CN" sz="2000" dirty="0">
                <a:cs typeface="+mn-ea"/>
                <a:sym typeface="+mn-lt"/>
              </a:rPr>
              <a:t>The mapping mechanism is designed to reduce cache thrashing</a:t>
            </a:r>
            <a:endParaRPr lang="en-US" altLang="zh-CN" sz="6000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870972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+mn-lt"/>
                <a:cs typeface="+mn-ea"/>
                <a:sym typeface="+mn-lt"/>
              </a:rPr>
              <a:t>Evaluation-Time Ratio of </a:t>
            </a:r>
            <a:r>
              <a:rPr lang="en-US" altLang="zh-CN" dirty="0" err="1">
                <a:latin typeface="+mn-lt"/>
                <a:cs typeface="+mn-ea"/>
                <a:sym typeface="+mn-lt"/>
              </a:rPr>
              <a:t>Hotsopts</a:t>
            </a:r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2">
                    <a:lumMod val="50000"/>
                  </a:schemeClr>
                </a:solidFill>
                <a:latin typeface="+mn-lt"/>
                <a:cs typeface="+mn-ea"/>
                <a:sym typeface="+mn-lt"/>
              </a:rPr>
              <a:t>LMFF: Efficient and Scalable Layered Materials Force Field on Heterogeneous Many-Core Processors</a:t>
            </a:r>
            <a:endParaRPr lang="zh-CN" altLang="en-US" dirty="0">
              <a:solidFill>
                <a:schemeClr val="bg2">
                  <a:lumMod val="50000"/>
                </a:schemeClr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E45A-A625-44C4-93B5-47B83AD6C595}" type="slidenum">
              <a:rPr lang="zh-CN" altLang="en-US" smtClean="0">
                <a:latin typeface="+mn-lt"/>
                <a:cs typeface="+mn-ea"/>
                <a:sym typeface="+mn-lt"/>
              </a:rPr>
              <a:pPr/>
              <a:t>17</a:t>
            </a:fld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38200" y="1325106"/>
            <a:ext cx="8477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Segoe UI Semibold" panose="020B0702040204020203" pitchFamily="34" charset="0"/>
                <a:cs typeface="Segoe UI Semibold" panose="020B0702040204020203" pitchFamily="34" charset="0"/>
                <a:sym typeface="+mn-lt"/>
              </a:rPr>
              <a:t>Time Ratio of Hotspots on one CG of SW39000 processor:</a:t>
            </a:r>
            <a:endParaRPr lang="zh-CN" altLang="en-US" sz="2400" dirty="0">
              <a:latin typeface="Segoe UI Semibold" panose="020B0702040204020203" pitchFamily="34" charset="0"/>
              <a:cs typeface="Segoe UI Semibold" panose="020B0702040204020203" pitchFamily="34" charset="0"/>
              <a:sym typeface="+mn-lt"/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3545910"/>
              </p:ext>
            </p:extLst>
          </p:nvPr>
        </p:nvGraphicFramePr>
        <p:xfrm>
          <a:off x="1731981" y="1908143"/>
          <a:ext cx="8947447" cy="2045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1217">
                  <a:extLst>
                    <a:ext uri="{9D8B030D-6E8A-4147-A177-3AD203B41FA5}">
                      <a16:colId xmlns:a16="http://schemas.microsoft.com/office/drawing/2014/main" val="617303047"/>
                    </a:ext>
                  </a:extLst>
                </a:gridCol>
                <a:gridCol w="1383396">
                  <a:extLst>
                    <a:ext uri="{9D8B030D-6E8A-4147-A177-3AD203B41FA5}">
                      <a16:colId xmlns:a16="http://schemas.microsoft.com/office/drawing/2014/main" val="1999400081"/>
                    </a:ext>
                  </a:extLst>
                </a:gridCol>
                <a:gridCol w="1286116">
                  <a:extLst>
                    <a:ext uri="{9D8B030D-6E8A-4147-A177-3AD203B41FA5}">
                      <a16:colId xmlns:a16="http://schemas.microsoft.com/office/drawing/2014/main" val="4179836524"/>
                    </a:ext>
                  </a:extLst>
                </a:gridCol>
                <a:gridCol w="1201765">
                  <a:extLst>
                    <a:ext uri="{9D8B030D-6E8A-4147-A177-3AD203B41FA5}">
                      <a16:colId xmlns:a16="http://schemas.microsoft.com/office/drawing/2014/main" val="2949058828"/>
                    </a:ext>
                  </a:extLst>
                </a:gridCol>
                <a:gridCol w="1494960">
                  <a:extLst>
                    <a:ext uri="{9D8B030D-6E8A-4147-A177-3AD203B41FA5}">
                      <a16:colId xmlns:a16="http://schemas.microsoft.com/office/drawing/2014/main" val="686841596"/>
                    </a:ext>
                  </a:extLst>
                </a:gridCol>
                <a:gridCol w="1639993">
                  <a:extLst>
                    <a:ext uri="{9D8B030D-6E8A-4147-A177-3AD203B41FA5}">
                      <a16:colId xmlns:a16="http://schemas.microsoft.com/office/drawing/2014/main" val="958414352"/>
                    </a:ext>
                  </a:extLst>
                </a:gridCol>
              </a:tblGrid>
              <a:tr h="764488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>
                          <a:latin typeface="Segoe UI Semibold" panose="020B0702040204020203" pitchFamily="34" charset="0"/>
                          <a:ea typeface="+mn-ea"/>
                          <a:cs typeface="Segoe UI Semibold" panose="020B0702040204020203" pitchFamily="34" charset="0"/>
                          <a:sym typeface="+mn-lt"/>
                        </a:rPr>
                        <a:t>Evaluations</a:t>
                      </a:r>
                      <a:r>
                        <a:rPr lang="en-US" altLang="zh-CN" sz="2400" baseline="30000" dirty="0">
                          <a:latin typeface="Segoe UI Semibold" panose="020B0702040204020203" pitchFamily="34" charset="0"/>
                          <a:ea typeface="+mn-ea"/>
                          <a:cs typeface="Segoe UI Semibold" panose="020B0702040204020203" pitchFamily="34" charset="0"/>
                          <a:sym typeface="+mn-lt"/>
                        </a:rPr>
                        <a:t>1</a:t>
                      </a:r>
                      <a:endParaRPr lang="zh-CN" altLang="en-US" sz="2400" baseline="30000" dirty="0">
                        <a:latin typeface="Segoe UI Semibold" panose="020B0702040204020203" pitchFamily="34" charset="0"/>
                        <a:ea typeface="+mn-ea"/>
                        <a:cs typeface="Segoe UI Semibold" panose="020B0702040204020203" pitchFamily="34" charset="0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err="1">
                          <a:latin typeface="Segoe UI Semibold" panose="020B0702040204020203" pitchFamily="34" charset="0"/>
                          <a:ea typeface="+mn-ea"/>
                          <a:cs typeface="Segoe UI Semibold" panose="020B0702040204020203" pitchFamily="34" charset="0"/>
                          <a:sym typeface="+mn-lt"/>
                        </a:rPr>
                        <a:t>Tersoff</a:t>
                      </a:r>
                      <a:endParaRPr lang="zh-CN" altLang="en-US" sz="2400" dirty="0">
                        <a:latin typeface="Segoe UI Semibold" panose="020B0702040204020203" pitchFamily="34" charset="0"/>
                        <a:ea typeface="+mn-ea"/>
                        <a:cs typeface="Segoe UI Semibold" panose="020B0702040204020203" pitchFamily="34" charset="0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>
                          <a:latin typeface="Segoe UI Semibold" panose="020B0702040204020203" pitchFamily="34" charset="0"/>
                          <a:ea typeface="+mn-ea"/>
                          <a:cs typeface="Segoe UI Semibold" panose="020B0702040204020203" pitchFamily="34" charset="0"/>
                          <a:sym typeface="+mn-lt"/>
                        </a:rPr>
                        <a:t>ILP</a:t>
                      </a:r>
                      <a:endParaRPr lang="zh-CN" altLang="en-US" sz="2400" dirty="0">
                        <a:latin typeface="Segoe UI Semibold" panose="020B0702040204020203" pitchFamily="34" charset="0"/>
                        <a:ea typeface="+mn-ea"/>
                        <a:cs typeface="Segoe UI Semibold" panose="020B0702040204020203" pitchFamily="34" charset="0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>
                          <a:latin typeface="Segoe UI Semibold" panose="020B0702040204020203" pitchFamily="34" charset="0"/>
                          <a:ea typeface="+mn-ea"/>
                          <a:cs typeface="Segoe UI Semibold" panose="020B0702040204020203" pitchFamily="34" charset="0"/>
                          <a:sym typeface="+mn-lt"/>
                        </a:rPr>
                        <a:t>LMFF</a:t>
                      </a:r>
                      <a:endParaRPr lang="zh-CN" altLang="en-US" sz="2400" dirty="0">
                        <a:latin typeface="Segoe UI Semibold" panose="020B0702040204020203" pitchFamily="34" charset="0"/>
                        <a:ea typeface="+mn-ea"/>
                        <a:cs typeface="Segoe UI Semibold" panose="020B0702040204020203" pitchFamily="34" charset="0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>
                          <a:latin typeface="Segoe UI Semibold" panose="020B0702040204020203" pitchFamily="34" charset="0"/>
                          <a:ea typeface="+mn-ea"/>
                          <a:cs typeface="Segoe UI Semibold" panose="020B0702040204020203" pitchFamily="34" charset="0"/>
                          <a:sym typeface="+mn-lt"/>
                        </a:rPr>
                        <a:t>Comm</a:t>
                      </a:r>
                      <a:r>
                        <a:rPr lang="en-US" altLang="zh-CN" sz="2400" baseline="30000" dirty="0">
                          <a:latin typeface="Segoe UI Semibold" panose="020B0702040204020203" pitchFamily="34" charset="0"/>
                          <a:ea typeface="+mn-ea"/>
                          <a:cs typeface="Segoe UI Semibold" panose="020B0702040204020203" pitchFamily="34" charset="0"/>
                          <a:sym typeface="+mn-lt"/>
                        </a:rPr>
                        <a:t>2</a:t>
                      </a:r>
                      <a:endParaRPr lang="zh-CN" altLang="en-US" sz="2400" baseline="30000" dirty="0">
                        <a:latin typeface="Segoe UI Semibold" panose="020B0702040204020203" pitchFamily="34" charset="0"/>
                        <a:ea typeface="+mn-ea"/>
                        <a:cs typeface="Segoe UI Semibold" panose="020B0702040204020203" pitchFamily="34" charset="0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>
                          <a:latin typeface="Segoe UI Semibold" panose="020B0702040204020203" pitchFamily="34" charset="0"/>
                          <a:ea typeface="+mn-ea"/>
                          <a:cs typeface="Segoe UI Semibold" panose="020B0702040204020203" pitchFamily="34" charset="0"/>
                          <a:sym typeface="+mn-lt"/>
                        </a:rPr>
                        <a:t>Speedup</a:t>
                      </a:r>
                      <a:r>
                        <a:rPr lang="en-US" altLang="zh-CN" sz="2400" baseline="30000" dirty="0">
                          <a:latin typeface="Segoe UI Semibold" panose="020B0702040204020203" pitchFamily="34" charset="0"/>
                          <a:ea typeface="+mn-ea"/>
                          <a:cs typeface="Segoe UI Semibold" panose="020B0702040204020203" pitchFamily="34" charset="0"/>
                          <a:sym typeface="+mn-lt"/>
                        </a:rPr>
                        <a:t>3</a:t>
                      </a:r>
                      <a:endParaRPr lang="zh-CN" altLang="en-US" sz="2400" baseline="30000" dirty="0">
                        <a:latin typeface="Segoe UI Semibold" panose="020B0702040204020203" pitchFamily="34" charset="0"/>
                        <a:ea typeface="+mn-ea"/>
                        <a:cs typeface="Segoe UI Semibold" panose="020B0702040204020203" pitchFamily="34" charset="0"/>
                        <a:sym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1435830"/>
                  </a:ext>
                </a:extLst>
              </a:tr>
              <a:tr h="42694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Baseline</a:t>
                      </a:r>
                      <a:endParaRPr lang="zh-CN" altLang="en-US" sz="20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0.63%</a:t>
                      </a:r>
                      <a:endParaRPr lang="zh-CN" altLang="en-US" sz="20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99.28%</a:t>
                      </a:r>
                      <a:endParaRPr lang="zh-CN" altLang="en-US" sz="20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-</a:t>
                      </a:r>
                      <a:endParaRPr lang="zh-CN" altLang="en-US" sz="20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~0</a:t>
                      </a:r>
                      <a:endParaRPr lang="zh-CN" altLang="en-US" sz="20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1</a:t>
                      </a:r>
                      <a:endParaRPr lang="zh-CN" altLang="en-US" sz="20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6195725"/>
                  </a:ext>
                </a:extLst>
              </a:tr>
              <a:tr h="42694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err="1">
                          <a:latin typeface="+mn-lt"/>
                          <a:ea typeface="+mn-ea"/>
                          <a:cs typeface="+mn-ea"/>
                          <a:sym typeface="+mn-lt"/>
                        </a:rPr>
                        <a:t>Rft</a:t>
                      </a:r>
                      <a:endParaRPr lang="zh-CN" altLang="en-US" sz="20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10.9%</a:t>
                      </a:r>
                      <a:endParaRPr lang="zh-CN" altLang="en-US" sz="20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87.53%</a:t>
                      </a:r>
                      <a:endParaRPr lang="zh-CN" altLang="en-US" sz="20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-</a:t>
                      </a:r>
                      <a:endParaRPr lang="zh-CN" altLang="en-US" sz="20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0.04%</a:t>
                      </a:r>
                      <a:endParaRPr lang="zh-CN" altLang="en-US" sz="20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14.38</a:t>
                      </a:r>
                      <a:endParaRPr lang="zh-CN" altLang="en-US" sz="20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5471388"/>
                  </a:ext>
                </a:extLst>
              </a:tr>
              <a:tr h="42694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LMFF</a:t>
                      </a:r>
                      <a:endParaRPr lang="zh-CN" altLang="en-US" sz="20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-</a:t>
                      </a:r>
                      <a:endParaRPr lang="zh-CN" altLang="en-US" sz="20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-</a:t>
                      </a:r>
                      <a:endParaRPr lang="zh-CN" altLang="en-US" sz="20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98.33%</a:t>
                      </a:r>
                      <a:endParaRPr lang="zh-CN" altLang="en-US" sz="20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0.05%</a:t>
                      </a:r>
                      <a:endParaRPr lang="zh-CN" altLang="en-US" sz="20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15.4</a:t>
                      </a:r>
                      <a:endParaRPr lang="zh-CN" altLang="en-US" sz="20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218263"/>
                  </a:ext>
                </a:extLst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1512569" y="4446270"/>
            <a:ext cx="90653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altLang="zh-CN" dirty="0">
                <a:cs typeface="+mn-ea"/>
                <a:sym typeface="+mn-lt"/>
              </a:rPr>
              <a:t>In Baseline, both </a:t>
            </a:r>
            <a:r>
              <a:rPr lang="en-US" altLang="zh-CN" dirty="0" err="1">
                <a:cs typeface="+mn-ea"/>
                <a:sym typeface="+mn-lt"/>
              </a:rPr>
              <a:t>Tersoff</a:t>
            </a:r>
            <a:r>
              <a:rPr lang="en-US" altLang="zh-CN" dirty="0">
                <a:cs typeface="+mn-ea"/>
                <a:sym typeface="+mn-lt"/>
              </a:rPr>
              <a:t> and ILP potentials are original implementation in LAMMPS. </a:t>
            </a:r>
          </a:p>
          <a:p>
            <a:r>
              <a:rPr lang="en-US" altLang="zh-CN" dirty="0">
                <a:cs typeface="+mn-ea"/>
                <a:sym typeface="+mn-lt"/>
              </a:rPr>
              <a:t>In </a:t>
            </a:r>
            <a:r>
              <a:rPr lang="en-US" altLang="zh-CN" dirty="0" err="1">
                <a:cs typeface="+mn-ea"/>
                <a:sym typeface="+mn-lt"/>
              </a:rPr>
              <a:t>Rft</a:t>
            </a:r>
            <a:r>
              <a:rPr lang="en-US" altLang="zh-CN" dirty="0">
                <a:cs typeface="+mn-ea"/>
                <a:sym typeface="+mn-lt"/>
              </a:rPr>
              <a:t>, only ILP is refactored, while </a:t>
            </a:r>
            <a:r>
              <a:rPr lang="en-US" altLang="zh-CN" dirty="0" err="1">
                <a:cs typeface="+mn-ea"/>
                <a:sym typeface="+mn-lt"/>
              </a:rPr>
              <a:t>Tersoff</a:t>
            </a:r>
            <a:r>
              <a:rPr lang="en-US" altLang="zh-CN" dirty="0">
                <a:cs typeface="+mn-ea"/>
                <a:sym typeface="+mn-lt"/>
              </a:rPr>
              <a:t> still is the original implementation in LAMMPS. LMFF is the new design based on </a:t>
            </a:r>
            <a:r>
              <a:rPr lang="en-US" altLang="zh-CN" dirty="0" err="1">
                <a:cs typeface="+mn-ea"/>
                <a:sym typeface="+mn-lt"/>
              </a:rPr>
              <a:t>Tersoff</a:t>
            </a:r>
            <a:r>
              <a:rPr lang="en-US" altLang="zh-CN" dirty="0">
                <a:cs typeface="+mn-ea"/>
                <a:sym typeface="+mn-lt"/>
              </a:rPr>
              <a:t> and refactored ILP potentials.</a:t>
            </a:r>
          </a:p>
          <a:p>
            <a:r>
              <a:rPr lang="en-US" altLang="zh-CN" dirty="0">
                <a:cs typeface="+mn-ea"/>
                <a:sym typeface="+mn-lt"/>
              </a:rPr>
              <a:t>2. which is the communication with neighboring processors in LAMMPS.</a:t>
            </a:r>
          </a:p>
          <a:p>
            <a:r>
              <a:rPr lang="en-US" altLang="zh-CN" dirty="0">
                <a:cs typeface="+mn-ea"/>
                <a:sym typeface="+mn-lt"/>
              </a:rPr>
              <a:t>3. which is the speedup of the overall performance.</a:t>
            </a:r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434478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+mn-lt"/>
                <a:cs typeface="+mn-ea"/>
                <a:sym typeface="+mn-lt"/>
              </a:rPr>
              <a:t>Evaluation-Speedup(One CG or Core)</a:t>
            </a:r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2">
                    <a:lumMod val="50000"/>
                  </a:schemeClr>
                </a:solidFill>
                <a:latin typeface="+mn-lt"/>
                <a:cs typeface="+mn-ea"/>
                <a:sym typeface="+mn-lt"/>
              </a:rPr>
              <a:t>LMFF: Efficient and Scalable Layered Materials Force Field on Heterogeneous Many-Core Processors</a:t>
            </a:r>
            <a:endParaRPr lang="zh-CN" altLang="en-US" dirty="0">
              <a:solidFill>
                <a:schemeClr val="bg2">
                  <a:lumMod val="50000"/>
                </a:schemeClr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E45A-A625-44C4-93B5-47B83AD6C595}" type="slidenum">
              <a:rPr lang="zh-CN" altLang="en-US" smtClean="0">
                <a:latin typeface="+mn-lt"/>
                <a:cs typeface="+mn-ea"/>
                <a:sym typeface="+mn-lt"/>
              </a:rPr>
              <a:pPr/>
              <a:t>18</a:t>
            </a:fld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1969905"/>
            <a:ext cx="7070902" cy="360000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838199" y="5639664"/>
            <a:ext cx="7381864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000" dirty="0">
                <a:cs typeface="+mn-ea"/>
                <a:sym typeface="+mn-lt"/>
              </a:rPr>
              <a:t>The running of Baseline and LMFF on SW processors just are on MPE of one CG, while others use an Intel core.</a:t>
            </a:r>
          </a:p>
        </p:txBody>
      </p:sp>
      <p:sp>
        <p:nvSpPr>
          <p:cNvPr id="11" name="对话气泡: 圆角矩形 2">
            <a:extLst>
              <a:ext uri="{FF2B5EF4-FFF2-40B4-BE49-F238E27FC236}">
                <a16:creationId xmlns:a16="http://schemas.microsoft.com/office/drawing/2014/main" id="{DE94AB68-6889-48AB-8D7C-D2F3AED1042D}"/>
              </a:ext>
            </a:extLst>
          </p:cNvPr>
          <p:cNvSpPr/>
          <p:nvPr/>
        </p:nvSpPr>
        <p:spPr>
          <a:xfrm>
            <a:off x="7761865" y="1323203"/>
            <a:ext cx="3591935" cy="1091045"/>
          </a:xfrm>
          <a:prstGeom prst="wedgeRoundRectCallout">
            <a:avLst>
              <a:gd name="adj1" fmla="val -56155"/>
              <a:gd name="adj2" fmla="val 32024"/>
              <a:gd name="adj3" fmla="val 16667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dirty="0">
                <a:cs typeface="+mn-ea"/>
                <a:sym typeface="+mn-lt"/>
              </a:rPr>
              <a:t>Baseline</a:t>
            </a:r>
            <a:r>
              <a:rPr lang="en-US" altLang="zh-CN" sz="2000" dirty="0">
                <a:cs typeface="+mn-ea"/>
                <a:sym typeface="+mn-lt"/>
              </a:rPr>
              <a:t> is hybrid-style </a:t>
            </a:r>
            <a:r>
              <a:rPr lang="en-US" altLang="zh-CN" sz="2000" dirty="0" err="1">
                <a:cs typeface="+mn-ea"/>
                <a:sym typeface="+mn-lt"/>
              </a:rPr>
              <a:t>Tersoff</a:t>
            </a:r>
            <a:r>
              <a:rPr lang="en-US" altLang="zh-CN" sz="2000" dirty="0">
                <a:cs typeface="+mn-ea"/>
                <a:sym typeface="+mn-lt"/>
              </a:rPr>
              <a:t> and ILP potentials in LAMMPS</a:t>
            </a:r>
          </a:p>
        </p:txBody>
      </p:sp>
    </p:spTree>
    <p:extLst>
      <p:ext uri="{BB962C8B-B14F-4D97-AF65-F5344CB8AC3E}">
        <p14:creationId xmlns:p14="http://schemas.microsoft.com/office/powerpoint/2010/main" val="11491981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+mn-lt"/>
                <a:cs typeface="+mn-ea"/>
                <a:sym typeface="+mn-lt"/>
              </a:rPr>
              <a:t>Evaluation-Speedup (One Node)</a:t>
            </a:r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2">
                    <a:lumMod val="50000"/>
                  </a:schemeClr>
                </a:solidFill>
                <a:latin typeface="+mn-lt"/>
                <a:cs typeface="+mn-ea"/>
                <a:sym typeface="+mn-lt"/>
              </a:rPr>
              <a:t>LMFF: Efficient and Scalable Layered Materials Force Field on Heterogeneous Many-Core Processors</a:t>
            </a:r>
            <a:endParaRPr lang="zh-CN" altLang="en-US" dirty="0">
              <a:solidFill>
                <a:schemeClr val="bg2">
                  <a:lumMod val="50000"/>
                </a:schemeClr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E45A-A625-44C4-93B5-47B83AD6C595}" type="slidenum">
              <a:rPr lang="zh-CN" altLang="en-US" smtClean="0">
                <a:latin typeface="+mn-lt"/>
                <a:cs typeface="+mn-ea"/>
                <a:sym typeface="+mn-lt"/>
              </a:rPr>
              <a:pPr/>
              <a:t>19</a:t>
            </a:fld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76895"/>
            <a:ext cx="6654840" cy="2779652"/>
          </a:xfrm>
          <a:prstGeom prst="rect">
            <a:avLst/>
          </a:prstGeom>
        </p:spPr>
      </p:pic>
      <p:sp>
        <p:nvSpPr>
          <p:cNvPr id="10" name="对话气泡: 圆角矩形 2">
            <a:extLst>
              <a:ext uri="{FF2B5EF4-FFF2-40B4-BE49-F238E27FC236}">
                <a16:creationId xmlns:a16="http://schemas.microsoft.com/office/drawing/2014/main" id="{8BB2FC81-4F06-4FDC-A36C-FEC4566F1936}"/>
              </a:ext>
            </a:extLst>
          </p:cNvPr>
          <p:cNvSpPr/>
          <p:nvPr/>
        </p:nvSpPr>
        <p:spPr>
          <a:xfrm>
            <a:off x="838200" y="4456446"/>
            <a:ext cx="4526280" cy="1369390"/>
          </a:xfrm>
          <a:prstGeom prst="wedgeRoundRectCallout">
            <a:avLst>
              <a:gd name="adj1" fmla="val -32058"/>
              <a:gd name="adj2" fmla="val -87662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en-US" altLang="zh-CN" sz="2000" b="0" i="0" u="none" strike="noStrike" baseline="0" dirty="0">
                <a:cs typeface="+mn-ea"/>
                <a:sym typeface="+mn-lt"/>
              </a:rPr>
              <a:t>Baseline and LMFF just use 6 MPEs of one node, while SWLMFF can run on 6 MPEs and 6 × 64 CPEs.</a:t>
            </a:r>
            <a:endParaRPr lang="zh-CN" altLang="en-US" sz="2000" dirty="0">
              <a:cs typeface="+mn-ea"/>
              <a:sym typeface="+mn-lt"/>
            </a:endParaRPr>
          </a:p>
        </p:txBody>
      </p:sp>
      <p:sp>
        <p:nvSpPr>
          <p:cNvPr id="11" name="对话气泡: 圆角矩形 5">
            <a:extLst>
              <a:ext uri="{FF2B5EF4-FFF2-40B4-BE49-F238E27FC236}">
                <a16:creationId xmlns:a16="http://schemas.microsoft.com/office/drawing/2014/main" id="{31B9FC7A-307A-4887-93CB-620E9DCF3143}"/>
              </a:ext>
            </a:extLst>
          </p:cNvPr>
          <p:cNvSpPr/>
          <p:nvPr/>
        </p:nvSpPr>
        <p:spPr>
          <a:xfrm>
            <a:off x="6286499" y="2214693"/>
            <a:ext cx="4333010" cy="1214308"/>
          </a:xfrm>
          <a:prstGeom prst="wedgeRoundRectCallout">
            <a:avLst>
              <a:gd name="adj1" fmla="val -30722"/>
              <a:gd name="adj2" fmla="val -69401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CN" sz="2000" dirty="0">
                <a:cs typeface="+mn-ea"/>
                <a:sym typeface="+mn-lt"/>
              </a:rPr>
              <a:t>O</a:t>
            </a:r>
            <a:r>
              <a:rPr lang="en-US" altLang="zh-CN" sz="2000" b="0" i="0" u="none" strike="noStrike" baseline="0" dirty="0">
                <a:cs typeface="+mn-ea"/>
                <a:sym typeface="+mn-lt"/>
              </a:rPr>
              <a:t>ur optimized implementation</a:t>
            </a:r>
          </a:p>
          <a:p>
            <a:r>
              <a:rPr lang="en-US" altLang="zh-CN" sz="2000" b="0" i="0" u="none" strike="noStrike" baseline="0" dirty="0">
                <a:cs typeface="+mn-ea"/>
                <a:sym typeface="+mn-lt"/>
              </a:rPr>
              <a:t>has achieved a 276 × performance improvement.</a:t>
            </a:r>
            <a:endParaRPr lang="zh-CN" altLang="en-US" sz="2000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26132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sz="3200" dirty="0">
                <a:solidFill>
                  <a:srgbClr val="C00000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  <a:sym typeface="+mn-lt"/>
              </a:rPr>
              <a:t>LMFF</a:t>
            </a:r>
            <a:r>
              <a:rPr lang="en-US" altLang="zh-CN" sz="3200" dirty="0"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  <a:sym typeface="+mn-lt"/>
              </a:rPr>
              <a:t>: Efficient and Scalable </a:t>
            </a:r>
            <a:r>
              <a:rPr lang="en-US" altLang="zh-CN" sz="3200" dirty="0">
                <a:solidFill>
                  <a:srgbClr val="C00000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  <a:sym typeface="+mn-lt"/>
              </a:rPr>
              <a:t>L</a:t>
            </a:r>
            <a:r>
              <a:rPr lang="en-US" altLang="zh-CN" sz="3200" dirty="0"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  <a:sym typeface="+mn-lt"/>
              </a:rPr>
              <a:t>ayered </a:t>
            </a:r>
            <a:r>
              <a:rPr lang="en-US" altLang="zh-CN" sz="3200" dirty="0">
                <a:solidFill>
                  <a:srgbClr val="C00000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  <a:sym typeface="+mn-lt"/>
              </a:rPr>
              <a:t>M</a:t>
            </a:r>
            <a:r>
              <a:rPr lang="en-US" altLang="zh-CN" sz="3200" dirty="0"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  <a:sym typeface="+mn-lt"/>
              </a:rPr>
              <a:t>aterials </a:t>
            </a:r>
            <a:r>
              <a:rPr lang="en-US" altLang="zh-CN" sz="3200" dirty="0">
                <a:solidFill>
                  <a:srgbClr val="C00000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  <a:sym typeface="+mn-lt"/>
              </a:rPr>
              <a:t>F</a:t>
            </a:r>
            <a:r>
              <a:rPr lang="en-US" altLang="zh-CN" sz="3200" dirty="0"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  <a:sym typeface="+mn-lt"/>
              </a:rPr>
              <a:t>orce </a:t>
            </a:r>
            <a:r>
              <a:rPr lang="en-US" altLang="zh-CN" sz="3200" dirty="0">
                <a:solidFill>
                  <a:srgbClr val="C00000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  <a:sym typeface="+mn-lt"/>
              </a:rPr>
              <a:t>F</a:t>
            </a:r>
            <a:r>
              <a:rPr lang="en-US" altLang="zh-CN" sz="3200" dirty="0"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  <a:sym typeface="+mn-lt"/>
              </a:rPr>
              <a:t>ield on Heterogeneous Many-Core Processors</a:t>
            </a:r>
            <a:endParaRPr lang="zh-CN" altLang="en-US" sz="3200" dirty="0">
              <a:latin typeface="Segoe UI Semibold" panose="020B0702040204020203" pitchFamily="34" charset="0"/>
              <a:ea typeface="+mn-ea"/>
              <a:cs typeface="Segoe UI Semibold" panose="020B0702040204020203" pitchFamily="34" charset="0"/>
              <a:sym typeface="+mn-lt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2999" y="1870289"/>
            <a:ext cx="9906000" cy="1477528"/>
          </a:xfrm>
        </p:spPr>
        <p:txBody>
          <a:bodyPr>
            <a:normAutofit/>
          </a:bodyPr>
          <a:lstStyle/>
          <a:p>
            <a:r>
              <a:rPr lang="en-US" altLang="zh-CN" sz="2200" b="1" dirty="0">
                <a:latin typeface="Segoe UI Semibold" panose="020B0702040204020203" pitchFamily="34" charset="0"/>
                <a:cs typeface="Segoe UI Semibold" panose="020B0702040204020203" pitchFamily="34" charset="0"/>
                <a:sym typeface="+mn-lt"/>
              </a:rPr>
              <a:t>Ping Gao</a:t>
            </a:r>
            <a:r>
              <a:rPr lang="en-US" altLang="zh-CN" sz="2200" dirty="0">
                <a:latin typeface="+mn-lt"/>
                <a:cs typeface="+mn-ea"/>
                <a:sym typeface="+mn-lt"/>
              </a:rPr>
              <a:t>, </a:t>
            </a:r>
            <a:r>
              <a:rPr lang="en-US" altLang="zh-CN" sz="2200" dirty="0" err="1">
                <a:latin typeface="+mn-lt"/>
                <a:cs typeface="+mn-ea"/>
                <a:sym typeface="+mn-lt"/>
              </a:rPr>
              <a:t>Xiaohui</a:t>
            </a:r>
            <a:r>
              <a:rPr lang="en-US" altLang="zh-CN" sz="2200" dirty="0">
                <a:latin typeface="+mn-lt"/>
                <a:cs typeface="+mn-ea"/>
                <a:sym typeface="+mn-lt"/>
              </a:rPr>
              <a:t> </a:t>
            </a:r>
            <a:r>
              <a:rPr lang="en-US" altLang="zh-CN" sz="2200" dirty="0" err="1">
                <a:latin typeface="+mn-lt"/>
                <a:cs typeface="+mn-ea"/>
                <a:sym typeface="+mn-lt"/>
              </a:rPr>
              <a:t>Duan</a:t>
            </a:r>
            <a:r>
              <a:rPr lang="en-US" altLang="zh-CN" sz="2200" dirty="0">
                <a:latin typeface="+mn-lt"/>
                <a:cs typeface="+mn-ea"/>
                <a:sym typeface="+mn-lt"/>
              </a:rPr>
              <a:t>, </a:t>
            </a:r>
            <a:r>
              <a:rPr lang="en-US" altLang="zh-CN" sz="2200" dirty="0" err="1">
                <a:latin typeface="+mn-lt"/>
                <a:cs typeface="+mn-ea"/>
                <a:sym typeface="+mn-lt"/>
              </a:rPr>
              <a:t>Jiaxu</a:t>
            </a:r>
            <a:r>
              <a:rPr lang="en-US" altLang="zh-CN" sz="2200" dirty="0">
                <a:latin typeface="+mn-lt"/>
                <a:cs typeface="+mn-ea"/>
                <a:sym typeface="+mn-lt"/>
              </a:rPr>
              <a:t> </a:t>
            </a:r>
            <a:r>
              <a:rPr lang="en-US" altLang="zh-CN" sz="2200" dirty="0" err="1">
                <a:latin typeface="+mn-lt"/>
                <a:cs typeface="+mn-ea"/>
                <a:sym typeface="+mn-lt"/>
              </a:rPr>
              <a:t>Guo</a:t>
            </a:r>
            <a:r>
              <a:rPr lang="en-US" altLang="zh-CN" sz="2200" dirty="0">
                <a:latin typeface="+mn-lt"/>
                <a:cs typeface="+mn-ea"/>
                <a:sym typeface="+mn-lt"/>
              </a:rPr>
              <a:t>, </a:t>
            </a:r>
            <a:r>
              <a:rPr lang="en-US" altLang="zh-CN" sz="2200" dirty="0" err="1">
                <a:latin typeface="+mn-lt"/>
                <a:cs typeface="+mn-ea"/>
                <a:sym typeface="+mn-lt"/>
              </a:rPr>
              <a:t>Jin</a:t>
            </a:r>
            <a:r>
              <a:rPr lang="en-US" altLang="zh-CN" sz="2200" dirty="0">
                <a:latin typeface="+mn-lt"/>
                <a:cs typeface="+mn-ea"/>
                <a:sym typeface="+mn-lt"/>
              </a:rPr>
              <a:t> Wang, </a:t>
            </a:r>
            <a:r>
              <a:rPr lang="en-US" altLang="zh-CN" sz="2200" dirty="0" err="1">
                <a:latin typeface="+mn-lt"/>
                <a:cs typeface="+mn-ea"/>
                <a:sym typeface="+mn-lt"/>
              </a:rPr>
              <a:t>Zhenya</a:t>
            </a:r>
            <a:r>
              <a:rPr lang="en-US" altLang="zh-CN" sz="2200" dirty="0">
                <a:latin typeface="+mn-lt"/>
                <a:cs typeface="+mn-ea"/>
                <a:sym typeface="+mn-lt"/>
              </a:rPr>
              <a:t> Song,</a:t>
            </a:r>
          </a:p>
          <a:p>
            <a:r>
              <a:rPr lang="en-US" altLang="zh-CN" sz="2200" dirty="0" err="1">
                <a:latin typeface="+mn-lt"/>
                <a:cs typeface="+mn-ea"/>
                <a:sym typeface="+mn-lt"/>
              </a:rPr>
              <a:t>Lizhen</a:t>
            </a:r>
            <a:r>
              <a:rPr lang="en-US" altLang="zh-CN" sz="2200" dirty="0">
                <a:latin typeface="+mn-lt"/>
                <a:cs typeface="+mn-ea"/>
                <a:sym typeface="+mn-lt"/>
              </a:rPr>
              <a:t> Cui, </a:t>
            </a:r>
            <a:r>
              <a:rPr lang="en-US" altLang="zh-CN" sz="2200" dirty="0" err="1">
                <a:latin typeface="+mn-lt"/>
                <a:cs typeface="+mn-ea"/>
                <a:sym typeface="+mn-lt"/>
              </a:rPr>
              <a:t>Xiangxu</a:t>
            </a:r>
            <a:r>
              <a:rPr lang="en-US" altLang="zh-CN" sz="2200" dirty="0">
                <a:latin typeface="+mn-lt"/>
                <a:cs typeface="+mn-ea"/>
                <a:sym typeface="+mn-lt"/>
              </a:rPr>
              <a:t> </a:t>
            </a:r>
            <a:r>
              <a:rPr lang="en-US" altLang="zh-CN" sz="2200" dirty="0" err="1">
                <a:latin typeface="+mn-lt"/>
                <a:cs typeface="+mn-ea"/>
                <a:sym typeface="+mn-lt"/>
              </a:rPr>
              <a:t>Meng</a:t>
            </a:r>
            <a:r>
              <a:rPr lang="en-US" altLang="zh-CN" sz="2200" dirty="0">
                <a:latin typeface="+mn-lt"/>
                <a:cs typeface="+mn-ea"/>
                <a:sym typeface="+mn-lt"/>
              </a:rPr>
              <a:t>, Xin Liu, </a:t>
            </a:r>
            <a:r>
              <a:rPr lang="en-US" altLang="zh-CN" dirty="0" err="1">
                <a:latin typeface="+mn-lt"/>
                <a:cs typeface="+mn-ea"/>
                <a:sym typeface="+mn-lt"/>
              </a:rPr>
              <a:t>Wusheng</a:t>
            </a:r>
            <a:r>
              <a:rPr lang="en-US" altLang="zh-CN" sz="2200" dirty="0">
                <a:latin typeface="+mn-lt"/>
                <a:cs typeface="+mn-ea"/>
                <a:sym typeface="+mn-lt"/>
              </a:rPr>
              <a:t> Zhang, Ming Ma,</a:t>
            </a:r>
          </a:p>
          <a:p>
            <a:r>
              <a:rPr lang="en-US" altLang="zh-CN" sz="2200" dirty="0" err="1">
                <a:latin typeface="+mn-lt"/>
                <a:cs typeface="+mn-ea"/>
                <a:sym typeface="+mn-lt"/>
              </a:rPr>
              <a:t>Guohui</a:t>
            </a:r>
            <a:r>
              <a:rPr lang="en-US" altLang="zh-CN" sz="2200" dirty="0">
                <a:latin typeface="+mn-lt"/>
                <a:cs typeface="+mn-ea"/>
                <a:sym typeface="+mn-lt"/>
              </a:rPr>
              <a:t> Li, </a:t>
            </a:r>
            <a:r>
              <a:rPr lang="en-US" altLang="zh-CN" sz="2200" dirty="0" err="1">
                <a:latin typeface="+mn-lt"/>
                <a:cs typeface="+mn-ea"/>
                <a:sym typeface="+mn-lt"/>
              </a:rPr>
              <a:t>Dexun</a:t>
            </a:r>
            <a:r>
              <a:rPr lang="en-US" altLang="zh-CN" sz="2200" dirty="0">
                <a:latin typeface="+mn-lt"/>
                <a:cs typeface="+mn-ea"/>
                <a:sym typeface="+mn-lt"/>
              </a:rPr>
              <a:t> Chen, </a:t>
            </a:r>
            <a:r>
              <a:rPr lang="en-US" altLang="zh-CN" sz="2200" dirty="0" err="1">
                <a:latin typeface="+mn-lt"/>
                <a:cs typeface="+mn-ea"/>
                <a:sym typeface="+mn-lt"/>
              </a:rPr>
              <a:t>Haohuan</a:t>
            </a:r>
            <a:r>
              <a:rPr lang="en-US" altLang="zh-CN" sz="2200" dirty="0">
                <a:latin typeface="+mn-lt"/>
                <a:cs typeface="+mn-ea"/>
                <a:sym typeface="+mn-lt"/>
              </a:rPr>
              <a:t> Fu, Wei </a:t>
            </a:r>
            <a:r>
              <a:rPr lang="en-US" altLang="zh-CN" sz="2200" dirty="0" err="1">
                <a:latin typeface="+mn-lt"/>
                <a:cs typeface="+mn-ea"/>
                <a:sym typeface="+mn-lt"/>
              </a:rPr>
              <a:t>Xue</a:t>
            </a:r>
            <a:r>
              <a:rPr lang="en-US" altLang="zh-CN" sz="2200" dirty="0">
                <a:latin typeface="+mn-lt"/>
                <a:cs typeface="+mn-ea"/>
                <a:sym typeface="+mn-lt"/>
              </a:rPr>
              <a:t>, Weiguo Liu, </a:t>
            </a:r>
            <a:r>
              <a:rPr lang="en-US" altLang="zh-CN" sz="2200" dirty="0" err="1">
                <a:latin typeface="+mn-lt"/>
                <a:cs typeface="+mn-ea"/>
                <a:sym typeface="+mn-lt"/>
              </a:rPr>
              <a:t>Guangwen</a:t>
            </a:r>
            <a:r>
              <a:rPr lang="en-US" altLang="zh-CN" sz="2200" dirty="0">
                <a:latin typeface="+mn-lt"/>
                <a:cs typeface="+mn-ea"/>
                <a:sym typeface="+mn-lt"/>
              </a:rPr>
              <a:t> Yang</a:t>
            </a:r>
          </a:p>
          <a:p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4294967295"/>
          </p:nvPr>
        </p:nvSpPr>
        <p:spPr>
          <a:xfrm>
            <a:off x="3967189" y="6369226"/>
            <a:ext cx="4257619" cy="365125"/>
          </a:xfrm>
        </p:spPr>
        <p:txBody>
          <a:bodyPr/>
          <a:lstStyle/>
          <a:p>
            <a:r>
              <a:rPr lang="en-US" altLang="zh-CN" dirty="0">
                <a:solidFill>
                  <a:schemeClr val="tx1"/>
                </a:solidFill>
                <a:latin typeface="+mn-lt"/>
                <a:cs typeface="+mn-ea"/>
                <a:sym typeface="+mn-lt"/>
              </a:rPr>
              <a:t>SC ’21, November 14–19, 2021, St. Louis, MO, USA</a:t>
            </a:r>
            <a:endParaRPr lang="zh-CN" altLang="en-US" dirty="0">
              <a:solidFill>
                <a:schemeClr val="tx1"/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2"/>
          </p:nvPr>
        </p:nvSpPr>
        <p:spPr>
          <a:xfrm>
            <a:off x="1523999" y="3482333"/>
            <a:ext cx="9144000" cy="1732336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500"/>
              </a:spcBef>
            </a:pPr>
            <a:r>
              <a:rPr lang="en-US" altLang="zh-CN" sz="1800" dirty="0">
                <a:cs typeface="+mn-ea"/>
                <a:sym typeface="+mn-lt"/>
              </a:rPr>
              <a:t>Shandong University, China</a:t>
            </a:r>
          </a:p>
          <a:p>
            <a:pPr>
              <a:spcBef>
                <a:spcPts val="500"/>
              </a:spcBef>
            </a:pPr>
            <a:r>
              <a:rPr lang="en-US" altLang="zh-CN" sz="1800" dirty="0">
                <a:cs typeface="+mn-ea"/>
                <a:sym typeface="+mn-lt"/>
              </a:rPr>
              <a:t>Tsinghua University, China</a:t>
            </a:r>
          </a:p>
          <a:p>
            <a:pPr>
              <a:spcBef>
                <a:spcPts val="500"/>
              </a:spcBef>
            </a:pPr>
            <a:r>
              <a:rPr lang="en-US" altLang="zh-CN" sz="1800" dirty="0">
                <a:cs typeface="+mn-ea"/>
                <a:sym typeface="+mn-lt"/>
              </a:rPr>
              <a:t>Jilin University, China</a:t>
            </a:r>
          </a:p>
          <a:p>
            <a:pPr>
              <a:spcBef>
                <a:spcPts val="500"/>
              </a:spcBef>
            </a:pPr>
            <a:r>
              <a:rPr lang="en-US" altLang="zh-CN" sz="1800" dirty="0">
                <a:cs typeface="+mn-ea"/>
                <a:sym typeface="+mn-lt"/>
              </a:rPr>
              <a:t>National Supercomputing Center in Wuxi, China</a:t>
            </a:r>
          </a:p>
          <a:p>
            <a:pPr>
              <a:spcBef>
                <a:spcPts val="500"/>
              </a:spcBef>
            </a:pPr>
            <a:r>
              <a:rPr lang="en-US" altLang="zh-CN" sz="1800" dirty="0">
                <a:cs typeface="+mn-ea"/>
                <a:sym typeface="+mn-lt"/>
              </a:rPr>
              <a:t>First Institute of Oceanography, Ministry of Natural Resources, China</a:t>
            </a:r>
          </a:p>
          <a:p>
            <a:pPr>
              <a:spcBef>
                <a:spcPts val="500"/>
              </a:spcBef>
            </a:pPr>
            <a:r>
              <a:rPr lang="en-US" altLang="zh-CN" sz="1800" dirty="0">
                <a:cs typeface="+mn-ea"/>
                <a:sym typeface="+mn-lt"/>
              </a:rPr>
              <a:t>Dalian Institute of Chemical Physics, Chinese Academy of Sciences, China</a:t>
            </a:r>
          </a:p>
          <a:p>
            <a:endParaRPr lang="zh-CN" altLang="en-US" sz="1800" dirty="0">
              <a:cs typeface="+mn-ea"/>
              <a:sym typeface="+mn-lt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3464" y="5146303"/>
            <a:ext cx="4685067" cy="88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2295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+mn-lt"/>
                <a:cs typeface="+mn-ea"/>
                <a:sym typeface="+mn-lt"/>
              </a:rPr>
              <a:t>Evaluation-Speedup (One Plugin Board)</a:t>
            </a:r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2">
                    <a:lumMod val="50000"/>
                  </a:schemeClr>
                </a:solidFill>
                <a:latin typeface="+mn-lt"/>
                <a:cs typeface="+mn-ea"/>
                <a:sym typeface="+mn-lt"/>
              </a:rPr>
              <a:t>LMFF: Efficient and Scalable Layered Materials Force Field on Heterogeneous Many-Core Processors</a:t>
            </a:r>
            <a:endParaRPr lang="zh-CN" altLang="en-US" dirty="0">
              <a:solidFill>
                <a:schemeClr val="bg2">
                  <a:lumMod val="50000"/>
                </a:schemeClr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E45A-A625-44C4-93B5-47B83AD6C595}" type="slidenum">
              <a:rPr lang="zh-CN" altLang="en-US" smtClean="0">
                <a:latin typeface="+mn-lt"/>
                <a:cs typeface="+mn-ea"/>
                <a:sym typeface="+mn-lt"/>
              </a:rPr>
              <a:pPr/>
              <a:t>20</a:t>
            </a:fld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5466" y="2998258"/>
            <a:ext cx="6778335" cy="3220102"/>
          </a:xfrm>
          <a:prstGeom prst="rect">
            <a:avLst/>
          </a:prstGeom>
        </p:spPr>
      </p:pic>
      <p:sp>
        <p:nvSpPr>
          <p:cNvPr id="12" name="对话气泡: 圆角矩形 2">
            <a:extLst>
              <a:ext uri="{FF2B5EF4-FFF2-40B4-BE49-F238E27FC236}">
                <a16:creationId xmlns:a16="http://schemas.microsoft.com/office/drawing/2014/main" id="{AF0406E1-D04A-49E5-B243-05138D9EA052}"/>
              </a:ext>
            </a:extLst>
          </p:cNvPr>
          <p:cNvSpPr/>
          <p:nvPr/>
        </p:nvSpPr>
        <p:spPr>
          <a:xfrm>
            <a:off x="7269481" y="1321451"/>
            <a:ext cx="4084320" cy="1378087"/>
          </a:xfrm>
          <a:prstGeom prst="wedgeRoundRectCallout">
            <a:avLst>
              <a:gd name="adj1" fmla="val -19650"/>
              <a:gd name="adj2" fmla="val 65645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en-US" altLang="zh-CN" sz="2000" b="0" i="0" u="none" strike="noStrike" baseline="0" dirty="0">
                <a:cs typeface="+mn-ea"/>
                <a:sym typeface="+mn-lt"/>
              </a:rPr>
              <a:t>Baseline and LMFF just use 8×6 MPEs, while SWLMFF can run on 8×6 MPEs and 8 × 6 × 64 CPEs.</a:t>
            </a:r>
            <a:endParaRPr lang="zh-CN" altLang="en-US" sz="2000" dirty="0">
              <a:cs typeface="+mn-ea"/>
              <a:sym typeface="+mn-lt"/>
            </a:endParaRPr>
          </a:p>
        </p:txBody>
      </p:sp>
      <p:sp>
        <p:nvSpPr>
          <p:cNvPr id="13" name="对话气泡: 圆角矩形 6">
            <a:extLst>
              <a:ext uri="{FF2B5EF4-FFF2-40B4-BE49-F238E27FC236}">
                <a16:creationId xmlns:a16="http://schemas.microsoft.com/office/drawing/2014/main" id="{F0531464-EB3A-4F9A-8ED8-3902EE42EFDA}"/>
              </a:ext>
            </a:extLst>
          </p:cNvPr>
          <p:cNvSpPr/>
          <p:nvPr/>
        </p:nvSpPr>
        <p:spPr>
          <a:xfrm>
            <a:off x="838201" y="4846331"/>
            <a:ext cx="3328556" cy="523821"/>
          </a:xfrm>
          <a:prstGeom prst="wedgeRoundRectCallout">
            <a:avLst>
              <a:gd name="adj1" fmla="val 58506"/>
              <a:gd name="adj2" fmla="val 18859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800" b="0" i="0" u="none" strike="noStrike" baseline="0" dirty="0">
                <a:cs typeface="+mn-ea"/>
                <a:sym typeface="+mn-lt"/>
              </a:rPr>
              <a:t>16,720,000 atoms (case-1672w)</a:t>
            </a: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14" name="对话气泡: 圆角矩形 11">
            <a:extLst>
              <a:ext uri="{FF2B5EF4-FFF2-40B4-BE49-F238E27FC236}">
                <a16:creationId xmlns:a16="http://schemas.microsoft.com/office/drawing/2014/main" id="{5D0FF816-6836-4B36-ACCD-BCC1D0708EB6}"/>
              </a:ext>
            </a:extLst>
          </p:cNvPr>
          <p:cNvSpPr/>
          <p:nvPr/>
        </p:nvSpPr>
        <p:spPr>
          <a:xfrm>
            <a:off x="838201" y="3888591"/>
            <a:ext cx="3328556" cy="523821"/>
          </a:xfrm>
          <a:prstGeom prst="wedgeRoundRectCallout">
            <a:avLst>
              <a:gd name="adj1" fmla="val 58506"/>
              <a:gd name="adj2" fmla="val 18859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800" b="0" i="0" u="none" strike="noStrike" baseline="0" dirty="0">
                <a:cs typeface="+mn-ea"/>
                <a:sym typeface="+mn-lt"/>
              </a:rPr>
              <a:t>33,440,000 atoms (case-3344w)</a:t>
            </a: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15" name="对话气泡: 圆角矩形 12">
            <a:extLst>
              <a:ext uri="{FF2B5EF4-FFF2-40B4-BE49-F238E27FC236}">
                <a16:creationId xmlns:a16="http://schemas.microsoft.com/office/drawing/2014/main" id="{E968C84A-0743-487A-B5E8-277C141BC96C}"/>
              </a:ext>
            </a:extLst>
          </p:cNvPr>
          <p:cNvSpPr/>
          <p:nvPr/>
        </p:nvSpPr>
        <p:spPr>
          <a:xfrm>
            <a:off x="838200" y="2953367"/>
            <a:ext cx="3328556" cy="523821"/>
          </a:xfrm>
          <a:prstGeom prst="wedgeRoundRectCallout">
            <a:avLst>
              <a:gd name="adj1" fmla="val 58506"/>
              <a:gd name="adj2" fmla="val 18859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800" b="0" i="0" u="none" strike="noStrike" baseline="0" dirty="0">
                <a:cs typeface="+mn-ea"/>
                <a:sym typeface="+mn-lt"/>
              </a:rPr>
              <a:t>66,880,000 atoms (case-6688w)</a:t>
            </a: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CD405D66-8E63-4356-BE64-F59093809CB9}"/>
              </a:ext>
            </a:extLst>
          </p:cNvPr>
          <p:cNvSpPr/>
          <p:nvPr/>
        </p:nvSpPr>
        <p:spPr>
          <a:xfrm>
            <a:off x="838200" y="1647431"/>
            <a:ext cx="4658592" cy="87201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000" dirty="0">
                <a:cs typeface="+mn-ea"/>
                <a:sym typeface="+mn-lt"/>
              </a:rPr>
              <a:t>The overall performance is accelerated by </a:t>
            </a:r>
            <a:r>
              <a:rPr lang="en-US" altLang="zh-CN" sz="2800" dirty="0">
                <a:cs typeface="+mn-ea"/>
                <a:sym typeface="+mn-lt"/>
              </a:rPr>
              <a:t>200-330 ×.</a:t>
            </a:r>
            <a:endParaRPr lang="zh-CN" altLang="en-US" sz="2000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672081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latin typeface="+mn-lt"/>
                <a:cs typeface="+mn-ea"/>
                <a:sym typeface="+mn-lt"/>
              </a:rPr>
              <a:t>Evaluation-Comparison</a:t>
            </a:r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2">
                    <a:lumMod val="50000"/>
                  </a:schemeClr>
                </a:solidFill>
                <a:latin typeface="+mn-lt"/>
                <a:cs typeface="+mn-ea"/>
                <a:sym typeface="+mn-lt"/>
              </a:rPr>
              <a:t>LMFF: Efficient and Scalable Layered Materials Force Field on Heterogeneous Many-Core Processors</a:t>
            </a:r>
            <a:endParaRPr lang="zh-CN" altLang="en-US" dirty="0">
              <a:solidFill>
                <a:schemeClr val="bg2">
                  <a:lumMod val="50000"/>
                </a:schemeClr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E45A-A625-44C4-93B5-47B83AD6C595}" type="slidenum">
              <a:rPr lang="zh-CN" altLang="en-US" smtClean="0">
                <a:latin typeface="+mn-lt"/>
                <a:cs typeface="+mn-ea"/>
                <a:sym typeface="+mn-lt"/>
              </a:rPr>
              <a:pPr/>
              <a:t>21</a:t>
            </a:fld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3672587"/>
              </p:ext>
            </p:extLst>
          </p:nvPr>
        </p:nvGraphicFramePr>
        <p:xfrm>
          <a:off x="1226819" y="1379095"/>
          <a:ext cx="9738360" cy="2315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0218">
                  <a:extLst>
                    <a:ext uri="{9D8B030D-6E8A-4147-A177-3AD203B41FA5}">
                      <a16:colId xmlns:a16="http://schemas.microsoft.com/office/drawing/2014/main" val="3776335028"/>
                    </a:ext>
                  </a:extLst>
                </a:gridCol>
                <a:gridCol w="1611630">
                  <a:extLst>
                    <a:ext uri="{9D8B030D-6E8A-4147-A177-3AD203B41FA5}">
                      <a16:colId xmlns:a16="http://schemas.microsoft.com/office/drawing/2014/main" val="1057346329"/>
                    </a:ext>
                  </a:extLst>
                </a:gridCol>
                <a:gridCol w="1771650">
                  <a:extLst>
                    <a:ext uri="{9D8B030D-6E8A-4147-A177-3AD203B41FA5}">
                      <a16:colId xmlns:a16="http://schemas.microsoft.com/office/drawing/2014/main" val="4014546592"/>
                    </a:ext>
                  </a:extLst>
                </a:gridCol>
                <a:gridCol w="1531620">
                  <a:extLst>
                    <a:ext uri="{9D8B030D-6E8A-4147-A177-3AD203B41FA5}">
                      <a16:colId xmlns:a16="http://schemas.microsoft.com/office/drawing/2014/main" val="4146700601"/>
                    </a:ext>
                  </a:extLst>
                </a:gridCol>
                <a:gridCol w="1440182">
                  <a:extLst>
                    <a:ext uri="{9D8B030D-6E8A-4147-A177-3AD203B41FA5}">
                      <a16:colId xmlns:a16="http://schemas.microsoft.com/office/drawing/2014/main" val="1849020940"/>
                    </a:ext>
                  </a:extLst>
                </a:gridCol>
                <a:gridCol w="1623060">
                  <a:extLst>
                    <a:ext uri="{9D8B030D-6E8A-4147-A177-3AD203B41FA5}">
                      <a16:colId xmlns:a16="http://schemas.microsoft.com/office/drawing/2014/main" val="1097777213"/>
                    </a:ext>
                  </a:extLst>
                </a:gridCol>
              </a:tblGrid>
              <a:tr h="53817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Evaluation</a:t>
                      </a:r>
                      <a:r>
                        <a:rPr lang="en-US" altLang="zh-CN" sz="2400" b="0" baseline="30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1</a:t>
                      </a:r>
                      <a:endParaRPr lang="zh-CN" altLang="en-US" sz="2400" b="0" baseline="300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Potentials</a:t>
                      </a:r>
                      <a:endParaRPr lang="zh-CN" altLang="en-US" sz="2400" b="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Processors</a:t>
                      </a:r>
                      <a:endParaRPr lang="zh-CN" altLang="en-US" sz="2400" b="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ORG</a:t>
                      </a:r>
                      <a:r>
                        <a:rPr lang="en-US" altLang="zh-CN" sz="2400" b="0" baseline="30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2</a:t>
                      </a:r>
                      <a:endParaRPr lang="zh-CN" altLang="en-US" sz="2400" b="0" baseline="300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OPT</a:t>
                      </a:r>
                      <a:r>
                        <a:rPr lang="en-US" altLang="zh-CN" sz="2400" b="0" baseline="30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3</a:t>
                      </a:r>
                      <a:endParaRPr lang="zh-CN" altLang="en-US" sz="2400" b="0" baseline="300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Speedup</a:t>
                      </a:r>
                      <a:r>
                        <a:rPr lang="en-US" altLang="zh-CN" sz="2400" b="0" baseline="30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4</a:t>
                      </a:r>
                      <a:endParaRPr lang="zh-CN" altLang="en-US" sz="2400" b="0" baseline="300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0981294"/>
                  </a:ext>
                </a:extLst>
              </a:tr>
              <a:tr h="53817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[10]</a:t>
                      </a:r>
                      <a:endParaRPr lang="zh-CN" altLang="en-US" sz="20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 err="1">
                          <a:latin typeface="+mn-lt"/>
                          <a:ea typeface="+mn-ea"/>
                          <a:cs typeface="+mn-ea"/>
                          <a:sym typeface="+mn-lt"/>
                        </a:rPr>
                        <a:t>Tersoff</a:t>
                      </a:r>
                      <a:endParaRPr lang="zh-CN" altLang="en-US" sz="20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SW26010</a:t>
                      </a:r>
                      <a:endParaRPr lang="zh-CN" altLang="en-US" sz="20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1957</a:t>
                      </a:r>
                      <a:endParaRPr lang="zh-CN" altLang="en-US" sz="20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51</a:t>
                      </a:r>
                      <a:endParaRPr lang="zh-CN" altLang="en-US" sz="20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38.37</a:t>
                      </a:r>
                      <a:endParaRPr lang="zh-CN" altLang="en-US" sz="20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3298070"/>
                  </a:ext>
                </a:extLst>
              </a:tr>
              <a:tr h="64113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SWLMFF</a:t>
                      </a:r>
                      <a:endParaRPr lang="zh-CN" altLang="en-US" sz="20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LMFF</a:t>
                      </a:r>
                      <a:endParaRPr lang="zh-CN" altLang="en-US" sz="20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SW26010</a:t>
                      </a:r>
                      <a:endParaRPr lang="zh-CN" altLang="en-US" sz="20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zh-CN" altLang="en-US" sz="20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8791</a:t>
                      </a:r>
                      <a:endParaRPr lang="zh-CN" altLang="en-US" sz="20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73.7</a:t>
                      </a:r>
                      <a:endParaRPr lang="zh-CN" altLang="en-US" sz="20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119.28</a:t>
                      </a:r>
                      <a:endParaRPr lang="zh-CN" altLang="en-US" sz="20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7207374"/>
                  </a:ext>
                </a:extLst>
              </a:tr>
              <a:tr h="53817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SWLMFF</a:t>
                      </a:r>
                      <a:endParaRPr lang="zh-CN" altLang="en-US" sz="20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LMFF</a:t>
                      </a:r>
                      <a:endParaRPr lang="zh-CN" altLang="en-US" sz="20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SW39000</a:t>
                      </a:r>
                      <a:endParaRPr lang="zh-CN" altLang="en-US" sz="20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7874</a:t>
                      </a:r>
                      <a:endParaRPr lang="zh-CN" altLang="en-US" sz="20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+mn-lt"/>
                          <a:ea typeface="+mn-ea"/>
                          <a:cs typeface="+mn-ea"/>
                          <a:sym typeface="+mn-lt"/>
                        </a:rPr>
                        <a:t>28.5</a:t>
                      </a:r>
                      <a:endParaRPr lang="zh-CN" altLang="en-US" sz="20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276.52</a:t>
                      </a:r>
                      <a:endParaRPr lang="zh-CN" altLang="en-US" sz="20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5786674"/>
                  </a:ext>
                </a:extLst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1226819" y="4058898"/>
            <a:ext cx="97383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cs typeface="+mn-ea"/>
                <a:sym typeface="+mn-lt"/>
              </a:rPr>
              <a:t>1. The performance is evaluated with the average time of running one iteration, </a:t>
            </a:r>
            <a:r>
              <a:rPr lang="en-US" altLang="zh-CN" dirty="0" err="1">
                <a:cs typeface="+mn-ea"/>
                <a:sym typeface="+mn-lt"/>
              </a:rPr>
              <a:t>Walltime</a:t>
            </a:r>
            <a:r>
              <a:rPr lang="en-US" altLang="zh-CN" dirty="0">
                <a:cs typeface="+mn-ea"/>
                <a:sym typeface="+mn-lt"/>
              </a:rPr>
              <a:t> / iteration (</a:t>
            </a:r>
            <a:r>
              <a:rPr lang="en-US" altLang="zh-CN" dirty="0" err="1">
                <a:cs typeface="+mn-ea"/>
                <a:sym typeface="+mn-lt"/>
              </a:rPr>
              <a:t>ms</a:t>
            </a:r>
            <a:r>
              <a:rPr lang="en-US" altLang="zh-CN" dirty="0">
                <a:cs typeface="+mn-ea"/>
                <a:sym typeface="+mn-lt"/>
              </a:rPr>
              <a:t>).</a:t>
            </a:r>
          </a:p>
          <a:p>
            <a:r>
              <a:rPr lang="en-US" altLang="zh-CN" dirty="0">
                <a:cs typeface="+mn-ea"/>
                <a:sym typeface="+mn-lt"/>
              </a:rPr>
              <a:t>2. In [10], “ORG" is the original </a:t>
            </a:r>
            <a:r>
              <a:rPr lang="en-US" altLang="zh-CN" dirty="0" err="1">
                <a:cs typeface="+mn-ea"/>
                <a:sym typeface="+mn-lt"/>
              </a:rPr>
              <a:t>Tersoff</a:t>
            </a:r>
            <a:r>
              <a:rPr lang="en-US" altLang="zh-CN" dirty="0">
                <a:cs typeface="+mn-ea"/>
                <a:sym typeface="+mn-lt"/>
              </a:rPr>
              <a:t> potential in LAMMPS, while “ORG“ is the original </a:t>
            </a:r>
            <a:r>
              <a:rPr lang="en-US" altLang="zh-CN" dirty="0" err="1">
                <a:cs typeface="+mn-ea"/>
                <a:sym typeface="+mn-lt"/>
              </a:rPr>
              <a:t>Tersoff</a:t>
            </a:r>
            <a:r>
              <a:rPr lang="en-US" altLang="zh-CN" dirty="0">
                <a:cs typeface="+mn-ea"/>
                <a:sym typeface="+mn-lt"/>
              </a:rPr>
              <a:t> and ILP potentials in SWLMFF.</a:t>
            </a:r>
          </a:p>
          <a:p>
            <a:r>
              <a:rPr lang="en-US" altLang="zh-CN" dirty="0">
                <a:cs typeface="+mn-ea"/>
                <a:sym typeface="+mn-lt"/>
              </a:rPr>
              <a:t>3. “OPT" is the best parallel performance without vectorization for [10] and SWLMFF.</a:t>
            </a:r>
          </a:p>
          <a:p>
            <a:r>
              <a:rPr lang="en-US" altLang="zh-CN" dirty="0">
                <a:cs typeface="+mn-ea"/>
                <a:sym typeface="+mn-lt"/>
              </a:rPr>
              <a:t>4. which is the overall speedup of “OPT" vs “ORG".</a:t>
            </a:r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055781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+mn-lt"/>
                <a:cs typeface="+mn-ea"/>
                <a:sym typeface="+mn-lt"/>
              </a:rPr>
              <a:t>Evaluation-Scalability</a:t>
            </a:r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2">
                    <a:lumMod val="50000"/>
                  </a:schemeClr>
                </a:solidFill>
                <a:latin typeface="+mn-lt"/>
                <a:cs typeface="+mn-ea"/>
                <a:sym typeface="+mn-lt"/>
              </a:rPr>
              <a:t>LMFF: Efficient and Scalable Layered Materials Force Field on Heterogeneous Many-Core Processors</a:t>
            </a:r>
            <a:endParaRPr lang="zh-CN" altLang="en-US" dirty="0">
              <a:solidFill>
                <a:schemeClr val="bg2">
                  <a:lumMod val="50000"/>
                </a:schemeClr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E45A-A625-44C4-93B5-47B83AD6C595}" type="slidenum">
              <a:rPr lang="zh-CN" altLang="en-US" smtClean="0">
                <a:latin typeface="+mn-lt"/>
                <a:cs typeface="+mn-ea"/>
                <a:sym typeface="+mn-lt"/>
              </a:rPr>
              <a:pPr/>
              <a:t>22</a:t>
            </a:fld>
            <a:endParaRPr lang="zh-CN" altLang="en-US" dirty="0">
              <a:latin typeface="+mn-lt"/>
              <a:cs typeface="+mn-ea"/>
              <a:sym typeface="+mn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41323253-9752-4ACA-BA59-0FABC5CB1E13}"/>
                  </a:ext>
                </a:extLst>
              </p:cNvPr>
              <p:cNvSpPr txBox="1"/>
              <p:nvPr/>
            </p:nvSpPr>
            <p:spPr>
              <a:xfrm>
                <a:off x="1349664" y="1321490"/>
                <a:ext cx="6923205" cy="138166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4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4400" i="1">
                              <a:latin typeface="Cambria Math" panose="02040503050406030204" pitchFamily="18" charset="0"/>
                            </a:rPr>
                            <m:t>𝐸𝑓𝑓</m:t>
                          </m:r>
                        </m:e>
                        <m:sub>
                          <m:r>
                            <a:rPr lang="en-US" altLang="zh-CN" sz="4400" i="1">
                              <a:latin typeface="Cambria Math" panose="02040503050406030204" pitchFamily="18" charset="0"/>
                            </a:rPr>
                            <m:t>𝑠𝑡𝑟𝑜𝑛𝑔</m:t>
                          </m:r>
                        </m:sub>
                      </m:sSub>
                      <m:d>
                        <m:dPr>
                          <m:ctrlPr>
                            <a:rPr lang="en-US" altLang="zh-CN" sz="4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44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en-US" altLang="zh-CN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4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4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44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CN" sz="4400" b="0" i="1" smtClean="0">
                                  <a:latin typeface="Cambria Math" panose="02040503050406030204" pitchFamily="18" charset="0"/>
                                </a:rPr>
                                <m:t>𝑏𝑎𝑠𝑒</m:t>
                              </m:r>
                            </m:sub>
                          </m:sSub>
                        </m:num>
                        <m:den>
                          <m:r>
                            <a:rPr lang="en-US" altLang="zh-CN" sz="44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altLang="zh-CN" sz="4400" b="0" i="1" smtClean="0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altLang="zh-CN" sz="4400" b="0" i="1" smtClean="0">
                              <a:latin typeface="Cambria Math" panose="02040503050406030204" pitchFamily="18" charset="0"/>
                            </a:rPr>
                            <m:t>𝑏𝑎𝑠𝑒</m:t>
                          </m:r>
                          <m:r>
                            <a:rPr lang="en-US" altLang="zh-CN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altLang="zh-CN" sz="4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4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CN" sz="4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CN" altLang="en-US" sz="4400" dirty="0"/>
              </a:p>
            </p:txBody>
          </p:sp>
        </mc:Choice>
        <mc:Fallback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41323253-9752-4ACA-BA59-0FABC5CB1E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9664" y="1321490"/>
                <a:ext cx="6923205" cy="13816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926F46BE-CFEC-4C79-B176-9071FC7DE18C}"/>
                  </a:ext>
                </a:extLst>
              </p:cNvPr>
              <p:cNvSpPr txBox="1"/>
              <p:nvPr/>
            </p:nvSpPr>
            <p:spPr>
              <a:xfrm>
                <a:off x="1349664" y="2898738"/>
                <a:ext cx="4956463" cy="137839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4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4400" b="0" i="1" smtClean="0">
                              <a:latin typeface="Cambria Math" panose="02040503050406030204" pitchFamily="18" charset="0"/>
                            </a:rPr>
                            <m:t>𝐸𝑓𝑓</m:t>
                          </m:r>
                        </m:e>
                        <m:sub>
                          <m:r>
                            <a:rPr lang="en-US" altLang="zh-CN" sz="4400" b="0" i="1" smtClean="0">
                              <a:latin typeface="Cambria Math" panose="02040503050406030204" pitchFamily="18" charset="0"/>
                            </a:rPr>
                            <m:t>𝑤𝑒𝑎𝑘</m:t>
                          </m:r>
                        </m:sub>
                      </m:sSub>
                      <m:r>
                        <a:rPr lang="en-US" altLang="zh-CN" sz="4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sz="44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altLang="zh-CN" sz="4400" b="0" i="1" smtClean="0"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en-US" altLang="zh-CN" sz="4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4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44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CN" sz="4400" b="0" i="1" smtClean="0">
                                  <a:latin typeface="Cambria Math" panose="02040503050406030204" pitchFamily="18" charset="0"/>
                                </a:rPr>
                                <m:t>𝑏𝑎𝑠𝑒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4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44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CN" sz="44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CN" altLang="en-US" sz="4400" i="1" dirty="0"/>
              </a:p>
            </p:txBody>
          </p:sp>
        </mc:Choice>
        <mc:Fallback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926F46BE-CFEC-4C79-B176-9071FC7DE1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9664" y="2898738"/>
                <a:ext cx="4956463" cy="13783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卷形: 水平 2">
            <a:extLst>
              <a:ext uri="{FF2B5EF4-FFF2-40B4-BE49-F238E27FC236}">
                <a16:creationId xmlns:a16="http://schemas.microsoft.com/office/drawing/2014/main" id="{3EEEACB8-9612-417A-BCA7-6AD2570C4E62}"/>
              </a:ext>
            </a:extLst>
          </p:cNvPr>
          <p:cNvSpPr/>
          <p:nvPr/>
        </p:nvSpPr>
        <p:spPr>
          <a:xfrm>
            <a:off x="1349664" y="4472717"/>
            <a:ext cx="6318827" cy="1378390"/>
          </a:xfrm>
          <a:prstGeom prst="horizontalScroll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b="0" i="0" u="none" strike="noStrike" baseline="0" dirty="0">
                <a:latin typeface="LibertineMathMI"/>
              </a:rPr>
              <a:t>𝑇</a:t>
            </a:r>
            <a:r>
              <a:rPr lang="zh-CN" altLang="en-US" sz="2800" b="0" i="0" u="none" strike="noStrike" baseline="0" dirty="0">
                <a:latin typeface="LibertineMathMI7"/>
              </a:rPr>
              <a:t>𝑥 </a:t>
            </a:r>
            <a:r>
              <a:rPr lang="en-US" altLang="zh-CN" sz="2800" b="0" i="0" u="none" strike="noStrike" baseline="0" dirty="0">
                <a:latin typeface="LinLibertineT"/>
              </a:rPr>
              <a:t>is the execution time of </a:t>
            </a:r>
            <a:r>
              <a:rPr lang="zh-CN" altLang="en-US" sz="2800" b="0" i="0" u="none" strike="noStrike" baseline="0" dirty="0">
                <a:latin typeface="LibertineMathMI"/>
              </a:rPr>
              <a:t>𝑥 </a:t>
            </a:r>
            <a:r>
              <a:rPr lang="en-US" altLang="zh-CN" sz="2800" b="0" i="0" u="none" strike="noStrike" baseline="0" dirty="0">
                <a:latin typeface="LinLibertineT"/>
              </a:rPr>
              <a:t>processes, and </a:t>
            </a:r>
            <a:r>
              <a:rPr lang="zh-CN" altLang="en-US" sz="2800" b="0" i="0" u="none" strike="noStrike" baseline="0" dirty="0">
                <a:latin typeface="LibertineMathMI"/>
              </a:rPr>
              <a:t>𝑏𝑎𝑠𝑒 </a:t>
            </a:r>
            <a:r>
              <a:rPr lang="en-US" altLang="zh-CN" sz="2800" b="0" i="0" u="none" strike="noStrike" baseline="0" dirty="0">
                <a:latin typeface="LinLibertineT"/>
              </a:rPr>
              <a:t>is the baseline process count.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2168392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+mn-lt"/>
                <a:cs typeface="+mn-ea"/>
                <a:sym typeface="+mn-lt"/>
              </a:rPr>
              <a:t>Evaluation-Scalability (Strong Scaling)</a:t>
            </a:r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2">
                    <a:lumMod val="50000"/>
                  </a:schemeClr>
                </a:solidFill>
                <a:latin typeface="+mn-lt"/>
                <a:cs typeface="+mn-ea"/>
                <a:sym typeface="+mn-lt"/>
              </a:rPr>
              <a:t>LMFF: Efficient and Scalable Layered Materials Force Field on Heterogeneous Many-Core Processors</a:t>
            </a:r>
            <a:endParaRPr lang="zh-CN" altLang="en-US" dirty="0">
              <a:solidFill>
                <a:schemeClr val="bg2">
                  <a:lumMod val="50000"/>
                </a:schemeClr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E45A-A625-44C4-93B5-47B83AD6C595}" type="slidenum">
              <a:rPr lang="zh-CN" altLang="en-US" smtClean="0">
                <a:latin typeface="+mn-lt"/>
                <a:cs typeface="+mn-ea"/>
                <a:sym typeface="+mn-lt"/>
              </a:rPr>
              <a:pPr/>
              <a:t>23</a:t>
            </a:fld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14902"/>
            <a:ext cx="4253345" cy="224145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1448493"/>
            <a:ext cx="4253345" cy="1974272"/>
          </a:xfrm>
          <a:prstGeom prst="rect">
            <a:avLst/>
          </a:prstGeom>
        </p:spPr>
      </p:pic>
      <p:sp>
        <p:nvSpPr>
          <p:cNvPr id="13" name="对话气泡: 矩形 11">
            <a:extLst>
              <a:ext uri="{FF2B5EF4-FFF2-40B4-BE49-F238E27FC236}">
                <a16:creationId xmlns:a16="http://schemas.microsoft.com/office/drawing/2014/main" id="{DAA6E392-C3E7-488D-84B3-4DCA57F9A3F6}"/>
              </a:ext>
            </a:extLst>
          </p:cNvPr>
          <p:cNvSpPr/>
          <p:nvPr/>
        </p:nvSpPr>
        <p:spPr>
          <a:xfrm>
            <a:off x="6530637" y="3752166"/>
            <a:ext cx="3701118" cy="1253839"/>
          </a:xfrm>
          <a:prstGeom prst="wedgeRectCallout">
            <a:avLst>
              <a:gd name="adj1" fmla="val -22185"/>
              <a:gd name="adj2" fmla="val -78058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CN" sz="1800" b="0" i="0" u="none" strike="noStrike" baseline="0" dirty="0">
                <a:cs typeface="+mn-ea"/>
                <a:sym typeface="+mn-lt"/>
              </a:rPr>
              <a:t>from 48 to 6,144 processes with </a:t>
            </a:r>
            <a:r>
              <a:rPr lang="en-US" altLang="zh-CN" dirty="0"/>
              <a:t>66,880,000 (64M) atoms, 133,760,000 (128M) atoms</a:t>
            </a:r>
            <a:endParaRPr lang="zh-CN" altLang="en-US" dirty="0"/>
          </a:p>
          <a:p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14" name="对话气泡: 矩形 12">
            <a:extLst>
              <a:ext uri="{FF2B5EF4-FFF2-40B4-BE49-F238E27FC236}">
                <a16:creationId xmlns:a16="http://schemas.microsoft.com/office/drawing/2014/main" id="{232DEED9-15FC-4543-A98E-5B116AF3D71D}"/>
              </a:ext>
            </a:extLst>
          </p:cNvPr>
          <p:cNvSpPr/>
          <p:nvPr/>
        </p:nvSpPr>
        <p:spPr>
          <a:xfrm>
            <a:off x="1323192" y="3752166"/>
            <a:ext cx="3768353" cy="1253839"/>
          </a:xfrm>
          <a:prstGeom prst="wedgeRectCallout">
            <a:avLst>
              <a:gd name="adj1" fmla="val -19803"/>
              <a:gd name="adj2" fmla="val -80003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CN" sz="1800" b="0" i="0" u="none" strike="noStrike" baseline="0" dirty="0">
                <a:cs typeface="+mn-ea"/>
                <a:sym typeface="+mn-lt"/>
              </a:rPr>
              <a:t>from 3,072 to 196,608 processes </a:t>
            </a:r>
          </a:p>
          <a:p>
            <a:r>
              <a:rPr lang="en-US" altLang="zh-CN" dirty="0">
                <a:cs typeface="+mn-ea"/>
                <a:sym typeface="+mn-lt"/>
              </a:rPr>
              <a:t>with </a:t>
            </a:r>
            <a:r>
              <a:rPr lang="en-US" altLang="zh-CN" dirty="0"/>
              <a:t>1,070,080,000 (1020M) atoms,</a:t>
            </a:r>
          </a:p>
          <a:p>
            <a:r>
              <a:rPr lang="en-US" altLang="zh-CN" dirty="0"/>
              <a:t>2,140,160,000 (2041M) atoms,</a:t>
            </a:r>
          </a:p>
          <a:p>
            <a:r>
              <a:rPr lang="en-US" altLang="zh-CN" dirty="0"/>
              <a:t>1,314,914,304 (1254M) atoms</a:t>
            </a:r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3495672" y="5335406"/>
            <a:ext cx="52006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Abnormal performance data points!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4924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+mn-lt"/>
                <a:cs typeface="+mn-ea"/>
                <a:sym typeface="+mn-lt"/>
              </a:rPr>
              <a:t>Evaluation-Scalability (Strong Scaling)</a:t>
            </a:r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2">
                    <a:lumMod val="50000"/>
                  </a:schemeClr>
                </a:solidFill>
                <a:latin typeface="+mn-lt"/>
                <a:cs typeface="+mn-ea"/>
                <a:sym typeface="+mn-lt"/>
              </a:rPr>
              <a:t>LMFF: Efficient and Scalable Layered Materials Force Field on Heterogeneous Many-Core Processors</a:t>
            </a:r>
            <a:endParaRPr lang="zh-CN" altLang="en-US" dirty="0">
              <a:solidFill>
                <a:schemeClr val="bg2">
                  <a:lumMod val="50000"/>
                </a:schemeClr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E45A-A625-44C4-93B5-47B83AD6C595}" type="slidenum">
              <a:rPr lang="zh-CN" altLang="en-US" smtClean="0">
                <a:latin typeface="+mn-lt"/>
                <a:cs typeface="+mn-ea"/>
                <a:sym typeface="+mn-lt"/>
              </a:rPr>
              <a:pPr/>
              <a:t>24</a:t>
            </a:fld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101611" y="1532023"/>
            <a:ext cx="913014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Two types of abnormal performance data points: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400" dirty="0"/>
              <a:t>sudden drop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400" dirty="0"/>
              <a:t>super linear acceleration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Two suspected reasons:</a:t>
            </a:r>
          </a:p>
          <a:p>
            <a:pPr marL="342900" indent="-342900">
              <a:buFont typeface="+mj-ea"/>
              <a:buAutoNum type="circleNumDbPlain"/>
            </a:pPr>
            <a:r>
              <a:rPr lang="en-US" altLang="zh-CN" sz="2400" dirty="0"/>
              <a:t>The decomposition of MPI in the three-dimensional space is different due to the different scale of the process</a:t>
            </a:r>
          </a:p>
          <a:p>
            <a:pPr marL="457200" indent="-457200">
              <a:buFont typeface="+mj-ea"/>
              <a:buAutoNum type="circleNumDbPlain"/>
            </a:pPr>
            <a:r>
              <a:rPr lang="en-US" altLang="zh-CN" sz="2400" dirty="0">
                <a:cs typeface="Segoe UI Semibold" panose="020B0702040204020203" pitchFamily="34" charset="0"/>
              </a:rPr>
              <a:t>For super linear speedup, </a:t>
            </a:r>
            <a:r>
              <a:rPr lang="en-US" altLang="zh-CN" sz="2400" dirty="0"/>
              <a:t>the cache hit ratio increases with the number of atoms in one process reduces.</a:t>
            </a:r>
          </a:p>
          <a:p>
            <a:r>
              <a:rPr lang="en-US" altLang="zh-CN" dirty="0"/>
              <a:t>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037339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+mn-lt"/>
                <a:cs typeface="+mn-ea"/>
                <a:sym typeface="+mn-lt"/>
              </a:rPr>
              <a:t>Evaluation-Scalability (Strong Scaling)</a:t>
            </a:r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2">
                    <a:lumMod val="50000"/>
                  </a:schemeClr>
                </a:solidFill>
                <a:latin typeface="+mn-lt"/>
                <a:cs typeface="+mn-ea"/>
                <a:sym typeface="+mn-lt"/>
              </a:rPr>
              <a:t>LMFF: Efficient and Scalable Layered Materials Force Field on Heterogeneous Many-Core Processors</a:t>
            </a:r>
            <a:endParaRPr lang="zh-CN" altLang="en-US" dirty="0">
              <a:solidFill>
                <a:schemeClr val="bg2">
                  <a:lumMod val="50000"/>
                </a:schemeClr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E45A-A625-44C4-93B5-47B83AD6C595}" type="slidenum">
              <a:rPr lang="zh-CN" altLang="en-US" smtClean="0">
                <a:latin typeface="+mn-lt"/>
                <a:cs typeface="+mn-ea"/>
                <a:sym typeface="+mn-lt"/>
              </a:rPr>
              <a:pPr/>
              <a:t>25</a:t>
            </a:fld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502297"/>
              </p:ext>
            </p:extLst>
          </p:nvPr>
        </p:nvGraphicFramePr>
        <p:xfrm>
          <a:off x="737755" y="1736680"/>
          <a:ext cx="5434444" cy="2502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1163">
                  <a:extLst>
                    <a:ext uri="{9D8B030D-6E8A-4147-A177-3AD203B41FA5}">
                      <a16:colId xmlns:a16="http://schemas.microsoft.com/office/drawing/2014/main" val="2953141656"/>
                    </a:ext>
                  </a:extLst>
                </a:gridCol>
                <a:gridCol w="1533431">
                  <a:extLst>
                    <a:ext uri="{9D8B030D-6E8A-4147-A177-3AD203B41FA5}">
                      <a16:colId xmlns:a16="http://schemas.microsoft.com/office/drawing/2014/main" val="2999850742"/>
                    </a:ext>
                  </a:extLst>
                </a:gridCol>
                <a:gridCol w="1430639">
                  <a:extLst>
                    <a:ext uri="{9D8B030D-6E8A-4147-A177-3AD203B41FA5}">
                      <a16:colId xmlns:a16="http://schemas.microsoft.com/office/drawing/2014/main" val="4145306024"/>
                    </a:ext>
                  </a:extLst>
                </a:gridCol>
                <a:gridCol w="1649211">
                  <a:extLst>
                    <a:ext uri="{9D8B030D-6E8A-4147-A177-3AD203B41FA5}">
                      <a16:colId xmlns:a16="http://schemas.microsoft.com/office/drawing/2014/main" val="2395281335"/>
                    </a:ext>
                  </a:extLst>
                </a:gridCol>
              </a:tblGrid>
              <a:tr h="31281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+mn-lt"/>
                        </a:rPr>
                        <a:t>Process</a:t>
                      </a:r>
                      <a:endParaRPr lang="zh-CN" altLang="en-US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+mn-lt"/>
                        </a:rPr>
                        <a:t>Grid</a:t>
                      </a:r>
                      <a:r>
                        <a:rPr lang="en-US" altLang="zh-CN" sz="1400" baseline="-25000" dirty="0">
                          <a:latin typeface="+mn-lt"/>
                        </a:rPr>
                        <a:t>1</a:t>
                      </a:r>
                      <a:endParaRPr lang="zh-CN" altLang="en-US" sz="1400" baseline="-25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+mn-lt"/>
                        </a:rPr>
                        <a:t>Grid</a:t>
                      </a:r>
                      <a:r>
                        <a:rPr lang="en-US" altLang="zh-CN" sz="1400" baseline="-25000" dirty="0">
                          <a:latin typeface="+mn-lt"/>
                        </a:rPr>
                        <a:t>2</a:t>
                      </a:r>
                      <a:endParaRPr lang="zh-CN" altLang="en-US" sz="1400" baseline="-25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+mn-lt"/>
                        </a:rPr>
                        <a:t>Grid</a:t>
                      </a:r>
                      <a:r>
                        <a:rPr lang="en-US" altLang="zh-CN" sz="1400" baseline="-25000" dirty="0">
                          <a:latin typeface="+mn-lt"/>
                        </a:rPr>
                        <a:t>3</a:t>
                      </a:r>
                      <a:endParaRPr lang="zh-CN" altLang="en-US" sz="1400" baseline="-250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673597"/>
                  </a:ext>
                </a:extLst>
              </a:tr>
              <a:tr h="31281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+mn-lt"/>
                        </a:rPr>
                        <a:t>3072</a:t>
                      </a:r>
                      <a:endParaRPr lang="zh-CN" altLang="en-US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384 × 8 × 1</a:t>
                      </a:r>
                      <a:endParaRPr lang="zh-CN" altLang="en-US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256 × 12 × 1</a:t>
                      </a:r>
                      <a:endParaRPr lang="zh-CN" altLang="en-US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3072 × 1 × 1</a:t>
                      </a:r>
                      <a:endParaRPr lang="zh-CN" altLang="en-US" sz="1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4057365"/>
                  </a:ext>
                </a:extLst>
              </a:tr>
              <a:tr h="31281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+mn-lt"/>
                        </a:rPr>
                        <a:t>6144</a:t>
                      </a:r>
                      <a:endParaRPr lang="zh-CN" altLang="en-US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512 × 12 × 1</a:t>
                      </a:r>
                      <a:endParaRPr lang="zh-CN" altLang="en-US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384 × 16 × 1</a:t>
                      </a:r>
                      <a:endParaRPr lang="zh-CN" altLang="en-US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6144 × 1 × 1</a:t>
                      </a:r>
                      <a:endParaRPr lang="zh-CN" altLang="en-US" sz="1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6192510"/>
                  </a:ext>
                </a:extLst>
              </a:tr>
              <a:tr h="31281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+mn-lt"/>
                        </a:rPr>
                        <a:t>12288</a:t>
                      </a:r>
                      <a:endParaRPr lang="zh-CN" altLang="en-US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768 × 16 × 1</a:t>
                      </a:r>
                      <a:endParaRPr lang="zh-CN" altLang="en-US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512 × 24 × 1</a:t>
                      </a:r>
                      <a:endParaRPr lang="zh-CN" altLang="en-US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12288 × 1 × 1</a:t>
                      </a:r>
                      <a:endParaRPr lang="zh-CN" altLang="en-US" sz="1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9890488"/>
                  </a:ext>
                </a:extLst>
              </a:tr>
              <a:tr h="31281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+mn-lt"/>
                        </a:rPr>
                        <a:t>24576</a:t>
                      </a:r>
                      <a:endParaRPr lang="zh-CN" altLang="en-US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1024 × 24 × 1</a:t>
                      </a:r>
                      <a:endParaRPr lang="zh-CN" altLang="en-US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768 × 32 × 1</a:t>
                      </a:r>
                      <a:endParaRPr lang="zh-CN" altLang="en-US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24576 × 1 × 1</a:t>
                      </a:r>
                      <a:endParaRPr lang="zh-CN" altLang="en-US" sz="1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2990263"/>
                  </a:ext>
                </a:extLst>
              </a:tr>
              <a:tr h="31281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+mn-lt"/>
                        </a:rPr>
                        <a:t>49152</a:t>
                      </a:r>
                      <a:endParaRPr lang="zh-CN" altLang="en-US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1536 × 32 × 1</a:t>
                      </a:r>
                      <a:endParaRPr lang="zh-CN" altLang="en-US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1024 × 48 × 1</a:t>
                      </a:r>
                      <a:endParaRPr lang="zh-CN" altLang="en-US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49152 × 1 × 1</a:t>
                      </a:r>
                      <a:endParaRPr lang="zh-CN" altLang="en-US" sz="1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4069598"/>
                  </a:ext>
                </a:extLst>
              </a:tr>
              <a:tr h="31281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+mn-lt"/>
                        </a:rPr>
                        <a:t>98304</a:t>
                      </a:r>
                      <a:endParaRPr lang="zh-CN" altLang="en-US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2048 × 48 × 1</a:t>
                      </a:r>
                      <a:endParaRPr lang="zh-CN" altLang="en-US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1536 × 64 × 1</a:t>
                      </a:r>
                      <a:endParaRPr lang="zh-CN" altLang="en-US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98304 × 1 × 1</a:t>
                      </a:r>
                      <a:endParaRPr lang="zh-CN" altLang="en-US" sz="1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8740833"/>
                  </a:ext>
                </a:extLst>
              </a:tr>
              <a:tr h="31281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+mn-lt"/>
                        </a:rPr>
                        <a:t>196608</a:t>
                      </a:r>
                      <a:endParaRPr lang="zh-CN" altLang="en-US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3072 × 64 × 1</a:t>
                      </a:r>
                      <a:endParaRPr lang="zh-CN" altLang="en-US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2048 × 96 × 1</a:t>
                      </a:r>
                      <a:endParaRPr lang="zh-CN" altLang="en-US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196608 × 1 × 1</a:t>
                      </a:r>
                      <a:endParaRPr lang="zh-CN" altLang="en-US" sz="1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2721661"/>
                  </a:ext>
                </a:extLst>
              </a:tr>
            </a:tbl>
          </a:graphicData>
        </a:graphic>
      </p:graphicFrame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0448816"/>
              </p:ext>
            </p:extLst>
          </p:nvPr>
        </p:nvGraphicFramePr>
        <p:xfrm>
          <a:off x="7139940" y="1780448"/>
          <a:ext cx="3831049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5225">
                  <a:extLst>
                    <a:ext uri="{9D8B030D-6E8A-4147-A177-3AD203B41FA5}">
                      <a16:colId xmlns:a16="http://schemas.microsoft.com/office/drawing/2014/main" val="1569254393"/>
                    </a:ext>
                  </a:extLst>
                </a:gridCol>
                <a:gridCol w="1486562">
                  <a:extLst>
                    <a:ext uri="{9D8B030D-6E8A-4147-A177-3AD203B41FA5}">
                      <a16:colId xmlns:a16="http://schemas.microsoft.com/office/drawing/2014/main" val="2957678488"/>
                    </a:ext>
                  </a:extLst>
                </a:gridCol>
                <a:gridCol w="1379262">
                  <a:extLst>
                    <a:ext uri="{9D8B030D-6E8A-4147-A177-3AD203B41FA5}">
                      <a16:colId xmlns:a16="http://schemas.microsoft.com/office/drawing/2014/main" val="1992179234"/>
                    </a:ext>
                  </a:extLst>
                </a:gridCol>
              </a:tblGrid>
              <a:tr h="277956"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Process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Grid</a:t>
                      </a:r>
                      <a:r>
                        <a:rPr lang="en-US" altLang="zh-CN" sz="1400" baseline="-25000" dirty="0"/>
                        <a:t>4</a:t>
                      </a:r>
                      <a:endParaRPr lang="zh-CN" altLang="en-US" sz="14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Grid</a:t>
                      </a:r>
                      <a:r>
                        <a:rPr lang="en-US" altLang="zh-CN" sz="1400" baseline="-25000" dirty="0"/>
                        <a:t>5</a:t>
                      </a:r>
                      <a:endParaRPr lang="zh-CN" altLang="en-US" sz="1400" baseline="-25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6370915"/>
                  </a:ext>
                </a:extLst>
              </a:tr>
              <a:tr h="277956"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48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 × 6 × 1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 × 4 × 1</a:t>
                      </a:r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0315349"/>
                  </a:ext>
                </a:extLst>
              </a:tr>
              <a:tr h="277956"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96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 × 8 × 1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 × 6 × 1</a:t>
                      </a:r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9389874"/>
                  </a:ext>
                </a:extLst>
              </a:tr>
              <a:tr h="277956"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192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 × 12 × 1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 × 8 × 1</a:t>
                      </a:r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4837781"/>
                  </a:ext>
                </a:extLst>
              </a:tr>
              <a:tr h="277956"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384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 × 16 × 1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 × 12 × 1</a:t>
                      </a:r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7032963"/>
                  </a:ext>
                </a:extLst>
              </a:tr>
              <a:tr h="277956"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768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 × 24 × 1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48 × 16 × 1</a:t>
                      </a:r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4808591"/>
                  </a:ext>
                </a:extLst>
              </a:tr>
              <a:tr h="277956"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1536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48 × 32 × 1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64 × 24 × 1</a:t>
                      </a:r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7726339"/>
                  </a:ext>
                </a:extLst>
              </a:tr>
              <a:tr h="277956"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3072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64 × 48 × 1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96 × 32 × 1</a:t>
                      </a:r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7318419"/>
                  </a:ext>
                </a:extLst>
              </a:tr>
              <a:tr h="277956">
                <a:tc>
                  <a:txBody>
                    <a:bodyPr/>
                    <a:lstStyle/>
                    <a:p>
                      <a:r>
                        <a:rPr lang="en-US" altLang="zh-CN" sz="1400" dirty="0"/>
                        <a:t>6144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96 × 64 × 1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 × 48 × 1</a:t>
                      </a:r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2064964"/>
                  </a:ext>
                </a:extLst>
              </a:tr>
            </a:tbl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838200" y="1245832"/>
            <a:ext cx="3811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MPI process grid for large scaling: </a:t>
            </a:r>
            <a:endParaRPr lang="zh-CN" altLang="en-US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7139940" y="1245832"/>
            <a:ext cx="3831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MPI process grid for small scaling: </a:t>
            </a:r>
            <a:endParaRPr lang="zh-CN" altLang="en-US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37755" y="4602113"/>
            <a:ext cx="8821881" cy="132343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CN" sz="2000" dirty="0"/>
              <a:t>The greater the value of </a:t>
            </a:r>
            <a:r>
              <a:rPr lang="zh-CN" altLang="en-US" sz="2000" dirty="0"/>
              <a:t>𝐷𝑥</a:t>
            </a:r>
            <a:r>
              <a:rPr lang="en-US" altLang="zh-CN" sz="2000" dirty="0"/>
              <a:t>/</a:t>
            </a:r>
            <a:r>
              <a:rPr lang="zh-CN" altLang="en-US" sz="2000" dirty="0"/>
              <a:t>𝐷𝑦</a:t>
            </a:r>
            <a:r>
              <a:rPr lang="en-US" altLang="zh-CN" sz="2000" dirty="0"/>
              <a:t>, the higher the parallel efficiency. </a:t>
            </a:r>
          </a:p>
          <a:p>
            <a:r>
              <a:rPr lang="en-US" altLang="zh-CN" sz="2000" dirty="0"/>
              <a:t>If the value of </a:t>
            </a:r>
            <a:r>
              <a:rPr lang="zh-CN" altLang="en-US" sz="2000" dirty="0"/>
              <a:t>𝐷𝑥 </a:t>
            </a:r>
            <a:r>
              <a:rPr lang="en-US" altLang="zh-CN" sz="2000" dirty="0"/>
              <a:t>is the same as the number of processes and </a:t>
            </a:r>
            <a:r>
              <a:rPr lang="zh-CN" altLang="en-US" sz="2000" dirty="0"/>
              <a:t>𝐷𝑦 </a:t>
            </a:r>
            <a:r>
              <a:rPr lang="en-US" altLang="zh-CN" sz="2000" dirty="0"/>
              <a:t>= 1 as presented in </a:t>
            </a:r>
            <a:r>
              <a:rPr lang="zh-CN" altLang="en-US" sz="2000" dirty="0"/>
              <a:t>𝐺𝑟𝑖𝑑</a:t>
            </a:r>
            <a:r>
              <a:rPr lang="en-US" altLang="zh-CN" sz="2000" baseline="-25000" dirty="0"/>
              <a:t>3</a:t>
            </a:r>
            <a:r>
              <a:rPr lang="en-US" altLang="zh-CN" sz="2000" dirty="0"/>
              <a:t>, there will be no performance abnormalities because the number of atoms is close to evenly divided into each process.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5906553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+mn-lt"/>
                <a:cs typeface="+mn-ea"/>
                <a:sym typeface="+mn-lt"/>
              </a:rPr>
              <a:t>Evaluation-Scalability (Weak Scaling)</a:t>
            </a:r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2">
                    <a:lumMod val="50000"/>
                  </a:schemeClr>
                </a:solidFill>
                <a:latin typeface="+mn-lt"/>
                <a:cs typeface="+mn-ea"/>
                <a:sym typeface="+mn-lt"/>
              </a:rPr>
              <a:t>LMFF: Efficient and Scalable Layered Materials Force Field on Heterogeneous Many-Core Processors</a:t>
            </a:r>
            <a:endParaRPr lang="zh-CN" altLang="en-US" dirty="0">
              <a:solidFill>
                <a:schemeClr val="bg2">
                  <a:lumMod val="50000"/>
                </a:schemeClr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E45A-A625-44C4-93B5-47B83AD6C595}" type="slidenum">
              <a:rPr lang="zh-CN" altLang="en-US" smtClean="0">
                <a:latin typeface="+mn-lt"/>
                <a:cs typeface="+mn-ea"/>
                <a:sym typeface="+mn-lt"/>
              </a:rPr>
              <a:pPr/>
              <a:t>26</a:t>
            </a:fld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pic>
        <p:nvPicPr>
          <p:cNvPr id="9" name="内容占位符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30724"/>
            <a:ext cx="4470089" cy="2288966"/>
          </a:xfrm>
        </p:spPr>
      </p:pic>
      <p:pic>
        <p:nvPicPr>
          <p:cNvPr id="10" name="内容占位符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015" y="3986234"/>
            <a:ext cx="4637274" cy="2164531"/>
          </a:xfrm>
          <a:prstGeom prst="rect">
            <a:avLst/>
          </a:prstGeom>
        </p:spPr>
      </p:pic>
      <p:sp>
        <p:nvSpPr>
          <p:cNvPr id="11" name="对话气泡: 矩形 2">
            <a:extLst>
              <a:ext uri="{FF2B5EF4-FFF2-40B4-BE49-F238E27FC236}">
                <a16:creationId xmlns:a16="http://schemas.microsoft.com/office/drawing/2014/main" id="{66536A74-F5FA-43A3-81B1-E93A4DA886A7}"/>
              </a:ext>
            </a:extLst>
          </p:cNvPr>
          <p:cNvSpPr/>
          <p:nvPr/>
        </p:nvSpPr>
        <p:spPr>
          <a:xfrm>
            <a:off x="5614213" y="3057446"/>
            <a:ext cx="6096342" cy="1774328"/>
          </a:xfrm>
          <a:prstGeom prst="wedgeRectCallout">
            <a:avLst>
              <a:gd name="adj1" fmla="val -54725"/>
              <a:gd name="adj2" fmla="val 38739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CN" dirty="0" err="1">
                <a:solidFill>
                  <a:schemeClr val="tx1"/>
                </a:solidFill>
              </a:rPr>
              <a:t>Nlocal</a:t>
            </a:r>
            <a:r>
              <a:rPr lang="en-US" altLang="zh-CN" dirty="0">
                <a:solidFill>
                  <a:schemeClr val="tx1"/>
                </a:solidFill>
              </a:rPr>
              <a:t> = 1360M = 1,393,333 atoms </a:t>
            </a:r>
          </a:p>
          <a:p>
            <a:r>
              <a:rPr lang="en-US" altLang="zh-CN" dirty="0" err="1">
                <a:solidFill>
                  <a:schemeClr val="tx1"/>
                </a:solidFill>
              </a:rPr>
              <a:t>Nlocal</a:t>
            </a:r>
            <a:r>
              <a:rPr lang="en-US" altLang="zh-CN" dirty="0">
                <a:solidFill>
                  <a:schemeClr val="tx1"/>
                </a:solidFill>
              </a:rPr>
              <a:t> = 2721M = 2,786,667 atoms</a:t>
            </a:r>
            <a:endParaRPr lang="en-US" altLang="zh-CN" dirty="0">
              <a:solidFill>
                <a:schemeClr val="tx1"/>
              </a:solidFill>
              <a:cs typeface="+mn-ea"/>
              <a:sym typeface="+mn-lt"/>
            </a:endParaRPr>
          </a:p>
          <a:p>
            <a:r>
              <a:rPr lang="en-US" altLang="zh-CN" dirty="0">
                <a:solidFill>
                  <a:schemeClr val="tx1"/>
                </a:solidFill>
                <a:cs typeface="+mn-ea"/>
                <a:sym typeface="+mn-lt"/>
              </a:rPr>
              <a:t>W</a:t>
            </a:r>
            <a:r>
              <a:rPr lang="en-US" altLang="zh-CN" sz="1800" b="0" i="0" u="none" strike="noStrike" baseline="0" dirty="0">
                <a:solidFill>
                  <a:schemeClr val="tx1"/>
                </a:solidFill>
                <a:cs typeface="+mn-ea"/>
                <a:sym typeface="+mn-lt"/>
              </a:rPr>
              <a:t>hen </a:t>
            </a:r>
            <a:r>
              <a:rPr lang="en-US" altLang="zh-CN" sz="1800" b="0" i="0" u="none" strike="noStrike" baseline="0" dirty="0" err="1">
                <a:solidFill>
                  <a:schemeClr val="tx1"/>
                </a:solidFill>
                <a:cs typeface="+mn-ea"/>
                <a:sym typeface="+mn-lt"/>
              </a:rPr>
              <a:t>Nlocal</a:t>
            </a:r>
            <a:r>
              <a:rPr lang="en-US" altLang="zh-CN" sz="1800" b="0" i="0" u="none" strike="noStrike" baseline="0" dirty="0">
                <a:solidFill>
                  <a:schemeClr val="tx1"/>
                </a:solidFill>
                <a:cs typeface="+mn-ea"/>
                <a:sym typeface="+mn-lt"/>
              </a:rPr>
              <a:t>=2721M, the parallel efficiency reaches 100%. </a:t>
            </a:r>
          </a:p>
          <a:p>
            <a:r>
              <a:rPr lang="en-US" altLang="zh-CN" sz="1800" b="0" i="0" u="none" strike="noStrike" dirty="0">
                <a:solidFill>
                  <a:schemeClr val="tx1"/>
                </a:solidFill>
                <a:cs typeface="+mn-ea"/>
                <a:sym typeface="+mn-lt"/>
              </a:rPr>
              <a:t>Because </a:t>
            </a:r>
            <a:r>
              <a:rPr lang="en-US" altLang="zh-CN" dirty="0">
                <a:solidFill>
                  <a:schemeClr val="tx1"/>
                </a:solidFill>
                <a:cs typeface="+mn-ea"/>
                <a:sym typeface="+mn-lt"/>
              </a:rPr>
              <a:t>the number of atoms loaded in one CG reaches the maximum, such a large computational density leads to ideal parallel efficiency.</a:t>
            </a:r>
            <a:endParaRPr lang="zh-CN" altLang="en-US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5" name="对话气泡: 矩形 7">
            <a:extLst>
              <a:ext uri="{FF2B5EF4-FFF2-40B4-BE49-F238E27FC236}">
                <a16:creationId xmlns:a16="http://schemas.microsoft.com/office/drawing/2014/main" id="{7939B179-E165-4024-B47D-BB39A035395C}"/>
              </a:ext>
            </a:extLst>
          </p:cNvPr>
          <p:cNvSpPr/>
          <p:nvPr/>
        </p:nvSpPr>
        <p:spPr>
          <a:xfrm>
            <a:off x="5617311" y="1408974"/>
            <a:ext cx="4164063" cy="845654"/>
          </a:xfrm>
          <a:prstGeom prst="wedgeRectCallout">
            <a:avLst>
              <a:gd name="adj1" fmla="val -52725"/>
              <a:gd name="adj2" fmla="val -354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en-US" altLang="zh-CN" dirty="0">
                <a:cs typeface="+mn-ea"/>
                <a:sym typeface="+mn-lt"/>
              </a:rPr>
              <a:t>T</a:t>
            </a:r>
            <a:r>
              <a:rPr lang="en-US" altLang="zh-CN" sz="1800" b="0" i="0" u="none" strike="noStrike" baseline="0" dirty="0">
                <a:cs typeface="+mn-ea"/>
                <a:sym typeface="+mn-lt"/>
              </a:rPr>
              <a:t>he system size is up to one billion atoms with parallel efficiency of 79%.</a:t>
            </a: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9DADDF71-7E4B-45F1-A7E1-BFA4747B90B3}"/>
              </a:ext>
            </a:extLst>
          </p:cNvPr>
          <p:cNvSpPr/>
          <p:nvPr/>
        </p:nvSpPr>
        <p:spPr>
          <a:xfrm>
            <a:off x="5623510" y="2366287"/>
            <a:ext cx="4157864" cy="55897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dirty="0"/>
              <a:t>The system size is </a:t>
            </a:r>
            <a:r>
              <a:rPr lang="en-US" altLang="zh-CN" dirty="0" err="1"/>
              <a:t>Nlocal</a:t>
            </a:r>
            <a:r>
              <a:rPr lang="en-US" altLang="zh-CN" dirty="0"/>
              <a:t> * processes. </a:t>
            </a:r>
          </a:p>
        </p:txBody>
      </p:sp>
    </p:spTree>
    <p:extLst>
      <p:ext uri="{BB962C8B-B14F-4D97-AF65-F5344CB8AC3E}">
        <p14:creationId xmlns:p14="http://schemas.microsoft.com/office/powerpoint/2010/main" val="32090195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+mn-lt"/>
                <a:cs typeface="+mn-ea"/>
                <a:sym typeface="+mn-lt"/>
              </a:rPr>
              <a:t>Evaluation-Accuracy</a:t>
            </a:r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2">
                    <a:lumMod val="50000"/>
                  </a:schemeClr>
                </a:solidFill>
                <a:latin typeface="+mn-lt"/>
                <a:cs typeface="+mn-ea"/>
                <a:sym typeface="+mn-lt"/>
              </a:rPr>
              <a:t>LMFF: Efficient and Scalable Layered Materials Force Field on Heterogeneous Many-Core Processors</a:t>
            </a:r>
            <a:endParaRPr lang="zh-CN" altLang="en-US" dirty="0">
              <a:solidFill>
                <a:schemeClr val="bg2">
                  <a:lumMod val="50000"/>
                </a:schemeClr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E45A-A625-44C4-93B5-47B83AD6C595}" type="slidenum">
              <a:rPr lang="zh-CN" altLang="en-US" smtClean="0">
                <a:latin typeface="+mn-lt"/>
                <a:cs typeface="+mn-ea"/>
                <a:sym typeface="+mn-lt"/>
              </a:rPr>
              <a:pPr/>
              <a:t>27</a:t>
            </a:fld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pic>
        <p:nvPicPr>
          <p:cNvPr id="9" name="内容占位符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69835"/>
            <a:ext cx="4994392" cy="2534010"/>
          </a:xfr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952790"/>
            <a:ext cx="4994392" cy="2463615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462F1B93-AEBD-4D0E-BFFD-641DE38E8516}"/>
              </a:ext>
            </a:extLst>
          </p:cNvPr>
          <p:cNvSpPr txBox="1"/>
          <p:nvPr/>
        </p:nvSpPr>
        <p:spPr>
          <a:xfrm>
            <a:off x="6745046" y="2636840"/>
            <a:ext cx="41755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>
                <a:cs typeface="+mn-ea"/>
                <a:sym typeface="+mn-lt"/>
              </a:rPr>
              <a:t>Validation of results for a six-layer graphene system of 5016 atoms with a time length of 1 ns</a:t>
            </a:r>
            <a:endParaRPr lang="zh-CN" altLang="en-US" sz="2000" dirty="0">
              <a:cs typeface="+mn-ea"/>
              <a:sym typeface="+mn-lt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zh-CN" sz="2000" b="0" i="0" u="none" strike="noStrike" baseline="0" dirty="0">
                <a:cs typeface="+mn-ea"/>
                <a:sym typeface="+mn-lt"/>
              </a:rPr>
              <a:t>ORG is the results of </a:t>
            </a:r>
            <a:r>
              <a:rPr lang="en-US" altLang="zh-CN" sz="2000" b="0" i="0" u="none" strike="noStrike" baseline="0" dirty="0" err="1">
                <a:cs typeface="+mn-ea"/>
                <a:sym typeface="+mn-lt"/>
              </a:rPr>
              <a:t>Tersoff</a:t>
            </a:r>
            <a:r>
              <a:rPr lang="en-US" altLang="zh-CN" sz="2000" b="0" i="0" u="none" strike="noStrike" baseline="0" dirty="0">
                <a:cs typeface="+mn-ea"/>
                <a:sym typeface="+mn-lt"/>
              </a:rPr>
              <a:t> and ILP potential.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altLang="zh-CN" sz="2000" b="0" i="0" u="none" strike="noStrike" baseline="0" dirty="0">
                <a:cs typeface="+mn-ea"/>
                <a:sym typeface="+mn-lt"/>
              </a:rPr>
              <a:t>OPT is the results of optimized LMFF potential, SWLMFF</a:t>
            </a:r>
          </a:p>
          <a:p>
            <a:r>
              <a:rPr lang="en-US" altLang="zh-CN" sz="2000" dirty="0"/>
              <a:t> 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8632474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+mn-lt"/>
                <a:cs typeface="+mn-ea"/>
                <a:sym typeface="+mn-lt"/>
              </a:rPr>
              <a:t>Evaluation-Accuracy</a:t>
            </a:r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2">
                    <a:lumMod val="50000"/>
                  </a:schemeClr>
                </a:solidFill>
                <a:latin typeface="+mn-lt"/>
                <a:cs typeface="+mn-ea"/>
                <a:sym typeface="+mn-lt"/>
              </a:rPr>
              <a:t>LMFF: Efficient and Scalable Layered Materials Force Field on Heterogeneous Many-Core Processors</a:t>
            </a:r>
            <a:endParaRPr lang="zh-CN" altLang="en-US" dirty="0">
              <a:solidFill>
                <a:schemeClr val="bg2">
                  <a:lumMod val="50000"/>
                </a:schemeClr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E45A-A625-44C4-93B5-47B83AD6C595}" type="slidenum">
              <a:rPr lang="zh-CN" altLang="en-US" smtClean="0">
                <a:latin typeface="+mn-lt"/>
                <a:cs typeface="+mn-ea"/>
                <a:sym typeface="+mn-lt"/>
              </a:rPr>
              <a:pPr/>
              <a:t>28</a:t>
            </a:fld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52FA244D-7DC7-4C84-AFA5-41A4DA6D53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12850"/>
            <a:ext cx="6489281" cy="3258516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66A5F8C3-EBF2-4F87-97A1-4FB94F9E225A}"/>
              </a:ext>
            </a:extLst>
          </p:cNvPr>
          <p:cNvSpPr txBox="1"/>
          <p:nvPr/>
        </p:nvSpPr>
        <p:spPr>
          <a:xfrm>
            <a:off x="838200" y="4737622"/>
            <a:ext cx="8943174" cy="132343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/>
              <a:t>There </a:t>
            </a:r>
            <a:r>
              <a:rPr lang="en-US" altLang="zh-CN" sz="2000" dirty="0">
                <a:sym typeface="+mn-lt"/>
              </a:rPr>
              <a:t>is no deviation in the energy values of these two versions</a:t>
            </a:r>
            <a:r>
              <a:rPr lang="en-US" altLang="zh-CN" sz="2000" b="0" i="0" u="none" strike="noStrike" baseline="0" dirty="0">
                <a:solidFill>
                  <a:schemeClr val="tx1"/>
                </a:solidFill>
                <a:cs typeface="+mn-ea"/>
                <a:sym typeface="+mn-lt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b="0" i="0" u="none" strike="noStrike" baseline="0" dirty="0">
                <a:cs typeface="+mn-ea"/>
                <a:sym typeface="+mn-lt"/>
              </a:rPr>
              <a:t>For the pressure, there is a disturbance from a position of about 0.6 ns, and the absolute error range is 10</a:t>
            </a:r>
            <a:r>
              <a:rPr lang="en-US" altLang="zh-CN" sz="2000" b="0" i="0" u="none" strike="noStrike" baseline="30000" dirty="0">
                <a:cs typeface="+mn-ea"/>
                <a:sym typeface="+mn-lt"/>
              </a:rPr>
              <a:t>−4</a:t>
            </a:r>
            <a:r>
              <a:rPr lang="en-US" altLang="zh-CN" sz="2000" b="0" i="0" u="none" strike="noStrike" baseline="0" dirty="0">
                <a:cs typeface="+mn-ea"/>
                <a:sym typeface="+mn-lt"/>
              </a:rPr>
              <a:t>, which is acceptable.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altLang="zh-CN" sz="2000" b="0" i="0" u="none" strike="noStrike" baseline="0" dirty="0">
                <a:latin typeface="Segoe UI" panose="020B0502040204020203" pitchFamily="34" charset="0"/>
                <a:cs typeface="Segoe UI" panose="020B0502040204020203" pitchFamily="34" charset="0"/>
                <a:sym typeface="+mn-lt"/>
              </a:rPr>
              <a:t>Δ</a:t>
            </a:r>
            <a:r>
              <a:rPr lang="zh-CN" altLang="el-GR" sz="2000" b="0" i="0" u="none" strike="noStrike" baseline="0" dirty="0">
                <a:latin typeface="Segoe UI" panose="020B0502040204020203" pitchFamily="34" charset="0"/>
                <a:cs typeface="Segoe UI" panose="020B0502040204020203" pitchFamily="34" charset="0"/>
                <a:sym typeface="+mn-lt"/>
              </a:rPr>
              <a:t>𝑇𝑜𝑡𝐸𝑛𝑔 </a:t>
            </a:r>
            <a:r>
              <a:rPr lang="en-US" altLang="zh-CN" sz="2000" b="0" i="0" u="none" strike="noStrike" baseline="0" dirty="0">
                <a:latin typeface="Segoe UI" panose="020B0502040204020203" pitchFamily="34" charset="0"/>
                <a:cs typeface="Segoe UI" panose="020B0502040204020203" pitchFamily="34" charset="0"/>
                <a:sym typeface="+mn-lt"/>
              </a:rPr>
              <a:t>and </a:t>
            </a:r>
            <a:r>
              <a:rPr lang="el-GR" altLang="zh-CN" sz="2000" b="0" i="0" u="none" strike="noStrike" baseline="0" dirty="0">
                <a:latin typeface="Segoe UI" panose="020B0502040204020203" pitchFamily="34" charset="0"/>
                <a:cs typeface="Segoe UI" panose="020B0502040204020203" pitchFamily="34" charset="0"/>
                <a:sym typeface="+mn-lt"/>
              </a:rPr>
              <a:t>Δ</a:t>
            </a:r>
            <a:r>
              <a:rPr lang="zh-CN" altLang="el-GR" sz="2000" b="0" i="0" u="none" strike="noStrike" baseline="0" dirty="0">
                <a:latin typeface="Segoe UI" panose="020B0502040204020203" pitchFamily="34" charset="0"/>
                <a:cs typeface="Segoe UI" panose="020B0502040204020203" pitchFamily="34" charset="0"/>
                <a:sym typeface="+mn-lt"/>
              </a:rPr>
              <a:t>𝑃𝑟𝑒𝑠𝑠 </a:t>
            </a:r>
            <a:r>
              <a:rPr lang="en-US" altLang="zh-CN" sz="2000" b="0" i="0" u="none" strike="noStrike" baseline="0" dirty="0">
                <a:latin typeface="Segoe UI" panose="020B0502040204020203" pitchFamily="34" charset="0"/>
                <a:cs typeface="Segoe UI" panose="020B0502040204020203" pitchFamily="34" charset="0"/>
                <a:sym typeface="+mn-lt"/>
              </a:rPr>
              <a:t>are the absolute error for energy and pressure.</a:t>
            </a:r>
            <a:endParaRPr lang="en-US" altLang="zh-CN" sz="2000" b="0" i="0" u="none" strike="noStrike" baseline="0" dirty="0">
              <a:solidFill>
                <a:schemeClr val="tx1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704380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291" y="1380067"/>
            <a:ext cx="4704170" cy="257127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latin typeface="+mn-lt"/>
                <a:cs typeface="+mn-ea"/>
                <a:sym typeface="+mn-lt"/>
              </a:rPr>
              <a:t>Evaluation-Visualization</a:t>
            </a:r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+mn-lt"/>
                <a:cs typeface="+mn-ea"/>
                <a:sym typeface="+mn-lt"/>
              </a:rPr>
              <a:t>LMFF: Efficient and Scalable Layered Materials Force Field on Heterogeneous Many-Core Processors</a:t>
            </a:r>
            <a:endParaRPr lang="zh-CN" altLang="en-US" dirty="0">
              <a:solidFill>
                <a:schemeClr val="bg2">
                  <a:lumMod val="50000"/>
                </a:schemeClr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E45A-A625-44C4-93B5-47B83AD6C595}" type="slidenum">
              <a:rPr lang="zh-CN" altLang="en-US" smtClean="0">
                <a:latin typeface="+mn-lt"/>
                <a:cs typeface="+mn-ea"/>
                <a:sym typeface="+mn-lt"/>
              </a:rPr>
              <a:pPr/>
              <a:t>29</a:t>
            </a:fld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970" y="1637558"/>
            <a:ext cx="4629579" cy="2052523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26F52FE0-944F-489F-A49B-747B8439DB63}"/>
              </a:ext>
            </a:extLst>
          </p:cNvPr>
          <p:cNvSpPr/>
          <p:nvPr/>
        </p:nvSpPr>
        <p:spPr>
          <a:xfrm>
            <a:off x="1313171" y="4097669"/>
            <a:ext cx="4358290" cy="123712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>
                <a:cs typeface="+mn-ea"/>
                <a:sym typeface="+mn-lt"/>
              </a:rPr>
              <a:t>Size: 5016 atoms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>
                <a:cs typeface="+mn-ea"/>
                <a:sym typeface="+mn-lt"/>
              </a:rPr>
              <a:t>Length: 1 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>
                <a:cs typeface="+mn-ea"/>
                <a:sym typeface="+mn-lt"/>
              </a:rPr>
              <a:t>System</a:t>
            </a:r>
            <a:r>
              <a:rPr lang="en-US" altLang="zh-CN" sz="2400" b="0" i="0" u="none" strike="noStrike" baseline="0" dirty="0">
                <a:cs typeface="+mn-ea"/>
                <a:sym typeface="+mn-lt"/>
              </a:rPr>
              <a:t>: a six-layer graphene</a:t>
            </a:r>
          </a:p>
        </p:txBody>
      </p:sp>
      <p:sp>
        <p:nvSpPr>
          <p:cNvPr id="10" name="对话气泡: 矩形 2">
            <a:extLst>
              <a:ext uri="{FF2B5EF4-FFF2-40B4-BE49-F238E27FC236}">
                <a16:creationId xmlns:a16="http://schemas.microsoft.com/office/drawing/2014/main" id="{C4C8FF64-17B0-43F8-87C2-D831227CD1BF}"/>
              </a:ext>
            </a:extLst>
          </p:cNvPr>
          <p:cNvSpPr/>
          <p:nvPr/>
        </p:nvSpPr>
        <p:spPr>
          <a:xfrm>
            <a:off x="6290970" y="3951338"/>
            <a:ext cx="4554275" cy="777105"/>
          </a:xfrm>
          <a:prstGeom prst="wedgeRectCallout">
            <a:avLst>
              <a:gd name="adj1" fmla="val -8024"/>
              <a:gd name="adj2" fmla="val -75053"/>
            </a:avLst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dirty="0">
                <a:cs typeface="+mn-ea"/>
                <a:sym typeface="+mn-lt"/>
              </a:rPr>
              <a:t>It can be seen that some graphene layers did indeed slip.</a:t>
            </a:r>
            <a:endParaRPr lang="zh-CN" altLang="en-US" sz="2400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6031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+mn-lt"/>
                <a:cs typeface="+mn-ea"/>
                <a:sym typeface="+mn-lt"/>
              </a:rPr>
              <a:t>Contents</a:t>
            </a:r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altLang="zh-CN" dirty="0">
                <a:latin typeface="+mn-lt"/>
                <a:cs typeface="+mn-ea"/>
                <a:sym typeface="+mn-lt"/>
              </a:rPr>
              <a:t>Background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altLang="zh-CN" dirty="0">
                <a:latin typeface="+mn-lt"/>
                <a:cs typeface="+mn-ea"/>
                <a:sym typeface="+mn-lt"/>
              </a:rPr>
              <a:t>Related Work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altLang="zh-CN" dirty="0">
                <a:latin typeface="+mn-lt"/>
                <a:cs typeface="+mn-ea"/>
                <a:sym typeface="+mn-lt"/>
              </a:rPr>
              <a:t>Motivation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altLang="zh-CN" dirty="0">
                <a:latin typeface="+mn-lt"/>
                <a:cs typeface="+mn-ea"/>
                <a:sym typeface="+mn-lt"/>
              </a:rPr>
              <a:t>Optimization Methods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altLang="zh-CN" dirty="0">
                <a:latin typeface="+mn-lt"/>
                <a:cs typeface="+mn-ea"/>
                <a:sym typeface="+mn-lt"/>
              </a:rPr>
              <a:t>Evaluation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altLang="zh-CN" dirty="0">
                <a:latin typeface="+mn-lt"/>
                <a:cs typeface="+mn-ea"/>
                <a:sym typeface="+mn-lt"/>
              </a:rPr>
              <a:t>Conclusions and Future Work</a:t>
            </a:r>
          </a:p>
          <a:p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+mn-lt"/>
                <a:cs typeface="+mn-ea"/>
                <a:sym typeface="+mn-lt"/>
              </a:rPr>
              <a:t>LMFF: Efficient and Scalable Layered Materials Force Field on Heterogeneous Many-Core Processors</a:t>
            </a:r>
            <a:endParaRPr lang="zh-CN" altLang="en-US" dirty="0">
              <a:solidFill>
                <a:schemeClr val="bg2">
                  <a:lumMod val="50000"/>
                </a:schemeClr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E45A-A625-44C4-93B5-47B83AD6C595}" type="slidenum">
              <a:rPr lang="zh-CN" altLang="en-US" smtClean="0">
                <a:latin typeface="+mn-lt"/>
                <a:cs typeface="+mn-ea"/>
                <a:sym typeface="+mn-lt"/>
              </a:rPr>
              <a:pPr/>
              <a:t>3</a:t>
            </a:fld>
            <a:endParaRPr lang="zh-CN" altLang="en-US" dirty="0">
              <a:latin typeface="+mn-lt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395786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+mn-lt"/>
                <a:cs typeface="+mn-ea"/>
                <a:sym typeface="+mn-lt"/>
              </a:rPr>
              <a:t>Conclusions</a:t>
            </a:r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30284"/>
            <a:ext cx="8424134" cy="4946679"/>
          </a:xfrm>
        </p:spPr>
        <p:txBody>
          <a:bodyPr>
            <a:normAutofit fontScale="85000" lnSpcReduction="20000"/>
          </a:bodyPr>
          <a:lstStyle/>
          <a:p>
            <a:r>
              <a:rPr lang="en-US" altLang="zh-CN" sz="3400" dirty="0">
                <a:latin typeface="+mn-lt"/>
                <a:cs typeface="+mn-ea"/>
                <a:sym typeface="+mn-lt"/>
              </a:rPr>
              <a:t>Refactored ILP potential</a:t>
            </a:r>
          </a:p>
          <a:p>
            <a:pPr lvl="1"/>
            <a:r>
              <a:rPr lang="en-US" altLang="zh-CN" dirty="0">
                <a:latin typeface="+mn-lt"/>
                <a:cs typeface="+mn-ea"/>
                <a:sym typeface="+mn-lt"/>
              </a:rPr>
              <a:t>On-the-fly generation of the short neighbor list and kernel fusion</a:t>
            </a:r>
            <a:endParaRPr lang="en-US" altLang="zh-CN" sz="3300" dirty="0">
              <a:latin typeface="+mn-lt"/>
              <a:cs typeface="+mn-ea"/>
              <a:sym typeface="+mn-lt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altLang="zh-CN" sz="3300" dirty="0">
                <a:latin typeface="+mn-lt"/>
                <a:cs typeface="+mn-ea"/>
                <a:sym typeface="+mn-lt"/>
              </a:rPr>
              <a:t>Generic LMFF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altLang="zh-CN" dirty="0" err="1">
                <a:latin typeface="+mn-lt"/>
                <a:cs typeface="+mn-ea"/>
                <a:sym typeface="+mn-lt"/>
              </a:rPr>
              <a:t>Bitmarking</a:t>
            </a:r>
            <a:r>
              <a:rPr lang="en-US" altLang="zh-CN" dirty="0">
                <a:latin typeface="+mn-lt"/>
                <a:cs typeface="+mn-ea"/>
                <a:sym typeface="+mn-lt"/>
              </a:rPr>
              <a:t> method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altLang="zh-CN" dirty="0">
                <a:latin typeface="+mn-lt"/>
                <a:cs typeface="+mn-ea"/>
                <a:sym typeface="+mn-lt"/>
              </a:rPr>
              <a:t>Delay construction and recalculation check mechanism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altLang="zh-CN" dirty="0">
                <a:latin typeface="+mn-lt"/>
                <a:cs typeface="+mn-ea"/>
                <a:sym typeface="+mn-lt"/>
              </a:rPr>
              <a:t>2× on Intel platforms and10-15× on Sunway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altLang="zh-CN" sz="3300" dirty="0">
                <a:latin typeface="+mn-lt"/>
                <a:cs typeface="+mn-ea"/>
                <a:sym typeface="+mn-lt"/>
              </a:rPr>
              <a:t>Optimized SWLMFF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altLang="zh-CN" dirty="0">
                <a:latin typeface="+mn-lt"/>
                <a:cs typeface="+mn-ea"/>
                <a:sym typeface="+mn-lt"/>
              </a:rPr>
              <a:t>On a single node: 270× for a system of 5,016 atoms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altLang="zh-CN" dirty="0">
                <a:latin typeface="+mn-lt"/>
                <a:cs typeface="+mn-ea"/>
                <a:sym typeface="+mn-lt"/>
              </a:rPr>
              <a:t>On one plug-in: 200-330× for tens of millions of atomic systems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altLang="zh-CN" dirty="0">
                <a:latin typeface="+mn-lt"/>
                <a:cs typeface="+mn-ea"/>
                <a:sym typeface="+mn-lt"/>
              </a:rPr>
              <a:t>Maximum atomic system: ~2</a:t>
            </a:r>
            <a:r>
              <a:rPr lang="en-US" altLang="zh-CN" baseline="30000" dirty="0">
                <a:latin typeface="+mn-lt"/>
                <a:cs typeface="+mn-ea"/>
                <a:sym typeface="+mn-lt"/>
              </a:rPr>
              <a:t>31</a:t>
            </a:r>
            <a:r>
              <a:rPr lang="en-US" altLang="zh-CN" dirty="0">
                <a:latin typeface="+mn-lt"/>
                <a:cs typeface="+mn-ea"/>
                <a:sym typeface="+mn-lt"/>
              </a:rPr>
              <a:t> atoms (the limit of </a:t>
            </a:r>
            <a:r>
              <a:rPr lang="en-US" altLang="zh-CN" dirty="0" err="1">
                <a:latin typeface="+mn-lt"/>
                <a:cs typeface="+mn-ea"/>
                <a:sym typeface="+mn-lt"/>
              </a:rPr>
              <a:t>gaussian</a:t>
            </a:r>
            <a:r>
              <a:rPr lang="en-US" altLang="zh-CN" dirty="0">
                <a:latin typeface="+mn-lt"/>
                <a:cs typeface="+mn-ea"/>
                <a:sym typeface="+mn-lt"/>
              </a:rPr>
              <a:t> style velocity creation) with weak scaling of </a:t>
            </a:r>
            <a:r>
              <a:rPr lang="en-US" altLang="zh-CN" sz="2000" dirty="0">
                <a:cs typeface="+mn-ea"/>
                <a:sym typeface="+mn-lt"/>
              </a:rPr>
              <a:t>79% when running on 196,608 processes</a:t>
            </a:r>
            <a:endParaRPr lang="en-US" altLang="zh-CN" dirty="0">
              <a:latin typeface="+mn-lt"/>
              <a:cs typeface="+mn-ea"/>
              <a:sym typeface="+mn-lt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altLang="zh-CN" dirty="0">
                <a:latin typeface="+mn-lt"/>
                <a:cs typeface="+mn-ea"/>
                <a:sym typeface="+mn-lt"/>
              </a:rPr>
              <a:t>Maximum load for one CG: more than 2.7 million with weak scaling of </a:t>
            </a:r>
            <a:r>
              <a:rPr lang="en-US" altLang="zh-CN" sz="2000" dirty="0">
                <a:cs typeface="+mn-ea"/>
                <a:sym typeface="+mn-lt"/>
              </a:rPr>
              <a:t>95%</a:t>
            </a:r>
            <a:r>
              <a:rPr lang="zh-CN" altLang="en-US" sz="2000" dirty="0">
                <a:cs typeface="+mn-ea"/>
                <a:sym typeface="+mn-lt"/>
              </a:rPr>
              <a:t> </a:t>
            </a:r>
            <a:r>
              <a:rPr lang="en-US" altLang="zh-CN" sz="2000" dirty="0">
                <a:cs typeface="+mn-ea"/>
                <a:sym typeface="+mn-lt"/>
              </a:rPr>
              <a:t>- 100%</a:t>
            </a:r>
            <a:endParaRPr lang="en-US" altLang="zh-CN" dirty="0">
              <a:latin typeface="+mn-lt"/>
              <a:cs typeface="+mn-ea"/>
              <a:sym typeface="+mn-lt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endParaRPr lang="en-US" altLang="zh-CN" dirty="0">
              <a:latin typeface="+mn-lt"/>
              <a:cs typeface="+mn-ea"/>
              <a:sym typeface="+mn-lt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2">
                    <a:lumMod val="50000"/>
                  </a:schemeClr>
                </a:solidFill>
                <a:latin typeface="+mn-lt"/>
                <a:cs typeface="+mn-ea"/>
                <a:sym typeface="+mn-lt"/>
              </a:rPr>
              <a:t>LMFF: Efficient and Scalable Layered Materials Force Field on Heterogeneous Many-Core Processors</a:t>
            </a:r>
            <a:endParaRPr lang="zh-CN" altLang="en-US" dirty="0">
              <a:solidFill>
                <a:schemeClr val="bg2">
                  <a:lumMod val="50000"/>
                </a:schemeClr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E45A-A625-44C4-93B5-47B83AD6C595}" type="slidenum">
              <a:rPr lang="zh-CN" altLang="en-US" smtClean="0">
                <a:latin typeface="+mn-lt"/>
                <a:cs typeface="+mn-ea"/>
                <a:sym typeface="+mn-lt"/>
              </a:rPr>
              <a:pPr/>
              <a:t>30</a:t>
            </a:fld>
            <a:endParaRPr lang="zh-CN" altLang="en-US" dirty="0">
              <a:latin typeface="+mn-lt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774745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+mn-lt"/>
                <a:cs typeface="+mn-ea"/>
                <a:sym typeface="+mn-lt"/>
              </a:rPr>
              <a:t>Conclusions</a:t>
            </a:r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30284"/>
            <a:ext cx="8991600" cy="4946679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altLang="zh-CN" sz="3300" dirty="0">
                <a:latin typeface="+mn-lt"/>
                <a:cs typeface="+mn-ea"/>
                <a:sym typeface="+mn-lt"/>
              </a:rPr>
              <a:t>Application value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altLang="zh-CN" dirty="0">
                <a:latin typeface="+mn-lt"/>
                <a:cs typeface="+mn-ea"/>
                <a:sym typeface="+mn-lt"/>
              </a:rPr>
              <a:t>Nanosecond simulation can be completed </a:t>
            </a:r>
            <a:r>
              <a:rPr lang="en-US" altLang="zh-CN" u="sng" dirty="0">
                <a:latin typeface="+mn-lt"/>
                <a:cs typeface="+mn-ea"/>
                <a:sym typeface="+mn-lt"/>
              </a:rPr>
              <a:t>in one day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altLang="zh-CN" dirty="0">
                <a:latin typeface="+mn-lt"/>
                <a:cs typeface="+mn-ea"/>
                <a:sym typeface="+mn-lt"/>
              </a:rPr>
              <a:t>It is of great significance to the study of layered materials that greatly improves the efficiency of scientific researchers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altLang="zh-CN" dirty="0"/>
              <a:t>It is the first time to optimize and realize the layered material force field on Sunway supercomputer.</a:t>
            </a:r>
            <a:endParaRPr lang="en-US" altLang="zh-CN" dirty="0">
              <a:latin typeface="+mn-lt"/>
              <a:cs typeface="+mn-ea"/>
              <a:sym typeface="+mn-lt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endParaRPr lang="en-US" altLang="zh-CN" dirty="0">
              <a:latin typeface="+mn-lt"/>
              <a:cs typeface="+mn-ea"/>
              <a:sym typeface="+mn-lt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2">
                    <a:lumMod val="50000"/>
                  </a:schemeClr>
                </a:solidFill>
                <a:latin typeface="+mn-lt"/>
                <a:cs typeface="+mn-ea"/>
                <a:sym typeface="+mn-lt"/>
              </a:rPr>
              <a:t>LMFF: Efficient and Scalable Layered Materials Force Field on Heterogeneous Many-Core Processors</a:t>
            </a:r>
            <a:endParaRPr lang="zh-CN" altLang="en-US" dirty="0">
              <a:solidFill>
                <a:schemeClr val="bg2">
                  <a:lumMod val="50000"/>
                </a:schemeClr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E45A-A625-44C4-93B5-47B83AD6C595}" type="slidenum">
              <a:rPr lang="zh-CN" altLang="en-US" smtClean="0">
                <a:latin typeface="+mn-lt"/>
                <a:cs typeface="+mn-ea"/>
                <a:sym typeface="+mn-lt"/>
              </a:rPr>
              <a:pPr/>
              <a:t>31</a:t>
            </a:fld>
            <a:endParaRPr lang="zh-CN" altLang="en-US" dirty="0">
              <a:latin typeface="+mn-lt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230585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+mn-lt"/>
                <a:cs typeface="+mn-ea"/>
                <a:sym typeface="+mn-lt"/>
              </a:rPr>
              <a:t>Future Work</a:t>
            </a:r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230284"/>
            <a:ext cx="10515600" cy="4946679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altLang="zh-CN" dirty="0">
                <a:latin typeface="+mn-lt"/>
                <a:cs typeface="+mn-ea"/>
                <a:sym typeface="+mn-lt"/>
              </a:rPr>
              <a:t>Extend the functions of LMFF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altLang="zh-CN" dirty="0">
                <a:latin typeface="+mn-lt"/>
                <a:cs typeface="+mn-ea"/>
                <a:sym typeface="+mn-lt"/>
              </a:rPr>
              <a:t>Except for </a:t>
            </a:r>
            <a:r>
              <a:rPr lang="en-US" altLang="zh-CN" dirty="0" err="1">
                <a:latin typeface="+mn-lt"/>
                <a:cs typeface="+mn-ea"/>
                <a:sym typeface="+mn-lt"/>
              </a:rPr>
              <a:t>Tersoff</a:t>
            </a:r>
            <a:r>
              <a:rPr lang="en-US" altLang="zh-CN" dirty="0">
                <a:latin typeface="+mn-lt"/>
                <a:cs typeface="+mn-ea"/>
                <a:sym typeface="+mn-lt"/>
              </a:rPr>
              <a:t>, REBO can also be used to intra-layer interactions.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altLang="zh-CN" dirty="0">
                <a:latin typeface="+mn-lt"/>
                <a:cs typeface="+mn-ea"/>
                <a:sym typeface="+mn-lt"/>
              </a:rPr>
              <a:t>Our optimization  is </a:t>
            </a:r>
            <a:r>
              <a:rPr lang="en-US" altLang="zh-CN" dirty="0" err="1">
                <a:latin typeface="+mn-lt"/>
                <a:cs typeface="+mn-ea"/>
                <a:sym typeface="+mn-lt"/>
              </a:rPr>
              <a:t>portatble</a:t>
            </a:r>
            <a:r>
              <a:rPr lang="en-US" altLang="zh-CN" dirty="0">
                <a:latin typeface="+mn-lt"/>
                <a:cs typeface="+mn-ea"/>
                <a:sym typeface="+mn-lt"/>
              </a:rPr>
              <a:t> which can be applied to similar potentials, like REBO.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altLang="zh-CN" dirty="0">
                <a:latin typeface="+mn-lt"/>
                <a:cs typeface="+mn-ea"/>
                <a:sym typeface="+mn-lt"/>
              </a:rPr>
              <a:t>We will added REBO to the function of intra-layer interactions.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altLang="zh-CN" dirty="0">
                <a:latin typeface="+mn-lt"/>
                <a:cs typeface="+mn-ea"/>
                <a:sym typeface="+mn-lt"/>
              </a:rPr>
              <a:t>Support for cases with irregular shapes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altLang="zh-CN" dirty="0">
                <a:latin typeface="+mn-lt"/>
                <a:cs typeface="+mn-ea"/>
                <a:sym typeface="+mn-lt"/>
              </a:rPr>
              <a:t> Explore solutions to load balancing problems on Sunway.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endParaRPr lang="en-US" altLang="zh-CN" dirty="0">
              <a:latin typeface="+mn-lt"/>
              <a:cs typeface="+mn-ea"/>
              <a:sym typeface="+mn-lt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endParaRPr lang="en-US" altLang="zh-CN" dirty="0">
              <a:latin typeface="+mn-lt"/>
              <a:cs typeface="+mn-ea"/>
              <a:sym typeface="+mn-lt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</a:pPr>
            <a:endParaRPr lang="en-US" altLang="zh-CN" dirty="0">
              <a:latin typeface="+mn-lt"/>
              <a:cs typeface="+mn-ea"/>
              <a:sym typeface="+mn-lt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2">
                    <a:lumMod val="50000"/>
                  </a:schemeClr>
                </a:solidFill>
                <a:latin typeface="+mn-lt"/>
                <a:cs typeface="+mn-ea"/>
                <a:sym typeface="+mn-lt"/>
              </a:rPr>
              <a:t>LMFF: Efficient and Scalable Layered Materials Force Field on Heterogeneous Many-Core Processors</a:t>
            </a:r>
            <a:endParaRPr lang="zh-CN" altLang="en-US" dirty="0">
              <a:solidFill>
                <a:schemeClr val="bg2">
                  <a:lumMod val="50000"/>
                </a:schemeClr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E45A-A625-44C4-93B5-47B83AD6C595}" type="slidenum">
              <a:rPr lang="zh-CN" altLang="en-US" smtClean="0">
                <a:latin typeface="+mn-lt"/>
                <a:cs typeface="+mn-ea"/>
                <a:sym typeface="+mn-lt"/>
              </a:rPr>
              <a:pPr/>
              <a:t>32</a:t>
            </a:fld>
            <a:endParaRPr lang="zh-CN" altLang="en-US" dirty="0">
              <a:latin typeface="+mn-lt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5279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+mn-lt"/>
                <a:ea typeface="+mn-ea"/>
                <a:cs typeface="+mn-ea"/>
                <a:sym typeface="+mn-lt"/>
              </a:rPr>
              <a:t>Thank you for listening!</a:t>
            </a:r>
            <a:endParaRPr lang="zh-CN" altLang="en-US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>
                <a:latin typeface="+mn-lt"/>
                <a:cs typeface="+mn-ea"/>
                <a:sym typeface="+mn-lt"/>
              </a:rPr>
              <a:t>Email: qdgaoping@gmail.com</a:t>
            </a:r>
          </a:p>
          <a:p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E45A-A625-44C4-93B5-47B83AD6C595}" type="slidenum">
              <a:rPr lang="zh-CN" altLang="en-US" smtClean="0">
                <a:latin typeface="+mn-lt"/>
                <a:cs typeface="+mn-ea"/>
                <a:sym typeface="+mn-lt"/>
              </a:rPr>
              <a:pPr/>
              <a:t>33</a:t>
            </a:fld>
            <a:endParaRPr lang="zh-CN" altLang="en-US" dirty="0">
              <a:latin typeface="+mn-lt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87926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+mn-lt"/>
                <a:cs typeface="+mn-ea"/>
                <a:sym typeface="+mn-lt"/>
              </a:rPr>
              <a:t>Background-MD Simulation</a:t>
            </a:r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+mn-lt"/>
                <a:cs typeface="+mn-ea"/>
                <a:sym typeface="+mn-lt"/>
              </a:rPr>
              <a:t>LMFF: Efficient and Scalable Layered Materials Force Field on Heterogeneous Many-Core Processors</a:t>
            </a:r>
            <a:endParaRPr lang="zh-CN" altLang="en-US" dirty="0">
              <a:solidFill>
                <a:schemeClr val="bg2">
                  <a:lumMod val="50000"/>
                </a:schemeClr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E45A-A625-44C4-93B5-47B83AD6C595}" type="slidenum">
              <a:rPr lang="zh-CN" altLang="en-US" smtClean="0">
                <a:latin typeface="+mn-lt"/>
                <a:cs typeface="+mn-ea"/>
                <a:sym typeface="+mn-lt"/>
              </a:rPr>
              <a:pPr/>
              <a:t>4</a:t>
            </a:fld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graphicFrame>
        <p:nvGraphicFramePr>
          <p:cNvPr id="6" name="图示 5"/>
          <p:cNvGraphicFramePr/>
          <p:nvPr>
            <p:extLst>
              <p:ext uri="{D42A27DB-BD31-4B8C-83A1-F6EECF244321}">
                <p14:modId xmlns:p14="http://schemas.microsoft.com/office/powerpoint/2010/main" val="4247529405"/>
              </p:ext>
            </p:extLst>
          </p:nvPr>
        </p:nvGraphicFramePr>
        <p:xfrm>
          <a:off x="1244738" y="1206060"/>
          <a:ext cx="9702521" cy="49521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28500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latin typeface="+mn-lt"/>
                <a:cs typeface="+mn-ea"/>
                <a:sym typeface="+mn-lt"/>
              </a:rPr>
              <a:t>Background-New Sunway</a:t>
            </a:r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pic>
        <p:nvPicPr>
          <p:cNvPr id="6" name="内容占位符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715204"/>
            <a:ext cx="5241041" cy="4616423"/>
          </a:xfrm>
        </p:spPr>
      </p:pic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2">
                    <a:lumMod val="50000"/>
                  </a:schemeClr>
                </a:solidFill>
                <a:latin typeface="+mn-lt"/>
                <a:cs typeface="+mn-ea"/>
                <a:sym typeface="+mn-lt"/>
              </a:rPr>
              <a:t>LMFF: Efficient and Scalable Layered Materials Force Field on Heterogeneous Many-Core Processors</a:t>
            </a:r>
            <a:endParaRPr lang="zh-CN" altLang="en-US" dirty="0">
              <a:solidFill>
                <a:schemeClr val="bg2">
                  <a:lumMod val="50000"/>
                </a:schemeClr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E45A-A625-44C4-93B5-47B83AD6C595}" type="slidenum">
              <a:rPr lang="zh-CN" altLang="en-US" smtClean="0">
                <a:latin typeface="+mn-lt"/>
                <a:cs typeface="+mn-ea"/>
                <a:sym typeface="+mn-lt"/>
              </a:rPr>
              <a:pPr/>
              <a:t>5</a:t>
            </a:fld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8622599"/>
              </p:ext>
            </p:extLst>
          </p:nvPr>
        </p:nvGraphicFramePr>
        <p:xfrm>
          <a:off x="6164765" y="3108638"/>
          <a:ext cx="5922822" cy="1097280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1223171">
                  <a:extLst>
                    <a:ext uri="{9D8B030D-6E8A-4147-A177-3AD203B41FA5}">
                      <a16:colId xmlns:a16="http://schemas.microsoft.com/office/drawing/2014/main" val="2052355074"/>
                    </a:ext>
                  </a:extLst>
                </a:gridCol>
                <a:gridCol w="1424652">
                  <a:extLst>
                    <a:ext uri="{9D8B030D-6E8A-4147-A177-3AD203B41FA5}">
                      <a16:colId xmlns:a16="http://schemas.microsoft.com/office/drawing/2014/main" val="2134884052"/>
                    </a:ext>
                  </a:extLst>
                </a:gridCol>
                <a:gridCol w="1001763">
                  <a:extLst>
                    <a:ext uri="{9D8B030D-6E8A-4147-A177-3AD203B41FA5}">
                      <a16:colId xmlns:a16="http://schemas.microsoft.com/office/drawing/2014/main" val="3571225546"/>
                    </a:ext>
                  </a:extLst>
                </a:gridCol>
                <a:gridCol w="1240393">
                  <a:extLst>
                    <a:ext uri="{9D8B030D-6E8A-4147-A177-3AD203B41FA5}">
                      <a16:colId xmlns:a16="http://schemas.microsoft.com/office/drawing/2014/main" val="4243960224"/>
                    </a:ext>
                  </a:extLst>
                </a:gridCol>
                <a:gridCol w="1032843">
                  <a:extLst>
                    <a:ext uri="{9D8B030D-6E8A-4147-A177-3AD203B41FA5}">
                      <a16:colId xmlns:a16="http://schemas.microsoft.com/office/drawing/2014/main" val="3316683573"/>
                    </a:ext>
                  </a:extLst>
                </a:gridCol>
              </a:tblGrid>
              <a:tr h="324992">
                <a:tc>
                  <a:txBody>
                    <a:bodyPr/>
                    <a:lstStyle/>
                    <a:p>
                      <a:r>
                        <a:rPr lang="en-US" altLang="zh-CN" dirty="0">
                          <a:sym typeface="+mn-lt"/>
                        </a:rPr>
                        <a:t>Processor</a:t>
                      </a:r>
                      <a:endParaRPr lang="zh-CN" altLang="en-US" dirty="0">
                        <a:latin typeface="Segoe UI Semibold" panose="020B0702040204020203" pitchFamily="34" charset="0"/>
                        <a:ea typeface="+mn-ea"/>
                        <a:cs typeface="Segoe UI Semibold" panose="020B0702040204020203" pitchFamily="34" charset="0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ym typeface="+mn-lt"/>
                        </a:rPr>
                        <a:t>Memory</a:t>
                      </a:r>
                      <a:endParaRPr lang="zh-CN" altLang="en-US" dirty="0">
                        <a:latin typeface="Segoe UI Semibold" panose="020B0702040204020203" pitchFamily="34" charset="0"/>
                        <a:ea typeface="+mn-ea"/>
                        <a:cs typeface="Segoe UI Semibold" panose="020B0702040204020203" pitchFamily="34" charset="0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ym typeface="+mn-lt"/>
                        </a:rPr>
                        <a:t>LDM</a:t>
                      </a:r>
                      <a:endParaRPr lang="zh-CN" altLang="en-US" dirty="0">
                        <a:latin typeface="Segoe UI Semibold" panose="020B0702040204020203" pitchFamily="34" charset="0"/>
                        <a:ea typeface="+mn-ea"/>
                        <a:cs typeface="Segoe UI Semibold" panose="020B0702040204020203" pitchFamily="34" charset="0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ym typeface="+mn-lt"/>
                        </a:rPr>
                        <a:t>Cores</a:t>
                      </a:r>
                      <a:endParaRPr lang="zh-CN" altLang="en-US" dirty="0">
                        <a:latin typeface="Segoe UI Semibold" panose="020B0702040204020203" pitchFamily="34" charset="0"/>
                        <a:ea typeface="+mn-ea"/>
                        <a:cs typeface="Segoe UI Semibold" panose="020B0702040204020203" pitchFamily="34" charset="0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ym typeface="+mn-lt"/>
                        </a:rPr>
                        <a:t>Vector</a:t>
                      </a:r>
                      <a:endParaRPr lang="zh-CN" altLang="en-US" dirty="0">
                        <a:latin typeface="Segoe UI Semibold" panose="020B0702040204020203" pitchFamily="34" charset="0"/>
                        <a:ea typeface="+mn-ea"/>
                        <a:cs typeface="Segoe UI Semibold" panose="020B0702040204020203" pitchFamily="34" charset="0"/>
                        <a:sym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552625"/>
                  </a:ext>
                </a:extLst>
              </a:tr>
              <a:tr h="324992">
                <a:tc>
                  <a:txBody>
                    <a:bodyPr/>
                    <a:lstStyle/>
                    <a:p>
                      <a:r>
                        <a:rPr lang="en-US" altLang="zh-CN" dirty="0">
                          <a:sym typeface="+mn-lt"/>
                        </a:rPr>
                        <a:t>SW26010</a:t>
                      </a:r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ym typeface="+mn-lt"/>
                        </a:rPr>
                        <a:t>DDR3 8 GB</a:t>
                      </a:r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ym typeface="+mn-lt"/>
                        </a:rPr>
                        <a:t>64 KB</a:t>
                      </a:r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ym typeface="+mn-lt"/>
                        </a:rPr>
                        <a:t>(1+64)*4</a:t>
                      </a:r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ym typeface="+mn-lt"/>
                        </a:rPr>
                        <a:t>256 bit</a:t>
                      </a:r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2898782"/>
                  </a:ext>
                </a:extLst>
              </a:tr>
              <a:tr h="324992">
                <a:tc>
                  <a:txBody>
                    <a:bodyPr/>
                    <a:lstStyle/>
                    <a:p>
                      <a:r>
                        <a:rPr lang="en-US" altLang="zh-CN" dirty="0">
                          <a:sym typeface="+mn-lt"/>
                        </a:rPr>
                        <a:t>SW39000</a:t>
                      </a:r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ym typeface="+mn-lt"/>
                        </a:rPr>
                        <a:t>DDR4</a:t>
                      </a:r>
                      <a:r>
                        <a:rPr lang="en-US" altLang="zh-CN" baseline="0" dirty="0">
                          <a:sym typeface="+mn-lt"/>
                        </a:rPr>
                        <a:t> 16 GB</a:t>
                      </a:r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ym typeface="+mn-lt"/>
                        </a:rPr>
                        <a:t>256</a:t>
                      </a:r>
                      <a:r>
                        <a:rPr lang="en-US" altLang="zh-CN" baseline="0" dirty="0">
                          <a:sym typeface="+mn-lt"/>
                        </a:rPr>
                        <a:t> KB</a:t>
                      </a:r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ym typeface="+mn-lt"/>
                        </a:rPr>
                        <a:t>(1+64)*6</a:t>
                      </a:r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sym typeface="+mn-lt"/>
                        </a:rPr>
                        <a:t>512 bit</a:t>
                      </a:r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1721268"/>
                  </a:ext>
                </a:extLst>
              </a:tr>
            </a:tbl>
          </a:graphicData>
        </a:graphic>
      </p:graphicFrame>
      <p:sp>
        <p:nvSpPr>
          <p:cNvPr id="10" name="内容占位符 2"/>
          <p:cNvSpPr txBox="1">
            <a:spLocks/>
          </p:cNvSpPr>
          <p:nvPr/>
        </p:nvSpPr>
        <p:spPr>
          <a:xfrm>
            <a:off x="6156498" y="2662121"/>
            <a:ext cx="5410822" cy="5026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000" b="1" dirty="0">
                <a:latin typeface="Segoe UI Semibold" panose="020B0702040204020203" pitchFamily="34" charset="0"/>
                <a:cs typeface="Segoe UI Semibold" panose="020B0702040204020203" pitchFamily="34" charset="0"/>
                <a:sym typeface="+mn-lt"/>
              </a:rPr>
              <a:t>The improvement in hardware parameters:</a:t>
            </a:r>
          </a:p>
        </p:txBody>
      </p:sp>
      <p:sp>
        <p:nvSpPr>
          <p:cNvPr id="11" name="内容占位符 2"/>
          <p:cNvSpPr txBox="1">
            <a:spLocks/>
          </p:cNvSpPr>
          <p:nvPr/>
        </p:nvSpPr>
        <p:spPr>
          <a:xfrm>
            <a:off x="838200" y="1267474"/>
            <a:ext cx="8854441" cy="3629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400" dirty="0">
                <a:latin typeface="Segoe UI Semibold" panose="020B0702040204020203" pitchFamily="34" charset="0"/>
                <a:cs typeface="Segoe UI Semibold" panose="020B0702040204020203" pitchFamily="34" charset="0"/>
                <a:sym typeface="+mn-lt"/>
              </a:rPr>
              <a:t>The architecture of Sunway (SW39000) many-core processor: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DA4FF0A0-2DAD-4A4B-A4A3-3E80B0BCDF5F}"/>
              </a:ext>
            </a:extLst>
          </p:cNvPr>
          <p:cNvSpPr/>
          <p:nvPr/>
        </p:nvSpPr>
        <p:spPr>
          <a:xfrm>
            <a:off x="6192978" y="1782318"/>
            <a:ext cx="5337863" cy="70408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000" dirty="0">
                <a:cs typeface="+mn-ea"/>
                <a:sym typeface="+mn-lt"/>
              </a:rPr>
              <a:t>Inherits and extends the Sunway </a:t>
            </a:r>
            <a:r>
              <a:rPr lang="en-US" altLang="zh-CN" sz="2000" dirty="0" err="1">
                <a:cs typeface="+mn-ea"/>
                <a:sym typeface="+mn-lt"/>
              </a:rPr>
              <a:t>TaihuLight</a:t>
            </a:r>
            <a:r>
              <a:rPr lang="en-US" altLang="zh-CN" sz="2000" dirty="0">
                <a:cs typeface="+mn-ea"/>
                <a:sym typeface="+mn-lt"/>
              </a:rPr>
              <a:t> architecture.</a:t>
            </a:r>
          </a:p>
        </p:txBody>
      </p:sp>
    </p:spTree>
    <p:extLst>
      <p:ext uri="{BB962C8B-B14F-4D97-AF65-F5344CB8AC3E}">
        <p14:creationId xmlns:p14="http://schemas.microsoft.com/office/powerpoint/2010/main" val="3423183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latin typeface="+mn-lt"/>
                <a:cs typeface="+mn-ea"/>
                <a:sym typeface="+mn-lt"/>
              </a:rPr>
              <a:t>Background-Challenges</a:t>
            </a:r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2">
                    <a:lumMod val="50000"/>
                  </a:schemeClr>
                </a:solidFill>
                <a:latin typeface="+mn-lt"/>
                <a:cs typeface="+mn-ea"/>
                <a:sym typeface="+mn-lt"/>
              </a:rPr>
              <a:t>LMFF: Efficient and Scalable Layered Materials Force Field on Heterogeneous Many-Core Processors</a:t>
            </a:r>
            <a:endParaRPr lang="zh-CN" altLang="en-US" dirty="0">
              <a:solidFill>
                <a:schemeClr val="bg2">
                  <a:lumMod val="50000"/>
                </a:schemeClr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E45A-A625-44C4-93B5-47B83AD6C595}" type="slidenum">
              <a:rPr lang="zh-CN" altLang="en-US" smtClean="0">
                <a:latin typeface="+mn-lt"/>
                <a:cs typeface="+mn-ea"/>
                <a:sym typeface="+mn-lt"/>
              </a:rPr>
              <a:pPr/>
              <a:t>6</a:t>
            </a:fld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graphicFrame>
        <p:nvGraphicFramePr>
          <p:cNvPr id="14" name="表格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8407034"/>
              </p:ext>
            </p:extLst>
          </p:nvPr>
        </p:nvGraphicFramePr>
        <p:xfrm>
          <a:off x="4978630" y="2422796"/>
          <a:ext cx="6577446" cy="1756857"/>
        </p:xfrm>
        <a:graphic>
          <a:graphicData uri="http://schemas.openxmlformats.org/drawingml/2006/table">
            <a:tbl>
              <a:tblPr firstRow="1" bandRow="1">
                <a:tableStyleId>{125E5076-3810-47DD-B79F-674D7AD40C01}</a:tableStyleId>
              </a:tblPr>
              <a:tblGrid>
                <a:gridCol w="1922244">
                  <a:extLst>
                    <a:ext uri="{9D8B030D-6E8A-4147-A177-3AD203B41FA5}">
                      <a16:colId xmlns:a16="http://schemas.microsoft.com/office/drawing/2014/main" val="1077050660"/>
                    </a:ext>
                  </a:extLst>
                </a:gridCol>
                <a:gridCol w="1366479">
                  <a:extLst>
                    <a:ext uri="{9D8B030D-6E8A-4147-A177-3AD203B41FA5}">
                      <a16:colId xmlns:a16="http://schemas.microsoft.com/office/drawing/2014/main" val="1965078172"/>
                    </a:ext>
                  </a:extLst>
                </a:gridCol>
                <a:gridCol w="2311977">
                  <a:extLst>
                    <a:ext uri="{9D8B030D-6E8A-4147-A177-3AD203B41FA5}">
                      <a16:colId xmlns:a16="http://schemas.microsoft.com/office/drawing/2014/main" val="57914719"/>
                    </a:ext>
                  </a:extLst>
                </a:gridCol>
                <a:gridCol w="976746">
                  <a:extLst>
                    <a:ext uri="{9D8B030D-6E8A-4147-A177-3AD203B41FA5}">
                      <a16:colId xmlns:a16="http://schemas.microsoft.com/office/drawing/2014/main" val="3234576371"/>
                    </a:ext>
                  </a:extLst>
                </a:gridCol>
              </a:tblGrid>
              <a:tr h="509858">
                <a:tc>
                  <a:txBody>
                    <a:bodyPr/>
                    <a:lstStyle/>
                    <a:p>
                      <a:r>
                        <a:rPr lang="en-US" altLang="zh-CN" sz="2000" b="0" dirty="0">
                          <a:sym typeface="+mn-lt"/>
                        </a:rPr>
                        <a:t>Processor</a:t>
                      </a:r>
                      <a:endParaRPr lang="zh-CN" altLang="en-US" sz="2000" b="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000" b="0" dirty="0">
                          <a:sym typeface="+mn-lt"/>
                        </a:rPr>
                        <a:t>FLOPS (T)</a:t>
                      </a:r>
                      <a:endParaRPr lang="zh-CN" altLang="en-US" sz="2000" b="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000" b="0" dirty="0">
                          <a:sym typeface="+mn-lt"/>
                        </a:rPr>
                        <a:t>Bandwidth (GB/s)</a:t>
                      </a:r>
                      <a:endParaRPr lang="zh-CN" altLang="en-US" sz="2000" b="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000" b="0" dirty="0">
                          <a:sym typeface="+mn-lt"/>
                        </a:rPr>
                        <a:t>ratio</a:t>
                      </a:r>
                      <a:endParaRPr lang="zh-CN" altLang="en-US" sz="2000" b="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5692435"/>
                  </a:ext>
                </a:extLst>
              </a:tr>
              <a:tr h="420569">
                <a:tc>
                  <a:txBody>
                    <a:bodyPr/>
                    <a:lstStyle/>
                    <a:p>
                      <a:r>
                        <a:rPr lang="en-US" altLang="zh-CN" sz="1800" dirty="0">
                          <a:sym typeface="+mn-lt"/>
                        </a:rPr>
                        <a:t>Xeon</a:t>
                      </a:r>
                      <a:r>
                        <a:rPr lang="en-US" altLang="zh-CN" sz="1800" baseline="0" dirty="0">
                          <a:sym typeface="+mn-lt"/>
                        </a:rPr>
                        <a:t> Gold 6148</a:t>
                      </a:r>
                      <a:endParaRPr lang="zh-CN" altLang="en-US" sz="18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>
                          <a:sym typeface="+mn-lt"/>
                        </a:rPr>
                        <a:t>1.5</a:t>
                      </a:r>
                      <a:endParaRPr lang="zh-CN" altLang="en-US" sz="18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>
                          <a:sym typeface="+mn-lt"/>
                        </a:rPr>
                        <a:t>119.21</a:t>
                      </a:r>
                      <a:endParaRPr lang="zh-CN" altLang="en-US" sz="18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>
                          <a:sym typeface="+mn-lt"/>
                        </a:rPr>
                        <a:t>12.88</a:t>
                      </a:r>
                      <a:endParaRPr lang="zh-CN" altLang="en-US" sz="18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1404498"/>
                  </a:ext>
                </a:extLst>
              </a:tr>
              <a:tr h="413215">
                <a:tc>
                  <a:txBody>
                    <a:bodyPr/>
                    <a:lstStyle/>
                    <a:p>
                      <a:r>
                        <a:rPr lang="en-US" altLang="zh-CN" sz="1800" dirty="0">
                          <a:sym typeface="+mn-lt"/>
                        </a:rPr>
                        <a:t>SW26010</a:t>
                      </a:r>
                      <a:endParaRPr lang="zh-CN" altLang="en-US" sz="18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>
                          <a:sym typeface="+mn-lt"/>
                        </a:rPr>
                        <a:t>0.75</a:t>
                      </a:r>
                      <a:endParaRPr lang="zh-CN" altLang="en-US" sz="18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>
                          <a:sym typeface="+mn-lt"/>
                        </a:rPr>
                        <a:t>~33.6</a:t>
                      </a:r>
                      <a:endParaRPr lang="zh-CN" altLang="en-US" sz="18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>
                          <a:sym typeface="+mn-lt"/>
                        </a:rPr>
                        <a:t>22.5</a:t>
                      </a:r>
                      <a:endParaRPr lang="zh-CN" altLang="en-US" sz="18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2368916"/>
                  </a:ext>
                </a:extLst>
              </a:tr>
              <a:tr h="413215">
                <a:tc>
                  <a:txBody>
                    <a:bodyPr/>
                    <a:lstStyle/>
                    <a:p>
                      <a:r>
                        <a:rPr lang="en-US" altLang="zh-CN" sz="1800" dirty="0">
                          <a:sym typeface="+mn-lt"/>
                        </a:rPr>
                        <a:t>SW39000</a:t>
                      </a:r>
                      <a:endParaRPr lang="zh-CN" altLang="en-US" sz="18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>
                          <a:sym typeface="+mn-lt"/>
                        </a:rPr>
                        <a:t>2.306</a:t>
                      </a:r>
                      <a:endParaRPr lang="zh-CN" altLang="en-US" sz="18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>
                          <a:sym typeface="+mn-lt"/>
                        </a:rPr>
                        <a:t>~50</a:t>
                      </a:r>
                      <a:endParaRPr lang="zh-CN" altLang="en-US" sz="18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800" dirty="0">
                          <a:sym typeface="+mn-lt"/>
                        </a:rPr>
                        <a:t>46</a:t>
                      </a:r>
                      <a:endParaRPr lang="zh-CN" altLang="en-US" sz="1800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7671895"/>
                  </a:ext>
                </a:extLst>
              </a:tr>
            </a:tbl>
          </a:graphicData>
        </a:graphic>
      </p:graphicFrame>
      <p:sp>
        <p:nvSpPr>
          <p:cNvPr id="12" name="内容占位符 2"/>
          <p:cNvSpPr txBox="1">
            <a:spLocks/>
          </p:cNvSpPr>
          <p:nvPr/>
        </p:nvSpPr>
        <p:spPr>
          <a:xfrm>
            <a:off x="4978630" y="1535201"/>
            <a:ext cx="5879869" cy="11359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000" dirty="0">
                <a:latin typeface="+mn-lt"/>
                <a:cs typeface="+mn-ea"/>
                <a:sym typeface="+mn-lt"/>
              </a:rPr>
              <a:t>The ratio of FLOPS and bandwidth of one CG of an SW processor or one core of a Xeon processor:</a:t>
            </a:r>
            <a:endParaRPr lang="en-US" altLang="zh-CN" sz="1600" b="1" dirty="0">
              <a:latin typeface="+mn-lt"/>
              <a:cs typeface="+mn-ea"/>
              <a:sym typeface="+mn-lt"/>
            </a:endParaRPr>
          </a:p>
        </p:txBody>
      </p:sp>
      <p:graphicFrame>
        <p:nvGraphicFramePr>
          <p:cNvPr id="7" name="图示 6"/>
          <p:cNvGraphicFramePr/>
          <p:nvPr>
            <p:extLst>
              <p:ext uri="{D42A27DB-BD31-4B8C-83A1-F6EECF244321}">
                <p14:modId xmlns:p14="http://schemas.microsoft.com/office/powerpoint/2010/main" val="2599371064"/>
              </p:ext>
            </p:extLst>
          </p:nvPr>
        </p:nvGraphicFramePr>
        <p:xfrm>
          <a:off x="838200" y="1541033"/>
          <a:ext cx="3993573" cy="38310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82602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+mn-lt"/>
                <a:cs typeface="+mn-ea"/>
                <a:sym typeface="+mn-lt"/>
              </a:rPr>
              <a:t>Related Work</a:t>
            </a:r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+mn-lt"/>
                <a:cs typeface="+mn-ea"/>
                <a:sym typeface="+mn-lt"/>
              </a:rPr>
              <a:t>LMFF: Efficient and Scalable Layered Materials Force Field on Heterogeneous Many-Core Processors</a:t>
            </a:r>
            <a:endParaRPr lang="zh-CN" altLang="en-US" dirty="0">
              <a:solidFill>
                <a:schemeClr val="bg2">
                  <a:lumMod val="50000"/>
                </a:schemeClr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E45A-A625-44C4-93B5-47B83AD6C595}" type="slidenum">
              <a:rPr lang="zh-CN" altLang="en-US" smtClean="0">
                <a:latin typeface="+mn-lt"/>
                <a:cs typeface="+mn-ea"/>
                <a:sym typeface="+mn-lt"/>
              </a:rPr>
              <a:pPr/>
              <a:t>7</a:t>
            </a:fld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sp>
        <p:nvSpPr>
          <p:cNvPr id="17" name="Freeform 5"/>
          <p:cNvSpPr>
            <a:spLocks/>
          </p:cNvSpPr>
          <p:nvPr/>
        </p:nvSpPr>
        <p:spPr bwMode="auto">
          <a:xfrm>
            <a:off x="1244599" y="3099972"/>
            <a:ext cx="10109201" cy="1198866"/>
          </a:xfrm>
          <a:custGeom>
            <a:avLst/>
            <a:gdLst>
              <a:gd name="T0" fmla="*/ 0 w 2601"/>
              <a:gd name="T1" fmla="*/ 139 h 306"/>
              <a:gd name="T2" fmla="*/ 647 w 2601"/>
              <a:gd name="T3" fmla="*/ 304 h 306"/>
              <a:gd name="T4" fmla="*/ 1863 w 2601"/>
              <a:gd name="T5" fmla="*/ 11 h 306"/>
              <a:gd name="T6" fmla="*/ 2601 w 2601"/>
              <a:gd name="T7" fmla="*/ 259 h 3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01" h="306">
                <a:moveTo>
                  <a:pt x="0" y="139"/>
                </a:moveTo>
                <a:cubicBezTo>
                  <a:pt x="0" y="139"/>
                  <a:pt x="179" y="301"/>
                  <a:pt x="647" y="304"/>
                </a:cubicBezTo>
                <a:cubicBezTo>
                  <a:pt x="1090" y="306"/>
                  <a:pt x="1474" y="0"/>
                  <a:pt x="1863" y="11"/>
                </a:cubicBezTo>
                <a:cubicBezTo>
                  <a:pt x="2253" y="21"/>
                  <a:pt x="2601" y="259"/>
                  <a:pt x="2601" y="259"/>
                </a:cubicBezTo>
              </a:path>
            </a:pathLst>
          </a:custGeom>
          <a:noFill/>
          <a:ln w="76200" cap="flat">
            <a:solidFill>
              <a:srgbClr val="70AD47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18" name="矩形 30"/>
          <p:cNvSpPr>
            <a:spLocks noChangeArrowheads="1"/>
          </p:cNvSpPr>
          <p:nvPr/>
        </p:nvSpPr>
        <p:spPr bwMode="auto">
          <a:xfrm>
            <a:off x="2072030" y="4598416"/>
            <a:ext cx="774328" cy="369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9pPr>
          </a:lstStyle>
          <a:p>
            <a:pPr algn="l">
              <a:spcBef>
                <a:spcPct val="0"/>
              </a:spcBef>
              <a:buNone/>
            </a:pPr>
            <a:r>
              <a:rPr lang="en-US" altLang="zh-CN" sz="1800" b="1" dirty="0">
                <a:latin typeface="+mn-lt"/>
                <a:ea typeface="+mn-ea"/>
                <a:cs typeface="+mn-ea"/>
                <a:sym typeface="+mn-lt"/>
              </a:rPr>
              <a:t>LJ</a:t>
            </a:r>
            <a:endParaRPr lang="zh-CN" altLang="en-US" sz="1800" b="1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9" name="矩形 68"/>
          <p:cNvSpPr>
            <a:spLocks noChangeArrowheads="1"/>
          </p:cNvSpPr>
          <p:nvPr/>
        </p:nvSpPr>
        <p:spPr bwMode="auto">
          <a:xfrm>
            <a:off x="6181965" y="4204203"/>
            <a:ext cx="1079293" cy="369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9pPr>
          </a:lstStyle>
          <a:p>
            <a:pPr algn="l">
              <a:spcBef>
                <a:spcPct val="0"/>
              </a:spcBef>
              <a:buNone/>
            </a:pPr>
            <a:r>
              <a:rPr lang="en-US" altLang="zh-CN" sz="1800" b="1" dirty="0" err="1">
                <a:latin typeface="+mn-lt"/>
                <a:ea typeface="+mn-ea"/>
                <a:cs typeface="+mn-ea"/>
                <a:sym typeface="+mn-lt"/>
              </a:rPr>
              <a:t>ReaxFF</a:t>
            </a:r>
            <a:endParaRPr lang="zh-CN" altLang="en-US" sz="1800" b="1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0" name="矩形 64"/>
          <p:cNvSpPr>
            <a:spLocks noChangeArrowheads="1"/>
          </p:cNvSpPr>
          <p:nvPr/>
        </p:nvSpPr>
        <p:spPr bwMode="auto">
          <a:xfrm>
            <a:off x="4121580" y="3339693"/>
            <a:ext cx="1095020" cy="369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9pPr>
          </a:lstStyle>
          <a:p>
            <a:pPr algn="l">
              <a:spcBef>
                <a:spcPct val="0"/>
              </a:spcBef>
              <a:buNone/>
            </a:pPr>
            <a:r>
              <a:rPr lang="en-US" altLang="zh-CN" sz="1800" b="1" dirty="0" err="1">
                <a:latin typeface="+mn-lt"/>
                <a:ea typeface="+mn-ea"/>
                <a:cs typeface="+mn-ea"/>
                <a:sym typeface="+mn-lt"/>
              </a:rPr>
              <a:t>Tersoff</a:t>
            </a:r>
            <a:endParaRPr lang="zh-CN" altLang="en-US" sz="1800" b="1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1" name="矩形 66"/>
          <p:cNvSpPr>
            <a:spLocks noChangeArrowheads="1"/>
          </p:cNvSpPr>
          <p:nvPr/>
        </p:nvSpPr>
        <p:spPr bwMode="auto">
          <a:xfrm>
            <a:off x="8214297" y="2378019"/>
            <a:ext cx="1106920" cy="369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9pPr>
          </a:lstStyle>
          <a:p>
            <a:pPr algn="l">
              <a:spcBef>
                <a:spcPct val="0"/>
              </a:spcBef>
              <a:buNone/>
            </a:pPr>
            <a:r>
              <a:rPr lang="en-US" altLang="zh-CN" sz="1800" b="1" dirty="0">
                <a:latin typeface="+mn-lt"/>
                <a:ea typeface="+mn-ea"/>
                <a:cs typeface="+mn-ea"/>
                <a:sym typeface="+mn-lt"/>
              </a:rPr>
              <a:t>AIREBO</a:t>
            </a:r>
            <a:endParaRPr lang="zh-CN" altLang="en-US" sz="1800" b="1" dirty="0"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1647981" y="3687494"/>
            <a:ext cx="749673" cy="751323"/>
            <a:chOff x="3437020" y="1033173"/>
            <a:chExt cx="863676" cy="865577"/>
          </a:xfrm>
          <a:solidFill>
            <a:srgbClr val="70AD47"/>
          </a:solidFill>
        </p:grpSpPr>
        <p:sp>
          <p:nvSpPr>
            <p:cNvPr id="23" name="椭圆 18"/>
            <p:cNvSpPr>
              <a:spLocks noChangeArrowheads="1"/>
            </p:cNvSpPr>
            <p:nvPr/>
          </p:nvSpPr>
          <p:spPr bwMode="auto">
            <a:xfrm>
              <a:off x="3437020" y="1033173"/>
              <a:ext cx="863676" cy="865577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charset="0"/>
                <a:buNone/>
              </a:pPr>
              <a:endParaRPr lang="zh-CN" altLang="zh-CN" sz="1800">
                <a:solidFill>
                  <a:srgbClr val="071F65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pic>
          <p:nvPicPr>
            <p:cNvPr id="24" name="图片 23"/>
            <p:cNvPicPr>
              <a:picLocks noChangeAspect="1"/>
            </p:cNvPicPr>
            <p:nvPr/>
          </p:nvPicPr>
          <p:blipFill>
            <a:blip r:embed="rId3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7275" y="1169757"/>
              <a:ext cx="552644" cy="566109"/>
            </a:xfrm>
            <a:prstGeom prst="rect">
              <a:avLst/>
            </a:prstGeom>
            <a:grpFill/>
          </p:spPr>
        </p:pic>
      </p:grpSp>
      <p:sp>
        <p:nvSpPr>
          <p:cNvPr id="25" name="矩形 68"/>
          <p:cNvSpPr>
            <a:spLocks noChangeArrowheads="1"/>
          </p:cNvSpPr>
          <p:nvPr/>
        </p:nvSpPr>
        <p:spPr bwMode="auto">
          <a:xfrm>
            <a:off x="10130027" y="3980319"/>
            <a:ext cx="627447" cy="369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sym typeface="Calibri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  <a:buFont typeface="Arial" charset="0"/>
              <a:buNone/>
            </a:pPr>
            <a:r>
              <a:rPr lang="en-US" altLang="zh-CN" sz="1800" b="1" dirty="0">
                <a:latin typeface="+mn-lt"/>
                <a:ea typeface="+mn-ea"/>
                <a:cs typeface="+mn-ea"/>
                <a:sym typeface="+mn-lt"/>
              </a:rPr>
              <a:t>ILP</a:t>
            </a:r>
            <a:endParaRPr lang="zh-CN" altLang="en-US" sz="1800" b="1" dirty="0"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3707744" y="3914784"/>
            <a:ext cx="749673" cy="751323"/>
            <a:chOff x="3437020" y="2074814"/>
            <a:chExt cx="863676" cy="865577"/>
          </a:xfrm>
          <a:solidFill>
            <a:srgbClr val="70AD47"/>
          </a:solidFill>
        </p:grpSpPr>
        <p:sp>
          <p:nvSpPr>
            <p:cNvPr id="27" name="椭圆 19"/>
            <p:cNvSpPr>
              <a:spLocks noChangeArrowheads="1"/>
            </p:cNvSpPr>
            <p:nvPr/>
          </p:nvSpPr>
          <p:spPr bwMode="auto">
            <a:xfrm>
              <a:off x="3437020" y="2074814"/>
              <a:ext cx="863676" cy="865577"/>
            </a:xfrm>
            <a:prstGeom prst="ellipse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charset="0"/>
                <a:buNone/>
              </a:pPr>
              <a:endParaRPr lang="zh-CN" altLang="zh-CN" sz="1800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4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96360" y="2243692"/>
              <a:ext cx="553608" cy="567096"/>
            </a:xfrm>
            <a:prstGeom prst="rect">
              <a:avLst/>
            </a:prstGeom>
            <a:grpFill/>
          </p:spPr>
        </p:pic>
      </p:grpSp>
      <p:grpSp>
        <p:nvGrpSpPr>
          <p:cNvPr id="29" name="组合 28"/>
          <p:cNvGrpSpPr/>
          <p:nvPr/>
        </p:nvGrpSpPr>
        <p:grpSpPr>
          <a:xfrm>
            <a:off x="5732450" y="3313212"/>
            <a:ext cx="749673" cy="749944"/>
            <a:chOff x="3437020" y="3157655"/>
            <a:chExt cx="863676" cy="863988"/>
          </a:xfrm>
        </p:grpSpPr>
        <p:sp>
          <p:nvSpPr>
            <p:cNvPr id="30" name="椭圆 20"/>
            <p:cNvSpPr>
              <a:spLocks noChangeArrowheads="1"/>
            </p:cNvSpPr>
            <p:nvPr/>
          </p:nvSpPr>
          <p:spPr bwMode="auto">
            <a:xfrm>
              <a:off x="3437020" y="3157655"/>
              <a:ext cx="863676" cy="863988"/>
            </a:xfrm>
            <a:prstGeom prst="ellipse">
              <a:avLst/>
            </a:prstGeom>
            <a:solidFill>
              <a:srgbClr val="70AD47"/>
            </a:solidFill>
            <a:ln w="38100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charset="0"/>
                <a:buNone/>
              </a:pPr>
              <a:endParaRPr lang="zh-CN" altLang="zh-CN" sz="1800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grpSp>
          <p:nvGrpSpPr>
            <p:cNvPr id="31" name="组合 30"/>
            <p:cNvGrpSpPr/>
            <p:nvPr/>
          </p:nvGrpSpPr>
          <p:grpSpPr>
            <a:xfrm>
              <a:off x="3603961" y="3301679"/>
              <a:ext cx="519263" cy="531742"/>
              <a:chOff x="9901116" y="2870043"/>
              <a:chExt cx="1094966" cy="1121280"/>
            </a:xfrm>
          </p:grpSpPr>
          <p:sp>
            <p:nvSpPr>
              <p:cNvPr id="32" name="Freeform 5"/>
              <p:cNvSpPr>
                <a:spLocks/>
              </p:cNvSpPr>
              <p:nvPr/>
            </p:nvSpPr>
            <p:spPr bwMode="auto">
              <a:xfrm>
                <a:off x="10585467" y="2870043"/>
                <a:ext cx="234963" cy="800500"/>
              </a:xfrm>
              <a:custGeom>
                <a:avLst/>
                <a:gdLst>
                  <a:gd name="T0" fmla="*/ 2 w 43"/>
                  <a:gd name="T1" fmla="*/ 115 h 115"/>
                  <a:gd name="T2" fmla="*/ 3 w 43"/>
                  <a:gd name="T3" fmla="*/ 115 h 115"/>
                  <a:gd name="T4" fmla="*/ 3 w 43"/>
                  <a:gd name="T5" fmla="*/ 115 h 115"/>
                  <a:gd name="T6" fmla="*/ 3 w 43"/>
                  <a:gd name="T7" fmla="*/ 115 h 115"/>
                  <a:gd name="T8" fmla="*/ 4 w 43"/>
                  <a:gd name="T9" fmla="*/ 115 h 115"/>
                  <a:gd name="T10" fmla="*/ 4 w 43"/>
                  <a:gd name="T11" fmla="*/ 115 h 115"/>
                  <a:gd name="T12" fmla="*/ 5 w 43"/>
                  <a:gd name="T13" fmla="*/ 114 h 115"/>
                  <a:gd name="T14" fmla="*/ 22 w 43"/>
                  <a:gd name="T15" fmla="*/ 98 h 115"/>
                  <a:gd name="T16" fmla="*/ 38 w 43"/>
                  <a:gd name="T17" fmla="*/ 114 h 115"/>
                  <a:gd name="T18" fmla="*/ 39 w 43"/>
                  <a:gd name="T19" fmla="*/ 115 h 115"/>
                  <a:gd name="T20" fmla="*/ 39 w 43"/>
                  <a:gd name="T21" fmla="*/ 115 h 115"/>
                  <a:gd name="T22" fmla="*/ 40 w 43"/>
                  <a:gd name="T23" fmla="*/ 115 h 115"/>
                  <a:gd name="T24" fmla="*/ 40 w 43"/>
                  <a:gd name="T25" fmla="*/ 115 h 115"/>
                  <a:gd name="T26" fmla="*/ 40 w 43"/>
                  <a:gd name="T27" fmla="*/ 115 h 115"/>
                  <a:gd name="T28" fmla="*/ 41 w 43"/>
                  <a:gd name="T29" fmla="*/ 115 h 115"/>
                  <a:gd name="T30" fmla="*/ 42 w 43"/>
                  <a:gd name="T31" fmla="*/ 114 h 115"/>
                  <a:gd name="T32" fmla="*/ 43 w 43"/>
                  <a:gd name="T33" fmla="*/ 112 h 115"/>
                  <a:gd name="T34" fmla="*/ 43 w 43"/>
                  <a:gd name="T35" fmla="*/ 27 h 115"/>
                  <a:gd name="T36" fmla="*/ 43 w 43"/>
                  <a:gd name="T37" fmla="*/ 13 h 115"/>
                  <a:gd name="T38" fmla="*/ 43 w 43"/>
                  <a:gd name="T39" fmla="*/ 3 h 115"/>
                  <a:gd name="T40" fmla="*/ 42 w 43"/>
                  <a:gd name="T41" fmla="*/ 1 h 115"/>
                  <a:gd name="T42" fmla="*/ 40 w 43"/>
                  <a:gd name="T43" fmla="*/ 0 h 115"/>
                  <a:gd name="T44" fmla="*/ 3 w 43"/>
                  <a:gd name="T45" fmla="*/ 0 h 115"/>
                  <a:gd name="T46" fmla="*/ 3 w 43"/>
                  <a:gd name="T47" fmla="*/ 0 h 115"/>
                  <a:gd name="T48" fmla="*/ 2 w 43"/>
                  <a:gd name="T49" fmla="*/ 1 h 115"/>
                  <a:gd name="T50" fmla="*/ 2 w 43"/>
                  <a:gd name="T51" fmla="*/ 1 h 115"/>
                  <a:gd name="T52" fmla="*/ 0 w 43"/>
                  <a:gd name="T53" fmla="*/ 3 h 115"/>
                  <a:gd name="T54" fmla="*/ 0 w 43"/>
                  <a:gd name="T55" fmla="*/ 13 h 115"/>
                  <a:gd name="T56" fmla="*/ 0 w 43"/>
                  <a:gd name="T57" fmla="*/ 27 h 115"/>
                  <a:gd name="T58" fmla="*/ 0 w 43"/>
                  <a:gd name="T59" fmla="*/ 112 h 115"/>
                  <a:gd name="T60" fmla="*/ 2 w 43"/>
                  <a:gd name="T61" fmla="*/ 115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43" h="115">
                    <a:moveTo>
                      <a:pt x="2" y="115"/>
                    </a:moveTo>
                    <a:cubicBezTo>
                      <a:pt x="2" y="115"/>
                      <a:pt x="2" y="115"/>
                      <a:pt x="3" y="115"/>
                    </a:cubicBezTo>
                    <a:cubicBezTo>
                      <a:pt x="3" y="115"/>
                      <a:pt x="3" y="115"/>
                      <a:pt x="3" y="115"/>
                    </a:cubicBezTo>
                    <a:cubicBezTo>
                      <a:pt x="3" y="115"/>
                      <a:pt x="3" y="115"/>
                      <a:pt x="3" y="115"/>
                    </a:cubicBezTo>
                    <a:cubicBezTo>
                      <a:pt x="3" y="115"/>
                      <a:pt x="4" y="115"/>
                      <a:pt x="4" y="115"/>
                    </a:cubicBezTo>
                    <a:cubicBezTo>
                      <a:pt x="4" y="115"/>
                      <a:pt x="4" y="115"/>
                      <a:pt x="4" y="115"/>
                    </a:cubicBezTo>
                    <a:cubicBezTo>
                      <a:pt x="4" y="115"/>
                      <a:pt x="5" y="114"/>
                      <a:pt x="5" y="114"/>
                    </a:cubicBezTo>
                    <a:cubicBezTo>
                      <a:pt x="22" y="98"/>
                      <a:pt x="22" y="98"/>
                      <a:pt x="22" y="98"/>
                    </a:cubicBezTo>
                    <a:cubicBezTo>
                      <a:pt x="38" y="114"/>
                      <a:pt x="38" y="114"/>
                      <a:pt x="38" y="114"/>
                    </a:cubicBezTo>
                    <a:cubicBezTo>
                      <a:pt x="38" y="114"/>
                      <a:pt x="39" y="115"/>
                      <a:pt x="39" y="115"/>
                    </a:cubicBezTo>
                    <a:cubicBezTo>
                      <a:pt x="39" y="115"/>
                      <a:pt x="39" y="115"/>
                      <a:pt x="39" y="115"/>
                    </a:cubicBezTo>
                    <a:cubicBezTo>
                      <a:pt x="40" y="115"/>
                      <a:pt x="40" y="115"/>
                      <a:pt x="40" y="115"/>
                    </a:cubicBezTo>
                    <a:cubicBezTo>
                      <a:pt x="40" y="115"/>
                      <a:pt x="40" y="115"/>
                      <a:pt x="40" y="115"/>
                    </a:cubicBezTo>
                    <a:cubicBezTo>
                      <a:pt x="40" y="115"/>
                      <a:pt x="40" y="115"/>
                      <a:pt x="40" y="115"/>
                    </a:cubicBezTo>
                    <a:cubicBezTo>
                      <a:pt x="41" y="115"/>
                      <a:pt x="41" y="115"/>
                      <a:pt x="41" y="115"/>
                    </a:cubicBezTo>
                    <a:cubicBezTo>
                      <a:pt x="42" y="115"/>
                      <a:pt x="42" y="114"/>
                      <a:pt x="42" y="114"/>
                    </a:cubicBezTo>
                    <a:cubicBezTo>
                      <a:pt x="43" y="114"/>
                      <a:pt x="43" y="113"/>
                      <a:pt x="43" y="112"/>
                    </a:cubicBezTo>
                    <a:cubicBezTo>
                      <a:pt x="43" y="27"/>
                      <a:pt x="43" y="27"/>
                      <a:pt x="43" y="27"/>
                    </a:cubicBezTo>
                    <a:cubicBezTo>
                      <a:pt x="43" y="13"/>
                      <a:pt x="43" y="13"/>
                      <a:pt x="43" y="13"/>
                    </a:cubicBezTo>
                    <a:cubicBezTo>
                      <a:pt x="43" y="3"/>
                      <a:pt x="43" y="3"/>
                      <a:pt x="43" y="3"/>
                    </a:cubicBezTo>
                    <a:cubicBezTo>
                      <a:pt x="43" y="3"/>
                      <a:pt x="43" y="2"/>
                      <a:pt x="42" y="1"/>
                    </a:cubicBezTo>
                    <a:cubicBezTo>
                      <a:pt x="42" y="1"/>
                      <a:pt x="41" y="0"/>
                      <a:pt x="40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1"/>
                      <a:pt x="0" y="2"/>
                      <a:pt x="0" y="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0" y="112"/>
                      <a:pt x="0" y="112"/>
                      <a:pt x="0" y="112"/>
                    </a:cubicBezTo>
                    <a:cubicBezTo>
                      <a:pt x="0" y="113"/>
                      <a:pt x="1" y="114"/>
                      <a:pt x="2" y="115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33" name="Freeform 6"/>
              <p:cNvSpPr>
                <a:spLocks/>
              </p:cNvSpPr>
              <p:nvPr/>
            </p:nvSpPr>
            <p:spPr bwMode="auto">
              <a:xfrm>
                <a:off x="10044830" y="3280407"/>
                <a:ext cx="289711" cy="34679"/>
              </a:xfrm>
              <a:custGeom>
                <a:avLst/>
                <a:gdLst>
                  <a:gd name="T0" fmla="*/ 0 w 53"/>
                  <a:gd name="T1" fmla="*/ 3 h 5"/>
                  <a:gd name="T2" fmla="*/ 3 w 53"/>
                  <a:gd name="T3" fmla="*/ 5 h 5"/>
                  <a:gd name="T4" fmla="*/ 50 w 53"/>
                  <a:gd name="T5" fmla="*/ 5 h 5"/>
                  <a:gd name="T6" fmla="*/ 53 w 53"/>
                  <a:gd name="T7" fmla="*/ 3 h 5"/>
                  <a:gd name="T8" fmla="*/ 50 w 53"/>
                  <a:gd name="T9" fmla="*/ 0 h 5"/>
                  <a:gd name="T10" fmla="*/ 3 w 53"/>
                  <a:gd name="T11" fmla="*/ 0 h 5"/>
                  <a:gd name="T12" fmla="*/ 0 w 53"/>
                  <a:gd name="T13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">
                    <a:moveTo>
                      <a:pt x="0" y="3"/>
                    </a:moveTo>
                    <a:cubicBezTo>
                      <a:pt x="0" y="4"/>
                      <a:pt x="2" y="5"/>
                      <a:pt x="3" y="5"/>
                    </a:cubicBezTo>
                    <a:cubicBezTo>
                      <a:pt x="50" y="5"/>
                      <a:pt x="50" y="5"/>
                      <a:pt x="50" y="5"/>
                    </a:cubicBezTo>
                    <a:cubicBezTo>
                      <a:pt x="52" y="5"/>
                      <a:pt x="53" y="4"/>
                      <a:pt x="53" y="3"/>
                    </a:cubicBezTo>
                    <a:cubicBezTo>
                      <a:pt x="53" y="1"/>
                      <a:pt x="52" y="0"/>
                      <a:pt x="50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0" y="1"/>
                      <a:pt x="0" y="3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34" name="Freeform 7"/>
              <p:cNvSpPr>
                <a:spLocks/>
              </p:cNvSpPr>
              <p:nvPr/>
            </p:nvSpPr>
            <p:spPr bwMode="auto">
              <a:xfrm>
                <a:off x="10044830" y="3442241"/>
                <a:ext cx="289711" cy="34679"/>
              </a:xfrm>
              <a:custGeom>
                <a:avLst/>
                <a:gdLst>
                  <a:gd name="T0" fmla="*/ 50 w 53"/>
                  <a:gd name="T1" fmla="*/ 0 h 5"/>
                  <a:gd name="T2" fmla="*/ 3 w 53"/>
                  <a:gd name="T3" fmla="*/ 0 h 5"/>
                  <a:gd name="T4" fmla="*/ 0 w 53"/>
                  <a:gd name="T5" fmla="*/ 2 h 5"/>
                  <a:gd name="T6" fmla="*/ 3 w 53"/>
                  <a:gd name="T7" fmla="*/ 5 h 5"/>
                  <a:gd name="T8" fmla="*/ 50 w 53"/>
                  <a:gd name="T9" fmla="*/ 5 h 5"/>
                  <a:gd name="T10" fmla="*/ 53 w 53"/>
                  <a:gd name="T11" fmla="*/ 2 h 5"/>
                  <a:gd name="T12" fmla="*/ 50 w 53"/>
                  <a:gd name="T1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">
                    <a:moveTo>
                      <a:pt x="50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0" y="1"/>
                      <a:pt x="0" y="2"/>
                    </a:cubicBezTo>
                    <a:cubicBezTo>
                      <a:pt x="0" y="4"/>
                      <a:pt x="2" y="5"/>
                      <a:pt x="3" y="5"/>
                    </a:cubicBezTo>
                    <a:cubicBezTo>
                      <a:pt x="50" y="5"/>
                      <a:pt x="50" y="5"/>
                      <a:pt x="50" y="5"/>
                    </a:cubicBezTo>
                    <a:cubicBezTo>
                      <a:pt x="52" y="5"/>
                      <a:pt x="53" y="4"/>
                      <a:pt x="53" y="2"/>
                    </a:cubicBezTo>
                    <a:cubicBezTo>
                      <a:pt x="53" y="1"/>
                      <a:pt x="52" y="0"/>
                      <a:pt x="50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35" name="Freeform 8"/>
              <p:cNvSpPr>
                <a:spLocks/>
              </p:cNvSpPr>
              <p:nvPr/>
            </p:nvSpPr>
            <p:spPr bwMode="auto">
              <a:xfrm>
                <a:off x="10044830" y="3601186"/>
                <a:ext cx="289711" cy="34679"/>
              </a:xfrm>
              <a:custGeom>
                <a:avLst/>
                <a:gdLst>
                  <a:gd name="T0" fmla="*/ 50 w 53"/>
                  <a:gd name="T1" fmla="*/ 0 h 5"/>
                  <a:gd name="T2" fmla="*/ 3 w 53"/>
                  <a:gd name="T3" fmla="*/ 0 h 5"/>
                  <a:gd name="T4" fmla="*/ 0 w 53"/>
                  <a:gd name="T5" fmla="*/ 2 h 5"/>
                  <a:gd name="T6" fmla="*/ 3 w 53"/>
                  <a:gd name="T7" fmla="*/ 5 h 5"/>
                  <a:gd name="T8" fmla="*/ 50 w 53"/>
                  <a:gd name="T9" fmla="*/ 5 h 5"/>
                  <a:gd name="T10" fmla="*/ 53 w 53"/>
                  <a:gd name="T11" fmla="*/ 2 h 5"/>
                  <a:gd name="T12" fmla="*/ 50 w 53"/>
                  <a:gd name="T1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5">
                    <a:moveTo>
                      <a:pt x="50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0" y="1"/>
                      <a:pt x="0" y="2"/>
                    </a:cubicBezTo>
                    <a:cubicBezTo>
                      <a:pt x="0" y="4"/>
                      <a:pt x="2" y="5"/>
                      <a:pt x="3" y="5"/>
                    </a:cubicBezTo>
                    <a:cubicBezTo>
                      <a:pt x="50" y="5"/>
                      <a:pt x="50" y="5"/>
                      <a:pt x="50" y="5"/>
                    </a:cubicBezTo>
                    <a:cubicBezTo>
                      <a:pt x="52" y="5"/>
                      <a:pt x="53" y="4"/>
                      <a:pt x="53" y="2"/>
                    </a:cubicBezTo>
                    <a:cubicBezTo>
                      <a:pt x="53" y="1"/>
                      <a:pt x="52" y="0"/>
                      <a:pt x="50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36" name="Freeform 9"/>
              <p:cNvSpPr>
                <a:spLocks noEditPoints="1"/>
              </p:cNvSpPr>
              <p:nvPr/>
            </p:nvSpPr>
            <p:spPr bwMode="auto">
              <a:xfrm>
                <a:off x="9901116" y="2953851"/>
                <a:ext cx="1094966" cy="1037472"/>
              </a:xfrm>
              <a:custGeom>
                <a:avLst/>
                <a:gdLst>
                  <a:gd name="T0" fmla="*/ 177 w 200"/>
                  <a:gd name="T1" fmla="*/ 3 h 149"/>
                  <a:gd name="T2" fmla="*/ 177 w 200"/>
                  <a:gd name="T3" fmla="*/ 17 h 149"/>
                  <a:gd name="T4" fmla="*/ 186 w 200"/>
                  <a:gd name="T5" fmla="*/ 21 h 149"/>
                  <a:gd name="T6" fmla="*/ 186 w 200"/>
                  <a:gd name="T7" fmla="*/ 134 h 149"/>
                  <a:gd name="T8" fmla="*/ 107 w 200"/>
                  <a:gd name="T9" fmla="*/ 134 h 149"/>
                  <a:gd name="T10" fmla="*/ 107 w 200"/>
                  <a:gd name="T11" fmla="*/ 21 h 149"/>
                  <a:gd name="T12" fmla="*/ 117 w 200"/>
                  <a:gd name="T13" fmla="*/ 17 h 149"/>
                  <a:gd name="T14" fmla="*/ 117 w 200"/>
                  <a:gd name="T15" fmla="*/ 3 h 149"/>
                  <a:gd name="T16" fmla="*/ 100 w 200"/>
                  <a:gd name="T17" fmla="*/ 9 h 149"/>
                  <a:gd name="T18" fmla="*/ 53 w 200"/>
                  <a:gd name="T19" fmla="*/ 0 h 149"/>
                  <a:gd name="T20" fmla="*/ 0 w 200"/>
                  <a:gd name="T21" fmla="*/ 20 h 149"/>
                  <a:gd name="T22" fmla="*/ 0 w 200"/>
                  <a:gd name="T23" fmla="*/ 142 h 149"/>
                  <a:gd name="T24" fmla="*/ 2 w 200"/>
                  <a:gd name="T25" fmla="*/ 147 h 149"/>
                  <a:gd name="T26" fmla="*/ 8 w 200"/>
                  <a:gd name="T27" fmla="*/ 149 h 149"/>
                  <a:gd name="T28" fmla="*/ 53 w 200"/>
                  <a:gd name="T29" fmla="*/ 145 h 149"/>
                  <a:gd name="T30" fmla="*/ 99 w 200"/>
                  <a:gd name="T31" fmla="*/ 149 h 149"/>
                  <a:gd name="T32" fmla="*/ 99 w 200"/>
                  <a:gd name="T33" fmla="*/ 149 h 149"/>
                  <a:gd name="T34" fmla="*/ 100 w 200"/>
                  <a:gd name="T35" fmla="*/ 149 h 149"/>
                  <a:gd name="T36" fmla="*/ 100 w 200"/>
                  <a:gd name="T37" fmla="*/ 149 h 149"/>
                  <a:gd name="T38" fmla="*/ 101 w 200"/>
                  <a:gd name="T39" fmla="*/ 149 h 149"/>
                  <a:gd name="T40" fmla="*/ 101 w 200"/>
                  <a:gd name="T41" fmla="*/ 149 h 149"/>
                  <a:gd name="T42" fmla="*/ 146 w 200"/>
                  <a:gd name="T43" fmla="*/ 145 h 149"/>
                  <a:gd name="T44" fmla="*/ 192 w 200"/>
                  <a:gd name="T45" fmla="*/ 149 h 149"/>
                  <a:gd name="T46" fmla="*/ 193 w 200"/>
                  <a:gd name="T47" fmla="*/ 149 h 149"/>
                  <a:gd name="T48" fmla="*/ 197 w 200"/>
                  <a:gd name="T49" fmla="*/ 147 h 149"/>
                  <a:gd name="T50" fmla="*/ 200 w 200"/>
                  <a:gd name="T51" fmla="*/ 142 h 149"/>
                  <a:gd name="T52" fmla="*/ 200 w 200"/>
                  <a:gd name="T53" fmla="*/ 20 h 149"/>
                  <a:gd name="T54" fmla="*/ 177 w 200"/>
                  <a:gd name="T55" fmla="*/ 3 h 149"/>
                  <a:gd name="T56" fmla="*/ 93 w 200"/>
                  <a:gd name="T57" fmla="*/ 134 h 149"/>
                  <a:gd name="T58" fmla="*/ 53 w 200"/>
                  <a:gd name="T59" fmla="*/ 131 h 149"/>
                  <a:gd name="T60" fmla="*/ 14 w 200"/>
                  <a:gd name="T61" fmla="*/ 134 h 149"/>
                  <a:gd name="T62" fmla="*/ 14 w 200"/>
                  <a:gd name="T63" fmla="*/ 21 h 149"/>
                  <a:gd name="T64" fmla="*/ 53 w 200"/>
                  <a:gd name="T65" fmla="*/ 14 h 149"/>
                  <a:gd name="T66" fmla="*/ 93 w 200"/>
                  <a:gd name="T67" fmla="*/ 21 h 149"/>
                  <a:gd name="T68" fmla="*/ 93 w 200"/>
                  <a:gd name="T69" fmla="*/ 134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00" h="149">
                    <a:moveTo>
                      <a:pt x="177" y="3"/>
                    </a:moveTo>
                    <a:cubicBezTo>
                      <a:pt x="177" y="17"/>
                      <a:pt x="177" y="17"/>
                      <a:pt x="177" y="17"/>
                    </a:cubicBezTo>
                    <a:cubicBezTo>
                      <a:pt x="181" y="18"/>
                      <a:pt x="185" y="20"/>
                      <a:pt x="186" y="21"/>
                    </a:cubicBezTo>
                    <a:cubicBezTo>
                      <a:pt x="186" y="134"/>
                      <a:pt x="186" y="134"/>
                      <a:pt x="186" y="134"/>
                    </a:cubicBezTo>
                    <a:cubicBezTo>
                      <a:pt x="161" y="130"/>
                      <a:pt x="131" y="130"/>
                      <a:pt x="107" y="134"/>
                    </a:cubicBezTo>
                    <a:cubicBezTo>
                      <a:pt x="107" y="21"/>
                      <a:pt x="107" y="21"/>
                      <a:pt x="107" y="21"/>
                    </a:cubicBezTo>
                    <a:cubicBezTo>
                      <a:pt x="108" y="20"/>
                      <a:pt x="111" y="18"/>
                      <a:pt x="117" y="17"/>
                    </a:cubicBezTo>
                    <a:cubicBezTo>
                      <a:pt x="117" y="3"/>
                      <a:pt x="117" y="3"/>
                      <a:pt x="117" y="3"/>
                    </a:cubicBezTo>
                    <a:cubicBezTo>
                      <a:pt x="110" y="4"/>
                      <a:pt x="104" y="6"/>
                      <a:pt x="100" y="9"/>
                    </a:cubicBezTo>
                    <a:cubicBezTo>
                      <a:pt x="90" y="2"/>
                      <a:pt x="70" y="0"/>
                      <a:pt x="53" y="0"/>
                    </a:cubicBezTo>
                    <a:cubicBezTo>
                      <a:pt x="29" y="0"/>
                      <a:pt x="0" y="5"/>
                      <a:pt x="0" y="20"/>
                    </a:cubicBezTo>
                    <a:cubicBezTo>
                      <a:pt x="0" y="142"/>
                      <a:pt x="0" y="142"/>
                      <a:pt x="0" y="142"/>
                    </a:cubicBezTo>
                    <a:cubicBezTo>
                      <a:pt x="0" y="144"/>
                      <a:pt x="1" y="146"/>
                      <a:pt x="2" y="147"/>
                    </a:cubicBezTo>
                    <a:cubicBezTo>
                      <a:pt x="4" y="148"/>
                      <a:pt x="6" y="149"/>
                      <a:pt x="8" y="149"/>
                    </a:cubicBezTo>
                    <a:cubicBezTo>
                      <a:pt x="22" y="146"/>
                      <a:pt x="37" y="145"/>
                      <a:pt x="53" y="145"/>
                    </a:cubicBezTo>
                    <a:cubicBezTo>
                      <a:pt x="69" y="145"/>
                      <a:pt x="85" y="146"/>
                      <a:pt x="99" y="149"/>
                    </a:cubicBezTo>
                    <a:cubicBezTo>
                      <a:pt x="99" y="149"/>
                      <a:pt x="99" y="149"/>
                      <a:pt x="99" y="149"/>
                    </a:cubicBezTo>
                    <a:cubicBezTo>
                      <a:pt x="99" y="149"/>
                      <a:pt x="99" y="149"/>
                      <a:pt x="100" y="149"/>
                    </a:cubicBezTo>
                    <a:cubicBezTo>
                      <a:pt x="100" y="149"/>
                      <a:pt x="100" y="149"/>
                      <a:pt x="100" y="149"/>
                    </a:cubicBezTo>
                    <a:cubicBezTo>
                      <a:pt x="100" y="149"/>
                      <a:pt x="100" y="149"/>
                      <a:pt x="101" y="149"/>
                    </a:cubicBezTo>
                    <a:cubicBezTo>
                      <a:pt x="101" y="149"/>
                      <a:pt x="101" y="149"/>
                      <a:pt x="101" y="149"/>
                    </a:cubicBezTo>
                    <a:cubicBezTo>
                      <a:pt x="115" y="146"/>
                      <a:pt x="130" y="145"/>
                      <a:pt x="146" y="145"/>
                    </a:cubicBezTo>
                    <a:cubicBezTo>
                      <a:pt x="162" y="145"/>
                      <a:pt x="178" y="146"/>
                      <a:pt x="192" y="149"/>
                    </a:cubicBezTo>
                    <a:cubicBezTo>
                      <a:pt x="192" y="149"/>
                      <a:pt x="192" y="149"/>
                      <a:pt x="193" y="149"/>
                    </a:cubicBezTo>
                    <a:cubicBezTo>
                      <a:pt x="194" y="149"/>
                      <a:pt x="196" y="148"/>
                      <a:pt x="197" y="147"/>
                    </a:cubicBezTo>
                    <a:cubicBezTo>
                      <a:pt x="199" y="146"/>
                      <a:pt x="200" y="144"/>
                      <a:pt x="200" y="142"/>
                    </a:cubicBezTo>
                    <a:cubicBezTo>
                      <a:pt x="200" y="20"/>
                      <a:pt x="200" y="20"/>
                      <a:pt x="200" y="20"/>
                    </a:cubicBezTo>
                    <a:cubicBezTo>
                      <a:pt x="200" y="11"/>
                      <a:pt x="190" y="6"/>
                      <a:pt x="177" y="3"/>
                    </a:cubicBezTo>
                    <a:close/>
                    <a:moveTo>
                      <a:pt x="93" y="134"/>
                    </a:moveTo>
                    <a:cubicBezTo>
                      <a:pt x="80" y="132"/>
                      <a:pt x="67" y="131"/>
                      <a:pt x="53" y="131"/>
                    </a:cubicBezTo>
                    <a:cubicBezTo>
                      <a:pt x="40" y="131"/>
                      <a:pt x="26" y="132"/>
                      <a:pt x="14" y="134"/>
                    </a:cubicBezTo>
                    <a:cubicBezTo>
                      <a:pt x="14" y="21"/>
                      <a:pt x="14" y="21"/>
                      <a:pt x="14" y="21"/>
                    </a:cubicBezTo>
                    <a:cubicBezTo>
                      <a:pt x="16" y="18"/>
                      <a:pt x="30" y="14"/>
                      <a:pt x="53" y="14"/>
                    </a:cubicBezTo>
                    <a:cubicBezTo>
                      <a:pt x="76" y="14"/>
                      <a:pt x="90" y="18"/>
                      <a:pt x="93" y="21"/>
                    </a:cubicBezTo>
                    <a:lnTo>
                      <a:pt x="93" y="13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prstClr val="black"/>
                  </a:solidFill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37" name="组合 36"/>
          <p:cNvGrpSpPr/>
          <p:nvPr/>
        </p:nvGrpSpPr>
        <p:grpSpPr>
          <a:xfrm>
            <a:off x="7810883" y="2765708"/>
            <a:ext cx="749673" cy="751322"/>
            <a:chOff x="3437020" y="4201727"/>
            <a:chExt cx="863676" cy="865576"/>
          </a:xfrm>
        </p:grpSpPr>
        <p:sp>
          <p:nvSpPr>
            <p:cNvPr id="38" name="椭圆 21"/>
            <p:cNvSpPr>
              <a:spLocks noChangeArrowheads="1"/>
            </p:cNvSpPr>
            <p:nvPr/>
          </p:nvSpPr>
          <p:spPr bwMode="auto">
            <a:xfrm>
              <a:off x="3437020" y="4201727"/>
              <a:ext cx="863676" cy="865576"/>
            </a:xfrm>
            <a:prstGeom prst="ellipse">
              <a:avLst/>
            </a:prstGeom>
            <a:solidFill>
              <a:srgbClr val="70AD47"/>
            </a:solidFill>
            <a:ln w="38100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charset="0"/>
                <a:buNone/>
              </a:pPr>
              <a:endParaRPr lang="zh-CN" altLang="zh-CN" sz="1800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grpSp>
          <p:nvGrpSpPr>
            <p:cNvPr id="39" name="Group 4"/>
            <p:cNvGrpSpPr>
              <a:grpSpLocks noChangeAspect="1"/>
            </p:cNvGrpSpPr>
            <p:nvPr/>
          </p:nvGrpSpPr>
          <p:grpSpPr bwMode="auto">
            <a:xfrm>
              <a:off x="3626902" y="4339091"/>
              <a:ext cx="476560" cy="578496"/>
              <a:chOff x="2694" y="1931"/>
              <a:chExt cx="374" cy="454"/>
            </a:xfrm>
            <a:solidFill>
              <a:schemeClr val="bg1"/>
            </a:solidFill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auto">
              <a:xfrm>
                <a:off x="2694" y="1931"/>
                <a:ext cx="374" cy="454"/>
              </a:xfrm>
              <a:custGeom>
                <a:avLst/>
                <a:gdLst>
                  <a:gd name="T0" fmla="*/ 127 w 155"/>
                  <a:gd name="T1" fmla="*/ 7 h 189"/>
                  <a:gd name="T2" fmla="*/ 124 w 155"/>
                  <a:gd name="T3" fmla="*/ 0 h 189"/>
                  <a:gd name="T4" fmla="*/ 122 w 155"/>
                  <a:gd name="T5" fmla="*/ 7 h 189"/>
                  <a:gd name="T6" fmla="*/ 96 w 155"/>
                  <a:gd name="T7" fmla="*/ 3 h 189"/>
                  <a:gd name="T8" fmla="*/ 90 w 155"/>
                  <a:gd name="T9" fmla="*/ 3 h 189"/>
                  <a:gd name="T10" fmla="*/ 64 w 155"/>
                  <a:gd name="T11" fmla="*/ 7 h 189"/>
                  <a:gd name="T12" fmla="*/ 62 w 155"/>
                  <a:gd name="T13" fmla="*/ 0 h 189"/>
                  <a:gd name="T14" fmla="*/ 59 w 155"/>
                  <a:gd name="T15" fmla="*/ 7 h 189"/>
                  <a:gd name="T16" fmla="*/ 33 w 155"/>
                  <a:gd name="T17" fmla="*/ 3 h 189"/>
                  <a:gd name="T18" fmla="*/ 27 w 155"/>
                  <a:gd name="T19" fmla="*/ 3 h 189"/>
                  <a:gd name="T20" fmla="*/ 7 w 155"/>
                  <a:gd name="T21" fmla="*/ 7 h 189"/>
                  <a:gd name="T22" fmla="*/ 0 w 155"/>
                  <a:gd name="T23" fmla="*/ 182 h 189"/>
                  <a:gd name="T24" fmla="*/ 148 w 155"/>
                  <a:gd name="T25" fmla="*/ 189 h 189"/>
                  <a:gd name="T26" fmla="*/ 155 w 155"/>
                  <a:gd name="T27" fmla="*/ 13 h 189"/>
                  <a:gd name="T28" fmla="*/ 124 w 155"/>
                  <a:gd name="T29" fmla="*/ 40 h 189"/>
                  <a:gd name="T30" fmla="*/ 127 w 155"/>
                  <a:gd name="T31" fmla="*/ 31 h 189"/>
                  <a:gd name="T32" fmla="*/ 124 w 155"/>
                  <a:gd name="T33" fmla="*/ 44 h 189"/>
                  <a:gd name="T34" fmla="*/ 122 w 155"/>
                  <a:gd name="T35" fmla="*/ 31 h 189"/>
                  <a:gd name="T36" fmla="*/ 124 w 155"/>
                  <a:gd name="T37" fmla="*/ 40 h 189"/>
                  <a:gd name="T38" fmla="*/ 96 w 155"/>
                  <a:gd name="T39" fmla="*/ 37 h 189"/>
                  <a:gd name="T40" fmla="*/ 100 w 155"/>
                  <a:gd name="T41" fmla="*/ 37 h 189"/>
                  <a:gd name="T42" fmla="*/ 86 w 155"/>
                  <a:gd name="T43" fmla="*/ 37 h 189"/>
                  <a:gd name="T44" fmla="*/ 90 w 155"/>
                  <a:gd name="T45" fmla="*/ 37 h 189"/>
                  <a:gd name="T46" fmla="*/ 62 w 155"/>
                  <a:gd name="T47" fmla="*/ 40 h 189"/>
                  <a:gd name="T48" fmla="*/ 64 w 155"/>
                  <a:gd name="T49" fmla="*/ 31 h 189"/>
                  <a:gd name="T50" fmla="*/ 62 w 155"/>
                  <a:gd name="T51" fmla="*/ 44 h 189"/>
                  <a:gd name="T52" fmla="*/ 59 w 155"/>
                  <a:gd name="T53" fmla="*/ 31 h 189"/>
                  <a:gd name="T54" fmla="*/ 62 w 155"/>
                  <a:gd name="T55" fmla="*/ 40 h 189"/>
                  <a:gd name="T56" fmla="*/ 33 w 155"/>
                  <a:gd name="T57" fmla="*/ 37 h 189"/>
                  <a:gd name="T58" fmla="*/ 37 w 155"/>
                  <a:gd name="T59" fmla="*/ 37 h 189"/>
                  <a:gd name="T60" fmla="*/ 23 w 155"/>
                  <a:gd name="T61" fmla="*/ 37 h 189"/>
                  <a:gd name="T62" fmla="*/ 27 w 155"/>
                  <a:gd name="T63" fmla="*/ 37 h 189"/>
                  <a:gd name="T64" fmla="*/ 141 w 155"/>
                  <a:gd name="T65" fmla="*/ 175 h 189"/>
                  <a:gd name="T66" fmla="*/ 14 w 155"/>
                  <a:gd name="T67" fmla="*/ 20 h 189"/>
                  <a:gd name="T68" fmla="*/ 27 w 155"/>
                  <a:gd name="T69" fmla="*/ 25 h 189"/>
                  <a:gd name="T70" fmla="*/ 30 w 155"/>
                  <a:gd name="T71" fmla="*/ 50 h 189"/>
                  <a:gd name="T72" fmla="*/ 33 w 155"/>
                  <a:gd name="T73" fmla="*/ 25 h 189"/>
                  <a:gd name="T74" fmla="*/ 59 w 155"/>
                  <a:gd name="T75" fmla="*/ 20 h 189"/>
                  <a:gd name="T76" fmla="*/ 49 w 155"/>
                  <a:gd name="T77" fmla="*/ 37 h 189"/>
                  <a:gd name="T78" fmla="*/ 74 w 155"/>
                  <a:gd name="T79" fmla="*/ 37 h 189"/>
                  <a:gd name="T80" fmla="*/ 64 w 155"/>
                  <a:gd name="T81" fmla="*/ 20 h 189"/>
                  <a:gd name="T82" fmla="*/ 90 w 155"/>
                  <a:gd name="T83" fmla="*/ 25 h 189"/>
                  <a:gd name="T84" fmla="*/ 93 w 155"/>
                  <a:gd name="T85" fmla="*/ 50 h 189"/>
                  <a:gd name="T86" fmla="*/ 96 w 155"/>
                  <a:gd name="T87" fmla="*/ 25 h 189"/>
                  <a:gd name="T88" fmla="*/ 122 w 155"/>
                  <a:gd name="T89" fmla="*/ 20 h 189"/>
                  <a:gd name="T90" fmla="*/ 112 w 155"/>
                  <a:gd name="T91" fmla="*/ 37 h 189"/>
                  <a:gd name="T92" fmla="*/ 137 w 155"/>
                  <a:gd name="T93" fmla="*/ 37 h 189"/>
                  <a:gd name="T94" fmla="*/ 127 w 155"/>
                  <a:gd name="T95" fmla="*/ 20 h 189"/>
                  <a:gd name="T96" fmla="*/ 141 w 155"/>
                  <a:gd name="T97" fmla="*/ 175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55" h="189">
                    <a:moveTo>
                      <a:pt x="148" y="7"/>
                    </a:moveTo>
                    <a:cubicBezTo>
                      <a:pt x="127" y="7"/>
                      <a:pt x="127" y="7"/>
                      <a:pt x="127" y="7"/>
                    </a:cubicBezTo>
                    <a:cubicBezTo>
                      <a:pt x="127" y="3"/>
                      <a:pt x="127" y="3"/>
                      <a:pt x="127" y="3"/>
                    </a:cubicBezTo>
                    <a:cubicBezTo>
                      <a:pt x="127" y="1"/>
                      <a:pt x="126" y="0"/>
                      <a:pt x="124" y="0"/>
                    </a:cubicBezTo>
                    <a:cubicBezTo>
                      <a:pt x="123" y="0"/>
                      <a:pt x="122" y="1"/>
                      <a:pt x="122" y="3"/>
                    </a:cubicBezTo>
                    <a:cubicBezTo>
                      <a:pt x="122" y="7"/>
                      <a:pt x="122" y="7"/>
                      <a:pt x="122" y="7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96" y="3"/>
                      <a:pt x="96" y="3"/>
                      <a:pt x="96" y="3"/>
                    </a:cubicBezTo>
                    <a:cubicBezTo>
                      <a:pt x="96" y="1"/>
                      <a:pt x="94" y="0"/>
                      <a:pt x="93" y="0"/>
                    </a:cubicBezTo>
                    <a:cubicBezTo>
                      <a:pt x="91" y="0"/>
                      <a:pt x="90" y="1"/>
                      <a:pt x="90" y="3"/>
                    </a:cubicBezTo>
                    <a:cubicBezTo>
                      <a:pt x="90" y="7"/>
                      <a:pt x="90" y="7"/>
                      <a:pt x="90" y="7"/>
                    </a:cubicBezTo>
                    <a:cubicBezTo>
                      <a:pt x="64" y="7"/>
                      <a:pt x="64" y="7"/>
                      <a:pt x="64" y="7"/>
                    </a:cubicBezTo>
                    <a:cubicBezTo>
                      <a:pt x="64" y="3"/>
                      <a:pt x="64" y="3"/>
                      <a:pt x="64" y="3"/>
                    </a:cubicBezTo>
                    <a:cubicBezTo>
                      <a:pt x="64" y="1"/>
                      <a:pt x="63" y="0"/>
                      <a:pt x="62" y="0"/>
                    </a:cubicBezTo>
                    <a:cubicBezTo>
                      <a:pt x="60" y="0"/>
                      <a:pt x="59" y="1"/>
                      <a:pt x="59" y="3"/>
                    </a:cubicBezTo>
                    <a:cubicBezTo>
                      <a:pt x="59" y="7"/>
                      <a:pt x="59" y="7"/>
                      <a:pt x="59" y="7"/>
                    </a:cubicBezTo>
                    <a:cubicBezTo>
                      <a:pt x="33" y="7"/>
                      <a:pt x="33" y="7"/>
                      <a:pt x="33" y="7"/>
                    </a:cubicBezTo>
                    <a:cubicBezTo>
                      <a:pt x="33" y="3"/>
                      <a:pt x="33" y="3"/>
                      <a:pt x="33" y="3"/>
                    </a:cubicBezTo>
                    <a:cubicBezTo>
                      <a:pt x="33" y="1"/>
                      <a:pt x="32" y="0"/>
                      <a:pt x="30" y="0"/>
                    </a:cubicBezTo>
                    <a:cubicBezTo>
                      <a:pt x="29" y="0"/>
                      <a:pt x="27" y="1"/>
                      <a:pt x="27" y="3"/>
                    </a:cubicBezTo>
                    <a:cubicBezTo>
                      <a:pt x="27" y="7"/>
                      <a:pt x="27" y="7"/>
                      <a:pt x="27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3" y="7"/>
                      <a:pt x="0" y="10"/>
                      <a:pt x="0" y="13"/>
                    </a:cubicBezTo>
                    <a:cubicBezTo>
                      <a:pt x="0" y="182"/>
                      <a:pt x="0" y="182"/>
                      <a:pt x="0" y="182"/>
                    </a:cubicBezTo>
                    <a:cubicBezTo>
                      <a:pt x="0" y="186"/>
                      <a:pt x="3" y="189"/>
                      <a:pt x="7" y="189"/>
                    </a:cubicBezTo>
                    <a:cubicBezTo>
                      <a:pt x="148" y="189"/>
                      <a:pt x="148" y="189"/>
                      <a:pt x="148" y="189"/>
                    </a:cubicBezTo>
                    <a:cubicBezTo>
                      <a:pt x="152" y="189"/>
                      <a:pt x="155" y="186"/>
                      <a:pt x="155" y="182"/>
                    </a:cubicBezTo>
                    <a:cubicBezTo>
                      <a:pt x="155" y="13"/>
                      <a:pt x="155" y="13"/>
                      <a:pt x="155" y="13"/>
                    </a:cubicBezTo>
                    <a:cubicBezTo>
                      <a:pt x="155" y="10"/>
                      <a:pt x="152" y="7"/>
                      <a:pt x="148" y="7"/>
                    </a:cubicBezTo>
                    <a:close/>
                    <a:moveTo>
                      <a:pt x="124" y="40"/>
                    </a:moveTo>
                    <a:cubicBezTo>
                      <a:pt x="126" y="40"/>
                      <a:pt x="127" y="39"/>
                      <a:pt x="127" y="37"/>
                    </a:cubicBezTo>
                    <a:cubicBezTo>
                      <a:pt x="127" y="31"/>
                      <a:pt x="127" y="31"/>
                      <a:pt x="127" y="31"/>
                    </a:cubicBezTo>
                    <a:cubicBezTo>
                      <a:pt x="130" y="32"/>
                      <a:pt x="131" y="35"/>
                      <a:pt x="131" y="37"/>
                    </a:cubicBezTo>
                    <a:cubicBezTo>
                      <a:pt x="131" y="41"/>
                      <a:pt x="128" y="44"/>
                      <a:pt x="124" y="44"/>
                    </a:cubicBezTo>
                    <a:cubicBezTo>
                      <a:pt x="120" y="44"/>
                      <a:pt x="117" y="41"/>
                      <a:pt x="117" y="37"/>
                    </a:cubicBezTo>
                    <a:cubicBezTo>
                      <a:pt x="117" y="34"/>
                      <a:pt x="119" y="32"/>
                      <a:pt x="122" y="31"/>
                    </a:cubicBezTo>
                    <a:cubicBezTo>
                      <a:pt x="122" y="37"/>
                      <a:pt x="122" y="37"/>
                      <a:pt x="122" y="37"/>
                    </a:cubicBezTo>
                    <a:cubicBezTo>
                      <a:pt x="122" y="39"/>
                      <a:pt x="123" y="40"/>
                      <a:pt x="124" y="40"/>
                    </a:cubicBezTo>
                    <a:close/>
                    <a:moveTo>
                      <a:pt x="93" y="40"/>
                    </a:moveTo>
                    <a:cubicBezTo>
                      <a:pt x="94" y="40"/>
                      <a:pt x="96" y="39"/>
                      <a:pt x="96" y="37"/>
                    </a:cubicBezTo>
                    <a:cubicBezTo>
                      <a:pt x="96" y="31"/>
                      <a:pt x="96" y="31"/>
                      <a:pt x="96" y="31"/>
                    </a:cubicBezTo>
                    <a:cubicBezTo>
                      <a:pt x="98" y="32"/>
                      <a:pt x="100" y="35"/>
                      <a:pt x="100" y="37"/>
                    </a:cubicBezTo>
                    <a:cubicBezTo>
                      <a:pt x="100" y="41"/>
                      <a:pt x="97" y="44"/>
                      <a:pt x="93" y="44"/>
                    </a:cubicBezTo>
                    <a:cubicBezTo>
                      <a:pt x="89" y="44"/>
                      <a:pt x="86" y="41"/>
                      <a:pt x="86" y="37"/>
                    </a:cubicBezTo>
                    <a:cubicBezTo>
                      <a:pt x="86" y="34"/>
                      <a:pt x="88" y="32"/>
                      <a:pt x="90" y="31"/>
                    </a:cubicBezTo>
                    <a:cubicBezTo>
                      <a:pt x="90" y="37"/>
                      <a:pt x="90" y="37"/>
                      <a:pt x="90" y="37"/>
                    </a:cubicBezTo>
                    <a:cubicBezTo>
                      <a:pt x="90" y="39"/>
                      <a:pt x="91" y="40"/>
                      <a:pt x="93" y="40"/>
                    </a:cubicBezTo>
                    <a:close/>
                    <a:moveTo>
                      <a:pt x="62" y="40"/>
                    </a:moveTo>
                    <a:cubicBezTo>
                      <a:pt x="63" y="40"/>
                      <a:pt x="64" y="39"/>
                      <a:pt x="64" y="37"/>
                    </a:cubicBezTo>
                    <a:cubicBezTo>
                      <a:pt x="64" y="31"/>
                      <a:pt x="64" y="31"/>
                      <a:pt x="64" y="31"/>
                    </a:cubicBezTo>
                    <a:cubicBezTo>
                      <a:pt x="67" y="32"/>
                      <a:pt x="69" y="35"/>
                      <a:pt x="69" y="37"/>
                    </a:cubicBezTo>
                    <a:cubicBezTo>
                      <a:pt x="69" y="41"/>
                      <a:pt x="65" y="44"/>
                      <a:pt x="62" y="44"/>
                    </a:cubicBezTo>
                    <a:cubicBezTo>
                      <a:pt x="58" y="44"/>
                      <a:pt x="54" y="41"/>
                      <a:pt x="54" y="37"/>
                    </a:cubicBezTo>
                    <a:cubicBezTo>
                      <a:pt x="54" y="34"/>
                      <a:pt x="56" y="32"/>
                      <a:pt x="59" y="31"/>
                    </a:cubicBezTo>
                    <a:cubicBezTo>
                      <a:pt x="59" y="37"/>
                      <a:pt x="59" y="37"/>
                      <a:pt x="59" y="37"/>
                    </a:cubicBezTo>
                    <a:cubicBezTo>
                      <a:pt x="59" y="39"/>
                      <a:pt x="60" y="40"/>
                      <a:pt x="62" y="40"/>
                    </a:cubicBezTo>
                    <a:close/>
                    <a:moveTo>
                      <a:pt x="30" y="40"/>
                    </a:moveTo>
                    <a:cubicBezTo>
                      <a:pt x="32" y="40"/>
                      <a:pt x="33" y="39"/>
                      <a:pt x="33" y="37"/>
                    </a:cubicBezTo>
                    <a:cubicBezTo>
                      <a:pt x="33" y="31"/>
                      <a:pt x="33" y="31"/>
                      <a:pt x="33" y="31"/>
                    </a:cubicBezTo>
                    <a:cubicBezTo>
                      <a:pt x="35" y="32"/>
                      <a:pt x="37" y="35"/>
                      <a:pt x="37" y="37"/>
                    </a:cubicBezTo>
                    <a:cubicBezTo>
                      <a:pt x="37" y="41"/>
                      <a:pt x="34" y="44"/>
                      <a:pt x="30" y="44"/>
                    </a:cubicBezTo>
                    <a:cubicBezTo>
                      <a:pt x="26" y="44"/>
                      <a:pt x="23" y="41"/>
                      <a:pt x="23" y="37"/>
                    </a:cubicBezTo>
                    <a:cubicBezTo>
                      <a:pt x="23" y="34"/>
                      <a:pt x="25" y="32"/>
                      <a:pt x="27" y="31"/>
                    </a:cubicBezTo>
                    <a:cubicBezTo>
                      <a:pt x="27" y="37"/>
                      <a:pt x="27" y="37"/>
                      <a:pt x="27" y="37"/>
                    </a:cubicBezTo>
                    <a:cubicBezTo>
                      <a:pt x="27" y="39"/>
                      <a:pt x="29" y="40"/>
                      <a:pt x="30" y="40"/>
                    </a:cubicBezTo>
                    <a:close/>
                    <a:moveTo>
                      <a:pt x="141" y="175"/>
                    </a:moveTo>
                    <a:cubicBezTo>
                      <a:pt x="14" y="175"/>
                      <a:pt x="14" y="175"/>
                      <a:pt x="14" y="175"/>
                    </a:cubicBezTo>
                    <a:cubicBezTo>
                      <a:pt x="14" y="20"/>
                      <a:pt x="14" y="20"/>
                      <a:pt x="14" y="20"/>
                    </a:cubicBezTo>
                    <a:cubicBezTo>
                      <a:pt x="27" y="20"/>
                      <a:pt x="27" y="20"/>
                      <a:pt x="27" y="20"/>
                    </a:cubicBezTo>
                    <a:cubicBezTo>
                      <a:pt x="27" y="25"/>
                      <a:pt x="27" y="25"/>
                      <a:pt x="27" y="25"/>
                    </a:cubicBezTo>
                    <a:cubicBezTo>
                      <a:pt x="22" y="26"/>
                      <a:pt x="18" y="31"/>
                      <a:pt x="18" y="37"/>
                    </a:cubicBezTo>
                    <a:cubicBezTo>
                      <a:pt x="18" y="44"/>
                      <a:pt x="23" y="50"/>
                      <a:pt x="30" y="50"/>
                    </a:cubicBezTo>
                    <a:cubicBezTo>
                      <a:pt x="37" y="50"/>
                      <a:pt x="43" y="44"/>
                      <a:pt x="43" y="37"/>
                    </a:cubicBezTo>
                    <a:cubicBezTo>
                      <a:pt x="43" y="31"/>
                      <a:pt x="39" y="26"/>
                      <a:pt x="33" y="25"/>
                    </a:cubicBezTo>
                    <a:cubicBezTo>
                      <a:pt x="33" y="20"/>
                      <a:pt x="33" y="20"/>
                      <a:pt x="33" y="20"/>
                    </a:cubicBezTo>
                    <a:cubicBezTo>
                      <a:pt x="59" y="20"/>
                      <a:pt x="59" y="20"/>
                      <a:pt x="59" y="20"/>
                    </a:cubicBezTo>
                    <a:cubicBezTo>
                      <a:pt x="59" y="25"/>
                      <a:pt x="59" y="25"/>
                      <a:pt x="59" y="25"/>
                    </a:cubicBezTo>
                    <a:cubicBezTo>
                      <a:pt x="53" y="26"/>
                      <a:pt x="49" y="31"/>
                      <a:pt x="49" y="37"/>
                    </a:cubicBezTo>
                    <a:cubicBezTo>
                      <a:pt x="49" y="44"/>
                      <a:pt x="55" y="50"/>
                      <a:pt x="62" y="50"/>
                    </a:cubicBezTo>
                    <a:cubicBezTo>
                      <a:pt x="68" y="50"/>
                      <a:pt x="74" y="44"/>
                      <a:pt x="74" y="37"/>
                    </a:cubicBezTo>
                    <a:cubicBezTo>
                      <a:pt x="74" y="31"/>
                      <a:pt x="70" y="26"/>
                      <a:pt x="64" y="25"/>
                    </a:cubicBezTo>
                    <a:cubicBezTo>
                      <a:pt x="64" y="20"/>
                      <a:pt x="64" y="20"/>
                      <a:pt x="64" y="20"/>
                    </a:cubicBezTo>
                    <a:cubicBezTo>
                      <a:pt x="90" y="20"/>
                      <a:pt x="90" y="20"/>
                      <a:pt x="90" y="20"/>
                    </a:cubicBezTo>
                    <a:cubicBezTo>
                      <a:pt x="90" y="25"/>
                      <a:pt x="90" y="25"/>
                      <a:pt x="90" y="25"/>
                    </a:cubicBezTo>
                    <a:cubicBezTo>
                      <a:pt x="85" y="26"/>
                      <a:pt x="80" y="31"/>
                      <a:pt x="80" y="37"/>
                    </a:cubicBezTo>
                    <a:cubicBezTo>
                      <a:pt x="80" y="44"/>
                      <a:pt x="86" y="50"/>
                      <a:pt x="93" y="50"/>
                    </a:cubicBezTo>
                    <a:cubicBezTo>
                      <a:pt x="100" y="50"/>
                      <a:pt x="105" y="44"/>
                      <a:pt x="105" y="37"/>
                    </a:cubicBezTo>
                    <a:cubicBezTo>
                      <a:pt x="105" y="31"/>
                      <a:pt x="101" y="26"/>
                      <a:pt x="96" y="25"/>
                    </a:cubicBezTo>
                    <a:cubicBezTo>
                      <a:pt x="96" y="20"/>
                      <a:pt x="96" y="20"/>
                      <a:pt x="96" y="20"/>
                    </a:cubicBezTo>
                    <a:cubicBezTo>
                      <a:pt x="122" y="20"/>
                      <a:pt x="122" y="20"/>
                      <a:pt x="122" y="20"/>
                    </a:cubicBezTo>
                    <a:cubicBezTo>
                      <a:pt x="122" y="25"/>
                      <a:pt x="122" y="25"/>
                      <a:pt x="122" y="25"/>
                    </a:cubicBezTo>
                    <a:cubicBezTo>
                      <a:pt x="116" y="26"/>
                      <a:pt x="112" y="31"/>
                      <a:pt x="112" y="37"/>
                    </a:cubicBezTo>
                    <a:cubicBezTo>
                      <a:pt x="112" y="44"/>
                      <a:pt x="117" y="50"/>
                      <a:pt x="124" y="50"/>
                    </a:cubicBezTo>
                    <a:cubicBezTo>
                      <a:pt x="131" y="50"/>
                      <a:pt x="137" y="44"/>
                      <a:pt x="137" y="37"/>
                    </a:cubicBezTo>
                    <a:cubicBezTo>
                      <a:pt x="137" y="31"/>
                      <a:pt x="133" y="26"/>
                      <a:pt x="127" y="25"/>
                    </a:cubicBezTo>
                    <a:cubicBezTo>
                      <a:pt x="127" y="20"/>
                      <a:pt x="127" y="20"/>
                      <a:pt x="127" y="20"/>
                    </a:cubicBezTo>
                    <a:cubicBezTo>
                      <a:pt x="141" y="20"/>
                      <a:pt x="141" y="20"/>
                      <a:pt x="141" y="20"/>
                    </a:cubicBezTo>
                    <a:lnTo>
                      <a:pt x="141" y="1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auto">
              <a:xfrm>
                <a:off x="2820" y="2272"/>
                <a:ext cx="181" cy="12"/>
              </a:xfrm>
              <a:custGeom>
                <a:avLst/>
                <a:gdLst>
                  <a:gd name="T0" fmla="*/ 73 w 75"/>
                  <a:gd name="T1" fmla="*/ 0 h 5"/>
                  <a:gd name="T2" fmla="*/ 2 w 75"/>
                  <a:gd name="T3" fmla="*/ 0 h 5"/>
                  <a:gd name="T4" fmla="*/ 0 w 75"/>
                  <a:gd name="T5" fmla="*/ 3 h 5"/>
                  <a:gd name="T6" fmla="*/ 2 w 75"/>
                  <a:gd name="T7" fmla="*/ 5 h 5"/>
                  <a:gd name="T8" fmla="*/ 73 w 75"/>
                  <a:gd name="T9" fmla="*/ 5 h 5"/>
                  <a:gd name="T10" fmla="*/ 75 w 75"/>
                  <a:gd name="T11" fmla="*/ 3 h 5"/>
                  <a:gd name="T12" fmla="*/ 73 w 75"/>
                  <a:gd name="T1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5" h="5">
                    <a:moveTo>
                      <a:pt x="73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3"/>
                    </a:cubicBezTo>
                    <a:cubicBezTo>
                      <a:pt x="0" y="4"/>
                      <a:pt x="1" y="5"/>
                      <a:pt x="2" y="5"/>
                    </a:cubicBezTo>
                    <a:cubicBezTo>
                      <a:pt x="73" y="5"/>
                      <a:pt x="73" y="5"/>
                      <a:pt x="73" y="5"/>
                    </a:cubicBezTo>
                    <a:cubicBezTo>
                      <a:pt x="74" y="5"/>
                      <a:pt x="75" y="4"/>
                      <a:pt x="75" y="3"/>
                    </a:cubicBezTo>
                    <a:cubicBezTo>
                      <a:pt x="75" y="1"/>
                      <a:pt x="74" y="0"/>
                      <a:pt x="7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2" name="Freeform 7"/>
              <p:cNvSpPr>
                <a:spLocks/>
              </p:cNvSpPr>
              <p:nvPr/>
            </p:nvSpPr>
            <p:spPr bwMode="auto">
              <a:xfrm>
                <a:off x="2820" y="2190"/>
                <a:ext cx="181" cy="14"/>
              </a:xfrm>
              <a:custGeom>
                <a:avLst/>
                <a:gdLst>
                  <a:gd name="T0" fmla="*/ 73 w 75"/>
                  <a:gd name="T1" fmla="*/ 0 h 6"/>
                  <a:gd name="T2" fmla="*/ 2 w 75"/>
                  <a:gd name="T3" fmla="*/ 0 h 6"/>
                  <a:gd name="T4" fmla="*/ 0 w 75"/>
                  <a:gd name="T5" fmla="*/ 3 h 6"/>
                  <a:gd name="T6" fmla="*/ 2 w 75"/>
                  <a:gd name="T7" fmla="*/ 6 h 6"/>
                  <a:gd name="T8" fmla="*/ 73 w 75"/>
                  <a:gd name="T9" fmla="*/ 6 h 6"/>
                  <a:gd name="T10" fmla="*/ 75 w 75"/>
                  <a:gd name="T11" fmla="*/ 3 h 6"/>
                  <a:gd name="T12" fmla="*/ 73 w 75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5" h="6">
                    <a:moveTo>
                      <a:pt x="73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2"/>
                      <a:pt x="0" y="3"/>
                    </a:cubicBezTo>
                    <a:cubicBezTo>
                      <a:pt x="0" y="5"/>
                      <a:pt x="1" y="6"/>
                      <a:pt x="2" y="6"/>
                    </a:cubicBezTo>
                    <a:cubicBezTo>
                      <a:pt x="73" y="6"/>
                      <a:pt x="73" y="6"/>
                      <a:pt x="73" y="6"/>
                    </a:cubicBezTo>
                    <a:cubicBezTo>
                      <a:pt x="74" y="6"/>
                      <a:pt x="75" y="5"/>
                      <a:pt x="75" y="3"/>
                    </a:cubicBezTo>
                    <a:cubicBezTo>
                      <a:pt x="75" y="2"/>
                      <a:pt x="74" y="0"/>
                      <a:pt x="7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auto">
              <a:xfrm>
                <a:off x="2820" y="2111"/>
                <a:ext cx="181" cy="12"/>
              </a:xfrm>
              <a:custGeom>
                <a:avLst/>
                <a:gdLst>
                  <a:gd name="T0" fmla="*/ 73 w 75"/>
                  <a:gd name="T1" fmla="*/ 0 h 5"/>
                  <a:gd name="T2" fmla="*/ 2 w 75"/>
                  <a:gd name="T3" fmla="*/ 0 h 5"/>
                  <a:gd name="T4" fmla="*/ 0 w 75"/>
                  <a:gd name="T5" fmla="*/ 3 h 5"/>
                  <a:gd name="T6" fmla="*/ 2 w 75"/>
                  <a:gd name="T7" fmla="*/ 5 h 5"/>
                  <a:gd name="T8" fmla="*/ 73 w 75"/>
                  <a:gd name="T9" fmla="*/ 5 h 5"/>
                  <a:gd name="T10" fmla="*/ 75 w 75"/>
                  <a:gd name="T11" fmla="*/ 3 h 5"/>
                  <a:gd name="T12" fmla="*/ 73 w 75"/>
                  <a:gd name="T1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5" h="5">
                    <a:moveTo>
                      <a:pt x="73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3"/>
                    </a:cubicBezTo>
                    <a:cubicBezTo>
                      <a:pt x="0" y="4"/>
                      <a:pt x="1" y="5"/>
                      <a:pt x="2" y="5"/>
                    </a:cubicBezTo>
                    <a:cubicBezTo>
                      <a:pt x="73" y="5"/>
                      <a:pt x="73" y="5"/>
                      <a:pt x="73" y="5"/>
                    </a:cubicBezTo>
                    <a:cubicBezTo>
                      <a:pt x="74" y="5"/>
                      <a:pt x="75" y="4"/>
                      <a:pt x="75" y="3"/>
                    </a:cubicBezTo>
                    <a:cubicBezTo>
                      <a:pt x="75" y="1"/>
                      <a:pt x="74" y="0"/>
                      <a:pt x="7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4" name="Freeform 9"/>
              <p:cNvSpPr>
                <a:spLocks/>
              </p:cNvSpPr>
              <p:nvPr/>
            </p:nvSpPr>
            <p:spPr bwMode="auto">
              <a:xfrm>
                <a:off x="2755" y="2096"/>
                <a:ext cx="41" cy="41"/>
              </a:xfrm>
              <a:custGeom>
                <a:avLst/>
                <a:gdLst>
                  <a:gd name="T0" fmla="*/ 15 w 17"/>
                  <a:gd name="T1" fmla="*/ 0 h 17"/>
                  <a:gd name="T2" fmla="*/ 3 w 17"/>
                  <a:gd name="T3" fmla="*/ 0 h 17"/>
                  <a:gd name="T4" fmla="*/ 0 w 17"/>
                  <a:gd name="T5" fmla="*/ 3 h 17"/>
                  <a:gd name="T6" fmla="*/ 0 w 17"/>
                  <a:gd name="T7" fmla="*/ 15 h 17"/>
                  <a:gd name="T8" fmla="*/ 3 w 17"/>
                  <a:gd name="T9" fmla="*/ 17 h 17"/>
                  <a:gd name="T10" fmla="*/ 15 w 17"/>
                  <a:gd name="T11" fmla="*/ 17 h 17"/>
                  <a:gd name="T12" fmla="*/ 17 w 17"/>
                  <a:gd name="T13" fmla="*/ 15 h 17"/>
                  <a:gd name="T14" fmla="*/ 17 w 17"/>
                  <a:gd name="T15" fmla="*/ 3 h 17"/>
                  <a:gd name="T16" fmla="*/ 15 w 17"/>
                  <a:gd name="T17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7">
                    <a:moveTo>
                      <a:pt x="15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1" y="0"/>
                      <a:pt x="0" y="1"/>
                      <a:pt x="0" y="3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6"/>
                      <a:pt x="1" y="17"/>
                      <a:pt x="3" y="17"/>
                    </a:cubicBezTo>
                    <a:cubicBezTo>
                      <a:pt x="15" y="17"/>
                      <a:pt x="15" y="17"/>
                      <a:pt x="15" y="17"/>
                    </a:cubicBezTo>
                    <a:cubicBezTo>
                      <a:pt x="16" y="17"/>
                      <a:pt x="17" y="16"/>
                      <a:pt x="17" y="15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7" y="1"/>
                      <a:pt x="16" y="0"/>
                      <a:pt x="1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auto">
              <a:xfrm>
                <a:off x="2755" y="2176"/>
                <a:ext cx="41" cy="43"/>
              </a:xfrm>
              <a:custGeom>
                <a:avLst/>
                <a:gdLst>
                  <a:gd name="T0" fmla="*/ 15 w 17"/>
                  <a:gd name="T1" fmla="*/ 0 h 18"/>
                  <a:gd name="T2" fmla="*/ 3 w 17"/>
                  <a:gd name="T3" fmla="*/ 0 h 18"/>
                  <a:gd name="T4" fmla="*/ 0 w 17"/>
                  <a:gd name="T5" fmla="*/ 3 h 18"/>
                  <a:gd name="T6" fmla="*/ 0 w 17"/>
                  <a:gd name="T7" fmla="*/ 15 h 18"/>
                  <a:gd name="T8" fmla="*/ 3 w 17"/>
                  <a:gd name="T9" fmla="*/ 18 h 18"/>
                  <a:gd name="T10" fmla="*/ 15 w 17"/>
                  <a:gd name="T11" fmla="*/ 18 h 18"/>
                  <a:gd name="T12" fmla="*/ 17 w 17"/>
                  <a:gd name="T13" fmla="*/ 15 h 18"/>
                  <a:gd name="T14" fmla="*/ 17 w 17"/>
                  <a:gd name="T15" fmla="*/ 3 h 18"/>
                  <a:gd name="T16" fmla="*/ 15 w 17"/>
                  <a:gd name="T1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8">
                    <a:moveTo>
                      <a:pt x="15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1" y="0"/>
                      <a:pt x="0" y="2"/>
                      <a:pt x="0" y="3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7"/>
                      <a:pt x="1" y="18"/>
                      <a:pt x="3" y="18"/>
                    </a:cubicBezTo>
                    <a:cubicBezTo>
                      <a:pt x="15" y="18"/>
                      <a:pt x="15" y="18"/>
                      <a:pt x="15" y="18"/>
                    </a:cubicBezTo>
                    <a:cubicBezTo>
                      <a:pt x="16" y="18"/>
                      <a:pt x="17" y="17"/>
                      <a:pt x="17" y="15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7" y="2"/>
                      <a:pt x="16" y="0"/>
                      <a:pt x="1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6" name="Freeform 11"/>
              <p:cNvSpPr>
                <a:spLocks/>
              </p:cNvSpPr>
              <p:nvPr/>
            </p:nvSpPr>
            <p:spPr bwMode="auto">
              <a:xfrm>
                <a:off x="2755" y="2257"/>
                <a:ext cx="41" cy="41"/>
              </a:xfrm>
              <a:custGeom>
                <a:avLst/>
                <a:gdLst>
                  <a:gd name="T0" fmla="*/ 15 w 17"/>
                  <a:gd name="T1" fmla="*/ 0 h 17"/>
                  <a:gd name="T2" fmla="*/ 3 w 17"/>
                  <a:gd name="T3" fmla="*/ 0 h 17"/>
                  <a:gd name="T4" fmla="*/ 0 w 17"/>
                  <a:gd name="T5" fmla="*/ 3 h 17"/>
                  <a:gd name="T6" fmla="*/ 0 w 17"/>
                  <a:gd name="T7" fmla="*/ 15 h 17"/>
                  <a:gd name="T8" fmla="*/ 3 w 17"/>
                  <a:gd name="T9" fmla="*/ 17 h 17"/>
                  <a:gd name="T10" fmla="*/ 15 w 17"/>
                  <a:gd name="T11" fmla="*/ 17 h 17"/>
                  <a:gd name="T12" fmla="*/ 17 w 17"/>
                  <a:gd name="T13" fmla="*/ 15 h 17"/>
                  <a:gd name="T14" fmla="*/ 17 w 17"/>
                  <a:gd name="T15" fmla="*/ 3 h 17"/>
                  <a:gd name="T16" fmla="*/ 15 w 17"/>
                  <a:gd name="T17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7">
                    <a:moveTo>
                      <a:pt x="15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1" y="0"/>
                      <a:pt x="0" y="1"/>
                      <a:pt x="0" y="3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6"/>
                      <a:pt x="1" y="17"/>
                      <a:pt x="3" y="17"/>
                    </a:cubicBezTo>
                    <a:cubicBezTo>
                      <a:pt x="15" y="17"/>
                      <a:pt x="15" y="17"/>
                      <a:pt x="15" y="17"/>
                    </a:cubicBezTo>
                    <a:cubicBezTo>
                      <a:pt x="16" y="17"/>
                      <a:pt x="17" y="16"/>
                      <a:pt x="17" y="15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7" y="1"/>
                      <a:pt x="16" y="0"/>
                      <a:pt x="1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47" name="组合 46"/>
          <p:cNvGrpSpPr/>
          <p:nvPr/>
        </p:nvGrpSpPr>
        <p:grpSpPr>
          <a:xfrm>
            <a:off x="9671337" y="3100344"/>
            <a:ext cx="749673" cy="751322"/>
            <a:chOff x="3437020" y="5246272"/>
            <a:chExt cx="863676" cy="865576"/>
          </a:xfrm>
        </p:grpSpPr>
        <p:sp>
          <p:nvSpPr>
            <p:cNvPr id="48" name="椭圆 21"/>
            <p:cNvSpPr>
              <a:spLocks noChangeArrowheads="1"/>
            </p:cNvSpPr>
            <p:nvPr/>
          </p:nvSpPr>
          <p:spPr bwMode="auto">
            <a:xfrm>
              <a:off x="3437020" y="5246272"/>
              <a:ext cx="863676" cy="865576"/>
            </a:xfrm>
            <a:prstGeom prst="ellipse">
              <a:avLst/>
            </a:prstGeom>
            <a:solidFill>
              <a:srgbClr val="70AD47"/>
            </a:solidFill>
            <a:ln w="38100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  <a:sym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charset="0"/>
                <a:buNone/>
              </a:pPr>
              <a:endParaRPr lang="zh-CN" altLang="zh-CN" sz="1800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9" name="Freeform 9"/>
            <p:cNvSpPr>
              <a:spLocks noEditPoints="1"/>
            </p:cNvSpPr>
            <p:nvPr/>
          </p:nvSpPr>
          <p:spPr bwMode="auto">
            <a:xfrm>
              <a:off x="3564624" y="5446833"/>
              <a:ext cx="605440" cy="464249"/>
            </a:xfrm>
            <a:custGeom>
              <a:avLst/>
              <a:gdLst>
                <a:gd name="T0" fmla="*/ 16 w 104"/>
                <a:gd name="T1" fmla="*/ 2 h 79"/>
                <a:gd name="T2" fmla="*/ 27 w 104"/>
                <a:gd name="T3" fmla="*/ 4 h 79"/>
                <a:gd name="T4" fmla="*/ 19 w 104"/>
                <a:gd name="T5" fmla="*/ 48 h 79"/>
                <a:gd name="T6" fmla="*/ 4 w 104"/>
                <a:gd name="T7" fmla="*/ 45 h 79"/>
                <a:gd name="T8" fmla="*/ 16 w 104"/>
                <a:gd name="T9" fmla="*/ 2 h 79"/>
                <a:gd name="T10" fmla="*/ 18 w 104"/>
                <a:gd name="T11" fmla="*/ 65 h 79"/>
                <a:gd name="T12" fmla="*/ 16 w 104"/>
                <a:gd name="T13" fmla="*/ 72 h 79"/>
                <a:gd name="T14" fmla="*/ 101 w 104"/>
                <a:gd name="T15" fmla="*/ 72 h 79"/>
                <a:gd name="T16" fmla="*/ 104 w 104"/>
                <a:gd name="T17" fmla="*/ 72 h 79"/>
                <a:gd name="T18" fmla="*/ 104 w 104"/>
                <a:gd name="T19" fmla="*/ 68 h 79"/>
                <a:gd name="T20" fmla="*/ 104 w 104"/>
                <a:gd name="T21" fmla="*/ 26 h 79"/>
                <a:gd name="T22" fmla="*/ 104 w 104"/>
                <a:gd name="T23" fmla="*/ 24 h 79"/>
                <a:gd name="T24" fmla="*/ 103 w 104"/>
                <a:gd name="T25" fmla="*/ 23 h 79"/>
                <a:gd name="T26" fmla="*/ 90 w 104"/>
                <a:gd name="T27" fmla="*/ 10 h 79"/>
                <a:gd name="T28" fmla="*/ 89 w 104"/>
                <a:gd name="T29" fmla="*/ 9 h 79"/>
                <a:gd name="T30" fmla="*/ 87 w 104"/>
                <a:gd name="T31" fmla="*/ 9 h 79"/>
                <a:gd name="T32" fmla="*/ 31 w 104"/>
                <a:gd name="T33" fmla="*/ 9 h 79"/>
                <a:gd name="T34" fmla="*/ 31 w 104"/>
                <a:gd name="T35" fmla="*/ 17 h 79"/>
                <a:gd name="T36" fmla="*/ 84 w 104"/>
                <a:gd name="T37" fmla="*/ 17 h 79"/>
                <a:gd name="T38" fmla="*/ 83 w 104"/>
                <a:gd name="T39" fmla="*/ 28 h 79"/>
                <a:gd name="T40" fmla="*/ 83 w 104"/>
                <a:gd name="T41" fmla="*/ 30 h 79"/>
                <a:gd name="T42" fmla="*/ 85 w 104"/>
                <a:gd name="T43" fmla="*/ 30 h 79"/>
                <a:gd name="T44" fmla="*/ 97 w 104"/>
                <a:gd name="T45" fmla="*/ 29 h 79"/>
                <a:gd name="T46" fmla="*/ 97 w 104"/>
                <a:gd name="T47" fmla="*/ 65 h 79"/>
                <a:gd name="T48" fmla="*/ 18 w 104"/>
                <a:gd name="T49" fmla="*/ 65 h 79"/>
                <a:gd name="T50" fmla="*/ 95 w 104"/>
                <a:gd name="T51" fmla="*/ 26 h 79"/>
                <a:gd name="T52" fmla="*/ 86 w 104"/>
                <a:gd name="T53" fmla="*/ 26 h 79"/>
                <a:gd name="T54" fmla="*/ 87 w 104"/>
                <a:gd name="T55" fmla="*/ 18 h 79"/>
                <a:gd name="T56" fmla="*/ 95 w 104"/>
                <a:gd name="T57" fmla="*/ 26 h 79"/>
                <a:gd name="T58" fmla="*/ 32 w 104"/>
                <a:gd name="T59" fmla="*/ 43 h 79"/>
                <a:gd name="T60" fmla="*/ 74 w 104"/>
                <a:gd name="T61" fmla="*/ 43 h 79"/>
                <a:gd name="T62" fmla="*/ 74 w 104"/>
                <a:gd name="T63" fmla="*/ 45 h 79"/>
                <a:gd name="T64" fmla="*/ 32 w 104"/>
                <a:gd name="T65" fmla="*/ 45 h 79"/>
                <a:gd name="T66" fmla="*/ 32 w 104"/>
                <a:gd name="T67" fmla="*/ 43 h 79"/>
                <a:gd name="T68" fmla="*/ 32 w 104"/>
                <a:gd name="T69" fmla="*/ 32 h 79"/>
                <a:gd name="T70" fmla="*/ 71 w 104"/>
                <a:gd name="T71" fmla="*/ 32 h 79"/>
                <a:gd name="T72" fmla="*/ 71 w 104"/>
                <a:gd name="T73" fmla="*/ 35 h 79"/>
                <a:gd name="T74" fmla="*/ 32 w 104"/>
                <a:gd name="T75" fmla="*/ 35 h 79"/>
                <a:gd name="T76" fmla="*/ 32 w 104"/>
                <a:gd name="T77" fmla="*/ 32 h 79"/>
                <a:gd name="T78" fmla="*/ 32 w 104"/>
                <a:gd name="T79" fmla="*/ 22 h 79"/>
                <a:gd name="T80" fmla="*/ 71 w 104"/>
                <a:gd name="T81" fmla="*/ 22 h 79"/>
                <a:gd name="T82" fmla="*/ 71 w 104"/>
                <a:gd name="T83" fmla="*/ 25 h 79"/>
                <a:gd name="T84" fmla="*/ 32 w 104"/>
                <a:gd name="T85" fmla="*/ 25 h 79"/>
                <a:gd name="T86" fmla="*/ 32 w 104"/>
                <a:gd name="T87" fmla="*/ 22 h 79"/>
                <a:gd name="T88" fmla="*/ 3 w 104"/>
                <a:gd name="T89" fmla="*/ 66 h 79"/>
                <a:gd name="T90" fmla="*/ 9 w 104"/>
                <a:gd name="T91" fmla="*/ 68 h 79"/>
                <a:gd name="T92" fmla="*/ 9 w 104"/>
                <a:gd name="T93" fmla="*/ 74 h 79"/>
                <a:gd name="T94" fmla="*/ 5 w 104"/>
                <a:gd name="T95" fmla="*/ 79 h 79"/>
                <a:gd name="T96" fmla="*/ 2 w 104"/>
                <a:gd name="T97" fmla="*/ 78 h 79"/>
                <a:gd name="T98" fmla="*/ 0 w 104"/>
                <a:gd name="T99" fmla="*/ 72 h 79"/>
                <a:gd name="T100" fmla="*/ 3 w 104"/>
                <a:gd name="T101" fmla="*/ 66 h 79"/>
                <a:gd name="T102" fmla="*/ 4 w 104"/>
                <a:gd name="T103" fmla="*/ 48 h 79"/>
                <a:gd name="T104" fmla="*/ 2 w 104"/>
                <a:gd name="T105" fmla="*/ 65 h 79"/>
                <a:gd name="T106" fmla="*/ 12 w 104"/>
                <a:gd name="T107" fmla="*/ 67 h 79"/>
                <a:gd name="T108" fmla="*/ 17 w 104"/>
                <a:gd name="T109" fmla="*/ 51 h 79"/>
                <a:gd name="T110" fmla="*/ 4 w 104"/>
                <a:gd name="T111" fmla="*/ 48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04" h="79">
                  <a:moveTo>
                    <a:pt x="16" y="2"/>
                  </a:moveTo>
                  <a:cubicBezTo>
                    <a:pt x="21" y="0"/>
                    <a:pt x="24" y="1"/>
                    <a:pt x="27" y="4"/>
                  </a:cubicBezTo>
                  <a:cubicBezTo>
                    <a:pt x="26" y="20"/>
                    <a:pt x="23" y="35"/>
                    <a:pt x="19" y="48"/>
                  </a:cubicBezTo>
                  <a:cubicBezTo>
                    <a:pt x="14" y="47"/>
                    <a:pt x="9" y="46"/>
                    <a:pt x="4" y="45"/>
                  </a:cubicBezTo>
                  <a:cubicBezTo>
                    <a:pt x="6" y="29"/>
                    <a:pt x="10" y="15"/>
                    <a:pt x="16" y="2"/>
                  </a:cubicBezTo>
                  <a:close/>
                  <a:moveTo>
                    <a:pt x="18" y="65"/>
                  </a:moveTo>
                  <a:cubicBezTo>
                    <a:pt x="16" y="72"/>
                    <a:pt x="16" y="72"/>
                    <a:pt x="16" y="72"/>
                  </a:cubicBezTo>
                  <a:cubicBezTo>
                    <a:pt x="69" y="72"/>
                    <a:pt x="74" y="72"/>
                    <a:pt x="101" y="72"/>
                  </a:cubicBezTo>
                  <a:cubicBezTo>
                    <a:pt x="104" y="72"/>
                    <a:pt x="104" y="72"/>
                    <a:pt x="104" y="72"/>
                  </a:cubicBezTo>
                  <a:cubicBezTo>
                    <a:pt x="104" y="68"/>
                    <a:pt x="104" y="68"/>
                    <a:pt x="104" y="68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3" y="23"/>
                    <a:pt x="103" y="23"/>
                    <a:pt x="103" y="23"/>
                  </a:cubicBezTo>
                  <a:cubicBezTo>
                    <a:pt x="90" y="10"/>
                    <a:pt x="90" y="10"/>
                    <a:pt x="90" y="10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31" y="12"/>
                    <a:pt x="31" y="14"/>
                    <a:pt x="31" y="17"/>
                  </a:cubicBezTo>
                  <a:cubicBezTo>
                    <a:pt x="84" y="17"/>
                    <a:pt x="84" y="17"/>
                    <a:pt x="84" y="17"/>
                  </a:cubicBezTo>
                  <a:cubicBezTo>
                    <a:pt x="83" y="28"/>
                    <a:pt x="83" y="28"/>
                    <a:pt x="83" y="28"/>
                  </a:cubicBezTo>
                  <a:cubicBezTo>
                    <a:pt x="83" y="30"/>
                    <a:pt x="83" y="30"/>
                    <a:pt x="83" y="30"/>
                  </a:cubicBezTo>
                  <a:cubicBezTo>
                    <a:pt x="85" y="30"/>
                    <a:pt x="85" y="30"/>
                    <a:pt x="85" y="30"/>
                  </a:cubicBezTo>
                  <a:cubicBezTo>
                    <a:pt x="97" y="29"/>
                    <a:pt x="97" y="29"/>
                    <a:pt x="97" y="29"/>
                  </a:cubicBezTo>
                  <a:cubicBezTo>
                    <a:pt x="97" y="65"/>
                    <a:pt x="97" y="65"/>
                    <a:pt x="97" y="65"/>
                  </a:cubicBezTo>
                  <a:cubicBezTo>
                    <a:pt x="79" y="65"/>
                    <a:pt x="57" y="65"/>
                    <a:pt x="18" y="65"/>
                  </a:cubicBezTo>
                  <a:close/>
                  <a:moveTo>
                    <a:pt x="95" y="26"/>
                  </a:moveTo>
                  <a:cubicBezTo>
                    <a:pt x="86" y="26"/>
                    <a:pt x="86" y="26"/>
                    <a:pt x="86" y="26"/>
                  </a:cubicBezTo>
                  <a:cubicBezTo>
                    <a:pt x="87" y="18"/>
                    <a:pt x="87" y="18"/>
                    <a:pt x="87" y="18"/>
                  </a:cubicBezTo>
                  <a:cubicBezTo>
                    <a:pt x="95" y="26"/>
                    <a:pt x="95" y="26"/>
                    <a:pt x="95" y="26"/>
                  </a:cubicBezTo>
                  <a:close/>
                  <a:moveTo>
                    <a:pt x="32" y="43"/>
                  </a:moveTo>
                  <a:cubicBezTo>
                    <a:pt x="74" y="43"/>
                    <a:pt x="74" y="43"/>
                    <a:pt x="74" y="43"/>
                  </a:cubicBezTo>
                  <a:cubicBezTo>
                    <a:pt x="74" y="45"/>
                    <a:pt x="74" y="45"/>
                    <a:pt x="74" y="45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2" y="43"/>
                    <a:pt x="32" y="43"/>
                    <a:pt x="32" y="43"/>
                  </a:cubicBezTo>
                  <a:close/>
                  <a:moveTo>
                    <a:pt x="32" y="32"/>
                  </a:moveTo>
                  <a:cubicBezTo>
                    <a:pt x="71" y="32"/>
                    <a:pt x="71" y="32"/>
                    <a:pt x="71" y="32"/>
                  </a:cubicBezTo>
                  <a:cubicBezTo>
                    <a:pt x="71" y="35"/>
                    <a:pt x="71" y="35"/>
                    <a:pt x="71" y="35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2" y="32"/>
                    <a:pt x="32" y="32"/>
                    <a:pt x="32" y="32"/>
                  </a:cubicBezTo>
                  <a:close/>
                  <a:moveTo>
                    <a:pt x="32" y="22"/>
                  </a:moveTo>
                  <a:cubicBezTo>
                    <a:pt x="71" y="22"/>
                    <a:pt x="71" y="22"/>
                    <a:pt x="71" y="22"/>
                  </a:cubicBezTo>
                  <a:cubicBezTo>
                    <a:pt x="71" y="25"/>
                    <a:pt x="71" y="25"/>
                    <a:pt x="7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2"/>
                    <a:pt x="32" y="22"/>
                    <a:pt x="32" y="22"/>
                  </a:cubicBezTo>
                  <a:close/>
                  <a:moveTo>
                    <a:pt x="3" y="66"/>
                  </a:moveTo>
                  <a:cubicBezTo>
                    <a:pt x="9" y="68"/>
                    <a:pt x="9" y="68"/>
                    <a:pt x="9" y="68"/>
                  </a:cubicBezTo>
                  <a:cubicBezTo>
                    <a:pt x="9" y="74"/>
                    <a:pt x="9" y="74"/>
                    <a:pt x="9" y="74"/>
                  </a:cubicBezTo>
                  <a:cubicBezTo>
                    <a:pt x="5" y="79"/>
                    <a:pt x="5" y="79"/>
                    <a:pt x="5" y="79"/>
                  </a:cubicBezTo>
                  <a:cubicBezTo>
                    <a:pt x="4" y="79"/>
                    <a:pt x="3" y="79"/>
                    <a:pt x="2" y="78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66"/>
                    <a:pt x="3" y="66"/>
                    <a:pt x="3" y="66"/>
                  </a:cubicBezTo>
                  <a:close/>
                  <a:moveTo>
                    <a:pt x="4" y="48"/>
                  </a:moveTo>
                  <a:cubicBezTo>
                    <a:pt x="3" y="53"/>
                    <a:pt x="3" y="59"/>
                    <a:pt x="2" y="65"/>
                  </a:cubicBezTo>
                  <a:cubicBezTo>
                    <a:pt x="5" y="65"/>
                    <a:pt x="9" y="66"/>
                    <a:pt x="12" y="67"/>
                  </a:cubicBezTo>
                  <a:cubicBezTo>
                    <a:pt x="14" y="61"/>
                    <a:pt x="15" y="56"/>
                    <a:pt x="17" y="51"/>
                  </a:cubicBezTo>
                  <a:cubicBezTo>
                    <a:pt x="13" y="50"/>
                    <a:pt x="9" y="49"/>
                    <a:pt x="4" y="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50" name="文本框 49"/>
          <p:cNvSpPr txBox="1"/>
          <p:nvPr/>
        </p:nvSpPr>
        <p:spPr>
          <a:xfrm>
            <a:off x="2070108" y="4900055"/>
            <a:ext cx="3662342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cs typeface="+mn-ea"/>
                <a:sym typeface="+mn-lt"/>
              </a:rPr>
              <a:t>2015 LJ on GPU of HOOMD-blue</a:t>
            </a:r>
          </a:p>
          <a:p>
            <a:pPr algn="l" rtl="0" latinLnBrk="1" hangingPunct="0"/>
            <a:r>
              <a:rPr lang="en-US" altLang="zh-CN" dirty="0">
                <a:solidFill>
                  <a:srgbClr val="000000"/>
                </a:solidFill>
                <a:cs typeface="+mn-ea"/>
                <a:sym typeface="+mn-lt"/>
              </a:rPr>
              <a:t>2016 LJ on Sunway </a:t>
            </a:r>
            <a:r>
              <a:rPr lang="en-US" altLang="zh-CN" dirty="0" err="1">
                <a:solidFill>
                  <a:srgbClr val="000000"/>
                </a:solidFill>
                <a:cs typeface="+mn-ea"/>
                <a:sym typeface="+mn-lt"/>
              </a:rPr>
              <a:t>TaihuLight</a:t>
            </a:r>
            <a:endParaRPr lang="en-US" altLang="zh-CN" dirty="0">
              <a:cs typeface="+mn-ea"/>
              <a:sym typeface="+mn-lt"/>
            </a:endParaRPr>
          </a:p>
          <a:p>
            <a:pPr algn="l" rtl="0" latinLnBrk="1" hangingPunct="0"/>
            <a:r>
              <a:rPr lang="en-US" altLang="zh-CN" dirty="0">
                <a:solidFill>
                  <a:srgbClr val="000000"/>
                </a:solidFill>
                <a:cs typeface="+mn-ea"/>
                <a:sym typeface="+mn-lt"/>
              </a:rPr>
              <a:t>2018 LJ on Sunway </a:t>
            </a:r>
            <a:r>
              <a:rPr lang="en-US" altLang="zh-CN" dirty="0" err="1">
                <a:solidFill>
                  <a:srgbClr val="000000"/>
                </a:solidFill>
                <a:cs typeface="+mn-ea"/>
                <a:sym typeface="+mn-lt"/>
              </a:rPr>
              <a:t>TaihuLight</a:t>
            </a:r>
            <a:r>
              <a:rPr lang="en-US" altLang="zh-CN" dirty="0">
                <a:solidFill>
                  <a:srgbClr val="000000"/>
                </a:solidFill>
                <a:cs typeface="+mn-ea"/>
                <a:sym typeface="+mn-lt"/>
              </a:rPr>
              <a:t> </a:t>
            </a:r>
            <a:endParaRPr lang="en-US" altLang="zh-CN" dirty="0">
              <a:cs typeface="+mn-ea"/>
              <a:sym typeface="+mn-lt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4139596" y="2301962"/>
            <a:ext cx="3595406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r>
              <a:rPr lang="en-US" altLang="zh-CN" dirty="0">
                <a:solidFill>
                  <a:srgbClr val="000000"/>
                </a:solidFill>
                <a:cs typeface="+mn-ea"/>
                <a:sym typeface="+mn-lt"/>
              </a:rPr>
              <a:t>2016 </a:t>
            </a:r>
            <a:r>
              <a:rPr lang="en-US" altLang="zh-CN" dirty="0" err="1">
                <a:solidFill>
                  <a:srgbClr val="000000"/>
                </a:solidFill>
                <a:cs typeface="+mn-ea"/>
                <a:sym typeface="+mn-lt"/>
              </a:rPr>
              <a:t>Tersoff</a:t>
            </a:r>
            <a:r>
              <a:rPr lang="en-US" altLang="zh-CN" dirty="0">
                <a:solidFill>
                  <a:srgbClr val="000000"/>
                </a:solidFill>
                <a:cs typeface="+mn-ea"/>
                <a:sym typeface="+mn-lt"/>
              </a:rPr>
              <a:t> on Xeon Phi </a:t>
            </a:r>
            <a:endParaRPr lang="en-US" altLang="zh-CN" dirty="0">
              <a:solidFill>
                <a:srgbClr val="FF0000"/>
              </a:solidFill>
              <a:cs typeface="+mn-ea"/>
              <a:sym typeface="+mn-lt"/>
            </a:endParaRPr>
          </a:p>
          <a:p>
            <a:r>
              <a:rPr lang="en-US" altLang="zh-CN" dirty="0">
                <a:solidFill>
                  <a:srgbClr val="000000"/>
                </a:solidFill>
                <a:cs typeface="+mn-ea"/>
                <a:sym typeface="+mn-lt"/>
              </a:rPr>
              <a:t>2018 </a:t>
            </a:r>
            <a:r>
              <a:rPr lang="en-US" altLang="zh-CN" dirty="0" err="1">
                <a:solidFill>
                  <a:srgbClr val="000000"/>
                </a:solidFill>
                <a:cs typeface="+mn-ea"/>
                <a:sym typeface="+mn-lt"/>
              </a:rPr>
              <a:t>Tersoff</a:t>
            </a:r>
            <a:r>
              <a:rPr lang="en-US" altLang="zh-CN" dirty="0">
                <a:solidFill>
                  <a:srgbClr val="000000"/>
                </a:solidFill>
                <a:cs typeface="+mn-ea"/>
                <a:sym typeface="+mn-lt"/>
              </a:rPr>
              <a:t> on Sunway </a:t>
            </a:r>
            <a:r>
              <a:rPr lang="en-US" altLang="zh-CN" dirty="0" err="1">
                <a:solidFill>
                  <a:srgbClr val="000000"/>
                </a:solidFill>
                <a:cs typeface="+mn-ea"/>
                <a:sym typeface="+mn-lt"/>
              </a:rPr>
              <a:t>TaihuLight</a:t>
            </a:r>
            <a:endParaRPr lang="en-US" altLang="zh-CN" dirty="0">
              <a:solidFill>
                <a:srgbClr val="000000"/>
              </a:solidFill>
              <a:cs typeface="+mn-ea"/>
              <a:sym typeface="+mn-lt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8219845" y="1955975"/>
            <a:ext cx="2330123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r>
              <a:rPr lang="en-US" altLang="zh-CN" dirty="0">
                <a:solidFill>
                  <a:srgbClr val="000000"/>
                </a:solidFill>
                <a:cs typeface="+mn-ea"/>
                <a:sym typeface="+mn-lt"/>
              </a:rPr>
              <a:t>2019 AIREBO on KNL </a:t>
            </a:r>
            <a:endParaRPr lang="en-US" altLang="zh-CN" dirty="0">
              <a:cs typeface="+mn-ea"/>
              <a:sym typeface="+mn-lt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10198548" y="4321867"/>
            <a:ext cx="977189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cs typeface="+mn-ea"/>
                <a:sym typeface="+mn-lt"/>
              </a:rPr>
              <a:t>None!</a:t>
            </a:r>
          </a:p>
        </p:txBody>
      </p:sp>
      <p:grpSp>
        <p:nvGrpSpPr>
          <p:cNvPr id="55" name="组合 54"/>
          <p:cNvGrpSpPr/>
          <p:nvPr/>
        </p:nvGrpSpPr>
        <p:grpSpPr>
          <a:xfrm>
            <a:off x="1957355" y="4465097"/>
            <a:ext cx="126000" cy="1404001"/>
            <a:chOff x="2798593" y="4248450"/>
            <a:chExt cx="141909" cy="1914541"/>
          </a:xfrm>
          <a:solidFill>
            <a:srgbClr val="071F65"/>
          </a:solidFill>
        </p:grpSpPr>
        <p:sp>
          <p:nvSpPr>
            <p:cNvPr id="56" name="椭圆 55"/>
            <p:cNvSpPr/>
            <p:nvPr/>
          </p:nvSpPr>
          <p:spPr>
            <a:xfrm>
              <a:off x="2798593" y="4248450"/>
              <a:ext cx="141909" cy="17181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cxnSp>
          <p:nvCxnSpPr>
            <p:cNvPr id="57" name="直接连接符 56"/>
            <p:cNvCxnSpPr>
              <a:stCxn id="56" idx="4"/>
            </p:cNvCxnSpPr>
            <p:nvPr/>
          </p:nvCxnSpPr>
          <p:spPr>
            <a:xfrm>
              <a:off x="2869548" y="4420264"/>
              <a:ext cx="4073" cy="1742727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组合 57"/>
          <p:cNvGrpSpPr/>
          <p:nvPr/>
        </p:nvGrpSpPr>
        <p:grpSpPr>
          <a:xfrm>
            <a:off x="6034948" y="4073757"/>
            <a:ext cx="127000" cy="2196000"/>
            <a:chOff x="2798593" y="4248451"/>
            <a:chExt cx="127000" cy="1914545"/>
          </a:xfrm>
          <a:solidFill>
            <a:srgbClr val="071F65"/>
          </a:solidFill>
        </p:grpSpPr>
        <p:sp>
          <p:nvSpPr>
            <p:cNvPr id="59" name="椭圆 58"/>
            <p:cNvSpPr/>
            <p:nvPr/>
          </p:nvSpPr>
          <p:spPr>
            <a:xfrm>
              <a:off x="2798593" y="4248451"/>
              <a:ext cx="127000" cy="127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cxnSp>
          <p:nvCxnSpPr>
            <p:cNvPr id="60" name="直接连接符 59"/>
            <p:cNvCxnSpPr>
              <a:stCxn id="59" idx="4"/>
            </p:cNvCxnSpPr>
            <p:nvPr/>
          </p:nvCxnSpPr>
          <p:spPr>
            <a:xfrm>
              <a:off x="2862093" y="4375451"/>
              <a:ext cx="11526" cy="1787545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组合 60"/>
          <p:cNvGrpSpPr/>
          <p:nvPr/>
        </p:nvGrpSpPr>
        <p:grpSpPr>
          <a:xfrm>
            <a:off x="9981431" y="3858338"/>
            <a:ext cx="127000" cy="1914545"/>
            <a:chOff x="2798593" y="4248451"/>
            <a:chExt cx="127000" cy="1914545"/>
          </a:xfrm>
          <a:solidFill>
            <a:srgbClr val="071F65"/>
          </a:solidFill>
        </p:grpSpPr>
        <p:sp>
          <p:nvSpPr>
            <p:cNvPr id="62" name="椭圆 61"/>
            <p:cNvSpPr/>
            <p:nvPr/>
          </p:nvSpPr>
          <p:spPr>
            <a:xfrm>
              <a:off x="2798593" y="4248451"/>
              <a:ext cx="127000" cy="127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cxnSp>
          <p:nvCxnSpPr>
            <p:cNvPr id="63" name="直接连接符 62"/>
            <p:cNvCxnSpPr>
              <a:stCxn id="62" idx="4"/>
            </p:cNvCxnSpPr>
            <p:nvPr/>
          </p:nvCxnSpPr>
          <p:spPr>
            <a:xfrm>
              <a:off x="2862093" y="4375451"/>
              <a:ext cx="11526" cy="1787545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组合 63"/>
          <p:cNvGrpSpPr/>
          <p:nvPr/>
        </p:nvGrpSpPr>
        <p:grpSpPr>
          <a:xfrm>
            <a:off x="8080870" y="1841337"/>
            <a:ext cx="127000" cy="828000"/>
            <a:chOff x="7334457" y="825164"/>
            <a:chExt cx="127000" cy="983917"/>
          </a:xfrm>
        </p:grpSpPr>
        <p:sp>
          <p:nvSpPr>
            <p:cNvPr id="65" name="椭圆 64"/>
            <p:cNvSpPr/>
            <p:nvPr/>
          </p:nvSpPr>
          <p:spPr>
            <a:xfrm rot="10800000">
              <a:off x="7334457" y="1682081"/>
              <a:ext cx="127000" cy="127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cxnSp>
          <p:nvCxnSpPr>
            <p:cNvPr id="66" name="直接连接符 65"/>
            <p:cNvCxnSpPr/>
            <p:nvPr/>
          </p:nvCxnSpPr>
          <p:spPr>
            <a:xfrm rot="-240000" flipV="1">
              <a:off x="7372682" y="825164"/>
              <a:ext cx="63500" cy="846053"/>
            </a:xfrm>
            <a:prstGeom prst="line">
              <a:avLst/>
            </a:prstGeom>
            <a:solidFill>
              <a:srgbClr val="071F65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组合 66"/>
          <p:cNvGrpSpPr/>
          <p:nvPr/>
        </p:nvGrpSpPr>
        <p:grpSpPr>
          <a:xfrm rot="10800000">
            <a:off x="4029588" y="1819821"/>
            <a:ext cx="127000" cy="2052000"/>
            <a:chOff x="2798593" y="4248451"/>
            <a:chExt cx="127000" cy="1914545"/>
          </a:xfrm>
          <a:solidFill>
            <a:srgbClr val="071F65"/>
          </a:solidFill>
        </p:grpSpPr>
        <p:sp>
          <p:nvSpPr>
            <p:cNvPr id="68" name="椭圆 67"/>
            <p:cNvSpPr/>
            <p:nvPr/>
          </p:nvSpPr>
          <p:spPr>
            <a:xfrm>
              <a:off x="2798593" y="4248451"/>
              <a:ext cx="127000" cy="127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cxnSp>
          <p:nvCxnSpPr>
            <p:cNvPr id="69" name="直接连接符 68"/>
            <p:cNvCxnSpPr>
              <a:stCxn id="68" idx="4"/>
            </p:cNvCxnSpPr>
            <p:nvPr/>
          </p:nvCxnSpPr>
          <p:spPr>
            <a:xfrm>
              <a:off x="2862093" y="4375451"/>
              <a:ext cx="11526" cy="1787545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文本框 70"/>
          <p:cNvSpPr txBox="1"/>
          <p:nvPr/>
        </p:nvSpPr>
        <p:spPr>
          <a:xfrm>
            <a:off x="6207414" y="4526588"/>
            <a:ext cx="3662342" cy="147732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cs typeface="+mn-ea"/>
                <a:sym typeface="+mn-lt"/>
              </a:rPr>
              <a:t>2012 </a:t>
            </a:r>
            <a:r>
              <a:rPr kumimoji="0" lang="en-US" altLang="zh-CN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cs typeface="+mn-ea"/>
                <a:sym typeface="+mn-lt"/>
              </a:rPr>
              <a:t>ReaxFF</a:t>
            </a:r>
            <a:r>
              <a:rPr kumimoji="0" lang="en-US" altLang="zh-CN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cs typeface="+mn-ea"/>
                <a:sym typeface="+mn-lt"/>
              </a:rPr>
              <a:t> on CPU</a:t>
            </a:r>
          </a:p>
          <a:p>
            <a:pPr defTabSz="914400" latinLnBrk="1" hangingPunct="0"/>
            <a:r>
              <a:rPr lang="en-US" altLang="zh-CN" dirty="0">
                <a:solidFill>
                  <a:srgbClr val="000000"/>
                </a:solidFill>
                <a:cs typeface="+mn-ea"/>
                <a:sym typeface="+mn-lt"/>
              </a:rPr>
              <a:t>2014 </a:t>
            </a:r>
            <a:r>
              <a:rPr lang="en-US" altLang="zh-CN" dirty="0" err="1">
                <a:solidFill>
                  <a:srgbClr val="000000"/>
                </a:solidFill>
                <a:cs typeface="+mn-ea"/>
                <a:sym typeface="+mn-lt"/>
              </a:rPr>
              <a:t>ReaxFF</a:t>
            </a:r>
            <a:r>
              <a:rPr lang="en-US" altLang="zh-CN" dirty="0">
                <a:solidFill>
                  <a:srgbClr val="000000"/>
                </a:solidFill>
                <a:cs typeface="+mn-ea"/>
                <a:sym typeface="+mn-lt"/>
              </a:rPr>
              <a:t> on GPU </a:t>
            </a:r>
          </a:p>
          <a:p>
            <a:pPr defTabSz="914400" latinLnBrk="1" hangingPunct="0"/>
            <a:r>
              <a:rPr lang="en-US" altLang="zh-CN" dirty="0">
                <a:solidFill>
                  <a:srgbClr val="000000"/>
                </a:solidFill>
                <a:cs typeface="+mn-ea"/>
                <a:sym typeface="+mn-lt"/>
              </a:rPr>
              <a:t>2016 </a:t>
            </a:r>
            <a:r>
              <a:rPr lang="en-US" altLang="zh-CN" dirty="0" err="1">
                <a:solidFill>
                  <a:srgbClr val="000000"/>
                </a:solidFill>
                <a:cs typeface="+mn-ea"/>
                <a:sym typeface="+mn-lt"/>
              </a:rPr>
              <a:t>ReaxFF</a:t>
            </a:r>
            <a:r>
              <a:rPr lang="en-US" altLang="zh-CN" dirty="0">
                <a:solidFill>
                  <a:srgbClr val="000000"/>
                </a:solidFill>
                <a:cs typeface="+mn-ea"/>
                <a:sym typeface="+mn-lt"/>
              </a:rPr>
              <a:t> on GPU </a:t>
            </a:r>
            <a:endParaRPr kumimoji="0" lang="en-US" altLang="zh-CN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cs typeface="+mn-ea"/>
              <a:sym typeface="+mn-lt"/>
            </a:endParaRPr>
          </a:p>
          <a:p>
            <a:pPr latinLnBrk="1" hangingPunct="0"/>
            <a:r>
              <a:rPr lang="en-US" altLang="zh-CN" dirty="0">
                <a:solidFill>
                  <a:srgbClr val="000000"/>
                </a:solidFill>
                <a:cs typeface="+mn-ea"/>
                <a:sym typeface="+mn-lt"/>
              </a:rPr>
              <a:t>2019 </a:t>
            </a:r>
            <a:r>
              <a:rPr lang="en-US" altLang="zh-CN" dirty="0" err="1">
                <a:solidFill>
                  <a:srgbClr val="000000"/>
                </a:solidFill>
                <a:cs typeface="+mn-ea"/>
                <a:sym typeface="+mn-lt"/>
              </a:rPr>
              <a:t>ReaxFF</a:t>
            </a:r>
            <a:r>
              <a:rPr lang="en-US" altLang="zh-CN" dirty="0">
                <a:solidFill>
                  <a:srgbClr val="000000"/>
                </a:solidFill>
                <a:cs typeface="+mn-ea"/>
                <a:sym typeface="+mn-lt"/>
              </a:rPr>
              <a:t> on KNL</a:t>
            </a:r>
            <a:endParaRPr lang="en-US" altLang="zh-CN" dirty="0">
              <a:cs typeface="+mn-ea"/>
              <a:sym typeface="+mn-lt"/>
            </a:endParaRPr>
          </a:p>
          <a:p>
            <a:pPr latinLnBrk="1" hangingPunct="0"/>
            <a:r>
              <a:rPr lang="en-US" altLang="zh-CN" dirty="0">
                <a:solidFill>
                  <a:srgbClr val="000000"/>
                </a:solidFill>
                <a:cs typeface="+mn-ea"/>
                <a:sym typeface="+mn-lt"/>
              </a:rPr>
              <a:t>2020 </a:t>
            </a:r>
            <a:r>
              <a:rPr lang="en-US" altLang="zh-CN" dirty="0" err="1">
                <a:solidFill>
                  <a:srgbClr val="000000"/>
                </a:solidFill>
                <a:cs typeface="+mn-ea"/>
                <a:sym typeface="+mn-lt"/>
              </a:rPr>
              <a:t>ReaxFF</a:t>
            </a:r>
            <a:r>
              <a:rPr lang="en-US" altLang="zh-CN" dirty="0">
                <a:solidFill>
                  <a:srgbClr val="000000"/>
                </a:solidFill>
                <a:cs typeface="+mn-ea"/>
                <a:sym typeface="+mn-lt"/>
              </a:rPr>
              <a:t> on Sunway </a:t>
            </a:r>
            <a:r>
              <a:rPr lang="en-US" altLang="zh-CN" dirty="0" err="1">
                <a:solidFill>
                  <a:srgbClr val="000000"/>
                </a:solidFill>
                <a:cs typeface="+mn-ea"/>
                <a:sym typeface="+mn-lt"/>
              </a:rPr>
              <a:t>TaihuLight</a:t>
            </a:r>
            <a:r>
              <a:rPr lang="en-US" altLang="zh-CN" dirty="0">
                <a:solidFill>
                  <a:srgbClr val="000000"/>
                </a:solidFill>
                <a:cs typeface="+mn-ea"/>
                <a:sym typeface="+mn-lt"/>
              </a:rPr>
              <a:t> </a:t>
            </a:r>
            <a:endParaRPr lang="en-US" altLang="zh-CN" dirty="0">
              <a:cs typeface="+mn-ea"/>
              <a:sym typeface="+mn-lt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C1275BF-A6FD-4D5D-B01E-D0FB219FF0D0}"/>
              </a:ext>
            </a:extLst>
          </p:cNvPr>
          <p:cNvSpPr txBox="1"/>
          <p:nvPr/>
        </p:nvSpPr>
        <p:spPr>
          <a:xfrm>
            <a:off x="838200" y="1225557"/>
            <a:ext cx="48772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Optimized potentials in LAMMPS:</a:t>
            </a:r>
            <a:endParaRPr lang="zh-CN" altLang="en-US" sz="2400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075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701" y="1266797"/>
            <a:ext cx="4473099" cy="330015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latin typeface="+mn-lt"/>
                <a:cs typeface="+mn-ea"/>
                <a:sym typeface="+mn-lt"/>
              </a:rPr>
              <a:t>Motivation-</a:t>
            </a:r>
            <a:r>
              <a:rPr lang="en-US" altLang="zh-CN" sz="4400" dirty="0">
                <a:sym typeface="+mn-lt"/>
              </a:rPr>
              <a:t>Computation</a:t>
            </a:r>
            <a:r>
              <a:rPr lang="en-US" altLang="zh-CN" dirty="0">
                <a:latin typeface="+mn-lt"/>
                <a:cs typeface="+mn-ea"/>
                <a:sym typeface="+mn-lt"/>
              </a:rPr>
              <a:t> Workflow</a:t>
            </a:r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2">
                    <a:lumMod val="50000"/>
                  </a:schemeClr>
                </a:solidFill>
                <a:latin typeface="+mn-lt"/>
                <a:cs typeface="+mn-ea"/>
                <a:sym typeface="+mn-lt"/>
              </a:rPr>
              <a:t>LMFF: Efficient and Scalable Layered Materials Force Field on Heterogeneous Many-Core Processors</a:t>
            </a:r>
            <a:endParaRPr lang="zh-CN" altLang="en-US" dirty="0">
              <a:solidFill>
                <a:schemeClr val="bg2">
                  <a:lumMod val="50000"/>
                </a:schemeClr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E45A-A625-44C4-93B5-47B83AD6C595}" type="slidenum">
              <a:rPr lang="zh-CN" altLang="en-US" smtClean="0">
                <a:latin typeface="+mn-lt"/>
                <a:cs typeface="+mn-ea"/>
                <a:sym typeface="+mn-lt"/>
              </a:rPr>
              <a:pPr/>
              <a:t>8</a:t>
            </a:fld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099" y="1263712"/>
            <a:ext cx="3976970" cy="329924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EA6AE1C2-4084-4726-B1FA-BFA1B434AAB0}"/>
                  </a:ext>
                </a:extLst>
              </p:cNvPr>
              <p:cNvSpPr txBox="1"/>
              <p:nvPr/>
            </p:nvSpPr>
            <p:spPr>
              <a:xfrm>
                <a:off x="997526" y="2210751"/>
                <a:ext cx="122181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000" i="1" smtClean="0">
                              <a:latin typeface="Cambria Math" panose="02040503050406030204" pitchFamily="18" charset="0"/>
                              <a:cs typeface="Segoe UI" panose="020B0502040204020203" pitchFamily="34" charset="0"/>
                              <a:sym typeface="+mn-lt"/>
                            </a:rPr>
                          </m:ctrlPr>
                        </m:sSubPr>
                        <m:e>
                          <m:r>
                            <a:rPr lang="en-US" altLang="zh-CN" sz="2000" i="1">
                              <a:latin typeface="Cambria Math" panose="02040503050406030204" pitchFamily="18" charset="0"/>
                              <a:cs typeface="Segoe UI" panose="020B0502040204020203" pitchFamily="34" charset="0"/>
                              <a:sym typeface="+mn-lt"/>
                            </a:rPr>
                            <m:t>𝐹</m:t>
                          </m:r>
                        </m:e>
                        <m:sub>
                          <m:r>
                            <a:rPr lang="en-US" altLang="zh-CN" sz="2000" i="1">
                              <a:latin typeface="Cambria Math" panose="02040503050406030204" pitchFamily="18" charset="0"/>
                              <a:cs typeface="Segoe UI" panose="020B0502040204020203" pitchFamily="34" charset="0"/>
                              <a:sym typeface="+mn-lt"/>
                            </a:rPr>
                            <m:t>𝑖</m:t>
                          </m:r>
                        </m:sub>
                      </m:sSub>
                      <m:r>
                        <a:rPr lang="en-US" altLang="zh-CN" sz="2000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altLang="zh-CN" sz="2000" i="1">
                          <a:latin typeface="Cambria Math" panose="02040503050406030204" pitchFamily="18" charset="0"/>
                        </a:rPr>
                        <m:t>𝛻</m:t>
                      </m:r>
                      <m:r>
                        <a:rPr lang="en-US" altLang="zh-CN" sz="2000" i="1" baseline="-25000">
                          <a:latin typeface="Cambria Math" panose="02040503050406030204" pitchFamily="18" charset="0"/>
                        </a:rPr>
                        <m:t>𝑥𝑖</m:t>
                      </m:r>
                      <m:r>
                        <m:rPr>
                          <m:sty m:val="p"/>
                        </m:rPr>
                        <a:rPr lang="en-US" altLang="zh-CN" sz="2000" i="1" smtClean="0">
                          <a:latin typeface="Cambria Math" panose="02040503050406030204" pitchFamily="18" charset="0"/>
                        </a:rPr>
                        <m:t>V</m:t>
                      </m:r>
                    </m:oMath>
                  </m:oMathPara>
                </a14:m>
                <a:endParaRPr lang="en-US" altLang="zh-CN" sz="2000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EA6AE1C2-4084-4726-B1FA-BFA1B434AA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7526" y="2210751"/>
                <a:ext cx="1221810" cy="307777"/>
              </a:xfrm>
              <a:prstGeom prst="rect">
                <a:avLst/>
              </a:prstGeom>
              <a:blipFill>
                <a:blip r:embed="rId4"/>
                <a:stretch>
                  <a:fillRect l="-6000" r="-6000" b="-22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68F250D5-8136-4738-BB62-E75971F60252}"/>
                  </a:ext>
                </a:extLst>
              </p:cNvPr>
              <p:cNvSpPr txBox="1"/>
              <p:nvPr/>
            </p:nvSpPr>
            <p:spPr>
              <a:xfrm>
                <a:off x="997526" y="2726516"/>
                <a:ext cx="1895573" cy="64613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00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altLang="zh-CN" sz="2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</m:num>
                        <m:den>
                          <m:r>
                            <a:rPr lang="en-US" altLang="zh-CN" sz="200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altLang="zh-CN" sz="2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den>
                      </m:f>
                      <m:r>
                        <a:rPr lang="en-US" altLang="zh-CN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en-US" altLang="zh-CN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0, </m:t>
                      </m:r>
                      <m:f>
                        <m:fPr>
                          <m:ctrlPr>
                            <a:rPr lang="en-US" altLang="zh-CN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en-US" altLang="zh-CN" sz="2000" i="1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den>
                      </m:f>
                      <m:r>
                        <a:rPr lang="en-US" altLang="zh-CN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≠0</m:t>
                      </m:r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68F250D5-8136-4738-BB62-E75971F602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7526" y="2726516"/>
                <a:ext cx="1895573" cy="646139"/>
              </a:xfrm>
              <a:prstGeom prst="rect">
                <a:avLst/>
              </a:prstGeom>
              <a:blipFill>
                <a:blip r:embed="rId5"/>
                <a:stretch>
                  <a:fillRect l="-3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F8E84EF5-2B93-451E-9E54-01AA5618D9B6}"/>
                  </a:ext>
                </a:extLst>
              </p:cNvPr>
              <p:cNvSpPr txBox="1"/>
              <p:nvPr/>
            </p:nvSpPr>
            <p:spPr>
              <a:xfrm>
                <a:off x="997526" y="4566950"/>
                <a:ext cx="5755999" cy="12766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sz="2000" dirty="0"/>
                  <a:t>Calculate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sz="2000" dirty="0"/>
                  <a:t> 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altLang="zh-CN" sz="2000" dirty="0"/>
                  <a:t> using </a:t>
                </a:r>
                <a:r>
                  <a:rPr lang="en-US" altLang="zh-CN" sz="2000" i="1" dirty="0"/>
                  <a:t>k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sz="2000" dirty="0"/>
                  <a:t>Calculate the </a:t>
                </a:r>
                <a:r>
                  <a:rPr lang="en-US" altLang="zh-CN" sz="2000" dirty="0" err="1"/>
                  <a:t>interations</a:t>
                </a:r>
                <a:r>
                  <a:rPr lang="en-US" altLang="zh-CN" sz="2000" dirty="0"/>
                  <a:t> between </a:t>
                </a:r>
                <a:r>
                  <a:rPr lang="en-US" altLang="zh-CN" sz="2000" i="1" dirty="0"/>
                  <a:t>i</a:t>
                </a:r>
                <a:r>
                  <a:rPr lang="en-US" altLang="zh-CN" sz="2000" dirty="0"/>
                  <a:t> and </a:t>
                </a:r>
                <a:r>
                  <a:rPr lang="en-US" altLang="zh-CN" sz="2000" i="1" dirty="0"/>
                  <a:t>j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sz="2000" dirty="0"/>
                  <a:t>Update the force of </a:t>
                </a:r>
                <a:r>
                  <a:rPr lang="en-US" altLang="zh-CN" sz="2000" i="1" dirty="0"/>
                  <a:t>k</a:t>
                </a:r>
                <a:r>
                  <a:rPr lang="en-US" altLang="zh-CN" sz="2000" dirty="0"/>
                  <a:t> using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000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num>
                      <m:den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</m:den>
                    </m:f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.</m:t>
                    </m:r>
                    <m:f>
                      <m:f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</m:num>
                      <m:den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den>
                    </m:f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𝑜𝑟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𝑉</m:t>
                        </m:r>
                      </m:num>
                      <m:den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  <m:r>
                      <a:rPr lang="en-US" altLang="zh-CN" sz="2000" i="1">
                        <a:latin typeface="Cambria Math" panose="02040503050406030204" pitchFamily="18" charset="0"/>
                      </a:rPr>
                      <m:t>.</m:t>
                    </m:r>
                    <m:f>
                      <m:f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den>
                    </m:f>
                  </m:oMath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F8E84EF5-2B93-451E-9E54-01AA5618D9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7526" y="4566950"/>
                <a:ext cx="5755999" cy="1276632"/>
              </a:xfrm>
              <a:prstGeom prst="rect">
                <a:avLst/>
              </a:prstGeom>
              <a:blipFill>
                <a:blip r:embed="rId6"/>
                <a:stretch>
                  <a:fillRect l="-953" t="-23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文本框 11">
            <a:extLst>
              <a:ext uri="{FF2B5EF4-FFF2-40B4-BE49-F238E27FC236}">
                <a16:creationId xmlns:a16="http://schemas.microsoft.com/office/drawing/2014/main" id="{0278F524-BF47-42B4-8EBE-32D45BC1BC30}"/>
              </a:ext>
            </a:extLst>
          </p:cNvPr>
          <p:cNvSpPr txBox="1"/>
          <p:nvPr/>
        </p:nvSpPr>
        <p:spPr>
          <a:xfrm>
            <a:off x="838200" y="1723855"/>
            <a:ext cx="12218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Known:</a:t>
            </a:r>
            <a:endParaRPr lang="zh-CN" altLang="en-US" sz="2400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EA6AF63F-8AD9-48A6-81CB-28E17C4179A2}"/>
              </a:ext>
            </a:extLst>
          </p:cNvPr>
          <p:cNvSpPr txBox="1"/>
          <p:nvPr/>
        </p:nvSpPr>
        <p:spPr>
          <a:xfrm>
            <a:off x="838200" y="4097303"/>
            <a:ext cx="2560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Similar Workflow:</a:t>
            </a:r>
            <a:endParaRPr lang="zh-CN" altLang="en-US" sz="2400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37279CD3-F097-45AF-B8AB-5ED0CC530B9A}"/>
              </a:ext>
            </a:extLst>
          </p:cNvPr>
          <p:cNvSpPr/>
          <p:nvPr/>
        </p:nvSpPr>
        <p:spPr>
          <a:xfrm>
            <a:off x="5562601" y="1794183"/>
            <a:ext cx="432000" cy="432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11F9B94E-3F39-422B-A059-9E244900B37D}"/>
              </a:ext>
            </a:extLst>
          </p:cNvPr>
          <p:cNvSpPr/>
          <p:nvPr/>
        </p:nvSpPr>
        <p:spPr>
          <a:xfrm>
            <a:off x="10494817" y="3016846"/>
            <a:ext cx="432000" cy="432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2810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+mn-lt"/>
                <a:cs typeface="+mn-ea"/>
                <a:sym typeface="+mn-lt"/>
              </a:rPr>
              <a:t>Motivation-The Origin of LMFF</a:t>
            </a:r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>
                <a:solidFill>
                  <a:schemeClr val="bg2">
                    <a:lumMod val="50000"/>
                  </a:schemeClr>
                </a:solidFill>
                <a:latin typeface="+mn-lt"/>
                <a:cs typeface="+mn-ea"/>
                <a:sym typeface="+mn-lt"/>
              </a:rPr>
              <a:t>LMFF: Efficient and Scalable Layered Materials Force Field on Heterogeneous Many-Core Processors</a:t>
            </a:r>
            <a:endParaRPr lang="zh-CN" altLang="en-US" dirty="0">
              <a:solidFill>
                <a:schemeClr val="bg2">
                  <a:lumMod val="50000"/>
                </a:schemeClr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7E45A-A625-44C4-93B5-47B83AD6C595}" type="slidenum">
              <a:rPr lang="zh-CN" altLang="en-US" smtClean="0">
                <a:latin typeface="+mn-lt"/>
                <a:cs typeface="+mn-ea"/>
                <a:sym typeface="+mn-lt"/>
              </a:rPr>
              <a:pPr/>
              <a:t>9</a:t>
            </a:fld>
            <a:endParaRPr lang="zh-CN" altLang="en-US" dirty="0">
              <a:latin typeface="+mn-lt"/>
              <a:cs typeface="+mn-ea"/>
              <a:sym typeface="+mn-lt"/>
            </a:endParaRPr>
          </a:p>
        </p:txBody>
      </p:sp>
      <p:graphicFrame>
        <p:nvGraphicFramePr>
          <p:cNvPr id="8" name="图示 7"/>
          <p:cNvGraphicFramePr/>
          <p:nvPr>
            <p:extLst>
              <p:ext uri="{D42A27DB-BD31-4B8C-83A1-F6EECF244321}">
                <p14:modId xmlns:p14="http://schemas.microsoft.com/office/powerpoint/2010/main" val="1492435446"/>
              </p:ext>
            </p:extLst>
          </p:nvPr>
        </p:nvGraphicFramePr>
        <p:xfrm>
          <a:off x="838200" y="1349483"/>
          <a:ext cx="6821235" cy="28090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文本框 8"/>
          <p:cNvSpPr txBox="1"/>
          <p:nvPr/>
        </p:nvSpPr>
        <p:spPr>
          <a:xfrm>
            <a:off x="838200" y="1477034"/>
            <a:ext cx="24709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Segoe UI Semibold" panose="020B0702040204020203" pitchFamily="34" charset="0"/>
                <a:cs typeface="Segoe UI Semibold" panose="020B0702040204020203" pitchFamily="34" charset="0"/>
                <a:sym typeface="+mn-lt"/>
              </a:rPr>
              <a:t>Inter-layer interaction</a:t>
            </a:r>
            <a:endParaRPr lang="zh-CN" altLang="en-US" dirty="0">
              <a:latin typeface="Segoe UI Semibold" panose="020B0702040204020203" pitchFamily="34" charset="0"/>
              <a:cs typeface="Segoe UI Semibold" panose="020B0702040204020203" pitchFamily="34" charset="0"/>
              <a:sym typeface="+mn-lt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626862" y="1477034"/>
            <a:ext cx="2469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Segoe UI Semibold" panose="020B0702040204020203" pitchFamily="34" charset="0"/>
                <a:cs typeface="Segoe UI Semibold" panose="020B0702040204020203" pitchFamily="34" charset="0"/>
                <a:sym typeface="+mn-lt"/>
              </a:rPr>
              <a:t>Intra-layer interaction</a:t>
            </a:r>
            <a:endParaRPr lang="zh-CN" altLang="en-US" dirty="0">
              <a:latin typeface="Segoe UI Semibold" panose="020B0702040204020203" pitchFamily="34" charset="0"/>
              <a:cs typeface="Segoe UI Semibold" panose="020B0702040204020203" pitchFamily="34" charset="0"/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894757" y="2338494"/>
            <a:ext cx="3025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cs typeface="+mn-ea"/>
                <a:sym typeface="+mn-lt"/>
              </a:rPr>
              <a:t>L</a:t>
            </a:r>
            <a:r>
              <a:rPr lang="en-US" altLang="zh-CN" sz="2400" dirty="0">
                <a:cs typeface="+mn-ea"/>
                <a:sym typeface="+mn-lt"/>
              </a:rPr>
              <a:t>ayered </a:t>
            </a:r>
            <a:r>
              <a:rPr lang="en-US" altLang="zh-CN" sz="2400" dirty="0">
                <a:solidFill>
                  <a:srgbClr val="FF0000"/>
                </a:solidFill>
                <a:cs typeface="+mn-ea"/>
                <a:sym typeface="+mn-lt"/>
              </a:rPr>
              <a:t>M</a:t>
            </a:r>
            <a:r>
              <a:rPr lang="en-US" altLang="zh-CN" sz="2400" dirty="0">
                <a:cs typeface="+mn-ea"/>
                <a:sym typeface="+mn-lt"/>
              </a:rPr>
              <a:t>aterials </a:t>
            </a:r>
            <a:r>
              <a:rPr lang="en-US" altLang="zh-CN" sz="2400" dirty="0">
                <a:solidFill>
                  <a:srgbClr val="FF0000"/>
                </a:solidFill>
                <a:cs typeface="+mn-ea"/>
                <a:sym typeface="+mn-lt"/>
              </a:rPr>
              <a:t>F</a:t>
            </a:r>
            <a:r>
              <a:rPr lang="en-US" altLang="zh-CN" sz="2400" dirty="0">
                <a:cs typeface="+mn-ea"/>
                <a:sym typeface="+mn-lt"/>
              </a:rPr>
              <a:t>orce </a:t>
            </a:r>
            <a:r>
              <a:rPr lang="en-US" altLang="zh-CN" sz="2400" dirty="0">
                <a:solidFill>
                  <a:srgbClr val="FF0000"/>
                </a:solidFill>
                <a:cs typeface="+mn-ea"/>
                <a:sym typeface="+mn-lt"/>
              </a:rPr>
              <a:t>F</a:t>
            </a:r>
            <a:r>
              <a:rPr lang="en-US" altLang="zh-CN" sz="2400" dirty="0">
                <a:cs typeface="+mn-ea"/>
                <a:sym typeface="+mn-lt"/>
              </a:rPr>
              <a:t>ield</a:t>
            </a:r>
            <a:endParaRPr lang="zh-CN" altLang="en-US" sz="2400" dirty="0">
              <a:cs typeface="+mn-ea"/>
              <a:sym typeface="+mn-lt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38200" y="3989835"/>
            <a:ext cx="94464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400" dirty="0">
                <a:cs typeface="+mn-ea"/>
                <a:sym typeface="+mn-lt"/>
              </a:rPr>
              <a:t>ILP and </a:t>
            </a:r>
            <a:r>
              <a:rPr lang="en-US" altLang="zh-CN" sz="2400" dirty="0" err="1">
                <a:cs typeface="+mn-ea"/>
                <a:sym typeface="+mn-lt"/>
              </a:rPr>
              <a:t>Tersoff</a:t>
            </a:r>
            <a:r>
              <a:rPr lang="en-US" altLang="zh-CN" sz="2400" dirty="0">
                <a:cs typeface="+mn-ea"/>
                <a:sym typeface="+mn-lt"/>
              </a:rPr>
              <a:t> have the similar computational workflow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400" dirty="0">
                <a:cs typeface="+mn-ea"/>
                <a:sym typeface="+mn-lt"/>
              </a:rPr>
              <a:t>ILP and </a:t>
            </a:r>
            <a:r>
              <a:rPr lang="en-US" altLang="zh-CN" sz="2400" dirty="0" err="1">
                <a:cs typeface="+mn-ea"/>
                <a:sym typeface="+mn-lt"/>
              </a:rPr>
              <a:t>Tersoff</a:t>
            </a:r>
            <a:r>
              <a:rPr lang="en-US" altLang="zh-CN" sz="2400" dirty="0">
                <a:cs typeface="+mn-ea"/>
                <a:sym typeface="+mn-lt"/>
              </a:rPr>
              <a:t> can share short neighbor lists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400" dirty="0">
                <a:cs typeface="+mn-ea"/>
                <a:sym typeface="+mn-lt"/>
              </a:rPr>
              <a:t>The short neighbors list of ILP and </a:t>
            </a:r>
            <a:r>
              <a:rPr lang="en-US" altLang="zh-CN" sz="2400" dirty="0" err="1">
                <a:cs typeface="+mn-ea"/>
                <a:sym typeface="+mn-lt"/>
              </a:rPr>
              <a:t>Tersoff</a:t>
            </a:r>
            <a:r>
              <a:rPr lang="en-US" altLang="zh-CN" sz="2400" dirty="0">
                <a:cs typeface="+mn-ea"/>
                <a:sym typeface="+mn-lt"/>
              </a:rPr>
              <a:t> is not updated very frequently</a:t>
            </a:r>
            <a:endParaRPr lang="zh-CN" altLang="en-US" sz="2400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03494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zg0mwkr">
      <a:majorFont>
        <a:latin typeface="Segoe UI" panose="020F0302020204030204"/>
        <a:ea typeface="微软雅黑"/>
        <a:cs typeface=""/>
      </a:majorFont>
      <a:minorFont>
        <a:latin typeface="Segoe UI" panose="020F0502020204030204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9318</TotalTime>
  <Words>2456</Words>
  <Application>Microsoft Office PowerPoint</Application>
  <PresentationFormat>宽屏</PresentationFormat>
  <Paragraphs>457</Paragraphs>
  <Slides>33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33</vt:i4>
      </vt:variant>
    </vt:vector>
  </HeadingPairs>
  <TitlesOfParts>
    <vt:vector size="46" baseType="lpstr">
      <vt:lpstr>LibertineMathMI</vt:lpstr>
      <vt:lpstr>LibertineMathMI7</vt:lpstr>
      <vt:lpstr>LinLibertineT</vt:lpstr>
      <vt:lpstr>等线</vt:lpstr>
      <vt:lpstr>Arial</vt:lpstr>
      <vt:lpstr>Calibri</vt:lpstr>
      <vt:lpstr>Calibri Light</vt:lpstr>
      <vt:lpstr>Cambria Math</vt:lpstr>
      <vt:lpstr>Segoe UI</vt:lpstr>
      <vt:lpstr>Segoe UI Semibold</vt:lpstr>
      <vt:lpstr>Wingdings</vt:lpstr>
      <vt:lpstr>Office 主题​​</vt:lpstr>
      <vt:lpstr>Office Theme</vt:lpstr>
      <vt:lpstr>LMFF: Efficient and Scalable Layered Materials Force Field on Heterogeneous Many-Core Processors</vt:lpstr>
      <vt:lpstr>LMFF: Efficient and Scalable Layered Materials Force Field on Heterogeneous Many-Core Processors</vt:lpstr>
      <vt:lpstr>Contents</vt:lpstr>
      <vt:lpstr>Background-MD Simulation</vt:lpstr>
      <vt:lpstr>Background-New Sunway</vt:lpstr>
      <vt:lpstr>Background-Challenges</vt:lpstr>
      <vt:lpstr>Related Work</vt:lpstr>
      <vt:lpstr>Motivation-Computation Workflow</vt:lpstr>
      <vt:lpstr>Motivation-The Origin of LMFF</vt:lpstr>
      <vt:lpstr>Refactored ILP</vt:lpstr>
      <vt:lpstr>Generic LMFF</vt:lpstr>
      <vt:lpstr>Generic LMFF</vt:lpstr>
      <vt:lpstr>Optimized SWLMFF</vt:lpstr>
      <vt:lpstr>Optimized SWLMFF</vt:lpstr>
      <vt:lpstr>Other Optimizations</vt:lpstr>
      <vt:lpstr>Discussion of the Portability</vt:lpstr>
      <vt:lpstr>Evaluation-Time Ratio of Hotsopts</vt:lpstr>
      <vt:lpstr>Evaluation-Speedup(One CG or Core)</vt:lpstr>
      <vt:lpstr>Evaluation-Speedup (One Node)</vt:lpstr>
      <vt:lpstr>Evaluation-Speedup (One Plugin Board)</vt:lpstr>
      <vt:lpstr>Evaluation-Comparison</vt:lpstr>
      <vt:lpstr>Evaluation-Scalability</vt:lpstr>
      <vt:lpstr>Evaluation-Scalability (Strong Scaling)</vt:lpstr>
      <vt:lpstr>Evaluation-Scalability (Strong Scaling)</vt:lpstr>
      <vt:lpstr>Evaluation-Scalability (Strong Scaling)</vt:lpstr>
      <vt:lpstr>Evaluation-Scalability (Weak Scaling)</vt:lpstr>
      <vt:lpstr>Evaluation-Accuracy</vt:lpstr>
      <vt:lpstr>Evaluation-Accuracy</vt:lpstr>
      <vt:lpstr>Evaluation-Visualization</vt:lpstr>
      <vt:lpstr>Conclusions</vt:lpstr>
      <vt:lpstr>Conclusions</vt:lpstr>
      <vt:lpstr>Future Work</vt:lpstr>
      <vt:lpstr>Thank you for listening!</vt:lpstr>
    </vt:vector>
  </TitlesOfParts>
  <Company>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SWLMFF进展</dc:title>
  <dc:creator>User</dc:creator>
  <cp:lastModifiedBy>Guo Jiaxu</cp:lastModifiedBy>
  <cp:revision>260</cp:revision>
  <dcterms:created xsi:type="dcterms:W3CDTF">2021-08-04T11:13:02Z</dcterms:created>
  <dcterms:modified xsi:type="dcterms:W3CDTF">2021-10-16T04:33:30Z</dcterms:modified>
</cp:coreProperties>
</file>