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8" r:id="rId3"/>
    <p:sldId id="277" r:id="rId4"/>
    <p:sldId id="300" r:id="rId5"/>
    <p:sldId id="298" r:id="rId6"/>
    <p:sldId id="303" r:id="rId7"/>
    <p:sldId id="260" r:id="rId8"/>
    <p:sldId id="279" r:id="rId9"/>
    <p:sldId id="321" r:id="rId10"/>
    <p:sldId id="322" r:id="rId11"/>
    <p:sldId id="324" r:id="rId12"/>
    <p:sldId id="284" r:id="rId13"/>
    <p:sldId id="304" r:id="rId14"/>
    <p:sldId id="286" r:id="rId15"/>
    <p:sldId id="264" r:id="rId16"/>
    <p:sldId id="265" r:id="rId17"/>
    <p:sldId id="307" r:id="rId18"/>
    <p:sldId id="308" r:id="rId19"/>
    <p:sldId id="288" r:id="rId20"/>
    <p:sldId id="314" r:id="rId21"/>
    <p:sldId id="309" r:id="rId22"/>
    <p:sldId id="267" r:id="rId23"/>
    <p:sldId id="310" r:id="rId24"/>
    <p:sldId id="290" r:id="rId25"/>
    <p:sldId id="311" r:id="rId26"/>
    <p:sldId id="289" r:id="rId27"/>
    <p:sldId id="268" r:id="rId28"/>
    <p:sldId id="269" r:id="rId29"/>
    <p:sldId id="318" r:id="rId30"/>
    <p:sldId id="292" r:id="rId31"/>
    <p:sldId id="319" r:id="rId32"/>
    <p:sldId id="325" r:id="rId33"/>
    <p:sldId id="320" r:id="rId34"/>
    <p:sldId id="327" r:id="rId35"/>
    <p:sldId id="313" r:id="rId36"/>
    <p:sldId id="272" r:id="rId37"/>
    <p:sldId id="293" r:id="rId38"/>
    <p:sldId id="326" r:id="rId39"/>
    <p:sldId id="274" r:id="rId40"/>
    <p:sldId id="316" r:id="rId41"/>
    <p:sldId id="287" r:id="rId42"/>
    <p:sldId id="297" r:id="rId43"/>
    <p:sldId id="263" r:id="rId44"/>
    <p:sldId id="317" r:id="rId45"/>
    <p:sldId id="315" r:id="rId46"/>
    <p:sldId id="266" r:id="rId47"/>
    <p:sldId id="270" r:id="rId48"/>
    <p:sldId id="299" r:id="rId49"/>
    <p:sldId id="27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FF44B-427A-AA4A-BB39-73E40B0D4D58}" v="4516" dt="2021-11-18T04:33:15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7"/>
    <p:restoredTop sz="94648"/>
  </p:normalViewPr>
  <p:slideViewPr>
    <p:cSldViewPr snapToGrid="0" snapToObjects="1" showGuides="1">
      <p:cViewPr varScale="1">
        <p:scale>
          <a:sx n="117" d="100"/>
          <a:sy n="117" d="100"/>
        </p:scale>
        <p:origin x="2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D1B05-5CD0-5B48-ABBE-AD4D3E8AA7F2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A1D3C-DE87-3141-9F4E-0972182DB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78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2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Error, 0.0709</a:t>
            </a:r>
            <a:endParaRPr lang="en-US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 Mean Square Error (RMSE) 1.5153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Absolute Error (MAE) 7.0539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47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Cusimann</a:t>
            </a:r>
            <a:r>
              <a:rPr lang="en-US"/>
              <a:t> -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annealing algorithm for global optimization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Gaussian Mixture Model (GMM) 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Jacobi solver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BW Sensitive is a different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45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Cusimann</a:t>
            </a:r>
            <a:r>
              <a:rPr lang="en-US" dirty="0"/>
              <a:t> – CUDA simulated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annealing algorithm for global optimization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Gaussian Mixture Model (GMM)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Jacobi solver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did not worsen the bandwidth for insensitive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BW Sensitive is a different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27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Axis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8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1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Exisiting</a:t>
            </a:r>
            <a:r>
              <a:rPr lang="en-US"/>
              <a:t> allocators can allocate using lowest available GPU 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0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Exisiting</a:t>
            </a:r>
            <a:r>
              <a:rPr lang="en-US"/>
              <a:t> allocators can allocate using lowest available GPU 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2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Exisiting</a:t>
            </a:r>
            <a:r>
              <a:rPr lang="en-US"/>
              <a:t> allocators can allocate using lowest available GPU 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2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Exisiting</a:t>
            </a:r>
            <a:r>
              <a:rPr lang="en-US"/>
              <a:t> allocators can allocate using lowest available GPU 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73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 How do I score?</a:t>
            </a:r>
          </a:p>
          <a:p>
            <a:endParaRPr lang="en-US"/>
          </a:p>
          <a:p>
            <a:r>
              <a:rPr lang="en-US"/>
              <a:t>Instead of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74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39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Error, 0.0709</a:t>
            </a:r>
            <a:endParaRPr lang="en-US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Root Mean Square Error (RMSE) 1.5153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Absolute Error (MAE) 7.0539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A1D3C-DE87-3141-9F4E-0972182DB2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1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268D-9315-2A41-BD18-BE48CF6BC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15FC4D-420F-5C4E-BA0D-45AACBBB1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6DE07-5C17-4C4A-94BA-4EA76770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B9558-3362-A447-A583-C30747D24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80A7E-F240-6C4F-A427-912C0727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‹#›</a:t>
            </a:fld>
            <a:r>
              <a:rPr lang="en-US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347253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A3BB3-D5AB-1A46-A0D3-2C3DE35F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2E9BC2-56A1-6349-9E7F-464B1FA0F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7DB1B-DA10-C648-B074-9E247B105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52104-7A6A-A44A-8840-775D3EAB4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549C1-1CA4-AD42-9385-00074DF1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64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EB0965-D060-0D4C-91D6-7949956753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807EC-4B2A-BE42-B01C-2254221C9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46F91-C501-9D49-A91A-7790059A7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1363F-C056-7B4B-ADDF-DCD9FABCF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86A0F-AD84-4C4E-AF5A-CAF41CE2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4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7B0D8-6AC4-A74E-A716-E0DB8127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2015E-2986-7748-A1AE-366B18C28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02D25-C4B5-0C48-A0A5-FFBE73BA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D1E40-63DA-8E42-B87E-A5E49B8DA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653D0-B024-894F-9D9B-2ED587C2F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‹#›</a:t>
            </a:fld>
            <a:r>
              <a:rPr lang="en-US"/>
              <a:t>/40</a:t>
            </a:r>
          </a:p>
        </p:txBody>
      </p:sp>
      <p:pic>
        <p:nvPicPr>
          <p:cNvPr id="7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192EDB7A-8D20-F447-9CD7-5DBF20E7A5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899" y="101997"/>
            <a:ext cx="489753" cy="52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4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3A439-4C19-0C44-8564-28354837B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A29C2-194F-5448-B196-F2B6674C8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8D05B-0976-C341-B2E5-476B8B92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FA6B0-D56A-2C4B-B3D1-E2F17358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E4A99-EDB2-D24B-AA8D-C1305234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0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E48B-D0E3-A14D-A5F5-93AC5C540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23DB7-91B7-F640-AD11-80AC5A0B7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86564-89FA-5949-A26A-98D7D6DCD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5D6B0-24BD-1040-AA14-23E619A8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A59D0-E974-CB4F-A7A9-2CD7613C9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007BE-4546-5E45-B28A-B68323A3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38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9BE4-5317-2342-9958-DD469A828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56154-87E7-8F46-9646-FBF340DB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1B5D2-F920-3946-AD05-BA902A48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D42A5F-6B4F-8845-9B1E-04F41447E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F10FEA-EA20-7344-97AA-ED1219F4D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A5029F-758F-8E45-B428-227CD3E2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0818B6-4253-404C-9891-E75069C9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5CBD72-0045-1C42-917B-B58806BBC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8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ED12-3564-CB41-A88A-0A956D680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1ED666-57B9-C548-BD22-B99D44516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549867-2EE6-844E-BF18-8368DD166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FBB959-0891-064A-9603-5E1C68E2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1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C2B986-2639-8244-B222-7309E3C4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24947-99AA-8E45-A2D3-F9E8FD05C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C54AB-3E14-9D49-B3DF-44E5A0AA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4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220A-5892-4347-8D9F-1438BE4B5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BA5C1-C6EC-FA4C-B337-3873074EC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773D9-D1B4-1743-818B-86BDBC000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A1036-47EC-4F4D-80FE-A1990F33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A354D-2677-E84C-B79F-0A1DB4ED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1C048-8F52-8C4A-8B74-2668DBC8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8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89A41-5429-F649-AC18-C6704A819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F31A85-6362-3644-9FA6-B25C7413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1E8BC-98F1-CF42-A2E1-0EC3C999D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E066C-D119-D84E-9FFD-4B862EB09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7D355-EFB9-D74B-BAD7-115FB2740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A0E25-88E4-EA46-8891-7A5F5489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8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E57D8B-9E30-F044-AE31-AA4E9BB0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D7028-C7C6-3042-A7C7-32F414CD2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B7240-53E1-6848-8371-E97402FCF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DDC43-37AC-E74E-AF9A-7A9D77DCE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EABCD-3E65-5B40-AC8D-3848918E7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DCE37-6494-E847-B799-B20E9B3D82F3}" type="slidenum">
              <a:rPr lang="en-US" smtClean="0"/>
              <a:t>‹#›</a:t>
            </a:fld>
            <a:r>
              <a:rPr lang="en-US"/>
              <a:t>/40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A908A-FA16-7F48-9E79-E481957782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" y="-1"/>
            <a:ext cx="1522843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3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tif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tiff"/><Relationship Id="rId5" Type="http://schemas.openxmlformats.org/officeDocument/2006/relationships/image" Target="../media/image8.png"/><Relationship Id="rId15" Type="http://schemas.openxmlformats.org/officeDocument/2006/relationships/image" Target="../media/image18.tiff"/><Relationship Id="rId10" Type="http://schemas.openxmlformats.org/officeDocument/2006/relationships/image" Target="../media/image13.tiff"/><Relationship Id="rId4" Type="http://schemas.openxmlformats.org/officeDocument/2006/relationships/image" Target="../media/image7.png"/><Relationship Id="rId9" Type="http://schemas.openxmlformats.org/officeDocument/2006/relationships/image" Target="../media/image12.tiff"/><Relationship Id="rId14" Type="http://schemas.openxmlformats.org/officeDocument/2006/relationships/image" Target="../media/image1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socal-ucr/map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emf"/><Relationship Id="rId7" Type="http://schemas.openxmlformats.org/officeDocument/2006/relationships/image" Target="../media/image32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149F-74D4-C346-B043-E63C44E855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MAPA: Multi-Accelerator Pattern Allocation Policy for Multi-Tenant GPU Servers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884FB-8CF1-DF41-871D-693D56511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76225"/>
          </a:xfrm>
        </p:spPr>
        <p:txBody>
          <a:bodyPr/>
          <a:lstStyle/>
          <a:p>
            <a:r>
              <a:rPr lang="en-US" b="1"/>
              <a:t>Kiran </a:t>
            </a:r>
            <a:r>
              <a:rPr lang="en-US" b="1" err="1"/>
              <a:t>Ranganath</a:t>
            </a:r>
            <a:r>
              <a:rPr lang="en-US" b="1"/>
              <a:t>*</a:t>
            </a:r>
            <a:r>
              <a:rPr lang="en-US"/>
              <a:t>	Joshua D. </a:t>
            </a:r>
            <a:r>
              <a:rPr lang="en-US" err="1"/>
              <a:t>Suetterlein</a:t>
            </a:r>
            <a:r>
              <a:rPr lang="en-US"/>
              <a:t>	     Joseph B. Manzano</a:t>
            </a:r>
          </a:p>
          <a:p>
            <a:r>
              <a:rPr lang="en-US" err="1"/>
              <a:t>Shuaiwen</a:t>
            </a:r>
            <a:r>
              <a:rPr lang="en-US"/>
              <a:t> Leon Song		Daniel Wong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5BE69FD-B63B-EC46-95B7-8A6F8A881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48" y="5268099"/>
            <a:ext cx="1698073" cy="76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700E632-012C-B147-806D-1EF63AB5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73" y="5308392"/>
            <a:ext cx="1551937" cy="8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9DA77DD-4833-D64D-A567-ECB0954B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689" y="5384556"/>
            <a:ext cx="2298440" cy="70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1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1D04-BA7F-834A-A4B2-A094A39E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allocators can cause </a:t>
            </a:r>
            <a:r>
              <a:rPr lang="en-US" i="1">
                <a:solidFill>
                  <a:srgbClr val="C00000"/>
                </a:solidFill>
              </a:rPr>
              <a:t>fragmentation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A7584-6007-C148-AA7A-7DC3031C7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44107-EB48-F447-9D32-769CFEDC8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79A5-892E-6C4B-A7A9-13E8DC59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830B9766-108C-D34E-B5EA-BBF78D739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487527"/>
              </p:ext>
            </p:extLst>
          </p:nvPr>
        </p:nvGraphicFramePr>
        <p:xfrm>
          <a:off x="614690" y="2301559"/>
          <a:ext cx="218596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245">
                  <a:extLst>
                    <a:ext uri="{9D8B030D-6E8A-4147-A177-3AD203B41FA5}">
                      <a16:colId xmlns:a16="http://schemas.microsoft.com/office/drawing/2014/main" val="1968702344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3053509174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743238526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3515194578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220843902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2829179646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442776171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692518366"/>
                    </a:ext>
                  </a:extLst>
                </a:gridCol>
              </a:tblGrid>
              <a:tr h="383818"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7135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861B4D2-93AC-124F-8D94-63403825CB41}"/>
              </a:ext>
            </a:extLst>
          </p:cNvPr>
          <p:cNvSpPr/>
          <p:nvPr/>
        </p:nvSpPr>
        <p:spPr>
          <a:xfrm>
            <a:off x="5252388" y="4264610"/>
            <a:ext cx="640080" cy="64008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Times" pitchFamily="2" charset="0"/>
              </a:rPr>
              <a:t>CPU 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5E3FD7-8707-9A43-90E7-08728862A32B}"/>
              </a:ext>
            </a:extLst>
          </p:cNvPr>
          <p:cNvSpPr/>
          <p:nvPr/>
        </p:nvSpPr>
        <p:spPr>
          <a:xfrm rot="5400000">
            <a:off x="2137640" y="5183823"/>
            <a:ext cx="628650" cy="62865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62E22F-AB44-FC46-957A-11B5D23921E2}"/>
              </a:ext>
            </a:extLst>
          </p:cNvPr>
          <p:cNvSpPr/>
          <p:nvPr/>
        </p:nvSpPr>
        <p:spPr>
          <a:xfrm rot="5400000">
            <a:off x="4001696" y="5183824"/>
            <a:ext cx="628650" cy="628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3B3041-C16C-DC40-9A9E-17E54D5070DD}"/>
              </a:ext>
            </a:extLst>
          </p:cNvPr>
          <p:cNvSpPr/>
          <p:nvPr/>
        </p:nvSpPr>
        <p:spPr>
          <a:xfrm rot="5400000">
            <a:off x="4001696" y="3346401"/>
            <a:ext cx="628650" cy="628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871783-4C66-B546-ABF8-C29712E98ABD}"/>
              </a:ext>
            </a:extLst>
          </p:cNvPr>
          <p:cNvSpPr/>
          <p:nvPr/>
        </p:nvSpPr>
        <p:spPr>
          <a:xfrm rot="5400000">
            <a:off x="2137640" y="3346401"/>
            <a:ext cx="628650" cy="628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EAB13F-8242-7A49-AEB1-6420140843AD}"/>
              </a:ext>
            </a:extLst>
          </p:cNvPr>
          <p:cNvCxnSpPr>
            <a:cxnSpLocks/>
          </p:cNvCxnSpPr>
          <p:nvPr/>
        </p:nvCxnSpPr>
        <p:spPr>
          <a:xfrm>
            <a:off x="2451965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9FE8D3-D3AC-3A4C-973C-70C6BB5D6488}"/>
              </a:ext>
            </a:extLst>
          </p:cNvPr>
          <p:cNvCxnSpPr>
            <a:cxnSpLocks/>
          </p:cNvCxnSpPr>
          <p:nvPr/>
        </p:nvCxnSpPr>
        <p:spPr>
          <a:xfrm rot="5400000">
            <a:off x="3382534" y="3118086"/>
            <a:ext cx="0" cy="116376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5892F0-7161-9146-9E81-9AEBA1FA6F6B}"/>
              </a:ext>
            </a:extLst>
          </p:cNvPr>
          <p:cNvCxnSpPr>
            <a:cxnSpLocks/>
          </p:cNvCxnSpPr>
          <p:nvPr/>
        </p:nvCxnSpPr>
        <p:spPr>
          <a:xfrm rot="5400000">
            <a:off x="3382533" y="4877023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AEF202-E493-C344-A709-210F8D475306}"/>
              </a:ext>
            </a:extLst>
          </p:cNvPr>
          <p:cNvCxnSpPr>
            <a:cxnSpLocks/>
          </p:cNvCxnSpPr>
          <p:nvPr/>
        </p:nvCxnSpPr>
        <p:spPr>
          <a:xfrm rot="5400000">
            <a:off x="3382533" y="4955509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66">
            <a:extLst>
              <a:ext uri="{FF2B5EF4-FFF2-40B4-BE49-F238E27FC236}">
                <a16:creationId xmlns:a16="http://schemas.microsoft.com/office/drawing/2014/main" id="{1E3994B6-55E0-0D48-B175-AB66B6D78933}"/>
              </a:ext>
            </a:extLst>
          </p:cNvPr>
          <p:cNvCxnSpPr>
            <a:cxnSpLocks/>
            <a:stCxn id="12" idx="7"/>
          </p:cNvCxnSpPr>
          <p:nvPr/>
        </p:nvCxnSpPr>
        <p:spPr>
          <a:xfrm>
            <a:off x="4538282" y="3882987"/>
            <a:ext cx="708161" cy="483184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66">
            <a:extLst>
              <a:ext uri="{FF2B5EF4-FFF2-40B4-BE49-F238E27FC236}">
                <a16:creationId xmlns:a16="http://schemas.microsoft.com/office/drawing/2014/main" id="{E1B17741-C3B4-F648-8E1F-0EA1AD056DB4}"/>
              </a:ext>
            </a:extLst>
          </p:cNvPr>
          <p:cNvCxnSpPr>
            <a:cxnSpLocks/>
            <a:stCxn id="11" idx="1"/>
          </p:cNvCxnSpPr>
          <p:nvPr/>
        </p:nvCxnSpPr>
        <p:spPr>
          <a:xfrm flipV="1">
            <a:off x="4538282" y="4829357"/>
            <a:ext cx="714106" cy="446531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66">
            <a:extLst>
              <a:ext uri="{FF2B5EF4-FFF2-40B4-BE49-F238E27FC236}">
                <a16:creationId xmlns:a16="http://schemas.microsoft.com/office/drawing/2014/main" id="{4550A138-0053-4A4F-A2C6-73FA888381A1}"/>
              </a:ext>
            </a:extLst>
          </p:cNvPr>
          <p:cNvCxnSpPr>
            <a:cxnSpLocks/>
            <a:stCxn id="13" idx="7"/>
          </p:cNvCxnSpPr>
          <p:nvPr/>
        </p:nvCxnSpPr>
        <p:spPr>
          <a:xfrm>
            <a:off x="2674226" y="3882987"/>
            <a:ext cx="2578162" cy="587219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66">
            <a:extLst>
              <a:ext uri="{FF2B5EF4-FFF2-40B4-BE49-F238E27FC236}">
                <a16:creationId xmlns:a16="http://schemas.microsoft.com/office/drawing/2014/main" id="{14879EDC-EDF2-EA42-8D97-2E078DF2E41D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2674226" y="4702813"/>
            <a:ext cx="2580991" cy="573074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79234D5-17B8-1F41-BC39-7B15B9FABEBB}"/>
              </a:ext>
            </a:extLst>
          </p:cNvPr>
          <p:cNvSpPr/>
          <p:nvPr/>
        </p:nvSpPr>
        <p:spPr>
          <a:xfrm flipH="1">
            <a:off x="6323816" y="4264610"/>
            <a:ext cx="640080" cy="64008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Times" pitchFamily="2" charset="0"/>
              </a:rPr>
              <a:t>CPU 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15C5E88-363A-B340-A115-F3C28D3DC578}"/>
              </a:ext>
            </a:extLst>
          </p:cNvPr>
          <p:cNvSpPr/>
          <p:nvPr/>
        </p:nvSpPr>
        <p:spPr>
          <a:xfrm rot="16200000" flipH="1">
            <a:off x="9413007" y="5183823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1D87792-2A72-D24D-B5F8-607FC2A2B0D2}"/>
              </a:ext>
            </a:extLst>
          </p:cNvPr>
          <p:cNvSpPr/>
          <p:nvPr/>
        </p:nvSpPr>
        <p:spPr>
          <a:xfrm rot="16200000" flipH="1">
            <a:off x="7548951" y="5183824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CA80502-70FE-4A47-BFB9-1295066CDBDA}"/>
              </a:ext>
            </a:extLst>
          </p:cNvPr>
          <p:cNvSpPr/>
          <p:nvPr/>
        </p:nvSpPr>
        <p:spPr>
          <a:xfrm rot="16200000" flipH="1">
            <a:off x="7548951" y="3346401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DAF875-2EDE-4E4F-8B85-F8632D014F59}"/>
              </a:ext>
            </a:extLst>
          </p:cNvPr>
          <p:cNvSpPr/>
          <p:nvPr/>
        </p:nvSpPr>
        <p:spPr>
          <a:xfrm rot="16200000" flipH="1">
            <a:off x="9413007" y="3346401"/>
            <a:ext cx="628650" cy="62865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1D1112-FBAF-1D42-98F2-BB76B8ECC4E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6763" y="3039600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F8B7AF-E176-D246-A915-5E3F99C15471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6764" y="4877023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905F95-F238-E141-AF01-3604357F5A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6764" y="4955509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66">
            <a:extLst>
              <a:ext uri="{FF2B5EF4-FFF2-40B4-BE49-F238E27FC236}">
                <a16:creationId xmlns:a16="http://schemas.microsoft.com/office/drawing/2014/main" id="{042F8C33-3A39-AC45-B7A3-0DDE6044615A}"/>
              </a:ext>
            </a:extLst>
          </p:cNvPr>
          <p:cNvCxnSpPr>
            <a:cxnSpLocks/>
            <a:stCxn id="25" idx="7"/>
          </p:cNvCxnSpPr>
          <p:nvPr/>
        </p:nvCxnSpPr>
        <p:spPr>
          <a:xfrm rot="10800000" flipV="1">
            <a:off x="6965839" y="3882987"/>
            <a:ext cx="675176" cy="472608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66">
            <a:extLst>
              <a:ext uri="{FF2B5EF4-FFF2-40B4-BE49-F238E27FC236}">
                <a16:creationId xmlns:a16="http://schemas.microsoft.com/office/drawing/2014/main" id="{6AEF0603-DA0B-7E40-8EC0-F0E84B92BCAE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6965839" y="4817274"/>
            <a:ext cx="675176" cy="458614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66">
            <a:extLst>
              <a:ext uri="{FF2B5EF4-FFF2-40B4-BE49-F238E27FC236}">
                <a16:creationId xmlns:a16="http://schemas.microsoft.com/office/drawing/2014/main" id="{BEF202A1-15B6-034C-8693-CB8CCC576B24}"/>
              </a:ext>
            </a:extLst>
          </p:cNvPr>
          <p:cNvCxnSpPr>
            <a:cxnSpLocks/>
            <a:stCxn id="26" idx="7"/>
          </p:cNvCxnSpPr>
          <p:nvPr/>
        </p:nvCxnSpPr>
        <p:spPr>
          <a:xfrm rot="10800000" flipV="1">
            <a:off x="6963897" y="3882986"/>
            <a:ext cx="2541175" cy="588417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66">
            <a:extLst>
              <a:ext uri="{FF2B5EF4-FFF2-40B4-BE49-F238E27FC236}">
                <a16:creationId xmlns:a16="http://schemas.microsoft.com/office/drawing/2014/main" id="{6EE5935B-EB5D-D847-8D4A-CC93DACEB0E1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6965839" y="4683769"/>
            <a:ext cx="2539232" cy="592118"/>
          </a:xfrm>
          <a:prstGeom prst="curvedConnector3">
            <a:avLst>
              <a:gd name="adj1" fmla="val 52045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66">
            <a:extLst>
              <a:ext uri="{FF2B5EF4-FFF2-40B4-BE49-F238E27FC236}">
                <a16:creationId xmlns:a16="http://schemas.microsoft.com/office/drawing/2014/main" id="{266B4E88-ACC3-7E41-8B2A-49B246C422DF}"/>
              </a:ext>
            </a:extLst>
          </p:cNvPr>
          <p:cNvCxnSpPr>
            <a:cxnSpLocks/>
            <a:stCxn id="22" idx="3"/>
            <a:endCxn id="9" idx="3"/>
          </p:cNvCxnSpPr>
          <p:nvPr/>
        </p:nvCxnSpPr>
        <p:spPr>
          <a:xfrm flipH="1">
            <a:off x="5892468" y="4584650"/>
            <a:ext cx="431348" cy="0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12840A-CA89-5244-A37B-59CCBFAA2DE1}"/>
              </a:ext>
            </a:extLst>
          </p:cNvPr>
          <p:cNvCxnSpPr>
            <a:cxnSpLocks/>
          </p:cNvCxnSpPr>
          <p:nvPr/>
        </p:nvCxnSpPr>
        <p:spPr>
          <a:xfrm flipH="1">
            <a:off x="4665737" y="3617757"/>
            <a:ext cx="282878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AA4CB4D-317C-524D-BEAA-BFD9150FAF0B}"/>
              </a:ext>
            </a:extLst>
          </p:cNvPr>
          <p:cNvCxnSpPr>
            <a:cxnSpLocks/>
          </p:cNvCxnSpPr>
          <p:nvPr/>
        </p:nvCxnSpPr>
        <p:spPr>
          <a:xfrm flipH="1">
            <a:off x="4665737" y="3699968"/>
            <a:ext cx="282878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54C13B7-1DF9-F94B-9DE3-26235D72446B}"/>
              </a:ext>
            </a:extLst>
          </p:cNvPr>
          <p:cNvCxnSpPr>
            <a:cxnSpLocks/>
          </p:cNvCxnSpPr>
          <p:nvPr/>
        </p:nvCxnSpPr>
        <p:spPr>
          <a:xfrm flipH="1">
            <a:off x="4666966" y="5540157"/>
            <a:ext cx="2846861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35">
            <a:extLst>
              <a:ext uri="{FF2B5EF4-FFF2-40B4-BE49-F238E27FC236}">
                <a16:creationId xmlns:a16="http://schemas.microsoft.com/office/drawing/2014/main" id="{125430AF-4C29-CF4C-A079-7BAA47DA6702}"/>
              </a:ext>
            </a:extLst>
          </p:cNvPr>
          <p:cNvCxnSpPr>
            <a:cxnSpLocks/>
            <a:stCxn id="26" idx="2"/>
            <a:endCxn id="13" idx="2"/>
          </p:cNvCxnSpPr>
          <p:nvPr/>
        </p:nvCxnSpPr>
        <p:spPr>
          <a:xfrm rot="16200000" flipV="1">
            <a:off x="6089649" y="-291283"/>
            <a:ext cx="12700" cy="7275367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36">
            <a:extLst>
              <a:ext uri="{FF2B5EF4-FFF2-40B4-BE49-F238E27FC236}">
                <a16:creationId xmlns:a16="http://schemas.microsoft.com/office/drawing/2014/main" id="{C3E129D6-D1B0-3C4B-B2AA-3E65E1E52631}"/>
              </a:ext>
            </a:extLst>
          </p:cNvPr>
          <p:cNvCxnSpPr>
            <a:cxnSpLocks/>
            <a:stCxn id="23" idx="6"/>
            <a:endCxn id="10" idx="6"/>
          </p:cNvCxnSpPr>
          <p:nvPr/>
        </p:nvCxnSpPr>
        <p:spPr>
          <a:xfrm rot="5400000">
            <a:off x="6089649" y="2174790"/>
            <a:ext cx="12700" cy="7275367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358725-6D1B-6740-AEF5-8F6359B1FFD7}"/>
              </a:ext>
            </a:extLst>
          </p:cNvPr>
          <p:cNvCxnSpPr>
            <a:cxnSpLocks/>
            <a:stCxn id="12" idx="5"/>
            <a:endCxn id="10" idx="1"/>
          </p:cNvCxnSpPr>
          <p:nvPr/>
        </p:nvCxnSpPr>
        <p:spPr>
          <a:xfrm flipH="1">
            <a:off x="2674226" y="3882987"/>
            <a:ext cx="1419534" cy="13929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4CBB2F-722E-6444-A8B6-EBDFE4A188A7}"/>
              </a:ext>
            </a:extLst>
          </p:cNvPr>
          <p:cNvCxnSpPr>
            <a:cxnSpLocks/>
            <a:stCxn id="11" idx="3"/>
            <a:endCxn id="13" idx="7"/>
          </p:cNvCxnSpPr>
          <p:nvPr/>
        </p:nvCxnSpPr>
        <p:spPr>
          <a:xfrm flipH="1" flipV="1">
            <a:off x="2674226" y="3882987"/>
            <a:ext cx="1419534" cy="139290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6C8CDED-B161-EC4E-98FF-6E6EDF80E2EE}"/>
              </a:ext>
            </a:extLst>
          </p:cNvPr>
          <p:cNvCxnSpPr>
            <a:cxnSpLocks/>
            <a:stCxn id="26" idx="7"/>
            <a:endCxn id="24" idx="3"/>
          </p:cNvCxnSpPr>
          <p:nvPr/>
        </p:nvCxnSpPr>
        <p:spPr>
          <a:xfrm flipH="1">
            <a:off x="8085537" y="3882987"/>
            <a:ext cx="1419534" cy="139290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B534F10-FAA1-AF4A-8BE6-9A35DAD3A7D5}"/>
              </a:ext>
            </a:extLst>
          </p:cNvPr>
          <p:cNvCxnSpPr>
            <a:cxnSpLocks/>
            <a:stCxn id="23" idx="1"/>
            <a:endCxn id="25" idx="5"/>
          </p:cNvCxnSpPr>
          <p:nvPr/>
        </p:nvCxnSpPr>
        <p:spPr>
          <a:xfrm flipH="1" flipV="1">
            <a:off x="8085537" y="3882987"/>
            <a:ext cx="1419534" cy="13929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D91AD47-F24E-724A-917D-B8886A7296B5}"/>
              </a:ext>
            </a:extLst>
          </p:cNvPr>
          <p:cNvSpPr txBox="1"/>
          <p:nvPr/>
        </p:nvSpPr>
        <p:spPr>
          <a:xfrm>
            <a:off x="2150116" y="3434499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Times" pitchFamily="2" charset="0"/>
              </a:rPr>
              <a:t>GPU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F6FE46-4D3F-FF48-9D6E-73A80CBA2FF3}"/>
              </a:ext>
            </a:extLst>
          </p:cNvPr>
          <p:cNvSpPr txBox="1"/>
          <p:nvPr/>
        </p:nvSpPr>
        <p:spPr>
          <a:xfrm>
            <a:off x="4009393" y="3412012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Times" pitchFamily="2" charset="0"/>
              </a:rPr>
              <a:t>GPU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E4DC77-7E3E-9C41-8DB6-627734BE6050}"/>
              </a:ext>
            </a:extLst>
          </p:cNvPr>
          <p:cNvSpPr txBox="1"/>
          <p:nvPr/>
        </p:nvSpPr>
        <p:spPr>
          <a:xfrm>
            <a:off x="4001695" y="5245595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Times" pitchFamily="2" charset="0"/>
              </a:rPr>
              <a:t>GPU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96FD64-4777-804A-B93E-0AF20649FF97}"/>
              </a:ext>
            </a:extLst>
          </p:cNvPr>
          <p:cNvSpPr txBox="1"/>
          <p:nvPr/>
        </p:nvSpPr>
        <p:spPr>
          <a:xfrm>
            <a:off x="2137640" y="5249729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7A2B98-6B5A-E146-98B9-6FA451E67A08}"/>
              </a:ext>
            </a:extLst>
          </p:cNvPr>
          <p:cNvSpPr txBox="1"/>
          <p:nvPr/>
        </p:nvSpPr>
        <p:spPr>
          <a:xfrm>
            <a:off x="9421312" y="3403155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591BC6-5226-184E-B0FB-050C6B31249B}"/>
              </a:ext>
            </a:extLst>
          </p:cNvPr>
          <p:cNvSpPr txBox="1"/>
          <p:nvPr/>
        </p:nvSpPr>
        <p:spPr>
          <a:xfrm>
            <a:off x="7557256" y="3396864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8C2569-19D9-DD4C-9319-3C3B20554867}"/>
              </a:ext>
            </a:extLst>
          </p:cNvPr>
          <p:cNvSpPr txBox="1"/>
          <p:nvPr/>
        </p:nvSpPr>
        <p:spPr>
          <a:xfrm>
            <a:off x="7557255" y="5255156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FB1C2E-B47B-4443-99AC-4356CC0F622B}"/>
              </a:ext>
            </a:extLst>
          </p:cNvPr>
          <p:cNvSpPr txBox="1"/>
          <p:nvPr/>
        </p:nvSpPr>
        <p:spPr>
          <a:xfrm>
            <a:off x="9425388" y="5234424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8</a:t>
            </a:r>
          </a:p>
        </p:txBody>
      </p:sp>
      <p:cxnSp>
        <p:nvCxnSpPr>
          <p:cNvPr id="52" name="Straight Arrow Connector 135">
            <a:extLst>
              <a:ext uri="{FF2B5EF4-FFF2-40B4-BE49-F238E27FC236}">
                <a16:creationId xmlns:a16="http://schemas.microsoft.com/office/drawing/2014/main" id="{CC49E55F-79EF-DE40-811F-FB041A38D951}"/>
              </a:ext>
            </a:extLst>
          </p:cNvPr>
          <p:cNvCxnSpPr>
            <a:cxnSpLocks/>
          </p:cNvCxnSpPr>
          <p:nvPr/>
        </p:nvCxnSpPr>
        <p:spPr>
          <a:xfrm rot="16200000" flipV="1">
            <a:off x="6153002" y="-291283"/>
            <a:ext cx="12700" cy="7275367"/>
          </a:xfrm>
          <a:prstGeom prst="bentConnector3">
            <a:avLst>
              <a:gd name="adj1" fmla="val 2376016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6F7C81-9657-0A49-9BFA-B1FAB241BB7E}"/>
              </a:ext>
            </a:extLst>
          </p:cNvPr>
          <p:cNvCxnSpPr>
            <a:cxnSpLocks/>
          </p:cNvCxnSpPr>
          <p:nvPr/>
        </p:nvCxnSpPr>
        <p:spPr>
          <a:xfrm>
            <a:off x="2521668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D4B4B18-ED26-8D47-9F76-9E59C7BEC7B2}"/>
              </a:ext>
            </a:extLst>
          </p:cNvPr>
          <p:cNvCxnSpPr>
            <a:cxnSpLocks/>
          </p:cNvCxnSpPr>
          <p:nvPr/>
        </p:nvCxnSpPr>
        <p:spPr>
          <a:xfrm>
            <a:off x="4280766" y="4002768"/>
            <a:ext cx="0" cy="116376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B24A83E-7527-6940-A0A2-237F3A3AA7B4}"/>
              </a:ext>
            </a:extLst>
          </p:cNvPr>
          <p:cNvCxnSpPr>
            <a:cxnSpLocks/>
          </p:cNvCxnSpPr>
          <p:nvPr/>
        </p:nvCxnSpPr>
        <p:spPr>
          <a:xfrm>
            <a:off x="4350469" y="4002767"/>
            <a:ext cx="0" cy="116376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2CD2000-3CF1-AA42-A96F-EEF2D01423CE}"/>
              </a:ext>
            </a:extLst>
          </p:cNvPr>
          <p:cNvCxnSpPr>
            <a:cxnSpLocks/>
          </p:cNvCxnSpPr>
          <p:nvPr/>
        </p:nvCxnSpPr>
        <p:spPr>
          <a:xfrm>
            <a:off x="9718460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83B8A81-211E-5C40-8545-2686A6F643EC}"/>
              </a:ext>
            </a:extLst>
          </p:cNvPr>
          <p:cNvCxnSpPr>
            <a:cxnSpLocks/>
          </p:cNvCxnSpPr>
          <p:nvPr/>
        </p:nvCxnSpPr>
        <p:spPr>
          <a:xfrm>
            <a:off x="9788163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9CE82E7-C37C-0747-847A-272D9459FB8D}"/>
              </a:ext>
            </a:extLst>
          </p:cNvPr>
          <p:cNvCxnSpPr>
            <a:cxnSpLocks/>
          </p:cNvCxnSpPr>
          <p:nvPr/>
        </p:nvCxnSpPr>
        <p:spPr>
          <a:xfrm>
            <a:off x="7824066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E060A69-B28C-4745-9513-767EF6E2D8F0}"/>
              </a:ext>
            </a:extLst>
          </p:cNvPr>
          <p:cNvCxnSpPr>
            <a:cxnSpLocks/>
          </p:cNvCxnSpPr>
          <p:nvPr/>
        </p:nvCxnSpPr>
        <p:spPr>
          <a:xfrm>
            <a:off x="7893769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89024BA-818E-8746-80FB-1981F4819981}"/>
              </a:ext>
            </a:extLst>
          </p:cNvPr>
          <p:cNvCxnSpPr>
            <a:cxnSpLocks/>
          </p:cNvCxnSpPr>
          <p:nvPr/>
        </p:nvCxnSpPr>
        <p:spPr>
          <a:xfrm flipH="1">
            <a:off x="5064534" y="2928691"/>
            <a:ext cx="49787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6">
            <a:extLst>
              <a:ext uri="{FF2B5EF4-FFF2-40B4-BE49-F238E27FC236}">
                <a16:creationId xmlns:a16="http://schemas.microsoft.com/office/drawing/2014/main" id="{31C3AEF4-DDC6-024A-BD4E-FBC459E429B0}"/>
              </a:ext>
            </a:extLst>
          </p:cNvPr>
          <p:cNvCxnSpPr>
            <a:cxnSpLocks/>
          </p:cNvCxnSpPr>
          <p:nvPr/>
        </p:nvCxnSpPr>
        <p:spPr>
          <a:xfrm flipH="1">
            <a:off x="5883268" y="2928838"/>
            <a:ext cx="497879" cy="0"/>
          </a:xfrm>
          <a:prstGeom prst="straightConnector1">
            <a:avLst/>
          </a:prstGeom>
          <a:ln>
            <a:solidFill>
              <a:schemeClr val="dk1"/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6">
            <a:extLst>
              <a:ext uri="{FF2B5EF4-FFF2-40B4-BE49-F238E27FC236}">
                <a16:creationId xmlns:a16="http://schemas.microsoft.com/office/drawing/2014/main" id="{D00C9E6D-5649-3141-85D7-FBAB77886F34}"/>
              </a:ext>
            </a:extLst>
          </p:cNvPr>
          <p:cNvCxnSpPr>
            <a:cxnSpLocks/>
          </p:cNvCxnSpPr>
          <p:nvPr/>
        </p:nvCxnSpPr>
        <p:spPr>
          <a:xfrm>
            <a:off x="6579482" y="2918852"/>
            <a:ext cx="497879" cy="0"/>
          </a:xfrm>
          <a:prstGeom prst="straightConnector1">
            <a:avLst/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52AA387-3388-AA49-8CFD-9D62799301E0}"/>
              </a:ext>
            </a:extLst>
          </p:cNvPr>
          <p:cNvSpPr txBox="1"/>
          <p:nvPr/>
        </p:nvSpPr>
        <p:spPr>
          <a:xfrm>
            <a:off x="4921969" y="2611075"/>
            <a:ext cx="805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latin typeface="Times" pitchFamily="2" charset="0"/>
              </a:rPr>
              <a:t>NVLink</a:t>
            </a:r>
            <a:endParaRPr lang="en-US" sz="1400">
              <a:latin typeface="Times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7DDEAA-0D0E-174D-B302-5F5C059DAA59}"/>
              </a:ext>
            </a:extLst>
          </p:cNvPr>
          <p:cNvSpPr txBox="1"/>
          <p:nvPr/>
        </p:nvSpPr>
        <p:spPr>
          <a:xfrm>
            <a:off x="5863401" y="2623749"/>
            <a:ext cx="497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QPI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081C7A-B97A-954D-89E1-6C0C733A4BE4}"/>
              </a:ext>
            </a:extLst>
          </p:cNvPr>
          <p:cNvSpPr txBox="1"/>
          <p:nvPr/>
        </p:nvSpPr>
        <p:spPr>
          <a:xfrm>
            <a:off x="6573793" y="2598813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PCIe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6873F-BF5E-844D-A226-5AB0D721E268}"/>
              </a:ext>
            </a:extLst>
          </p:cNvPr>
          <p:cNvSpPr txBox="1"/>
          <p:nvPr/>
        </p:nvSpPr>
        <p:spPr>
          <a:xfrm>
            <a:off x="1024860" y="277636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Job Queue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04104A5-E70F-A04F-B376-C6F7D62D36C9}"/>
              </a:ext>
            </a:extLst>
          </p:cNvPr>
          <p:cNvSpPr txBox="1"/>
          <p:nvPr/>
        </p:nvSpPr>
        <p:spPr>
          <a:xfrm>
            <a:off x="5442359" y="6031420"/>
            <a:ext cx="13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DGX-1 V100</a:t>
            </a:r>
          </a:p>
        </p:txBody>
      </p:sp>
      <p:pic>
        <p:nvPicPr>
          <p:cNvPr id="66" name="Graphic 65" descr="Warning with solid fill">
            <a:extLst>
              <a:ext uri="{FF2B5EF4-FFF2-40B4-BE49-F238E27FC236}">
                <a16:creationId xmlns:a16="http://schemas.microsoft.com/office/drawing/2014/main" id="{582D4A76-E033-B14D-8652-F2043B66A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9290" y="4803314"/>
            <a:ext cx="697705" cy="697705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FCBAFB2-F2C7-4A40-B5F1-350770FD47AD}"/>
              </a:ext>
            </a:extLst>
          </p:cNvPr>
          <p:cNvSpPr txBox="1"/>
          <p:nvPr/>
        </p:nvSpPr>
        <p:spPr>
          <a:xfrm>
            <a:off x="4738663" y="3669962"/>
            <a:ext cx="27251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err="1">
                <a:solidFill>
                  <a:schemeClr val="accent4">
                    <a:lumMod val="75000"/>
                  </a:schemeClr>
                </a:solidFill>
              </a:rPr>
              <a:t>BW</a:t>
            </a:r>
            <a:r>
              <a:rPr lang="en-US" sz="2400" b="1" baseline="-25000" err="1">
                <a:solidFill>
                  <a:schemeClr val="accent4">
                    <a:lumMod val="75000"/>
                  </a:schemeClr>
                </a:solidFill>
              </a:rPr>
              <a:t>allocated</a:t>
            </a:r>
            <a:r>
              <a:rPr lang="en-US" sz="2400" b="1">
                <a:solidFill>
                  <a:schemeClr val="accent4">
                    <a:lumMod val="75000"/>
                  </a:schemeClr>
                </a:solidFill>
              </a:rPr>
              <a:t> = 12 </a:t>
            </a:r>
            <a:r>
              <a:rPr lang="en-US" sz="2400" b="1" err="1">
                <a:solidFill>
                  <a:schemeClr val="accent4">
                    <a:lumMod val="75000"/>
                  </a:schemeClr>
                </a:solidFill>
              </a:rPr>
              <a:t>GBps</a:t>
            </a:r>
            <a:endParaRPr lang="en-US" sz="24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ACA81295-F68E-7844-B0C0-D224FF547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3513"/>
            <a:ext cx="10515600" cy="490454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Assignment based on lowest available GPU ID. </a:t>
            </a:r>
            <a:r>
              <a:rPr lang="en-US" err="1"/>
              <a:t>Eg.</a:t>
            </a:r>
            <a:r>
              <a:rPr lang="en-US"/>
              <a:t> Nvidia Docker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079AA0D3-841E-6F41-8FBF-AC4C8ACA5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173" y="4355595"/>
            <a:ext cx="3084565" cy="1811868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07D02C0-FFB9-574C-9F55-F56D4111BDE4}"/>
              </a:ext>
            </a:extLst>
          </p:cNvPr>
          <p:cNvSpPr/>
          <p:nvPr/>
        </p:nvSpPr>
        <p:spPr>
          <a:xfrm>
            <a:off x="9225336" y="5275887"/>
            <a:ext cx="101544" cy="261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C5D03D9-B140-E04E-8134-C6C6FA6726B0}"/>
              </a:ext>
            </a:extLst>
          </p:cNvPr>
          <p:cNvSpPr/>
          <p:nvPr/>
        </p:nvSpPr>
        <p:spPr>
          <a:xfrm>
            <a:off x="9895532" y="5275887"/>
            <a:ext cx="101544" cy="261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4F27141-0352-A644-9D51-8B3264A6671E}"/>
              </a:ext>
            </a:extLst>
          </p:cNvPr>
          <p:cNvSpPr/>
          <p:nvPr/>
        </p:nvSpPr>
        <p:spPr>
          <a:xfrm>
            <a:off x="10559620" y="5276658"/>
            <a:ext cx="101544" cy="261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9AACA53-2AB2-5649-AA18-11BF22417F35}"/>
              </a:ext>
            </a:extLst>
          </p:cNvPr>
          <p:cNvSpPr/>
          <p:nvPr/>
        </p:nvSpPr>
        <p:spPr>
          <a:xfrm>
            <a:off x="11230246" y="5275887"/>
            <a:ext cx="101544" cy="261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7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5" grpId="0" animBg="1"/>
      <p:bldP spid="77" grpId="0" animBg="1"/>
      <p:bldP spid="78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1D04-BA7F-834A-A4B2-A094A39E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allocators can cause </a:t>
            </a:r>
            <a:r>
              <a:rPr lang="en-US" i="1">
                <a:solidFill>
                  <a:srgbClr val="C00000"/>
                </a:solidFill>
              </a:rPr>
              <a:t>fragmentation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A7584-6007-C148-AA7A-7DC3031C7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44107-EB48-F447-9D32-769CFEDC8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79A5-892E-6C4B-A7A9-13E8DC59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830B9766-108C-D34E-B5EA-BBF78D739063}"/>
              </a:ext>
            </a:extLst>
          </p:cNvPr>
          <p:cNvGraphicFramePr>
            <a:graphicFrameLocks noGrp="1"/>
          </p:cNvGraphicFramePr>
          <p:nvPr/>
        </p:nvGraphicFramePr>
        <p:xfrm>
          <a:off x="614690" y="2301559"/>
          <a:ext cx="218596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245">
                  <a:extLst>
                    <a:ext uri="{9D8B030D-6E8A-4147-A177-3AD203B41FA5}">
                      <a16:colId xmlns:a16="http://schemas.microsoft.com/office/drawing/2014/main" val="1968702344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3053509174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743238526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3515194578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220843902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2829179646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442776171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692518366"/>
                    </a:ext>
                  </a:extLst>
                </a:gridCol>
              </a:tblGrid>
              <a:tr h="383818"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7135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861B4D2-93AC-124F-8D94-63403825CB41}"/>
              </a:ext>
            </a:extLst>
          </p:cNvPr>
          <p:cNvSpPr/>
          <p:nvPr/>
        </p:nvSpPr>
        <p:spPr>
          <a:xfrm>
            <a:off x="5252388" y="4264610"/>
            <a:ext cx="640080" cy="64008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Times" pitchFamily="2" charset="0"/>
              </a:rPr>
              <a:t>CPU 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5E3FD7-8707-9A43-90E7-08728862A32B}"/>
              </a:ext>
            </a:extLst>
          </p:cNvPr>
          <p:cNvSpPr/>
          <p:nvPr/>
        </p:nvSpPr>
        <p:spPr>
          <a:xfrm rot="5400000">
            <a:off x="2137640" y="5183823"/>
            <a:ext cx="628650" cy="62865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62E22F-AB44-FC46-957A-11B5D23921E2}"/>
              </a:ext>
            </a:extLst>
          </p:cNvPr>
          <p:cNvSpPr/>
          <p:nvPr/>
        </p:nvSpPr>
        <p:spPr>
          <a:xfrm rot="5400000">
            <a:off x="4001696" y="5183824"/>
            <a:ext cx="628650" cy="628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3B3041-C16C-DC40-9A9E-17E54D5070DD}"/>
              </a:ext>
            </a:extLst>
          </p:cNvPr>
          <p:cNvSpPr/>
          <p:nvPr/>
        </p:nvSpPr>
        <p:spPr>
          <a:xfrm rot="5400000">
            <a:off x="4001696" y="3346401"/>
            <a:ext cx="628650" cy="628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871783-4C66-B546-ABF8-C29712E98ABD}"/>
              </a:ext>
            </a:extLst>
          </p:cNvPr>
          <p:cNvSpPr/>
          <p:nvPr/>
        </p:nvSpPr>
        <p:spPr>
          <a:xfrm rot="5400000">
            <a:off x="2137640" y="3346401"/>
            <a:ext cx="628650" cy="628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EAB13F-8242-7A49-AEB1-6420140843AD}"/>
              </a:ext>
            </a:extLst>
          </p:cNvPr>
          <p:cNvCxnSpPr>
            <a:cxnSpLocks/>
          </p:cNvCxnSpPr>
          <p:nvPr/>
        </p:nvCxnSpPr>
        <p:spPr>
          <a:xfrm>
            <a:off x="2451965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9FE8D3-D3AC-3A4C-973C-70C6BB5D6488}"/>
              </a:ext>
            </a:extLst>
          </p:cNvPr>
          <p:cNvCxnSpPr>
            <a:cxnSpLocks/>
          </p:cNvCxnSpPr>
          <p:nvPr/>
        </p:nvCxnSpPr>
        <p:spPr>
          <a:xfrm rot="5400000">
            <a:off x="3382534" y="3118086"/>
            <a:ext cx="0" cy="116376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5892F0-7161-9146-9E81-9AEBA1FA6F6B}"/>
              </a:ext>
            </a:extLst>
          </p:cNvPr>
          <p:cNvCxnSpPr>
            <a:cxnSpLocks/>
          </p:cNvCxnSpPr>
          <p:nvPr/>
        </p:nvCxnSpPr>
        <p:spPr>
          <a:xfrm rot="5400000">
            <a:off x="3382533" y="4877023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AEF202-E493-C344-A709-210F8D475306}"/>
              </a:ext>
            </a:extLst>
          </p:cNvPr>
          <p:cNvCxnSpPr>
            <a:cxnSpLocks/>
          </p:cNvCxnSpPr>
          <p:nvPr/>
        </p:nvCxnSpPr>
        <p:spPr>
          <a:xfrm rot="5400000">
            <a:off x="3382533" y="4955509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66">
            <a:extLst>
              <a:ext uri="{FF2B5EF4-FFF2-40B4-BE49-F238E27FC236}">
                <a16:creationId xmlns:a16="http://schemas.microsoft.com/office/drawing/2014/main" id="{1E3994B6-55E0-0D48-B175-AB66B6D78933}"/>
              </a:ext>
            </a:extLst>
          </p:cNvPr>
          <p:cNvCxnSpPr>
            <a:cxnSpLocks/>
            <a:stCxn id="12" idx="7"/>
          </p:cNvCxnSpPr>
          <p:nvPr/>
        </p:nvCxnSpPr>
        <p:spPr>
          <a:xfrm>
            <a:off x="4538282" y="3882987"/>
            <a:ext cx="708161" cy="483184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66">
            <a:extLst>
              <a:ext uri="{FF2B5EF4-FFF2-40B4-BE49-F238E27FC236}">
                <a16:creationId xmlns:a16="http://schemas.microsoft.com/office/drawing/2014/main" id="{E1B17741-C3B4-F648-8E1F-0EA1AD056DB4}"/>
              </a:ext>
            </a:extLst>
          </p:cNvPr>
          <p:cNvCxnSpPr>
            <a:cxnSpLocks/>
            <a:stCxn id="11" idx="1"/>
          </p:cNvCxnSpPr>
          <p:nvPr/>
        </p:nvCxnSpPr>
        <p:spPr>
          <a:xfrm flipV="1">
            <a:off x="4538282" y="4829357"/>
            <a:ext cx="714106" cy="446531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66">
            <a:extLst>
              <a:ext uri="{FF2B5EF4-FFF2-40B4-BE49-F238E27FC236}">
                <a16:creationId xmlns:a16="http://schemas.microsoft.com/office/drawing/2014/main" id="{4550A138-0053-4A4F-A2C6-73FA888381A1}"/>
              </a:ext>
            </a:extLst>
          </p:cNvPr>
          <p:cNvCxnSpPr>
            <a:cxnSpLocks/>
            <a:stCxn id="13" idx="7"/>
          </p:cNvCxnSpPr>
          <p:nvPr/>
        </p:nvCxnSpPr>
        <p:spPr>
          <a:xfrm>
            <a:off x="2674226" y="3882987"/>
            <a:ext cx="2578162" cy="587219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66">
            <a:extLst>
              <a:ext uri="{FF2B5EF4-FFF2-40B4-BE49-F238E27FC236}">
                <a16:creationId xmlns:a16="http://schemas.microsoft.com/office/drawing/2014/main" id="{14879EDC-EDF2-EA42-8D97-2E078DF2E41D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2674226" y="4702813"/>
            <a:ext cx="2580991" cy="573074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79234D5-17B8-1F41-BC39-7B15B9FABEBB}"/>
              </a:ext>
            </a:extLst>
          </p:cNvPr>
          <p:cNvSpPr/>
          <p:nvPr/>
        </p:nvSpPr>
        <p:spPr>
          <a:xfrm flipH="1">
            <a:off x="6323816" y="4264610"/>
            <a:ext cx="640080" cy="64008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Times" pitchFamily="2" charset="0"/>
              </a:rPr>
              <a:t>CPU 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15C5E88-363A-B340-A115-F3C28D3DC578}"/>
              </a:ext>
            </a:extLst>
          </p:cNvPr>
          <p:cNvSpPr/>
          <p:nvPr/>
        </p:nvSpPr>
        <p:spPr>
          <a:xfrm rot="16200000" flipH="1">
            <a:off x="9413007" y="5183823"/>
            <a:ext cx="628650" cy="62865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1D87792-2A72-D24D-B5F8-607FC2A2B0D2}"/>
              </a:ext>
            </a:extLst>
          </p:cNvPr>
          <p:cNvSpPr/>
          <p:nvPr/>
        </p:nvSpPr>
        <p:spPr>
          <a:xfrm rot="16200000" flipH="1">
            <a:off x="7548951" y="5183824"/>
            <a:ext cx="628650" cy="62865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CA80502-70FE-4A47-BFB9-1295066CDBDA}"/>
              </a:ext>
            </a:extLst>
          </p:cNvPr>
          <p:cNvSpPr/>
          <p:nvPr/>
        </p:nvSpPr>
        <p:spPr>
          <a:xfrm rot="16200000" flipH="1">
            <a:off x="7548951" y="3346401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DAF875-2EDE-4E4F-8B85-F8632D014F59}"/>
              </a:ext>
            </a:extLst>
          </p:cNvPr>
          <p:cNvSpPr/>
          <p:nvPr/>
        </p:nvSpPr>
        <p:spPr>
          <a:xfrm rot="16200000" flipH="1">
            <a:off x="9413007" y="3346401"/>
            <a:ext cx="628650" cy="62865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1D1112-FBAF-1D42-98F2-BB76B8ECC4E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6763" y="3039600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F8B7AF-E176-D246-A915-5E3F99C15471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6764" y="4877023"/>
            <a:ext cx="0" cy="1163765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905F95-F238-E141-AF01-3604357F5A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6764" y="4955509"/>
            <a:ext cx="0" cy="1163765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66">
            <a:extLst>
              <a:ext uri="{FF2B5EF4-FFF2-40B4-BE49-F238E27FC236}">
                <a16:creationId xmlns:a16="http://schemas.microsoft.com/office/drawing/2014/main" id="{042F8C33-3A39-AC45-B7A3-0DDE6044615A}"/>
              </a:ext>
            </a:extLst>
          </p:cNvPr>
          <p:cNvCxnSpPr>
            <a:cxnSpLocks/>
            <a:stCxn id="25" idx="7"/>
          </p:cNvCxnSpPr>
          <p:nvPr/>
        </p:nvCxnSpPr>
        <p:spPr>
          <a:xfrm rot="10800000" flipV="1">
            <a:off x="6965839" y="3882987"/>
            <a:ext cx="675176" cy="472608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66">
            <a:extLst>
              <a:ext uri="{FF2B5EF4-FFF2-40B4-BE49-F238E27FC236}">
                <a16:creationId xmlns:a16="http://schemas.microsoft.com/office/drawing/2014/main" id="{6AEF0603-DA0B-7E40-8EC0-F0E84B92BCAE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6965839" y="4817274"/>
            <a:ext cx="675176" cy="458614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66">
            <a:extLst>
              <a:ext uri="{FF2B5EF4-FFF2-40B4-BE49-F238E27FC236}">
                <a16:creationId xmlns:a16="http://schemas.microsoft.com/office/drawing/2014/main" id="{BEF202A1-15B6-034C-8693-CB8CCC576B24}"/>
              </a:ext>
            </a:extLst>
          </p:cNvPr>
          <p:cNvCxnSpPr>
            <a:cxnSpLocks/>
            <a:stCxn id="26" idx="7"/>
          </p:cNvCxnSpPr>
          <p:nvPr/>
        </p:nvCxnSpPr>
        <p:spPr>
          <a:xfrm rot="10800000" flipV="1">
            <a:off x="6963897" y="3882986"/>
            <a:ext cx="2541175" cy="588417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66">
            <a:extLst>
              <a:ext uri="{FF2B5EF4-FFF2-40B4-BE49-F238E27FC236}">
                <a16:creationId xmlns:a16="http://schemas.microsoft.com/office/drawing/2014/main" id="{6EE5935B-EB5D-D847-8D4A-CC93DACEB0E1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6965839" y="4683769"/>
            <a:ext cx="2539232" cy="592118"/>
          </a:xfrm>
          <a:prstGeom prst="curvedConnector3">
            <a:avLst>
              <a:gd name="adj1" fmla="val 52045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66">
            <a:extLst>
              <a:ext uri="{FF2B5EF4-FFF2-40B4-BE49-F238E27FC236}">
                <a16:creationId xmlns:a16="http://schemas.microsoft.com/office/drawing/2014/main" id="{266B4E88-ACC3-7E41-8B2A-49B246C422DF}"/>
              </a:ext>
            </a:extLst>
          </p:cNvPr>
          <p:cNvCxnSpPr>
            <a:cxnSpLocks/>
            <a:stCxn id="22" idx="3"/>
            <a:endCxn id="9" idx="3"/>
          </p:cNvCxnSpPr>
          <p:nvPr/>
        </p:nvCxnSpPr>
        <p:spPr>
          <a:xfrm flipH="1">
            <a:off x="5892468" y="4584650"/>
            <a:ext cx="431348" cy="0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12840A-CA89-5244-A37B-59CCBFAA2DE1}"/>
              </a:ext>
            </a:extLst>
          </p:cNvPr>
          <p:cNvCxnSpPr>
            <a:cxnSpLocks/>
          </p:cNvCxnSpPr>
          <p:nvPr/>
        </p:nvCxnSpPr>
        <p:spPr>
          <a:xfrm flipH="1">
            <a:off x="4665737" y="3617757"/>
            <a:ext cx="282878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AA4CB4D-317C-524D-BEAA-BFD9150FAF0B}"/>
              </a:ext>
            </a:extLst>
          </p:cNvPr>
          <p:cNvCxnSpPr>
            <a:cxnSpLocks/>
          </p:cNvCxnSpPr>
          <p:nvPr/>
        </p:nvCxnSpPr>
        <p:spPr>
          <a:xfrm flipH="1">
            <a:off x="4665737" y="3699968"/>
            <a:ext cx="282878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54C13B7-1DF9-F94B-9DE3-26235D72446B}"/>
              </a:ext>
            </a:extLst>
          </p:cNvPr>
          <p:cNvCxnSpPr>
            <a:cxnSpLocks/>
          </p:cNvCxnSpPr>
          <p:nvPr/>
        </p:nvCxnSpPr>
        <p:spPr>
          <a:xfrm flipH="1">
            <a:off x="4666966" y="5540157"/>
            <a:ext cx="2846861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35">
            <a:extLst>
              <a:ext uri="{FF2B5EF4-FFF2-40B4-BE49-F238E27FC236}">
                <a16:creationId xmlns:a16="http://schemas.microsoft.com/office/drawing/2014/main" id="{125430AF-4C29-CF4C-A079-7BAA47DA6702}"/>
              </a:ext>
            </a:extLst>
          </p:cNvPr>
          <p:cNvCxnSpPr>
            <a:cxnSpLocks/>
            <a:stCxn id="26" idx="2"/>
            <a:endCxn id="13" idx="2"/>
          </p:cNvCxnSpPr>
          <p:nvPr/>
        </p:nvCxnSpPr>
        <p:spPr>
          <a:xfrm rot="16200000" flipV="1">
            <a:off x="6089649" y="-291283"/>
            <a:ext cx="12700" cy="7275367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36">
            <a:extLst>
              <a:ext uri="{FF2B5EF4-FFF2-40B4-BE49-F238E27FC236}">
                <a16:creationId xmlns:a16="http://schemas.microsoft.com/office/drawing/2014/main" id="{C3E129D6-D1B0-3C4B-B2AA-3E65E1E52631}"/>
              </a:ext>
            </a:extLst>
          </p:cNvPr>
          <p:cNvCxnSpPr>
            <a:cxnSpLocks/>
            <a:stCxn id="23" idx="6"/>
            <a:endCxn id="10" idx="6"/>
          </p:cNvCxnSpPr>
          <p:nvPr/>
        </p:nvCxnSpPr>
        <p:spPr>
          <a:xfrm rot="5400000">
            <a:off x="6089649" y="2174790"/>
            <a:ext cx="12700" cy="7275367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358725-6D1B-6740-AEF5-8F6359B1FFD7}"/>
              </a:ext>
            </a:extLst>
          </p:cNvPr>
          <p:cNvCxnSpPr>
            <a:cxnSpLocks/>
            <a:stCxn id="12" idx="5"/>
            <a:endCxn id="10" idx="1"/>
          </p:cNvCxnSpPr>
          <p:nvPr/>
        </p:nvCxnSpPr>
        <p:spPr>
          <a:xfrm flipH="1">
            <a:off x="2674226" y="3882987"/>
            <a:ext cx="1419534" cy="13929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4CBB2F-722E-6444-A8B6-EBDFE4A188A7}"/>
              </a:ext>
            </a:extLst>
          </p:cNvPr>
          <p:cNvCxnSpPr>
            <a:cxnSpLocks/>
            <a:stCxn id="11" idx="3"/>
            <a:endCxn id="13" idx="7"/>
          </p:cNvCxnSpPr>
          <p:nvPr/>
        </p:nvCxnSpPr>
        <p:spPr>
          <a:xfrm flipH="1" flipV="1">
            <a:off x="2674226" y="3882987"/>
            <a:ext cx="1419534" cy="139290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6C8CDED-B161-EC4E-98FF-6E6EDF80E2EE}"/>
              </a:ext>
            </a:extLst>
          </p:cNvPr>
          <p:cNvCxnSpPr>
            <a:cxnSpLocks/>
            <a:stCxn id="26" idx="7"/>
            <a:endCxn id="24" idx="3"/>
          </p:cNvCxnSpPr>
          <p:nvPr/>
        </p:nvCxnSpPr>
        <p:spPr>
          <a:xfrm flipH="1">
            <a:off x="8085537" y="3882987"/>
            <a:ext cx="1419534" cy="139290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B534F10-FAA1-AF4A-8BE6-9A35DAD3A7D5}"/>
              </a:ext>
            </a:extLst>
          </p:cNvPr>
          <p:cNvCxnSpPr>
            <a:cxnSpLocks/>
            <a:stCxn id="23" idx="1"/>
            <a:endCxn id="25" idx="5"/>
          </p:cNvCxnSpPr>
          <p:nvPr/>
        </p:nvCxnSpPr>
        <p:spPr>
          <a:xfrm flipH="1" flipV="1">
            <a:off x="8085537" y="3882987"/>
            <a:ext cx="1419534" cy="13929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D91AD47-F24E-724A-917D-B8886A7296B5}"/>
              </a:ext>
            </a:extLst>
          </p:cNvPr>
          <p:cNvSpPr txBox="1"/>
          <p:nvPr/>
        </p:nvSpPr>
        <p:spPr>
          <a:xfrm>
            <a:off x="2150116" y="3434499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Times" pitchFamily="2" charset="0"/>
              </a:rPr>
              <a:t>GPU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F6FE46-4D3F-FF48-9D6E-73A80CBA2FF3}"/>
              </a:ext>
            </a:extLst>
          </p:cNvPr>
          <p:cNvSpPr txBox="1"/>
          <p:nvPr/>
        </p:nvSpPr>
        <p:spPr>
          <a:xfrm>
            <a:off x="4009393" y="3412012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Times" pitchFamily="2" charset="0"/>
              </a:rPr>
              <a:t>GPU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E4DC77-7E3E-9C41-8DB6-627734BE6050}"/>
              </a:ext>
            </a:extLst>
          </p:cNvPr>
          <p:cNvSpPr txBox="1"/>
          <p:nvPr/>
        </p:nvSpPr>
        <p:spPr>
          <a:xfrm>
            <a:off x="4001695" y="5245595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Times" pitchFamily="2" charset="0"/>
              </a:rPr>
              <a:t>GPU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96FD64-4777-804A-B93E-0AF20649FF97}"/>
              </a:ext>
            </a:extLst>
          </p:cNvPr>
          <p:cNvSpPr txBox="1"/>
          <p:nvPr/>
        </p:nvSpPr>
        <p:spPr>
          <a:xfrm>
            <a:off x="2137640" y="5249729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7A2B98-6B5A-E146-98B9-6FA451E67A08}"/>
              </a:ext>
            </a:extLst>
          </p:cNvPr>
          <p:cNvSpPr txBox="1"/>
          <p:nvPr/>
        </p:nvSpPr>
        <p:spPr>
          <a:xfrm>
            <a:off x="9421312" y="3403155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591BC6-5226-184E-B0FB-050C6B31249B}"/>
              </a:ext>
            </a:extLst>
          </p:cNvPr>
          <p:cNvSpPr txBox="1"/>
          <p:nvPr/>
        </p:nvSpPr>
        <p:spPr>
          <a:xfrm>
            <a:off x="7557256" y="3396864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8C2569-19D9-DD4C-9319-3C3B20554867}"/>
              </a:ext>
            </a:extLst>
          </p:cNvPr>
          <p:cNvSpPr txBox="1"/>
          <p:nvPr/>
        </p:nvSpPr>
        <p:spPr>
          <a:xfrm>
            <a:off x="7557255" y="5255156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6"/>
                </a:solidFill>
                <a:latin typeface="Times" pitchFamily="2" charset="0"/>
              </a:rPr>
              <a:t>GPU 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FB1C2E-B47B-4443-99AC-4356CC0F622B}"/>
              </a:ext>
            </a:extLst>
          </p:cNvPr>
          <p:cNvSpPr txBox="1"/>
          <p:nvPr/>
        </p:nvSpPr>
        <p:spPr>
          <a:xfrm>
            <a:off x="9425388" y="5234424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6"/>
                </a:solidFill>
                <a:latin typeface="Times" pitchFamily="2" charset="0"/>
              </a:rPr>
              <a:t>GPU 8</a:t>
            </a:r>
          </a:p>
        </p:txBody>
      </p:sp>
      <p:cxnSp>
        <p:nvCxnSpPr>
          <p:cNvPr id="52" name="Straight Arrow Connector 135">
            <a:extLst>
              <a:ext uri="{FF2B5EF4-FFF2-40B4-BE49-F238E27FC236}">
                <a16:creationId xmlns:a16="http://schemas.microsoft.com/office/drawing/2014/main" id="{CC49E55F-79EF-DE40-811F-FB041A38D951}"/>
              </a:ext>
            </a:extLst>
          </p:cNvPr>
          <p:cNvCxnSpPr>
            <a:cxnSpLocks/>
          </p:cNvCxnSpPr>
          <p:nvPr/>
        </p:nvCxnSpPr>
        <p:spPr>
          <a:xfrm rot="16200000" flipV="1">
            <a:off x="6153002" y="-291283"/>
            <a:ext cx="12700" cy="7275367"/>
          </a:xfrm>
          <a:prstGeom prst="bentConnector3">
            <a:avLst>
              <a:gd name="adj1" fmla="val 2376016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6F7C81-9657-0A49-9BFA-B1FAB241BB7E}"/>
              </a:ext>
            </a:extLst>
          </p:cNvPr>
          <p:cNvCxnSpPr>
            <a:cxnSpLocks/>
          </p:cNvCxnSpPr>
          <p:nvPr/>
        </p:nvCxnSpPr>
        <p:spPr>
          <a:xfrm>
            <a:off x="2521668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D4B4B18-ED26-8D47-9F76-9E59C7BEC7B2}"/>
              </a:ext>
            </a:extLst>
          </p:cNvPr>
          <p:cNvCxnSpPr>
            <a:cxnSpLocks/>
          </p:cNvCxnSpPr>
          <p:nvPr/>
        </p:nvCxnSpPr>
        <p:spPr>
          <a:xfrm>
            <a:off x="4280766" y="4002768"/>
            <a:ext cx="0" cy="116376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B24A83E-7527-6940-A0A2-237F3A3AA7B4}"/>
              </a:ext>
            </a:extLst>
          </p:cNvPr>
          <p:cNvCxnSpPr>
            <a:cxnSpLocks/>
          </p:cNvCxnSpPr>
          <p:nvPr/>
        </p:nvCxnSpPr>
        <p:spPr>
          <a:xfrm>
            <a:off x="4350469" y="4002767"/>
            <a:ext cx="0" cy="116376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2CD2000-3CF1-AA42-A96F-EEF2D01423CE}"/>
              </a:ext>
            </a:extLst>
          </p:cNvPr>
          <p:cNvCxnSpPr>
            <a:cxnSpLocks/>
          </p:cNvCxnSpPr>
          <p:nvPr/>
        </p:nvCxnSpPr>
        <p:spPr>
          <a:xfrm>
            <a:off x="9718460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83B8A81-211E-5C40-8545-2686A6F643EC}"/>
              </a:ext>
            </a:extLst>
          </p:cNvPr>
          <p:cNvCxnSpPr>
            <a:cxnSpLocks/>
          </p:cNvCxnSpPr>
          <p:nvPr/>
        </p:nvCxnSpPr>
        <p:spPr>
          <a:xfrm>
            <a:off x="9788163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9CE82E7-C37C-0747-847A-272D9459FB8D}"/>
              </a:ext>
            </a:extLst>
          </p:cNvPr>
          <p:cNvCxnSpPr>
            <a:cxnSpLocks/>
          </p:cNvCxnSpPr>
          <p:nvPr/>
        </p:nvCxnSpPr>
        <p:spPr>
          <a:xfrm>
            <a:off x="7824066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E060A69-B28C-4745-9513-767EF6E2D8F0}"/>
              </a:ext>
            </a:extLst>
          </p:cNvPr>
          <p:cNvCxnSpPr>
            <a:cxnSpLocks/>
          </p:cNvCxnSpPr>
          <p:nvPr/>
        </p:nvCxnSpPr>
        <p:spPr>
          <a:xfrm>
            <a:off x="7893769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89024BA-818E-8746-80FB-1981F4819981}"/>
              </a:ext>
            </a:extLst>
          </p:cNvPr>
          <p:cNvCxnSpPr>
            <a:cxnSpLocks/>
          </p:cNvCxnSpPr>
          <p:nvPr/>
        </p:nvCxnSpPr>
        <p:spPr>
          <a:xfrm flipH="1">
            <a:off x="5064534" y="2928691"/>
            <a:ext cx="49787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6">
            <a:extLst>
              <a:ext uri="{FF2B5EF4-FFF2-40B4-BE49-F238E27FC236}">
                <a16:creationId xmlns:a16="http://schemas.microsoft.com/office/drawing/2014/main" id="{31C3AEF4-DDC6-024A-BD4E-FBC459E429B0}"/>
              </a:ext>
            </a:extLst>
          </p:cNvPr>
          <p:cNvCxnSpPr>
            <a:cxnSpLocks/>
          </p:cNvCxnSpPr>
          <p:nvPr/>
        </p:nvCxnSpPr>
        <p:spPr>
          <a:xfrm flipH="1">
            <a:off x="5883268" y="2928838"/>
            <a:ext cx="497879" cy="0"/>
          </a:xfrm>
          <a:prstGeom prst="straightConnector1">
            <a:avLst/>
          </a:prstGeom>
          <a:ln>
            <a:solidFill>
              <a:schemeClr val="dk1"/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6">
            <a:extLst>
              <a:ext uri="{FF2B5EF4-FFF2-40B4-BE49-F238E27FC236}">
                <a16:creationId xmlns:a16="http://schemas.microsoft.com/office/drawing/2014/main" id="{D00C9E6D-5649-3141-85D7-FBAB77886F34}"/>
              </a:ext>
            </a:extLst>
          </p:cNvPr>
          <p:cNvCxnSpPr>
            <a:cxnSpLocks/>
          </p:cNvCxnSpPr>
          <p:nvPr/>
        </p:nvCxnSpPr>
        <p:spPr>
          <a:xfrm>
            <a:off x="6579482" y="2918852"/>
            <a:ext cx="497879" cy="0"/>
          </a:xfrm>
          <a:prstGeom prst="straightConnector1">
            <a:avLst/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52AA387-3388-AA49-8CFD-9D62799301E0}"/>
              </a:ext>
            </a:extLst>
          </p:cNvPr>
          <p:cNvSpPr txBox="1"/>
          <p:nvPr/>
        </p:nvSpPr>
        <p:spPr>
          <a:xfrm>
            <a:off x="4921969" y="2611075"/>
            <a:ext cx="805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latin typeface="Times" pitchFamily="2" charset="0"/>
              </a:rPr>
              <a:t>NVLink</a:t>
            </a:r>
            <a:endParaRPr lang="en-US" sz="1400">
              <a:latin typeface="Times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7DDEAA-0D0E-174D-B302-5F5C059DAA59}"/>
              </a:ext>
            </a:extLst>
          </p:cNvPr>
          <p:cNvSpPr txBox="1"/>
          <p:nvPr/>
        </p:nvSpPr>
        <p:spPr>
          <a:xfrm>
            <a:off x="5863401" y="2623749"/>
            <a:ext cx="497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QPI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081C7A-B97A-954D-89E1-6C0C733A4BE4}"/>
              </a:ext>
            </a:extLst>
          </p:cNvPr>
          <p:cNvSpPr txBox="1"/>
          <p:nvPr/>
        </p:nvSpPr>
        <p:spPr>
          <a:xfrm>
            <a:off x="6573793" y="2598813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PCIe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6873F-BF5E-844D-A226-5AB0D721E268}"/>
              </a:ext>
            </a:extLst>
          </p:cNvPr>
          <p:cNvSpPr txBox="1"/>
          <p:nvPr/>
        </p:nvSpPr>
        <p:spPr>
          <a:xfrm>
            <a:off x="1024860" y="277636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Job Queue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04104A5-E70F-A04F-B376-C6F7D62D36C9}"/>
              </a:ext>
            </a:extLst>
          </p:cNvPr>
          <p:cNvSpPr txBox="1"/>
          <p:nvPr/>
        </p:nvSpPr>
        <p:spPr>
          <a:xfrm>
            <a:off x="5442359" y="6031420"/>
            <a:ext cx="13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DGX-1 V100</a:t>
            </a:r>
          </a:p>
        </p:txBody>
      </p:sp>
      <p:pic>
        <p:nvPicPr>
          <p:cNvPr id="66" name="Graphic 65" descr="Warning with solid fill">
            <a:extLst>
              <a:ext uri="{FF2B5EF4-FFF2-40B4-BE49-F238E27FC236}">
                <a16:creationId xmlns:a16="http://schemas.microsoft.com/office/drawing/2014/main" id="{582D4A76-E033-B14D-8652-F2043B66A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9290" y="4803314"/>
            <a:ext cx="697705" cy="697705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FCBAFB2-F2C7-4A40-B5F1-350770FD47AD}"/>
              </a:ext>
            </a:extLst>
          </p:cNvPr>
          <p:cNvSpPr txBox="1"/>
          <p:nvPr/>
        </p:nvSpPr>
        <p:spPr>
          <a:xfrm>
            <a:off x="4738663" y="3669962"/>
            <a:ext cx="27251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err="1">
                <a:solidFill>
                  <a:schemeClr val="accent4">
                    <a:lumMod val="75000"/>
                  </a:schemeClr>
                </a:solidFill>
              </a:rPr>
              <a:t>BW</a:t>
            </a:r>
            <a:r>
              <a:rPr lang="en-US" sz="2400" b="1" baseline="-25000" err="1">
                <a:solidFill>
                  <a:schemeClr val="accent4">
                    <a:lumMod val="75000"/>
                  </a:schemeClr>
                </a:solidFill>
              </a:rPr>
              <a:t>allocated</a:t>
            </a:r>
            <a:r>
              <a:rPr lang="en-US" sz="2400" b="1">
                <a:solidFill>
                  <a:schemeClr val="accent4">
                    <a:lumMod val="75000"/>
                  </a:schemeClr>
                </a:solidFill>
              </a:rPr>
              <a:t> = 12 </a:t>
            </a:r>
            <a:r>
              <a:rPr lang="en-US" sz="2400" b="1" err="1">
                <a:solidFill>
                  <a:schemeClr val="accent4">
                    <a:lumMod val="75000"/>
                  </a:schemeClr>
                </a:solidFill>
              </a:rPr>
              <a:t>GBps</a:t>
            </a:r>
            <a:endParaRPr lang="en-US" sz="2400" b="1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0" name="Graphic 69" descr="Thumbs up sign with solid fill">
            <a:extLst>
              <a:ext uri="{FF2B5EF4-FFF2-40B4-BE49-F238E27FC236}">
                <a16:creationId xmlns:a16="http://schemas.microsoft.com/office/drawing/2014/main" id="{30A29018-EB6C-654C-8AD6-C576EF9CA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8166" y="4850380"/>
            <a:ext cx="591938" cy="591938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1C2C144-2E4F-664B-A3C4-B7A0E1089F02}"/>
              </a:ext>
            </a:extLst>
          </p:cNvPr>
          <p:cNvSpPr txBox="1"/>
          <p:nvPr/>
        </p:nvSpPr>
        <p:spPr>
          <a:xfrm>
            <a:off x="7513827" y="5942026"/>
            <a:ext cx="23732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err="1">
                <a:solidFill>
                  <a:schemeClr val="accent6">
                    <a:lumMod val="75000"/>
                  </a:schemeClr>
                </a:solidFill>
              </a:rPr>
              <a:t>BW</a:t>
            </a:r>
            <a:r>
              <a:rPr lang="en-US" sz="2400" b="1" baseline="-25000" err="1">
                <a:solidFill>
                  <a:schemeClr val="accent6">
                    <a:lumMod val="75000"/>
                  </a:schemeClr>
                </a:solidFill>
              </a:rPr>
              <a:t>ideal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= 50 </a:t>
            </a:r>
            <a:r>
              <a:rPr lang="en-US" sz="2400" b="1" err="1">
                <a:solidFill>
                  <a:schemeClr val="accent6">
                    <a:lumMod val="75000"/>
                  </a:schemeClr>
                </a:solidFill>
              </a:rPr>
              <a:t>GBps</a:t>
            </a:r>
            <a:endParaRPr lang="en-US" sz="24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3CDD5FB0-1D75-0A44-A83D-0986B129A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3513"/>
            <a:ext cx="10515600" cy="490454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Assignment based on lowest available GPU ID. </a:t>
            </a:r>
            <a:r>
              <a:rPr lang="en-US" err="1"/>
              <a:t>Eg.</a:t>
            </a:r>
            <a:r>
              <a:rPr lang="en-US"/>
              <a:t> Nvidia Docker</a:t>
            </a:r>
          </a:p>
        </p:txBody>
      </p:sp>
    </p:spTree>
    <p:extLst>
      <p:ext uri="{BB962C8B-B14F-4D97-AF65-F5344CB8AC3E}">
        <p14:creationId xmlns:p14="http://schemas.microsoft.com/office/powerpoint/2010/main" val="224241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1D04-BA7F-834A-A4B2-A094A39E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often is the </a:t>
            </a:r>
            <a:r>
              <a:rPr lang="en-US" b="1" i="1">
                <a:solidFill>
                  <a:srgbClr val="C00000"/>
                </a:solidFill>
              </a:rPr>
              <a:t>resource</a:t>
            </a:r>
            <a:r>
              <a:rPr lang="en-US"/>
              <a:t> </a:t>
            </a:r>
            <a:r>
              <a:rPr lang="en-US" b="1" i="1">
                <a:solidFill>
                  <a:srgbClr val="C00000"/>
                </a:solidFill>
              </a:rPr>
              <a:t>fragmentation</a:t>
            </a:r>
            <a:r>
              <a:rPr lang="en-US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7E758-A503-F247-9500-EC77D1C0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543682" cy="4351338"/>
          </a:xfrm>
        </p:spPr>
        <p:txBody>
          <a:bodyPr/>
          <a:lstStyle/>
          <a:p>
            <a:r>
              <a:rPr lang="en-US" dirty="0"/>
              <a:t>Experiment</a:t>
            </a:r>
          </a:p>
          <a:p>
            <a:pPr lvl="1"/>
            <a:r>
              <a:rPr lang="en-US" dirty="0"/>
              <a:t>100 randomly generated Jobs</a:t>
            </a:r>
          </a:p>
          <a:p>
            <a:pPr lvl="1"/>
            <a:r>
              <a:rPr lang="en-US" dirty="0"/>
              <a:t>Each job utilizing different no. of GPUs with different execution times</a:t>
            </a:r>
          </a:p>
          <a:p>
            <a:pPr lvl="1"/>
            <a:r>
              <a:rPr lang="en-US" dirty="0"/>
              <a:t>Record </a:t>
            </a:r>
            <a:r>
              <a:rPr lang="en-US" b="1" i="1" dirty="0" err="1"/>
              <a:t>BW</a:t>
            </a:r>
            <a:r>
              <a:rPr lang="en-US" b="1" i="1" baseline="-25000" dirty="0" err="1"/>
              <a:t>Allocated</a:t>
            </a:r>
            <a:r>
              <a:rPr lang="en-US" dirty="0"/>
              <a:t> in each job</a:t>
            </a:r>
          </a:p>
          <a:p>
            <a:pPr lvl="1"/>
            <a:r>
              <a:rPr lang="en-US" dirty="0"/>
              <a:t>Calculate </a:t>
            </a:r>
            <a:r>
              <a:rPr lang="en-US" b="1" i="1" dirty="0" err="1"/>
              <a:t>BW</a:t>
            </a:r>
            <a:r>
              <a:rPr lang="en-US" b="1" i="1" baseline="-25000" dirty="0" err="1"/>
              <a:t>Allocated</a:t>
            </a:r>
            <a:r>
              <a:rPr lang="en-US" b="1" i="1" baseline="-25000" dirty="0"/>
              <a:t> </a:t>
            </a:r>
            <a:r>
              <a:rPr lang="en-US" b="1" i="1" dirty="0"/>
              <a:t>/ </a:t>
            </a:r>
            <a:r>
              <a:rPr lang="en-US" b="1" i="1" dirty="0" err="1"/>
              <a:t>BW</a:t>
            </a:r>
            <a:r>
              <a:rPr lang="en-US" b="1" i="1" baseline="-25000" dirty="0" err="1"/>
              <a:t>Ideal</a:t>
            </a:r>
            <a:endParaRPr lang="en-US" b="1" i="1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A7584-6007-C148-AA7A-7DC3031C7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44107-EB48-F447-9D32-769CFEDC8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79A5-892E-6C4B-A7A9-13E8DC59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37B873-230B-8942-B939-D503C4DBE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724" y="1870075"/>
            <a:ext cx="5692937" cy="235675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F40767-FD5F-2B49-95A2-C773B238C7CC}"/>
              </a:ext>
            </a:extLst>
          </p:cNvPr>
          <p:cNvSpPr/>
          <p:nvPr/>
        </p:nvSpPr>
        <p:spPr>
          <a:xfrm>
            <a:off x="9014537" y="3001309"/>
            <a:ext cx="269309" cy="4276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FE31E2-8523-B740-A12E-1773544C0DB9}"/>
              </a:ext>
            </a:extLst>
          </p:cNvPr>
          <p:cNvSpPr/>
          <p:nvPr/>
        </p:nvSpPr>
        <p:spPr>
          <a:xfrm>
            <a:off x="9283846" y="2697770"/>
            <a:ext cx="269309" cy="4276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E5DB67-8FB1-DA47-860C-7E86FBBC072F}"/>
              </a:ext>
            </a:extLst>
          </p:cNvPr>
          <p:cNvSpPr/>
          <p:nvPr/>
        </p:nvSpPr>
        <p:spPr>
          <a:xfrm>
            <a:off x="10274855" y="2410277"/>
            <a:ext cx="121112" cy="3451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6C0266-D492-6B4D-BAD9-C97E36872F0B}"/>
              </a:ext>
            </a:extLst>
          </p:cNvPr>
          <p:cNvSpPr/>
          <p:nvPr/>
        </p:nvSpPr>
        <p:spPr>
          <a:xfrm>
            <a:off x="10950913" y="2099968"/>
            <a:ext cx="166754" cy="3932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73003C-FE92-FE44-A5C5-B2941367EAD9}"/>
              </a:ext>
            </a:extLst>
          </p:cNvPr>
          <p:cNvSpPr/>
          <p:nvPr/>
        </p:nvSpPr>
        <p:spPr>
          <a:xfrm>
            <a:off x="10395967" y="2697770"/>
            <a:ext cx="166754" cy="39320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BFC8E-0D39-0743-9176-44F87B21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reduce </a:t>
            </a:r>
            <a:r>
              <a:rPr lang="en-US" i="1" dirty="0">
                <a:solidFill>
                  <a:srgbClr val="C00000"/>
                </a:solidFill>
              </a:rPr>
              <a:t>fragmentation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17610-D654-E94D-ABDC-68C6097FF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CBD2C-EC17-074B-A301-B1532246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E7213-8683-8842-A238-E1719FCC2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4EA47-8E6F-ED44-9331-DB8BA4DA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98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0A21-71A9-0A49-AC27-6E91DD8D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MAPA: Multi-Accelerator Pattern Allocation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90EAD-8DF8-6341-B42D-DA1C8F735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1BDBB-86AA-5045-8FE2-62D9F77D1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71E0D-D260-F14D-BBE6-AF639F03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13</a:t>
            </a:fld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2110FC2-5E66-4B40-820D-7B0F230308D1}"/>
              </a:ext>
            </a:extLst>
          </p:cNvPr>
          <p:cNvSpPr/>
          <p:nvPr/>
        </p:nvSpPr>
        <p:spPr>
          <a:xfrm>
            <a:off x="1729546" y="3460077"/>
            <a:ext cx="831534" cy="5026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Apps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1BA22F1-B54D-EA4D-BCFE-15A5717011BA}"/>
              </a:ext>
            </a:extLst>
          </p:cNvPr>
          <p:cNvSpPr/>
          <p:nvPr/>
        </p:nvSpPr>
        <p:spPr>
          <a:xfrm>
            <a:off x="1736139" y="4663310"/>
            <a:ext cx="841733" cy="5026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Server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70941A1-9E0C-3E46-BCC4-E74DD86320B9}"/>
              </a:ext>
            </a:extLst>
          </p:cNvPr>
          <p:cNvGrpSpPr/>
          <p:nvPr/>
        </p:nvGrpSpPr>
        <p:grpSpPr>
          <a:xfrm>
            <a:off x="3321350" y="3666256"/>
            <a:ext cx="427089" cy="395592"/>
            <a:chOff x="3309238" y="2515687"/>
            <a:chExt cx="427089" cy="39559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33D28BA-6D4A-D544-9351-95C1299DAAD3}"/>
                </a:ext>
              </a:extLst>
            </p:cNvPr>
            <p:cNvSpPr/>
            <p:nvPr/>
          </p:nvSpPr>
          <p:spPr>
            <a:xfrm>
              <a:off x="3309238" y="2515687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FD55F8A-EA30-3E4B-BC40-8471E4F4941C}"/>
                </a:ext>
              </a:extLst>
            </p:cNvPr>
            <p:cNvSpPr/>
            <p:nvPr/>
          </p:nvSpPr>
          <p:spPr>
            <a:xfrm>
              <a:off x="3588638" y="2515687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100E391-D473-CE47-B86B-056227440167}"/>
                </a:ext>
              </a:extLst>
            </p:cNvPr>
            <p:cNvSpPr/>
            <p:nvPr/>
          </p:nvSpPr>
          <p:spPr>
            <a:xfrm>
              <a:off x="3440949" y="2766995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3E6EAAB-C59E-DF42-B691-F9105B38BCE0}"/>
                </a:ext>
              </a:extLst>
            </p:cNvPr>
            <p:cNvCxnSpPr>
              <a:cxnSpLocks/>
            </p:cNvCxnSpPr>
            <p:nvPr/>
          </p:nvCxnSpPr>
          <p:spPr>
            <a:xfrm>
              <a:off x="3383083" y="2659971"/>
              <a:ext cx="79495" cy="1281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32A5127-7866-2244-B9DD-AA40225D8FD6}"/>
                </a:ext>
              </a:extLst>
            </p:cNvPr>
            <p:cNvCxnSpPr>
              <a:cxnSpLocks/>
            </p:cNvCxnSpPr>
            <p:nvPr/>
          </p:nvCxnSpPr>
          <p:spPr>
            <a:xfrm>
              <a:off x="3456927" y="2587829"/>
              <a:ext cx="1317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6E18844-5166-3F42-864F-F681790891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7009" y="2659971"/>
              <a:ext cx="95474" cy="1281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59E1FD2-C024-604A-98B4-A54EB385D7E0}"/>
              </a:ext>
            </a:extLst>
          </p:cNvPr>
          <p:cNvSpPr/>
          <p:nvPr/>
        </p:nvSpPr>
        <p:spPr>
          <a:xfrm>
            <a:off x="2866439" y="3257619"/>
            <a:ext cx="1327702" cy="9075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App graphs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FB981B0-9148-7A45-B841-15020F8ACCCA}"/>
              </a:ext>
            </a:extLst>
          </p:cNvPr>
          <p:cNvGrpSpPr/>
          <p:nvPr/>
        </p:nvGrpSpPr>
        <p:grpSpPr>
          <a:xfrm>
            <a:off x="3008583" y="4526688"/>
            <a:ext cx="1029146" cy="408291"/>
            <a:chOff x="2996471" y="3376119"/>
            <a:chExt cx="1029146" cy="40829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4F8B850-5111-0447-B2BF-897DE4D8A7D0}"/>
                </a:ext>
              </a:extLst>
            </p:cNvPr>
            <p:cNvSpPr/>
            <p:nvPr/>
          </p:nvSpPr>
          <p:spPr>
            <a:xfrm>
              <a:off x="2996471" y="3382468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13D0E88-9901-1B4A-9DB3-6F53848FB6B0}"/>
                </a:ext>
              </a:extLst>
            </p:cNvPr>
            <p:cNvSpPr/>
            <p:nvPr/>
          </p:nvSpPr>
          <p:spPr>
            <a:xfrm>
              <a:off x="3275871" y="3382468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092224A-BA36-D340-9449-35F31556B785}"/>
                </a:ext>
              </a:extLst>
            </p:cNvPr>
            <p:cNvSpPr/>
            <p:nvPr/>
          </p:nvSpPr>
          <p:spPr>
            <a:xfrm>
              <a:off x="2996471" y="3633776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B1784BB-1D18-5D46-B0E7-E14C777E5FAD}"/>
                </a:ext>
              </a:extLst>
            </p:cNvPr>
            <p:cNvSpPr/>
            <p:nvPr/>
          </p:nvSpPr>
          <p:spPr>
            <a:xfrm>
              <a:off x="3275871" y="3633776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3C9E777-CFE5-E048-83CA-55FFF3CEE2E7}"/>
                </a:ext>
              </a:extLst>
            </p:cNvPr>
            <p:cNvCxnSpPr>
              <a:stCxn id="53" idx="4"/>
              <a:endCxn id="55" idx="0"/>
            </p:cNvCxnSpPr>
            <p:nvPr/>
          </p:nvCxnSpPr>
          <p:spPr>
            <a:xfrm>
              <a:off x="3070316" y="3526752"/>
              <a:ext cx="0" cy="107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1E4B53B-9E83-4043-9025-7C0E3F8A9F43}"/>
                </a:ext>
              </a:extLst>
            </p:cNvPr>
            <p:cNvCxnSpPr>
              <a:stCxn id="53" idx="6"/>
              <a:endCxn id="54" idx="2"/>
            </p:cNvCxnSpPr>
            <p:nvPr/>
          </p:nvCxnSpPr>
          <p:spPr>
            <a:xfrm>
              <a:off x="3144160" y="3454610"/>
              <a:ext cx="1317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E7D6953-1E87-CA4D-B86B-8502B5E1F735}"/>
                </a:ext>
              </a:extLst>
            </p:cNvPr>
            <p:cNvCxnSpPr>
              <a:stCxn id="54" idx="4"/>
              <a:endCxn id="56" idx="0"/>
            </p:cNvCxnSpPr>
            <p:nvPr/>
          </p:nvCxnSpPr>
          <p:spPr>
            <a:xfrm>
              <a:off x="3349716" y="3526752"/>
              <a:ext cx="0" cy="107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F59DCC2-02BD-7943-B422-F3AEDE3938FA}"/>
                </a:ext>
              </a:extLst>
            </p:cNvPr>
            <p:cNvCxnSpPr>
              <a:stCxn id="55" idx="6"/>
              <a:endCxn id="56" idx="2"/>
            </p:cNvCxnSpPr>
            <p:nvPr/>
          </p:nvCxnSpPr>
          <p:spPr>
            <a:xfrm>
              <a:off x="3144160" y="3705918"/>
              <a:ext cx="1317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1F6767E-74B3-AC4D-B1CB-1F4C4C7D1252}"/>
                </a:ext>
              </a:extLst>
            </p:cNvPr>
            <p:cNvSpPr/>
            <p:nvPr/>
          </p:nvSpPr>
          <p:spPr>
            <a:xfrm>
              <a:off x="3598528" y="3382468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A1B2C2A-C11D-CE4E-858B-2D8627998F36}"/>
                </a:ext>
              </a:extLst>
            </p:cNvPr>
            <p:cNvSpPr/>
            <p:nvPr/>
          </p:nvSpPr>
          <p:spPr>
            <a:xfrm>
              <a:off x="3877928" y="3382468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9D92578-9D5B-8148-B248-AC48AD7AD71D}"/>
                </a:ext>
              </a:extLst>
            </p:cNvPr>
            <p:cNvSpPr/>
            <p:nvPr/>
          </p:nvSpPr>
          <p:spPr>
            <a:xfrm>
              <a:off x="3598528" y="3633776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B05D020-8811-F245-98A1-6269FA7030C3}"/>
                </a:ext>
              </a:extLst>
            </p:cNvPr>
            <p:cNvSpPr/>
            <p:nvPr/>
          </p:nvSpPr>
          <p:spPr>
            <a:xfrm>
              <a:off x="3877928" y="3633776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8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BD5CF73-A737-F64E-A1B3-C7F63B722FC6}"/>
                </a:ext>
              </a:extLst>
            </p:cNvPr>
            <p:cNvCxnSpPr>
              <a:stCxn id="61" idx="4"/>
              <a:endCxn id="63" idx="0"/>
            </p:cNvCxnSpPr>
            <p:nvPr/>
          </p:nvCxnSpPr>
          <p:spPr>
            <a:xfrm>
              <a:off x="3672373" y="3526752"/>
              <a:ext cx="0" cy="107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A02C8B2-2D56-8E4C-A688-17ACEA190F95}"/>
                </a:ext>
              </a:extLst>
            </p:cNvPr>
            <p:cNvCxnSpPr>
              <a:stCxn id="61" idx="6"/>
              <a:endCxn id="62" idx="2"/>
            </p:cNvCxnSpPr>
            <p:nvPr/>
          </p:nvCxnSpPr>
          <p:spPr>
            <a:xfrm>
              <a:off x="3746217" y="3454610"/>
              <a:ext cx="1317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BC4F983-E57A-044B-B762-8930AB07B011}"/>
                </a:ext>
              </a:extLst>
            </p:cNvPr>
            <p:cNvCxnSpPr>
              <a:stCxn id="62" idx="4"/>
              <a:endCxn id="64" idx="0"/>
            </p:cNvCxnSpPr>
            <p:nvPr/>
          </p:nvCxnSpPr>
          <p:spPr>
            <a:xfrm>
              <a:off x="3951773" y="3526752"/>
              <a:ext cx="0" cy="107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5F06D94-BC99-1145-99A2-18FB8DFF6C33}"/>
                </a:ext>
              </a:extLst>
            </p:cNvPr>
            <p:cNvCxnSpPr>
              <a:stCxn id="63" idx="6"/>
              <a:endCxn id="64" idx="2"/>
            </p:cNvCxnSpPr>
            <p:nvPr/>
          </p:nvCxnSpPr>
          <p:spPr>
            <a:xfrm>
              <a:off x="3746217" y="3705918"/>
              <a:ext cx="1317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B555811-E360-F443-9726-29164CDF6217}"/>
                </a:ext>
              </a:extLst>
            </p:cNvPr>
            <p:cNvCxnSpPr>
              <a:stCxn id="54" idx="6"/>
              <a:endCxn id="61" idx="2"/>
            </p:cNvCxnSpPr>
            <p:nvPr/>
          </p:nvCxnSpPr>
          <p:spPr>
            <a:xfrm>
              <a:off x="3423560" y="3454610"/>
              <a:ext cx="1749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155203F-C843-AE48-996E-706390FD031D}"/>
                </a:ext>
              </a:extLst>
            </p:cNvPr>
            <p:cNvCxnSpPr>
              <a:stCxn id="56" idx="6"/>
              <a:endCxn id="63" idx="2"/>
            </p:cNvCxnSpPr>
            <p:nvPr/>
          </p:nvCxnSpPr>
          <p:spPr>
            <a:xfrm>
              <a:off x="3423560" y="3705918"/>
              <a:ext cx="1749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>
              <a:extLst>
                <a:ext uri="{FF2B5EF4-FFF2-40B4-BE49-F238E27FC236}">
                  <a16:creationId xmlns:a16="http://schemas.microsoft.com/office/drawing/2014/main" id="{3719E9E5-8B53-0A4C-BB74-68D556518A24}"/>
                </a:ext>
              </a:extLst>
            </p:cNvPr>
            <p:cNvCxnSpPr>
              <a:stCxn id="53" idx="0"/>
              <a:endCxn id="62" idx="0"/>
            </p:cNvCxnSpPr>
            <p:nvPr/>
          </p:nvCxnSpPr>
          <p:spPr>
            <a:xfrm rot="5400000" flipH="1" flipV="1">
              <a:off x="3511044" y="2941740"/>
              <a:ext cx="12700" cy="881457"/>
            </a:xfrm>
            <a:prstGeom prst="bentConnector3">
              <a:avLst>
                <a:gd name="adj1" fmla="val 75347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Elbow Connector 71">
              <a:extLst>
                <a:ext uri="{FF2B5EF4-FFF2-40B4-BE49-F238E27FC236}">
                  <a16:creationId xmlns:a16="http://schemas.microsoft.com/office/drawing/2014/main" id="{4D91BEB8-C3B0-944A-B155-0E46ADD96171}"/>
                </a:ext>
              </a:extLst>
            </p:cNvPr>
            <p:cNvCxnSpPr>
              <a:cxnSpLocks/>
              <a:stCxn id="55" idx="4"/>
              <a:endCxn id="64" idx="4"/>
            </p:cNvCxnSpPr>
            <p:nvPr/>
          </p:nvCxnSpPr>
          <p:spPr>
            <a:xfrm rot="16200000" flipH="1">
              <a:off x="3511044" y="3337331"/>
              <a:ext cx="12700" cy="881457"/>
            </a:xfrm>
            <a:prstGeom prst="bentConnector3">
              <a:avLst>
                <a:gd name="adj1" fmla="val 113022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61E2D5D-E34B-B94F-8536-0C36C1D3389C}"/>
                </a:ext>
              </a:extLst>
            </p:cNvPr>
            <p:cNvCxnSpPr>
              <a:stCxn id="53" idx="5"/>
              <a:endCxn id="56" idx="1"/>
            </p:cNvCxnSpPr>
            <p:nvPr/>
          </p:nvCxnSpPr>
          <p:spPr>
            <a:xfrm>
              <a:off x="3122531" y="3505622"/>
              <a:ext cx="174969" cy="149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11AEE24-8E27-5F40-AE18-3633B421CA3A}"/>
                </a:ext>
              </a:extLst>
            </p:cNvPr>
            <p:cNvCxnSpPr>
              <a:stCxn id="54" idx="3"/>
              <a:endCxn id="55" idx="7"/>
            </p:cNvCxnSpPr>
            <p:nvPr/>
          </p:nvCxnSpPr>
          <p:spPr>
            <a:xfrm flipH="1">
              <a:off x="3122531" y="3505622"/>
              <a:ext cx="174969" cy="149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04B154-9248-2A4A-9C3E-5B62AC4F7816}"/>
                </a:ext>
              </a:extLst>
            </p:cNvPr>
            <p:cNvCxnSpPr>
              <a:stCxn id="61" idx="5"/>
              <a:endCxn id="64" idx="1"/>
            </p:cNvCxnSpPr>
            <p:nvPr/>
          </p:nvCxnSpPr>
          <p:spPr>
            <a:xfrm>
              <a:off x="3724588" y="3505622"/>
              <a:ext cx="174969" cy="149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A53E093-D042-0047-950B-5D044DB991C2}"/>
                </a:ext>
              </a:extLst>
            </p:cNvPr>
            <p:cNvCxnSpPr>
              <a:stCxn id="62" idx="3"/>
              <a:endCxn id="63" idx="7"/>
            </p:cNvCxnSpPr>
            <p:nvPr/>
          </p:nvCxnSpPr>
          <p:spPr>
            <a:xfrm flipH="1">
              <a:off x="3724588" y="3505622"/>
              <a:ext cx="174969" cy="149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E95D6CAC-39BA-264C-9FB6-1285335E43DC}"/>
              </a:ext>
            </a:extLst>
          </p:cNvPr>
          <p:cNvSpPr/>
          <p:nvPr/>
        </p:nvSpPr>
        <p:spPr>
          <a:xfrm>
            <a:off x="2866440" y="4309437"/>
            <a:ext cx="1327701" cy="121036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HW graph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1A39052-E132-8540-985C-2662B5474AA7}"/>
              </a:ext>
            </a:extLst>
          </p:cNvPr>
          <p:cNvCxnSpPr>
            <a:cxnSpLocks/>
            <a:stCxn id="44" idx="3"/>
            <a:endCxn id="52" idx="1"/>
          </p:cNvCxnSpPr>
          <p:nvPr/>
        </p:nvCxnSpPr>
        <p:spPr>
          <a:xfrm>
            <a:off x="2561080" y="3711386"/>
            <a:ext cx="30535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54C3C4D6-0AA5-1340-B2C6-5569521DB0B9}"/>
              </a:ext>
            </a:extLst>
          </p:cNvPr>
          <p:cNvSpPr/>
          <p:nvPr/>
        </p:nvSpPr>
        <p:spPr>
          <a:xfrm>
            <a:off x="4639422" y="3412184"/>
            <a:ext cx="1247981" cy="897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Graph Pattern Matching</a:t>
            </a:r>
            <a:br>
              <a:rPr lang="en-US" sz="14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(Peregrine</a:t>
            </a:r>
            <a:r>
              <a:rPr lang="en-US" sz="1400" baseline="30000">
                <a:solidFill>
                  <a:schemeClr val="tx1"/>
                </a:solidFill>
                <a:latin typeface="Arial"/>
                <a:cs typeface="Arial"/>
              </a:rPr>
              <a:t>1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6D466A8B-F6F0-C446-8EBF-E5C0B74B5DBB}"/>
              </a:ext>
            </a:extLst>
          </p:cNvPr>
          <p:cNvSpPr/>
          <p:nvPr/>
        </p:nvSpPr>
        <p:spPr>
          <a:xfrm>
            <a:off x="6101587" y="3405921"/>
            <a:ext cx="1935124" cy="9086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Possible Matches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7DAA639-0177-F14C-B2B7-2AA8264869BB}"/>
              </a:ext>
            </a:extLst>
          </p:cNvPr>
          <p:cNvGrpSpPr/>
          <p:nvPr/>
        </p:nvGrpSpPr>
        <p:grpSpPr>
          <a:xfrm>
            <a:off x="6207125" y="3833791"/>
            <a:ext cx="430780" cy="407822"/>
            <a:chOff x="6195013" y="2683222"/>
            <a:chExt cx="430780" cy="407822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7D33B32-F018-5A4C-BDDF-7351B4717D4A}"/>
                </a:ext>
              </a:extLst>
            </p:cNvPr>
            <p:cNvSpPr/>
            <p:nvPr/>
          </p:nvSpPr>
          <p:spPr>
            <a:xfrm>
              <a:off x="6195013" y="2683222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529F047-834B-F34F-862A-0A1027F323FE}"/>
                </a:ext>
              </a:extLst>
            </p:cNvPr>
            <p:cNvSpPr/>
            <p:nvPr/>
          </p:nvSpPr>
          <p:spPr>
            <a:xfrm>
              <a:off x="6474413" y="2683222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1486F36-C3DB-694C-9E78-01D4890E5EA9}"/>
                </a:ext>
              </a:extLst>
            </p:cNvPr>
            <p:cNvSpPr/>
            <p:nvPr/>
          </p:nvSpPr>
          <p:spPr>
            <a:xfrm>
              <a:off x="6478104" y="2946760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3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6723B31-99A4-BB45-8008-6F99420192E6}"/>
                </a:ext>
              </a:extLst>
            </p:cNvPr>
            <p:cNvCxnSpPr>
              <a:cxnSpLocks/>
              <a:stCxn id="81" idx="5"/>
              <a:endCxn id="83" idx="1"/>
            </p:cNvCxnSpPr>
            <p:nvPr/>
          </p:nvCxnSpPr>
          <p:spPr>
            <a:xfrm>
              <a:off x="6321073" y="2806376"/>
              <a:ext cx="178660" cy="1615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A76E9BC-E90E-8246-98C7-44CABF484B68}"/>
                </a:ext>
              </a:extLst>
            </p:cNvPr>
            <p:cNvCxnSpPr>
              <a:stCxn id="81" idx="6"/>
              <a:endCxn id="82" idx="2"/>
            </p:cNvCxnSpPr>
            <p:nvPr/>
          </p:nvCxnSpPr>
          <p:spPr>
            <a:xfrm>
              <a:off x="6342702" y="2755364"/>
              <a:ext cx="1317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562DA76-E5B6-D845-8E8C-95A1B36781E8}"/>
                </a:ext>
              </a:extLst>
            </p:cNvPr>
            <p:cNvCxnSpPr>
              <a:cxnSpLocks/>
              <a:stCxn id="82" idx="4"/>
              <a:endCxn id="83" idx="0"/>
            </p:cNvCxnSpPr>
            <p:nvPr/>
          </p:nvCxnSpPr>
          <p:spPr>
            <a:xfrm>
              <a:off x="6548258" y="2827506"/>
              <a:ext cx="3691" cy="1192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4D9FAB1-C8EA-6C4B-BC82-40AF971E6BC9}"/>
              </a:ext>
            </a:extLst>
          </p:cNvPr>
          <p:cNvGrpSpPr/>
          <p:nvPr/>
        </p:nvGrpSpPr>
        <p:grpSpPr>
          <a:xfrm>
            <a:off x="7545626" y="3833791"/>
            <a:ext cx="416591" cy="402990"/>
            <a:chOff x="7533514" y="2683222"/>
            <a:chExt cx="416591" cy="40299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424C0EA-CEDD-0B4A-B273-9EF0E6CF338E}"/>
                </a:ext>
              </a:extLst>
            </p:cNvPr>
            <p:cNvSpPr/>
            <p:nvPr/>
          </p:nvSpPr>
          <p:spPr>
            <a:xfrm>
              <a:off x="7534082" y="2683222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E9A882-9792-8442-8B69-2E45892EF43C}"/>
                </a:ext>
              </a:extLst>
            </p:cNvPr>
            <p:cNvSpPr/>
            <p:nvPr/>
          </p:nvSpPr>
          <p:spPr>
            <a:xfrm>
              <a:off x="7533514" y="2941928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0E20A12-7C89-CA45-9A03-8E29853569C8}"/>
                </a:ext>
              </a:extLst>
            </p:cNvPr>
            <p:cNvSpPr/>
            <p:nvPr/>
          </p:nvSpPr>
          <p:spPr>
            <a:xfrm>
              <a:off x="7802416" y="2939854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8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BB9FF91-ADB8-6441-B3C3-58E3DD74A9D5}"/>
                </a:ext>
              </a:extLst>
            </p:cNvPr>
            <p:cNvCxnSpPr>
              <a:cxnSpLocks/>
              <a:stCxn id="87" idx="5"/>
              <a:endCxn id="89" idx="1"/>
            </p:cNvCxnSpPr>
            <p:nvPr/>
          </p:nvCxnSpPr>
          <p:spPr>
            <a:xfrm>
              <a:off x="7660142" y="2806376"/>
              <a:ext cx="163903" cy="1546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7818326-5FB1-5F4A-B577-8BC0EDDE168C}"/>
                </a:ext>
              </a:extLst>
            </p:cNvPr>
            <p:cNvCxnSpPr>
              <a:cxnSpLocks/>
              <a:stCxn id="87" idx="4"/>
              <a:endCxn id="88" idx="0"/>
            </p:cNvCxnSpPr>
            <p:nvPr/>
          </p:nvCxnSpPr>
          <p:spPr>
            <a:xfrm flipH="1">
              <a:off x="7607359" y="2827506"/>
              <a:ext cx="568" cy="1144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8935B11-6863-274E-9C07-A74ECC0F9CE2}"/>
                </a:ext>
              </a:extLst>
            </p:cNvPr>
            <p:cNvCxnSpPr>
              <a:cxnSpLocks/>
              <a:stCxn id="88" idx="6"/>
              <a:endCxn id="89" idx="2"/>
            </p:cNvCxnSpPr>
            <p:nvPr/>
          </p:nvCxnSpPr>
          <p:spPr>
            <a:xfrm flipV="1">
              <a:off x="7681203" y="3011996"/>
              <a:ext cx="121213" cy="20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ECC7B2-113F-C941-BFFC-5DBDCB7B26F1}"/>
              </a:ext>
            </a:extLst>
          </p:cNvPr>
          <p:cNvCxnSpPr>
            <a:cxnSpLocks/>
          </p:cNvCxnSpPr>
          <p:nvPr/>
        </p:nvCxnSpPr>
        <p:spPr>
          <a:xfrm>
            <a:off x="7107522" y="4026983"/>
            <a:ext cx="43867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070CEAC-A657-D445-A31F-4C5A50470F4A}"/>
              </a:ext>
            </a:extLst>
          </p:cNvPr>
          <p:cNvGrpSpPr/>
          <p:nvPr/>
        </p:nvGrpSpPr>
        <p:grpSpPr>
          <a:xfrm>
            <a:off x="6706554" y="3829373"/>
            <a:ext cx="396266" cy="400010"/>
            <a:chOff x="6694442" y="2678804"/>
            <a:chExt cx="396266" cy="40001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FABFD79-4780-8D45-ABE3-F5B83A9AC055}"/>
                </a:ext>
              </a:extLst>
            </p:cNvPr>
            <p:cNvSpPr/>
            <p:nvPr/>
          </p:nvSpPr>
          <p:spPr>
            <a:xfrm>
              <a:off x="6694442" y="2934530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472BFE2-FC71-214B-8655-8AEEFED51E61}"/>
                </a:ext>
              </a:extLst>
            </p:cNvPr>
            <p:cNvSpPr/>
            <p:nvPr/>
          </p:nvSpPr>
          <p:spPr>
            <a:xfrm>
              <a:off x="6941823" y="2678804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B10673D-21E2-AF43-8325-2F9AED1598AF}"/>
                </a:ext>
              </a:extLst>
            </p:cNvPr>
            <p:cNvSpPr/>
            <p:nvPr/>
          </p:nvSpPr>
          <p:spPr>
            <a:xfrm>
              <a:off x="6943019" y="2933280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3</a:t>
              </a: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706C861-BF4E-574A-8791-1B2573D3DF92}"/>
                </a:ext>
              </a:extLst>
            </p:cNvPr>
            <p:cNvCxnSpPr>
              <a:cxnSpLocks/>
              <a:stCxn id="94" idx="6"/>
              <a:endCxn id="96" idx="2"/>
            </p:cNvCxnSpPr>
            <p:nvPr/>
          </p:nvCxnSpPr>
          <p:spPr>
            <a:xfrm flipV="1">
              <a:off x="6842131" y="3005422"/>
              <a:ext cx="100888" cy="1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1A917BB-CC3F-924E-A90E-8F39B45B96AC}"/>
                </a:ext>
              </a:extLst>
            </p:cNvPr>
            <p:cNvCxnSpPr>
              <a:cxnSpLocks/>
              <a:stCxn id="94" idx="7"/>
              <a:endCxn id="95" idx="3"/>
            </p:cNvCxnSpPr>
            <p:nvPr/>
          </p:nvCxnSpPr>
          <p:spPr>
            <a:xfrm flipV="1">
              <a:off x="6820502" y="2801958"/>
              <a:ext cx="142950" cy="1537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6E63D48-33AC-424E-A051-BF4945319AC1}"/>
                </a:ext>
              </a:extLst>
            </p:cNvPr>
            <p:cNvCxnSpPr>
              <a:cxnSpLocks/>
              <a:stCxn id="95" idx="4"/>
              <a:endCxn id="96" idx="0"/>
            </p:cNvCxnSpPr>
            <p:nvPr/>
          </p:nvCxnSpPr>
          <p:spPr>
            <a:xfrm>
              <a:off x="7015668" y="2823088"/>
              <a:ext cx="1196" cy="1101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49C75FF1-9FC6-CF48-8E87-2BA58A30469C}"/>
              </a:ext>
            </a:extLst>
          </p:cNvPr>
          <p:cNvSpPr/>
          <p:nvPr/>
        </p:nvSpPr>
        <p:spPr>
          <a:xfrm>
            <a:off x="8294985" y="3405921"/>
            <a:ext cx="1300252" cy="90864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Pattern Scoring</a:t>
            </a: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AE976DA2-6DC2-0546-BB3E-8496D102947F}"/>
              </a:ext>
            </a:extLst>
          </p:cNvPr>
          <p:cNvSpPr/>
          <p:nvPr/>
        </p:nvSpPr>
        <p:spPr>
          <a:xfrm>
            <a:off x="9853511" y="3384790"/>
            <a:ext cx="1220797" cy="9086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Allocation Policy</a:t>
            </a: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B98664F1-78B1-2C4F-833F-FE2C7FE7C859}"/>
              </a:ext>
            </a:extLst>
          </p:cNvPr>
          <p:cNvSpPr/>
          <p:nvPr/>
        </p:nvSpPr>
        <p:spPr>
          <a:xfrm>
            <a:off x="6458750" y="4648046"/>
            <a:ext cx="1220797" cy="8031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Allocation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97F5409-A30F-344D-B3E8-1D4F1B9AC48C}"/>
              </a:ext>
            </a:extLst>
          </p:cNvPr>
          <p:cNvCxnSpPr>
            <a:cxnSpLocks/>
            <a:stCxn id="45" idx="3"/>
            <a:endCxn id="77" idx="1"/>
          </p:cNvCxnSpPr>
          <p:nvPr/>
        </p:nvCxnSpPr>
        <p:spPr>
          <a:xfrm>
            <a:off x="2577872" y="4914618"/>
            <a:ext cx="28856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23D71087-C239-5442-BB21-1FD9467D5AFC}"/>
              </a:ext>
            </a:extLst>
          </p:cNvPr>
          <p:cNvCxnSpPr>
            <a:cxnSpLocks/>
            <a:stCxn id="52" idx="3"/>
            <a:endCxn id="79" idx="1"/>
          </p:cNvCxnSpPr>
          <p:nvPr/>
        </p:nvCxnSpPr>
        <p:spPr>
          <a:xfrm>
            <a:off x="4194141" y="3711386"/>
            <a:ext cx="445281" cy="14955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1CC583E-1753-FE49-9FE3-C36851845AEB}"/>
              </a:ext>
            </a:extLst>
          </p:cNvPr>
          <p:cNvCxnSpPr>
            <a:cxnSpLocks/>
            <a:stCxn id="79" idx="3"/>
            <a:endCxn id="80" idx="1"/>
          </p:cNvCxnSpPr>
          <p:nvPr/>
        </p:nvCxnSpPr>
        <p:spPr>
          <a:xfrm flipV="1">
            <a:off x="5887403" y="3860246"/>
            <a:ext cx="214184" cy="6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8ADF2D7-7099-514F-98A2-C0D084F9E570}"/>
              </a:ext>
            </a:extLst>
          </p:cNvPr>
          <p:cNvCxnSpPr>
            <a:cxnSpLocks/>
          </p:cNvCxnSpPr>
          <p:nvPr/>
        </p:nvCxnSpPr>
        <p:spPr>
          <a:xfrm>
            <a:off x="8036711" y="3896592"/>
            <a:ext cx="2629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B7436677-C56F-F84C-AD90-6E212A248C70}"/>
              </a:ext>
            </a:extLst>
          </p:cNvPr>
          <p:cNvCxnSpPr>
            <a:cxnSpLocks/>
            <a:stCxn id="100" idx="3"/>
          </p:cNvCxnSpPr>
          <p:nvPr/>
        </p:nvCxnSpPr>
        <p:spPr>
          <a:xfrm>
            <a:off x="9595237" y="3860246"/>
            <a:ext cx="27542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Elbow Connector 114">
            <a:extLst>
              <a:ext uri="{FF2B5EF4-FFF2-40B4-BE49-F238E27FC236}">
                <a16:creationId xmlns:a16="http://schemas.microsoft.com/office/drawing/2014/main" id="{20869AB2-1B83-A843-BB56-33D11EE39377}"/>
              </a:ext>
            </a:extLst>
          </p:cNvPr>
          <p:cNvCxnSpPr>
            <a:stCxn id="101" idx="2"/>
            <a:endCxn id="102" idx="3"/>
          </p:cNvCxnSpPr>
          <p:nvPr/>
        </p:nvCxnSpPr>
        <p:spPr>
          <a:xfrm rot="5400000">
            <a:off x="8693634" y="3279354"/>
            <a:ext cx="756191" cy="2784363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2920E878-9FFA-0740-86EC-C3476BB9A11F}"/>
              </a:ext>
            </a:extLst>
          </p:cNvPr>
          <p:cNvCxnSpPr>
            <a:stCxn id="102" idx="1"/>
          </p:cNvCxnSpPr>
          <p:nvPr/>
        </p:nvCxnSpPr>
        <p:spPr>
          <a:xfrm flipH="1" flipV="1">
            <a:off x="4192572" y="5049630"/>
            <a:ext cx="2266178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Elbow Connector 116">
            <a:extLst>
              <a:ext uri="{FF2B5EF4-FFF2-40B4-BE49-F238E27FC236}">
                <a16:creationId xmlns:a16="http://schemas.microsoft.com/office/drawing/2014/main" id="{90B72D99-1E81-EA46-9488-D0C0369A0527}"/>
              </a:ext>
            </a:extLst>
          </p:cNvPr>
          <p:cNvCxnSpPr>
            <a:cxnSpLocks/>
          </p:cNvCxnSpPr>
          <p:nvPr/>
        </p:nvCxnSpPr>
        <p:spPr>
          <a:xfrm rot="5400000">
            <a:off x="3902992" y="4159515"/>
            <a:ext cx="803169" cy="220871"/>
          </a:xfrm>
          <a:prstGeom prst="bentConnector3">
            <a:avLst>
              <a:gd name="adj1" fmla="val 12018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983AB07D-56EC-594A-8817-C1A9CFFEB3D0}"/>
              </a:ext>
            </a:extLst>
          </p:cNvPr>
          <p:cNvSpPr txBox="1"/>
          <p:nvPr/>
        </p:nvSpPr>
        <p:spPr>
          <a:xfrm>
            <a:off x="5108756" y="4773593"/>
            <a:ext cx="76174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Arial"/>
                <a:cs typeface="Arial"/>
              </a:rPr>
              <a:t>Update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925CC1E-DD3F-DE42-8FE6-6781BA996EEE}"/>
              </a:ext>
            </a:extLst>
          </p:cNvPr>
          <p:cNvGrpSpPr/>
          <p:nvPr/>
        </p:nvGrpSpPr>
        <p:grpSpPr>
          <a:xfrm>
            <a:off x="6853758" y="4970177"/>
            <a:ext cx="430780" cy="407822"/>
            <a:chOff x="6195013" y="2683222"/>
            <a:chExt cx="430780" cy="407822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A5EB16BB-D26F-7B44-993F-34B77693C3C4}"/>
                </a:ext>
              </a:extLst>
            </p:cNvPr>
            <p:cNvSpPr/>
            <p:nvPr/>
          </p:nvSpPr>
          <p:spPr>
            <a:xfrm>
              <a:off x="6195013" y="2683222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44D9CA4A-6D88-A94E-831C-6180F65F1F04}"/>
                </a:ext>
              </a:extLst>
            </p:cNvPr>
            <p:cNvSpPr/>
            <p:nvPr/>
          </p:nvSpPr>
          <p:spPr>
            <a:xfrm>
              <a:off x="6474413" y="2683222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7475A40-948E-C043-9EEA-0EA1D11A2CEF}"/>
                </a:ext>
              </a:extLst>
            </p:cNvPr>
            <p:cNvSpPr/>
            <p:nvPr/>
          </p:nvSpPr>
          <p:spPr>
            <a:xfrm>
              <a:off x="6478104" y="2946760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3</a:t>
              </a: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7B3789F-636A-1C49-976E-19B182D4D2CC}"/>
                </a:ext>
              </a:extLst>
            </p:cNvPr>
            <p:cNvCxnSpPr>
              <a:cxnSpLocks/>
              <a:stCxn id="129" idx="5"/>
              <a:endCxn id="131" idx="1"/>
            </p:cNvCxnSpPr>
            <p:nvPr/>
          </p:nvCxnSpPr>
          <p:spPr>
            <a:xfrm>
              <a:off x="6321073" y="2806376"/>
              <a:ext cx="178660" cy="1615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3B01FFE-4BF6-EF44-9160-6AE8AAEA8F37}"/>
                </a:ext>
              </a:extLst>
            </p:cNvPr>
            <p:cNvCxnSpPr>
              <a:stCxn id="129" idx="6"/>
              <a:endCxn id="130" idx="2"/>
            </p:cNvCxnSpPr>
            <p:nvPr/>
          </p:nvCxnSpPr>
          <p:spPr>
            <a:xfrm>
              <a:off x="6342702" y="2755364"/>
              <a:ext cx="1317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E73D067-28BF-2142-A2F5-3796C0D3AE9B}"/>
                </a:ext>
              </a:extLst>
            </p:cNvPr>
            <p:cNvCxnSpPr>
              <a:cxnSpLocks/>
              <a:stCxn id="130" idx="4"/>
              <a:endCxn id="131" idx="0"/>
            </p:cNvCxnSpPr>
            <p:nvPr/>
          </p:nvCxnSpPr>
          <p:spPr>
            <a:xfrm>
              <a:off x="6548258" y="2827506"/>
              <a:ext cx="3691" cy="1192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0C288ECA-0CB4-8242-8C40-A19A8ECCD573}"/>
              </a:ext>
            </a:extLst>
          </p:cNvPr>
          <p:cNvGrpSpPr/>
          <p:nvPr/>
        </p:nvGrpSpPr>
        <p:grpSpPr>
          <a:xfrm>
            <a:off x="3004891" y="4533037"/>
            <a:ext cx="430780" cy="407822"/>
            <a:chOff x="6195013" y="2683222"/>
            <a:chExt cx="430780" cy="407822"/>
          </a:xfrm>
          <a:solidFill>
            <a:schemeClr val="tx1"/>
          </a:solidFill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95978F7-0C97-EF41-AD44-FA60E1214E21}"/>
                </a:ext>
              </a:extLst>
            </p:cNvPr>
            <p:cNvSpPr/>
            <p:nvPr/>
          </p:nvSpPr>
          <p:spPr>
            <a:xfrm>
              <a:off x="6195013" y="2683222"/>
              <a:ext cx="147689" cy="1442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B5632D0-FD4A-134F-9B7B-ABA4C52CE3C9}"/>
                </a:ext>
              </a:extLst>
            </p:cNvPr>
            <p:cNvSpPr/>
            <p:nvPr/>
          </p:nvSpPr>
          <p:spPr>
            <a:xfrm>
              <a:off x="6474413" y="2683222"/>
              <a:ext cx="147689" cy="1442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9B0F723-9565-3349-878A-6CE3B1C7F235}"/>
                </a:ext>
              </a:extLst>
            </p:cNvPr>
            <p:cNvSpPr/>
            <p:nvPr/>
          </p:nvSpPr>
          <p:spPr>
            <a:xfrm>
              <a:off x="6478104" y="2946760"/>
              <a:ext cx="147689" cy="144284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3</a:t>
              </a: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445E468B-7E6E-3D4F-83DB-4B419380CEA0}"/>
                </a:ext>
              </a:extLst>
            </p:cNvPr>
            <p:cNvCxnSpPr>
              <a:cxnSpLocks/>
              <a:stCxn id="139" idx="5"/>
              <a:endCxn id="141" idx="1"/>
            </p:cNvCxnSpPr>
            <p:nvPr/>
          </p:nvCxnSpPr>
          <p:spPr>
            <a:xfrm>
              <a:off x="6321073" y="2806376"/>
              <a:ext cx="178660" cy="161514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837285CF-1B8B-1C43-B30E-B4E59DCA90EE}"/>
                </a:ext>
              </a:extLst>
            </p:cNvPr>
            <p:cNvCxnSpPr>
              <a:stCxn id="139" idx="6"/>
              <a:endCxn id="140" idx="2"/>
            </p:cNvCxnSpPr>
            <p:nvPr/>
          </p:nvCxnSpPr>
          <p:spPr>
            <a:xfrm>
              <a:off x="6342702" y="2755364"/>
              <a:ext cx="131711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F9AEC05-BEA2-7040-962D-2304EC0D8704}"/>
                </a:ext>
              </a:extLst>
            </p:cNvPr>
            <p:cNvCxnSpPr>
              <a:cxnSpLocks/>
              <a:stCxn id="140" idx="4"/>
              <a:endCxn id="141" idx="0"/>
            </p:cNvCxnSpPr>
            <p:nvPr/>
          </p:nvCxnSpPr>
          <p:spPr>
            <a:xfrm>
              <a:off x="6548258" y="2827506"/>
              <a:ext cx="3691" cy="119254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07" name="TextBox 4106">
            <a:extLst>
              <a:ext uri="{FF2B5EF4-FFF2-40B4-BE49-F238E27FC236}">
                <a16:creationId xmlns:a16="http://schemas.microsoft.com/office/drawing/2014/main" id="{44EE30F9-A8E5-A841-9C32-D407F5F75E46}"/>
              </a:ext>
            </a:extLst>
          </p:cNvPr>
          <p:cNvSpPr txBox="1"/>
          <p:nvPr/>
        </p:nvSpPr>
        <p:spPr>
          <a:xfrm>
            <a:off x="2259905" y="5990876"/>
            <a:ext cx="7722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/>
              <a:t>[1]</a:t>
            </a:r>
            <a:r>
              <a:rPr lang="en-US" sz="1000" err="1"/>
              <a:t>Kasra</a:t>
            </a:r>
            <a:r>
              <a:rPr lang="en-US" sz="1000"/>
              <a:t> </a:t>
            </a:r>
            <a:r>
              <a:rPr lang="en-US" sz="1000" err="1"/>
              <a:t>Jamshidi</a:t>
            </a:r>
            <a:r>
              <a:rPr lang="en-US" sz="1000"/>
              <a:t>, Rakesh </a:t>
            </a:r>
            <a:r>
              <a:rPr lang="en-US" sz="1000" err="1"/>
              <a:t>Mahadasa</a:t>
            </a:r>
            <a:r>
              <a:rPr lang="en-US" sz="1000"/>
              <a:t>, and </a:t>
            </a:r>
            <a:r>
              <a:rPr lang="en-US" sz="1000" err="1"/>
              <a:t>Keval</a:t>
            </a:r>
            <a:r>
              <a:rPr lang="en-US" sz="1000"/>
              <a:t> Vora. 2020. Peregrine: A Pattern- Aware Graph Mining System. In Proceedings of the Fifteenth European Con- </a:t>
            </a:r>
            <a:r>
              <a:rPr lang="en-US" sz="1000" err="1"/>
              <a:t>ference</a:t>
            </a:r>
            <a:r>
              <a:rPr lang="en-US" sz="1000"/>
              <a:t> on Computer Systems (Heraklion, Greece) (</a:t>
            </a:r>
            <a:r>
              <a:rPr lang="en-US" sz="1000" err="1"/>
              <a:t>EuroSys</a:t>
            </a:r>
            <a:r>
              <a:rPr lang="en-US" sz="1000"/>
              <a:t> ’20). 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808AD099-D828-AD43-8465-EA8EFDD92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715" y="1693011"/>
            <a:ext cx="10703829" cy="1307592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A framework to obtain nearly ideal allocations by using Graph-aware matching techniques.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7A3F559-5D24-3440-8D2F-E5920B8C431C}"/>
              </a:ext>
            </a:extLst>
          </p:cNvPr>
          <p:cNvGrpSpPr/>
          <p:nvPr/>
        </p:nvGrpSpPr>
        <p:grpSpPr>
          <a:xfrm>
            <a:off x="6207125" y="3829564"/>
            <a:ext cx="430780" cy="407822"/>
            <a:chOff x="6195013" y="2683222"/>
            <a:chExt cx="430780" cy="407822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29CAAE6-5D14-9747-A109-A2731F678A8E}"/>
                </a:ext>
              </a:extLst>
            </p:cNvPr>
            <p:cNvSpPr/>
            <p:nvPr/>
          </p:nvSpPr>
          <p:spPr>
            <a:xfrm>
              <a:off x="6195013" y="2683222"/>
              <a:ext cx="147689" cy="1442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54B5EF0-A221-C044-9C14-BA732BE6AC6E}"/>
                </a:ext>
              </a:extLst>
            </p:cNvPr>
            <p:cNvSpPr/>
            <p:nvPr/>
          </p:nvSpPr>
          <p:spPr>
            <a:xfrm>
              <a:off x="6474413" y="2683222"/>
              <a:ext cx="147689" cy="1442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545D1FF-EF25-1B46-BC59-9694DC14E54D}"/>
                </a:ext>
              </a:extLst>
            </p:cNvPr>
            <p:cNvSpPr/>
            <p:nvPr/>
          </p:nvSpPr>
          <p:spPr>
            <a:xfrm>
              <a:off x="6478104" y="2946760"/>
              <a:ext cx="147689" cy="1442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3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925FC1A-E082-A74C-AF50-6FA1E9849121}"/>
                </a:ext>
              </a:extLst>
            </p:cNvPr>
            <p:cNvCxnSpPr>
              <a:cxnSpLocks/>
              <a:stCxn id="105" idx="5"/>
              <a:endCxn id="107" idx="1"/>
            </p:cNvCxnSpPr>
            <p:nvPr/>
          </p:nvCxnSpPr>
          <p:spPr>
            <a:xfrm>
              <a:off x="6321073" y="2806376"/>
              <a:ext cx="178660" cy="1615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D837EFD-B8CC-574D-B334-7DF1E9E82378}"/>
                </a:ext>
              </a:extLst>
            </p:cNvPr>
            <p:cNvCxnSpPr>
              <a:stCxn id="105" idx="6"/>
              <a:endCxn id="106" idx="2"/>
            </p:cNvCxnSpPr>
            <p:nvPr/>
          </p:nvCxnSpPr>
          <p:spPr>
            <a:xfrm>
              <a:off x="6342702" y="2755364"/>
              <a:ext cx="1317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19F2718-815F-FC42-877E-83E6CF45E8D8}"/>
                </a:ext>
              </a:extLst>
            </p:cNvPr>
            <p:cNvCxnSpPr>
              <a:cxnSpLocks/>
              <a:stCxn id="106" idx="4"/>
              <a:endCxn id="107" idx="0"/>
            </p:cNvCxnSpPr>
            <p:nvPr/>
          </p:nvCxnSpPr>
          <p:spPr>
            <a:xfrm>
              <a:off x="6548258" y="2827506"/>
              <a:ext cx="3691" cy="1192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A9A10DC-F16B-9D45-A3C6-89C22E37B448}"/>
              </a:ext>
            </a:extLst>
          </p:cNvPr>
          <p:cNvGrpSpPr/>
          <p:nvPr/>
        </p:nvGrpSpPr>
        <p:grpSpPr>
          <a:xfrm>
            <a:off x="7545626" y="3829564"/>
            <a:ext cx="416591" cy="402990"/>
            <a:chOff x="7533514" y="2683222"/>
            <a:chExt cx="416591" cy="402990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1C8BE0E-EF37-3B41-93EB-CC3DFA4084A9}"/>
                </a:ext>
              </a:extLst>
            </p:cNvPr>
            <p:cNvSpPr/>
            <p:nvPr/>
          </p:nvSpPr>
          <p:spPr>
            <a:xfrm>
              <a:off x="7534082" y="2683222"/>
              <a:ext cx="147689" cy="1442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FD6D393-685C-8544-AB9C-F25211B298C8}"/>
                </a:ext>
              </a:extLst>
            </p:cNvPr>
            <p:cNvSpPr/>
            <p:nvPr/>
          </p:nvSpPr>
          <p:spPr>
            <a:xfrm>
              <a:off x="7533514" y="2941928"/>
              <a:ext cx="147689" cy="1442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586C32F-C4E1-E443-99E4-1051DBB80FA8}"/>
                </a:ext>
              </a:extLst>
            </p:cNvPr>
            <p:cNvSpPr/>
            <p:nvPr/>
          </p:nvSpPr>
          <p:spPr>
            <a:xfrm>
              <a:off x="7802416" y="2939854"/>
              <a:ext cx="147689" cy="1442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8</a:t>
              </a: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0E7247E-41C8-8244-B6A7-4D42B529F689}"/>
                </a:ext>
              </a:extLst>
            </p:cNvPr>
            <p:cNvCxnSpPr>
              <a:cxnSpLocks/>
              <a:stCxn id="121" idx="5"/>
              <a:endCxn id="135" idx="1"/>
            </p:cNvCxnSpPr>
            <p:nvPr/>
          </p:nvCxnSpPr>
          <p:spPr>
            <a:xfrm>
              <a:off x="7660142" y="2806376"/>
              <a:ext cx="163903" cy="1546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A795B64-0A9B-A24C-BB9E-027F20E66BE8}"/>
                </a:ext>
              </a:extLst>
            </p:cNvPr>
            <p:cNvCxnSpPr>
              <a:cxnSpLocks/>
              <a:stCxn id="121" idx="4"/>
              <a:endCxn id="127" idx="0"/>
            </p:cNvCxnSpPr>
            <p:nvPr/>
          </p:nvCxnSpPr>
          <p:spPr>
            <a:xfrm flipH="1">
              <a:off x="7607359" y="2827506"/>
              <a:ext cx="568" cy="1144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294DE48-757D-1C4B-B8CA-9E73C3A464C7}"/>
                </a:ext>
              </a:extLst>
            </p:cNvPr>
            <p:cNvCxnSpPr>
              <a:cxnSpLocks/>
              <a:stCxn id="127" idx="6"/>
              <a:endCxn id="135" idx="2"/>
            </p:cNvCxnSpPr>
            <p:nvPr/>
          </p:nvCxnSpPr>
          <p:spPr>
            <a:xfrm flipV="1">
              <a:off x="7681203" y="3011996"/>
              <a:ext cx="121213" cy="20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69E1F42-476D-4E4E-B3CE-F3B7DA0A88AC}"/>
              </a:ext>
            </a:extLst>
          </p:cNvPr>
          <p:cNvGrpSpPr/>
          <p:nvPr/>
        </p:nvGrpSpPr>
        <p:grpSpPr>
          <a:xfrm>
            <a:off x="6706554" y="3825146"/>
            <a:ext cx="396266" cy="400010"/>
            <a:chOff x="6694442" y="2678804"/>
            <a:chExt cx="396266" cy="400010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8120C02D-9686-0C4D-AFDC-7B678A7AEC17}"/>
                </a:ext>
              </a:extLst>
            </p:cNvPr>
            <p:cNvSpPr/>
            <p:nvPr/>
          </p:nvSpPr>
          <p:spPr>
            <a:xfrm>
              <a:off x="6694442" y="2934530"/>
              <a:ext cx="147689" cy="1442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2191213C-9961-D543-98B6-54E313DA82D3}"/>
                </a:ext>
              </a:extLst>
            </p:cNvPr>
            <p:cNvSpPr/>
            <p:nvPr/>
          </p:nvSpPr>
          <p:spPr>
            <a:xfrm>
              <a:off x="6941823" y="2678804"/>
              <a:ext cx="147689" cy="1442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51F6A1DC-3DE0-2F46-BA65-E9CB58C13AEC}"/>
                </a:ext>
              </a:extLst>
            </p:cNvPr>
            <p:cNvSpPr/>
            <p:nvPr/>
          </p:nvSpPr>
          <p:spPr>
            <a:xfrm>
              <a:off x="6943019" y="2933280"/>
              <a:ext cx="147689" cy="1442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3</a:t>
              </a: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651DC01-3005-7E46-B1AE-5941EAD821EB}"/>
                </a:ext>
              </a:extLst>
            </p:cNvPr>
            <p:cNvCxnSpPr>
              <a:cxnSpLocks/>
              <a:stCxn id="147" idx="6"/>
              <a:endCxn id="149" idx="2"/>
            </p:cNvCxnSpPr>
            <p:nvPr/>
          </p:nvCxnSpPr>
          <p:spPr>
            <a:xfrm flipV="1">
              <a:off x="6842131" y="3005422"/>
              <a:ext cx="100888" cy="12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0AE6D4D-9417-2D46-9795-FAA4D5F5E80B}"/>
                </a:ext>
              </a:extLst>
            </p:cNvPr>
            <p:cNvCxnSpPr>
              <a:cxnSpLocks/>
              <a:stCxn id="147" idx="7"/>
              <a:endCxn id="148" idx="3"/>
            </p:cNvCxnSpPr>
            <p:nvPr/>
          </p:nvCxnSpPr>
          <p:spPr>
            <a:xfrm flipV="1">
              <a:off x="6820502" y="2801958"/>
              <a:ext cx="142950" cy="153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52296701-02E1-1441-997D-40F8EEF6BAA3}"/>
                </a:ext>
              </a:extLst>
            </p:cNvPr>
            <p:cNvCxnSpPr>
              <a:cxnSpLocks/>
              <a:stCxn id="148" idx="4"/>
              <a:endCxn id="149" idx="0"/>
            </p:cNvCxnSpPr>
            <p:nvPr/>
          </p:nvCxnSpPr>
          <p:spPr>
            <a:xfrm>
              <a:off x="7015668" y="2823088"/>
              <a:ext cx="1196" cy="1101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Rounded Rectangle 176">
            <a:extLst>
              <a:ext uri="{FF2B5EF4-FFF2-40B4-BE49-F238E27FC236}">
                <a16:creationId xmlns:a16="http://schemas.microsoft.com/office/drawing/2014/main" id="{85A3EDE8-E3C3-9F42-B803-BF540279B7B7}"/>
              </a:ext>
            </a:extLst>
          </p:cNvPr>
          <p:cNvSpPr/>
          <p:nvPr/>
        </p:nvSpPr>
        <p:spPr>
          <a:xfrm>
            <a:off x="8294306" y="3398673"/>
            <a:ext cx="1300252" cy="9086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Arial"/>
                <a:cs typeface="Arial"/>
              </a:rPr>
              <a:t>How to score patterns?</a:t>
            </a:r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BD859901-A635-CC4A-8046-AB42A66796AB}"/>
              </a:ext>
            </a:extLst>
          </p:cNvPr>
          <p:cNvSpPr/>
          <p:nvPr/>
        </p:nvSpPr>
        <p:spPr>
          <a:xfrm>
            <a:off x="1325470" y="2766945"/>
            <a:ext cx="2970555" cy="14914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User provided</a:t>
            </a:r>
          </a:p>
        </p:txBody>
      </p:sp>
    </p:spTree>
    <p:extLst>
      <p:ext uri="{BB962C8B-B14F-4D97-AF65-F5344CB8AC3E}">
        <p14:creationId xmlns:p14="http://schemas.microsoft.com/office/powerpoint/2010/main" val="80772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52" grpId="0" animBg="1"/>
      <p:bldP spid="77" grpId="0" animBg="1"/>
      <p:bldP spid="79" grpId="0" animBg="1"/>
      <p:bldP spid="80" grpId="0" animBg="1"/>
      <p:bldP spid="100" grpId="0" animBg="1"/>
      <p:bldP spid="101" grpId="0" animBg="1"/>
      <p:bldP spid="102" grpId="0" animBg="1"/>
      <p:bldP spid="118" grpId="0"/>
      <p:bldP spid="4107" grpId="0"/>
      <p:bldP spid="177" grpId="0" animBg="1"/>
      <p:bldP spid="1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AFDD0-291A-8541-A81E-DA4305C30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Aggregated bandwidth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E4A5E-1675-F946-B4FA-B75B6F0B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2D3DD-4237-6E45-95E0-38DD6440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74453-8442-9749-B5D7-2654A4CE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14</a:t>
            </a:fld>
            <a:endParaRPr lang="en-US"/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012D8192-91C9-3A4C-BF26-D512A03E5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687" y="1669147"/>
            <a:ext cx="10703829" cy="775698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Total available bandwidth in a matching pattern.</a:t>
            </a:r>
          </a:p>
        </p:txBody>
      </p:sp>
      <p:sp>
        <p:nvSpPr>
          <p:cNvPr id="81" name="Snip Single Corner Rectangle 80">
            <a:extLst>
              <a:ext uri="{FF2B5EF4-FFF2-40B4-BE49-F238E27FC236}">
                <a16:creationId xmlns:a16="http://schemas.microsoft.com/office/drawing/2014/main" id="{25EAA0F6-3DFE-3345-8D36-972E19046A40}"/>
              </a:ext>
            </a:extLst>
          </p:cNvPr>
          <p:cNvSpPr/>
          <p:nvPr/>
        </p:nvSpPr>
        <p:spPr>
          <a:xfrm rot="5400000">
            <a:off x="3320936" y="3228125"/>
            <a:ext cx="2845807" cy="2585121"/>
          </a:xfrm>
          <a:prstGeom prst="snip1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5F6A19E-E4E6-3646-B117-733CB841AF3C}"/>
              </a:ext>
            </a:extLst>
          </p:cNvPr>
          <p:cNvCxnSpPr>
            <a:cxnSpLocks/>
          </p:cNvCxnSpPr>
          <p:nvPr/>
        </p:nvCxnSpPr>
        <p:spPr>
          <a:xfrm flipH="1" flipV="1">
            <a:off x="4049606" y="3965586"/>
            <a:ext cx="1419534" cy="1392901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E5931233-F28B-5149-B31B-7E35DABB0D12}"/>
              </a:ext>
            </a:extLst>
          </p:cNvPr>
          <p:cNvSpPr/>
          <p:nvPr/>
        </p:nvSpPr>
        <p:spPr>
          <a:xfrm>
            <a:off x="6627768" y="4347209"/>
            <a:ext cx="640080" cy="64008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2">
                    <a:lumMod val="10000"/>
                  </a:schemeClr>
                </a:solidFill>
                <a:latin typeface="Times" pitchFamily="2" charset="0"/>
              </a:rPr>
              <a:t>CPU 1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5B60BFF-D110-3840-9104-19B8306DD11A}"/>
              </a:ext>
            </a:extLst>
          </p:cNvPr>
          <p:cNvCxnSpPr>
            <a:cxnSpLocks/>
          </p:cNvCxnSpPr>
          <p:nvPr/>
        </p:nvCxnSpPr>
        <p:spPr>
          <a:xfrm rot="5400000">
            <a:off x="4757913" y="4959622"/>
            <a:ext cx="0" cy="116376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A9B88C1-DE9B-624D-996B-7DDE8C5F7BBB}"/>
              </a:ext>
            </a:extLst>
          </p:cNvPr>
          <p:cNvCxnSpPr>
            <a:cxnSpLocks/>
          </p:cNvCxnSpPr>
          <p:nvPr/>
        </p:nvCxnSpPr>
        <p:spPr>
          <a:xfrm rot="5400000">
            <a:off x="4757913" y="5038108"/>
            <a:ext cx="0" cy="116376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66">
            <a:extLst>
              <a:ext uri="{FF2B5EF4-FFF2-40B4-BE49-F238E27FC236}">
                <a16:creationId xmlns:a16="http://schemas.microsoft.com/office/drawing/2014/main" id="{8859CE79-9A7E-AB49-AE6E-57548FBCC4FB}"/>
              </a:ext>
            </a:extLst>
          </p:cNvPr>
          <p:cNvCxnSpPr>
            <a:cxnSpLocks/>
          </p:cNvCxnSpPr>
          <p:nvPr/>
        </p:nvCxnSpPr>
        <p:spPr>
          <a:xfrm>
            <a:off x="5913662" y="3965586"/>
            <a:ext cx="708161" cy="483184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66">
            <a:extLst>
              <a:ext uri="{FF2B5EF4-FFF2-40B4-BE49-F238E27FC236}">
                <a16:creationId xmlns:a16="http://schemas.microsoft.com/office/drawing/2014/main" id="{A0471773-9A1F-A840-BDD1-ABC93CD5B3CE}"/>
              </a:ext>
            </a:extLst>
          </p:cNvPr>
          <p:cNvCxnSpPr>
            <a:cxnSpLocks/>
          </p:cNvCxnSpPr>
          <p:nvPr/>
        </p:nvCxnSpPr>
        <p:spPr>
          <a:xfrm flipV="1">
            <a:off x="5913662" y="4911956"/>
            <a:ext cx="714106" cy="446531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10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66">
            <a:extLst>
              <a:ext uri="{FF2B5EF4-FFF2-40B4-BE49-F238E27FC236}">
                <a16:creationId xmlns:a16="http://schemas.microsoft.com/office/drawing/2014/main" id="{84D37CF1-7213-D945-9FFB-E915FD3A66D4}"/>
              </a:ext>
            </a:extLst>
          </p:cNvPr>
          <p:cNvCxnSpPr>
            <a:cxnSpLocks/>
          </p:cNvCxnSpPr>
          <p:nvPr/>
        </p:nvCxnSpPr>
        <p:spPr>
          <a:xfrm>
            <a:off x="4049606" y="3965586"/>
            <a:ext cx="2578162" cy="587219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66">
            <a:extLst>
              <a:ext uri="{FF2B5EF4-FFF2-40B4-BE49-F238E27FC236}">
                <a16:creationId xmlns:a16="http://schemas.microsoft.com/office/drawing/2014/main" id="{2D6FF117-36AD-BF4E-9441-5F8B6AB42D52}"/>
              </a:ext>
            </a:extLst>
          </p:cNvPr>
          <p:cNvCxnSpPr>
            <a:cxnSpLocks/>
          </p:cNvCxnSpPr>
          <p:nvPr/>
        </p:nvCxnSpPr>
        <p:spPr>
          <a:xfrm flipV="1">
            <a:off x="4049606" y="4785412"/>
            <a:ext cx="2580991" cy="573074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66AA25F0-6453-8646-8A11-A776FAACF8DC}"/>
              </a:ext>
            </a:extLst>
          </p:cNvPr>
          <p:cNvSpPr/>
          <p:nvPr/>
        </p:nvSpPr>
        <p:spPr>
          <a:xfrm flipH="1">
            <a:off x="7699196" y="4347209"/>
            <a:ext cx="640080" cy="64008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2">
                    <a:lumMod val="10000"/>
                  </a:schemeClr>
                </a:solidFill>
                <a:latin typeface="Times" pitchFamily="2" charset="0"/>
              </a:rPr>
              <a:t>CPU 2</a:t>
            </a:r>
          </a:p>
        </p:txBody>
      </p:sp>
      <p:cxnSp>
        <p:nvCxnSpPr>
          <p:cNvPr id="91" name="Straight Arrow Connector 66">
            <a:extLst>
              <a:ext uri="{FF2B5EF4-FFF2-40B4-BE49-F238E27FC236}">
                <a16:creationId xmlns:a16="http://schemas.microsoft.com/office/drawing/2014/main" id="{DD7858DB-7886-884D-B537-F05F966F086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41219" y="3965586"/>
            <a:ext cx="675176" cy="472608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10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66">
            <a:extLst>
              <a:ext uri="{FF2B5EF4-FFF2-40B4-BE49-F238E27FC236}">
                <a16:creationId xmlns:a16="http://schemas.microsoft.com/office/drawing/2014/main" id="{B3CE14BC-F323-6A48-8ED2-72CF8C4201E2}"/>
              </a:ext>
            </a:extLst>
          </p:cNvPr>
          <p:cNvCxnSpPr>
            <a:cxnSpLocks/>
          </p:cNvCxnSpPr>
          <p:nvPr/>
        </p:nvCxnSpPr>
        <p:spPr>
          <a:xfrm rot="10800000">
            <a:off x="8341219" y="4899873"/>
            <a:ext cx="675176" cy="45861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66">
            <a:extLst>
              <a:ext uri="{FF2B5EF4-FFF2-40B4-BE49-F238E27FC236}">
                <a16:creationId xmlns:a16="http://schemas.microsoft.com/office/drawing/2014/main" id="{2C91F1BC-DFFF-7D48-803B-1A503BA1C75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39277" y="3965585"/>
            <a:ext cx="2541175" cy="588417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10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66">
            <a:extLst>
              <a:ext uri="{FF2B5EF4-FFF2-40B4-BE49-F238E27FC236}">
                <a16:creationId xmlns:a16="http://schemas.microsoft.com/office/drawing/2014/main" id="{A2AE7911-9EDF-5B4F-B4D6-B6D3E52CAC35}"/>
              </a:ext>
            </a:extLst>
          </p:cNvPr>
          <p:cNvCxnSpPr>
            <a:cxnSpLocks/>
          </p:cNvCxnSpPr>
          <p:nvPr/>
        </p:nvCxnSpPr>
        <p:spPr>
          <a:xfrm flipH="1" flipV="1">
            <a:off x="8341219" y="4766368"/>
            <a:ext cx="2539232" cy="592118"/>
          </a:xfrm>
          <a:prstGeom prst="curvedConnector3">
            <a:avLst>
              <a:gd name="adj1" fmla="val 52045"/>
            </a:avLst>
          </a:prstGeom>
          <a:ln>
            <a:solidFill>
              <a:schemeClr val="bg2">
                <a:lumMod val="10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66">
            <a:extLst>
              <a:ext uri="{FF2B5EF4-FFF2-40B4-BE49-F238E27FC236}">
                <a16:creationId xmlns:a16="http://schemas.microsoft.com/office/drawing/2014/main" id="{F062CA43-B2B0-DB47-8EC2-24D84BB4367F}"/>
              </a:ext>
            </a:extLst>
          </p:cNvPr>
          <p:cNvCxnSpPr>
            <a:cxnSpLocks/>
            <a:stCxn id="90" idx="3"/>
            <a:endCxn id="83" idx="3"/>
          </p:cNvCxnSpPr>
          <p:nvPr/>
        </p:nvCxnSpPr>
        <p:spPr>
          <a:xfrm flipH="1">
            <a:off x="7267848" y="4667249"/>
            <a:ext cx="431348" cy="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70271D8-87D2-AB4B-AB2E-99A81B4342E3}"/>
              </a:ext>
            </a:extLst>
          </p:cNvPr>
          <p:cNvCxnSpPr>
            <a:cxnSpLocks/>
          </p:cNvCxnSpPr>
          <p:nvPr/>
        </p:nvCxnSpPr>
        <p:spPr>
          <a:xfrm flipH="1">
            <a:off x="6041117" y="3700356"/>
            <a:ext cx="2828788" cy="0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000C3DF-7088-F043-97F8-D034A03DA648}"/>
              </a:ext>
            </a:extLst>
          </p:cNvPr>
          <p:cNvCxnSpPr>
            <a:cxnSpLocks/>
          </p:cNvCxnSpPr>
          <p:nvPr/>
        </p:nvCxnSpPr>
        <p:spPr>
          <a:xfrm flipH="1">
            <a:off x="6041117" y="3782567"/>
            <a:ext cx="2828788" cy="0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135">
            <a:extLst>
              <a:ext uri="{FF2B5EF4-FFF2-40B4-BE49-F238E27FC236}">
                <a16:creationId xmlns:a16="http://schemas.microsoft.com/office/drawing/2014/main" id="{73498E65-8C01-2B40-A7DA-5439EDBEF4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7465029" y="-208684"/>
            <a:ext cx="12700" cy="7275367"/>
          </a:xfrm>
          <a:prstGeom prst="bentConnector3">
            <a:avLst>
              <a:gd name="adj1" fmla="val 1800000"/>
            </a:avLst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136">
            <a:extLst>
              <a:ext uri="{FF2B5EF4-FFF2-40B4-BE49-F238E27FC236}">
                <a16:creationId xmlns:a16="http://schemas.microsoft.com/office/drawing/2014/main" id="{227C2821-F374-F340-9B89-C88A20937181}"/>
              </a:ext>
            </a:extLst>
          </p:cNvPr>
          <p:cNvCxnSpPr>
            <a:cxnSpLocks/>
          </p:cNvCxnSpPr>
          <p:nvPr/>
        </p:nvCxnSpPr>
        <p:spPr>
          <a:xfrm rot="5400000">
            <a:off x="7465029" y="2257389"/>
            <a:ext cx="12700" cy="7275367"/>
          </a:xfrm>
          <a:prstGeom prst="bentConnector3">
            <a:avLst>
              <a:gd name="adj1" fmla="val 1800000"/>
            </a:avLst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135">
            <a:extLst>
              <a:ext uri="{FF2B5EF4-FFF2-40B4-BE49-F238E27FC236}">
                <a16:creationId xmlns:a16="http://schemas.microsoft.com/office/drawing/2014/main" id="{41498120-ED04-9649-B37F-C9BD5762E085}"/>
              </a:ext>
            </a:extLst>
          </p:cNvPr>
          <p:cNvCxnSpPr>
            <a:cxnSpLocks/>
          </p:cNvCxnSpPr>
          <p:nvPr/>
        </p:nvCxnSpPr>
        <p:spPr>
          <a:xfrm rot="16200000" flipV="1">
            <a:off x="7528382" y="-208684"/>
            <a:ext cx="12700" cy="7275367"/>
          </a:xfrm>
          <a:prstGeom prst="bentConnector3">
            <a:avLst>
              <a:gd name="adj1" fmla="val 2376016"/>
            </a:avLst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D0199D4-38EC-9A48-9F24-194703F4E3A2}"/>
              </a:ext>
            </a:extLst>
          </p:cNvPr>
          <p:cNvCxnSpPr>
            <a:cxnSpLocks/>
          </p:cNvCxnSpPr>
          <p:nvPr/>
        </p:nvCxnSpPr>
        <p:spPr>
          <a:xfrm>
            <a:off x="5656146" y="4085367"/>
            <a:ext cx="0" cy="116376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761FD01-8F81-C94A-8FC1-A27CD7C307FA}"/>
              </a:ext>
            </a:extLst>
          </p:cNvPr>
          <p:cNvCxnSpPr>
            <a:cxnSpLocks/>
          </p:cNvCxnSpPr>
          <p:nvPr/>
        </p:nvCxnSpPr>
        <p:spPr>
          <a:xfrm>
            <a:off x="5725849" y="4085366"/>
            <a:ext cx="0" cy="116376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0ABD525-DB64-6147-A059-E6A1909FA8E2}"/>
              </a:ext>
            </a:extLst>
          </p:cNvPr>
          <p:cNvCxnSpPr>
            <a:cxnSpLocks/>
          </p:cNvCxnSpPr>
          <p:nvPr/>
        </p:nvCxnSpPr>
        <p:spPr>
          <a:xfrm flipH="1">
            <a:off x="6439914" y="3011290"/>
            <a:ext cx="49787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6">
            <a:extLst>
              <a:ext uri="{FF2B5EF4-FFF2-40B4-BE49-F238E27FC236}">
                <a16:creationId xmlns:a16="http://schemas.microsoft.com/office/drawing/2014/main" id="{5C2F3EAA-E2A2-D041-9796-8CBE57776207}"/>
              </a:ext>
            </a:extLst>
          </p:cNvPr>
          <p:cNvCxnSpPr>
            <a:cxnSpLocks/>
          </p:cNvCxnSpPr>
          <p:nvPr/>
        </p:nvCxnSpPr>
        <p:spPr>
          <a:xfrm flipH="1">
            <a:off x="7258648" y="3011437"/>
            <a:ext cx="497879" cy="0"/>
          </a:xfrm>
          <a:prstGeom prst="straightConnector1">
            <a:avLst/>
          </a:prstGeom>
          <a:ln>
            <a:solidFill>
              <a:schemeClr val="dk1"/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66">
            <a:extLst>
              <a:ext uri="{FF2B5EF4-FFF2-40B4-BE49-F238E27FC236}">
                <a16:creationId xmlns:a16="http://schemas.microsoft.com/office/drawing/2014/main" id="{B3FEA7F9-D7C1-2B4C-BB7C-6D749A07B753}"/>
              </a:ext>
            </a:extLst>
          </p:cNvPr>
          <p:cNvCxnSpPr>
            <a:cxnSpLocks/>
          </p:cNvCxnSpPr>
          <p:nvPr/>
        </p:nvCxnSpPr>
        <p:spPr>
          <a:xfrm>
            <a:off x="7954862" y="3001451"/>
            <a:ext cx="497879" cy="0"/>
          </a:xfrm>
          <a:prstGeom prst="straightConnector1">
            <a:avLst/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50638C3C-2834-A946-9867-B4FEFA022946}"/>
              </a:ext>
            </a:extLst>
          </p:cNvPr>
          <p:cNvSpPr txBox="1"/>
          <p:nvPr/>
        </p:nvSpPr>
        <p:spPr>
          <a:xfrm>
            <a:off x="6297349" y="2693674"/>
            <a:ext cx="805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latin typeface="Times" pitchFamily="2" charset="0"/>
              </a:rPr>
              <a:t>NVLink</a:t>
            </a:r>
            <a:endParaRPr lang="en-US" sz="1400">
              <a:latin typeface="Times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DE841B2-47F1-8B4B-B874-FD06B7346170}"/>
              </a:ext>
            </a:extLst>
          </p:cNvPr>
          <p:cNvSpPr txBox="1"/>
          <p:nvPr/>
        </p:nvSpPr>
        <p:spPr>
          <a:xfrm>
            <a:off x="7238781" y="2706348"/>
            <a:ext cx="497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QPI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68E9FA9-B46D-D04C-9F51-5EEF4B89576E}"/>
              </a:ext>
            </a:extLst>
          </p:cNvPr>
          <p:cNvSpPr txBox="1"/>
          <p:nvPr/>
        </p:nvSpPr>
        <p:spPr>
          <a:xfrm>
            <a:off x="7949173" y="2681412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PCIe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1584ABD-4FA3-9C4C-A5F5-E2944B4FD30E}"/>
              </a:ext>
            </a:extLst>
          </p:cNvPr>
          <p:cNvGrpSpPr/>
          <p:nvPr/>
        </p:nvGrpSpPr>
        <p:grpSpPr>
          <a:xfrm>
            <a:off x="3513020" y="3429000"/>
            <a:ext cx="2500403" cy="2466072"/>
            <a:chOff x="2168671" y="2169809"/>
            <a:chExt cx="2500403" cy="2466072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50B0B30F-5A6F-624B-A98E-1E6C291C7DE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13565" y="1941494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2">
              <a:extLst>
                <a:ext uri="{FF2B5EF4-FFF2-40B4-BE49-F238E27FC236}">
                  <a16:creationId xmlns:a16="http://schemas.microsoft.com/office/drawing/2014/main" id="{313C6BCC-339B-494A-B1EC-140084201196}"/>
                </a:ext>
              </a:extLst>
            </p:cNvPr>
            <p:cNvSpPr txBox="1"/>
            <p:nvPr/>
          </p:nvSpPr>
          <p:spPr>
            <a:xfrm>
              <a:off x="2181147" y="2257907"/>
              <a:ext cx="628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Times" pitchFamily="2" charset="0"/>
                </a:rPr>
                <a:t>GPU 1</a:t>
              </a:r>
            </a:p>
          </p:txBody>
        </p:sp>
        <p:sp>
          <p:nvSpPr>
            <p:cNvPr id="112" name="TextBox 3">
              <a:extLst>
                <a:ext uri="{FF2B5EF4-FFF2-40B4-BE49-F238E27FC236}">
                  <a16:creationId xmlns:a16="http://schemas.microsoft.com/office/drawing/2014/main" id="{60D59B81-9E12-D943-AE29-ADAE322360F9}"/>
                </a:ext>
              </a:extLst>
            </p:cNvPr>
            <p:cNvSpPr txBox="1"/>
            <p:nvPr/>
          </p:nvSpPr>
          <p:spPr>
            <a:xfrm>
              <a:off x="4040424" y="2235420"/>
              <a:ext cx="628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Times" pitchFamily="2" charset="0"/>
                </a:rPr>
                <a:t>GPU 2</a:t>
              </a:r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0252B6C1-6C25-6A4C-8001-49CE3327DD06}"/>
                </a:ext>
              </a:extLst>
            </p:cNvPr>
            <p:cNvCxnSpPr>
              <a:cxnSpLocks/>
            </p:cNvCxnSpPr>
            <p:nvPr/>
          </p:nvCxnSpPr>
          <p:spPr>
            <a:xfrm>
              <a:off x="2482996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F9DC20BB-3918-E54C-9306-F72C3795CA80}"/>
                </a:ext>
              </a:extLst>
            </p:cNvPr>
            <p:cNvCxnSpPr>
              <a:cxnSpLocks/>
            </p:cNvCxnSpPr>
            <p:nvPr/>
          </p:nvCxnSpPr>
          <p:spPr>
            <a:xfrm>
              <a:off x="2552699" y="2826175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DBB1CF6-28E1-3944-BB4A-FBD482A444C5}"/>
                </a:ext>
              </a:extLst>
            </p:cNvPr>
            <p:cNvSpPr/>
            <p:nvPr/>
          </p:nvSpPr>
          <p:spPr>
            <a:xfrm rot="5400000">
              <a:off x="4032727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D873951-09A1-3B41-B31D-8746C20F884F}"/>
                </a:ext>
              </a:extLst>
            </p:cNvPr>
            <p:cNvSpPr/>
            <p:nvPr/>
          </p:nvSpPr>
          <p:spPr>
            <a:xfrm rot="5400000">
              <a:off x="2168671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B9C940E-5538-274E-B1AF-151EAB31AADE}"/>
                </a:ext>
              </a:extLst>
            </p:cNvPr>
            <p:cNvSpPr/>
            <p:nvPr/>
          </p:nvSpPr>
          <p:spPr>
            <a:xfrm rot="5400000">
              <a:off x="2168671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118" name="TextBox 6">
              <a:extLst>
                <a:ext uri="{FF2B5EF4-FFF2-40B4-BE49-F238E27FC236}">
                  <a16:creationId xmlns:a16="http://schemas.microsoft.com/office/drawing/2014/main" id="{57C53B72-7790-8D45-AFB2-A70CF30D90F4}"/>
                </a:ext>
              </a:extLst>
            </p:cNvPr>
            <p:cNvSpPr txBox="1"/>
            <p:nvPr/>
          </p:nvSpPr>
          <p:spPr>
            <a:xfrm>
              <a:off x="2168671" y="4073137"/>
              <a:ext cx="628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Times" pitchFamily="2" charset="0"/>
                </a:rPr>
                <a:t>GPU 4</a:t>
              </a: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4A783023-83E8-7A42-A9AC-1770A5130A81}"/>
                </a:ext>
              </a:extLst>
            </p:cNvPr>
            <p:cNvSpPr/>
            <p:nvPr/>
          </p:nvSpPr>
          <p:spPr>
            <a:xfrm rot="5400000">
              <a:off x="2168671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52BC763A-A7AA-564D-922C-3EE0108F3850}"/>
                </a:ext>
              </a:extLst>
            </p:cNvPr>
            <p:cNvCxnSpPr>
              <a:cxnSpLocks/>
            </p:cNvCxnSpPr>
            <p:nvPr/>
          </p:nvCxnSpPr>
          <p:spPr>
            <a:xfrm>
              <a:off x="2482996" y="2826176"/>
              <a:ext cx="0" cy="116376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FE1D3468-F45F-994E-8C7F-9B7EB2A1E36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13565" y="1941494"/>
              <a:ext cx="0" cy="116376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A0DD3E92-1CD5-6642-9A86-0E4A82075AA4}"/>
                </a:ext>
              </a:extLst>
            </p:cNvPr>
            <p:cNvCxnSpPr>
              <a:cxnSpLocks/>
              <a:endCxn id="119" idx="1"/>
            </p:cNvCxnSpPr>
            <p:nvPr/>
          </p:nvCxnSpPr>
          <p:spPr>
            <a:xfrm flipH="1">
              <a:off x="2705257" y="2706395"/>
              <a:ext cx="1419536" cy="13929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6">
              <a:extLst>
                <a:ext uri="{FF2B5EF4-FFF2-40B4-BE49-F238E27FC236}">
                  <a16:creationId xmlns:a16="http://schemas.microsoft.com/office/drawing/2014/main" id="{116FA7F6-ACC7-C247-BAC7-55E59CF9F881}"/>
                </a:ext>
              </a:extLst>
            </p:cNvPr>
            <p:cNvSpPr txBox="1"/>
            <p:nvPr/>
          </p:nvSpPr>
          <p:spPr>
            <a:xfrm>
              <a:off x="2181147" y="2257907"/>
              <a:ext cx="628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Times" pitchFamily="2" charset="0"/>
                </a:rPr>
                <a:t>GPU 1</a:t>
              </a:r>
            </a:p>
          </p:txBody>
        </p:sp>
        <p:sp>
          <p:nvSpPr>
            <p:cNvPr id="124" name="TextBox 7">
              <a:extLst>
                <a:ext uri="{FF2B5EF4-FFF2-40B4-BE49-F238E27FC236}">
                  <a16:creationId xmlns:a16="http://schemas.microsoft.com/office/drawing/2014/main" id="{BE307E2A-C8E6-064A-B12E-815FC61C6CEE}"/>
                </a:ext>
              </a:extLst>
            </p:cNvPr>
            <p:cNvSpPr txBox="1"/>
            <p:nvPr/>
          </p:nvSpPr>
          <p:spPr>
            <a:xfrm>
              <a:off x="4040424" y="2235420"/>
              <a:ext cx="628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Times" pitchFamily="2" charset="0"/>
                </a:rPr>
                <a:t>GPU 2</a:t>
              </a:r>
            </a:p>
          </p:txBody>
        </p:sp>
        <p:sp>
          <p:nvSpPr>
            <p:cNvPr id="125" name="TextBox 8">
              <a:extLst>
                <a:ext uri="{FF2B5EF4-FFF2-40B4-BE49-F238E27FC236}">
                  <a16:creationId xmlns:a16="http://schemas.microsoft.com/office/drawing/2014/main" id="{F8741EC2-5513-2941-A13C-F864757AB4A4}"/>
                </a:ext>
              </a:extLst>
            </p:cNvPr>
            <p:cNvSpPr txBox="1"/>
            <p:nvPr/>
          </p:nvSpPr>
          <p:spPr>
            <a:xfrm>
              <a:off x="2168671" y="4073137"/>
              <a:ext cx="628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Times" pitchFamily="2" charset="0"/>
                </a:rPr>
                <a:t>GPU 4</a:t>
              </a:r>
            </a:p>
          </p:txBody>
        </p: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E8030D10-ADDA-0943-9B7F-CB0153876596}"/>
                </a:ext>
              </a:extLst>
            </p:cNvPr>
            <p:cNvCxnSpPr>
              <a:cxnSpLocks/>
            </p:cNvCxnSpPr>
            <p:nvPr/>
          </p:nvCxnSpPr>
          <p:spPr>
            <a:xfrm>
              <a:off x="2552699" y="2826175"/>
              <a:ext cx="0" cy="116376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94D5416-C245-294A-811A-4A25927A9B05}"/>
              </a:ext>
            </a:extLst>
          </p:cNvPr>
          <p:cNvGrpSpPr/>
          <p:nvPr/>
        </p:nvGrpSpPr>
        <p:grpSpPr>
          <a:xfrm>
            <a:off x="5377075" y="3429000"/>
            <a:ext cx="6052343" cy="2466073"/>
            <a:chOff x="4032726" y="2169809"/>
            <a:chExt cx="6052343" cy="2466073"/>
          </a:xfrm>
        </p:grpSpPr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AF43AFD6-6515-C547-B766-37BC0BCAC422}"/>
                </a:ext>
              </a:extLst>
            </p:cNvPr>
            <p:cNvCxnSpPr>
              <a:cxnSpLocks/>
            </p:cNvCxnSpPr>
            <p:nvPr/>
          </p:nvCxnSpPr>
          <p:spPr>
            <a:xfrm>
              <a:off x="9749491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1F74C1D0-887B-274D-B281-363C9424DC3D}"/>
                </a:ext>
              </a:extLst>
            </p:cNvPr>
            <p:cNvCxnSpPr>
              <a:cxnSpLocks/>
            </p:cNvCxnSpPr>
            <p:nvPr/>
          </p:nvCxnSpPr>
          <p:spPr>
            <a:xfrm>
              <a:off x="9819194" y="2826175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B34C2906-4AC0-854D-8AAA-1F656B7D50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6568" y="2706395"/>
              <a:ext cx="1419534" cy="139290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E8DA43AB-389E-704C-B840-B15421B8E9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6568" y="2706395"/>
              <a:ext cx="1419534" cy="13929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65E888EA-81DE-AB42-BBFC-6A33140B7172}"/>
                </a:ext>
              </a:extLst>
            </p:cNvPr>
            <p:cNvSpPr/>
            <p:nvPr/>
          </p:nvSpPr>
          <p:spPr>
            <a:xfrm rot="5400000">
              <a:off x="4032727" y="4007232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96960E12-62A5-304E-A1CA-46F878AC49F2}"/>
                </a:ext>
              </a:extLst>
            </p:cNvPr>
            <p:cNvSpPr/>
            <p:nvPr/>
          </p:nvSpPr>
          <p:spPr>
            <a:xfrm rot="16200000" flipH="1">
              <a:off x="9444038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60DF31DE-FBA3-0547-89E5-03EDD9AD5119}"/>
                </a:ext>
              </a:extLst>
            </p:cNvPr>
            <p:cNvSpPr/>
            <p:nvPr/>
          </p:nvSpPr>
          <p:spPr>
            <a:xfrm rot="16200000" flipH="1">
              <a:off x="7579982" y="4007232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0D15D75-1BA1-A549-AB93-CB04D998D76C}"/>
                </a:ext>
              </a:extLst>
            </p:cNvPr>
            <p:cNvSpPr/>
            <p:nvPr/>
          </p:nvSpPr>
          <p:spPr>
            <a:xfrm rot="16200000" flipH="1">
              <a:off x="7579982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A2FC453-1477-BD45-8EC6-2431D44612D0}"/>
                </a:ext>
              </a:extLst>
            </p:cNvPr>
            <p:cNvSpPr/>
            <p:nvPr/>
          </p:nvSpPr>
          <p:spPr>
            <a:xfrm rot="16200000" flipH="1">
              <a:off x="9444038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FFF61DE6-A463-DD49-B419-4BCE05FA537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827794" y="1863008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653E6385-BA7C-0A48-A75A-E5AF1027BF0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827795" y="3700431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E647393E-8098-F347-94A8-B7CBEA005D2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827795" y="3778917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650F8C07-698A-4B44-9F59-CFCA2643C1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997" y="4363565"/>
              <a:ext cx="284686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0">
              <a:extLst>
                <a:ext uri="{FF2B5EF4-FFF2-40B4-BE49-F238E27FC236}">
                  <a16:creationId xmlns:a16="http://schemas.microsoft.com/office/drawing/2014/main" id="{98E37DA2-8DA6-E544-8D85-6482DB287EB5}"/>
                </a:ext>
              </a:extLst>
            </p:cNvPr>
            <p:cNvSpPr txBox="1"/>
            <p:nvPr/>
          </p:nvSpPr>
          <p:spPr>
            <a:xfrm>
              <a:off x="4032726" y="4069003"/>
              <a:ext cx="6286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rgbClr val="000000"/>
                  </a:solidFill>
                  <a:latin typeface="Times" pitchFamily="2" charset="0"/>
                </a:rPr>
                <a:t>GPU 3</a:t>
              </a:r>
            </a:p>
          </p:txBody>
        </p:sp>
        <p:sp>
          <p:nvSpPr>
            <p:cNvPr id="142" name="TextBox 11">
              <a:extLst>
                <a:ext uri="{FF2B5EF4-FFF2-40B4-BE49-F238E27FC236}">
                  <a16:creationId xmlns:a16="http://schemas.microsoft.com/office/drawing/2014/main" id="{60530215-9C40-094E-AF03-A12104549F89}"/>
                </a:ext>
              </a:extLst>
            </p:cNvPr>
            <p:cNvSpPr txBox="1"/>
            <p:nvPr/>
          </p:nvSpPr>
          <p:spPr>
            <a:xfrm>
              <a:off x="9452343" y="2226563"/>
              <a:ext cx="6286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rgbClr val="000000"/>
                  </a:solidFill>
                  <a:latin typeface="Times" pitchFamily="2" charset="0"/>
                </a:rPr>
                <a:t>GPU 5</a:t>
              </a:r>
            </a:p>
          </p:txBody>
        </p:sp>
        <p:sp>
          <p:nvSpPr>
            <p:cNvPr id="143" name="TextBox 12">
              <a:extLst>
                <a:ext uri="{FF2B5EF4-FFF2-40B4-BE49-F238E27FC236}">
                  <a16:creationId xmlns:a16="http://schemas.microsoft.com/office/drawing/2014/main" id="{D03302B1-5524-3049-950B-807F766AB1F5}"/>
                </a:ext>
              </a:extLst>
            </p:cNvPr>
            <p:cNvSpPr txBox="1"/>
            <p:nvPr/>
          </p:nvSpPr>
          <p:spPr>
            <a:xfrm>
              <a:off x="7588287" y="2220272"/>
              <a:ext cx="6286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rgbClr val="000000"/>
                  </a:solidFill>
                  <a:latin typeface="Times" pitchFamily="2" charset="0"/>
                </a:rPr>
                <a:t>GPU 6</a:t>
              </a:r>
            </a:p>
          </p:txBody>
        </p:sp>
        <p:sp>
          <p:nvSpPr>
            <p:cNvPr id="144" name="TextBox 13">
              <a:extLst>
                <a:ext uri="{FF2B5EF4-FFF2-40B4-BE49-F238E27FC236}">
                  <a16:creationId xmlns:a16="http://schemas.microsoft.com/office/drawing/2014/main" id="{603B3835-3FA0-F644-B100-EA8F0CF43C9C}"/>
                </a:ext>
              </a:extLst>
            </p:cNvPr>
            <p:cNvSpPr txBox="1"/>
            <p:nvPr/>
          </p:nvSpPr>
          <p:spPr>
            <a:xfrm>
              <a:off x="7588286" y="4078564"/>
              <a:ext cx="6286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rgbClr val="000000"/>
                  </a:solidFill>
                  <a:latin typeface="Times" pitchFamily="2" charset="0"/>
                </a:rPr>
                <a:t>GPU 7</a:t>
              </a:r>
            </a:p>
          </p:txBody>
        </p:sp>
        <p:sp>
          <p:nvSpPr>
            <p:cNvPr id="145" name="TextBox 14">
              <a:extLst>
                <a:ext uri="{FF2B5EF4-FFF2-40B4-BE49-F238E27FC236}">
                  <a16:creationId xmlns:a16="http://schemas.microsoft.com/office/drawing/2014/main" id="{64E297D1-ABD2-FA4C-BDD2-CCB494942A01}"/>
                </a:ext>
              </a:extLst>
            </p:cNvPr>
            <p:cNvSpPr txBox="1"/>
            <p:nvPr/>
          </p:nvSpPr>
          <p:spPr>
            <a:xfrm>
              <a:off x="9456419" y="4057832"/>
              <a:ext cx="6286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rgbClr val="000000"/>
                  </a:solidFill>
                  <a:latin typeface="Times" pitchFamily="2" charset="0"/>
                </a:rPr>
                <a:t>GPU 8</a:t>
              </a:r>
            </a:p>
          </p:txBody>
        </p: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38F5EBD4-8660-9748-84C7-1BB1D926D79D}"/>
                </a:ext>
              </a:extLst>
            </p:cNvPr>
            <p:cNvCxnSpPr>
              <a:cxnSpLocks/>
            </p:cNvCxnSpPr>
            <p:nvPr/>
          </p:nvCxnSpPr>
          <p:spPr>
            <a:xfrm>
              <a:off x="7855097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5CD52490-EF42-0742-BBFC-1C83C223D206}"/>
                </a:ext>
              </a:extLst>
            </p:cNvPr>
            <p:cNvCxnSpPr>
              <a:cxnSpLocks/>
            </p:cNvCxnSpPr>
            <p:nvPr/>
          </p:nvCxnSpPr>
          <p:spPr>
            <a:xfrm>
              <a:off x="7924800" y="2826175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9D99AA9B-EB12-7D4B-AEB7-3DA5B345979E}"/>
              </a:ext>
            </a:extLst>
          </p:cNvPr>
          <p:cNvSpPr txBox="1"/>
          <p:nvPr/>
        </p:nvSpPr>
        <p:spPr>
          <a:xfrm>
            <a:off x="3935304" y="3129112"/>
            <a:ext cx="191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Aggregated BW</a:t>
            </a: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58DE372C-D83A-F943-9EC0-7D839CBF261A}"/>
              </a:ext>
            </a:extLst>
          </p:cNvPr>
          <p:cNvSpPr/>
          <p:nvPr/>
        </p:nvSpPr>
        <p:spPr>
          <a:xfrm>
            <a:off x="1818204" y="4347209"/>
            <a:ext cx="1590696" cy="696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Isomorphic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06921AA6-9ED0-D442-8717-6AA71136F56F}"/>
              </a:ext>
            </a:extLst>
          </p:cNvPr>
          <p:cNvGrpSpPr/>
          <p:nvPr/>
        </p:nvGrpSpPr>
        <p:grpSpPr>
          <a:xfrm>
            <a:off x="318493" y="3374171"/>
            <a:ext cx="2492706" cy="2466072"/>
            <a:chOff x="2168671" y="2169809"/>
            <a:chExt cx="2492706" cy="2466072"/>
          </a:xfrm>
        </p:grpSpPr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C0CA2706-ADC2-3544-A093-68141085BE4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13565" y="1941494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8848CE4D-F6FD-B840-95DF-908D067A4ADB}"/>
                </a:ext>
              </a:extLst>
            </p:cNvPr>
            <p:cNvCxnSpPr>
              <a:cxnSpLocks/>
            </p:cNvCxnSpPr>
            <p:nvPr/>
          </p:nvCxnSpPr>
          <p:spPr>
            <a:xfrm>
              <a:off x="2482996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6DE9F1C-A4DD-C340-AE6A-4BFA9D6ABFBB}"/>
                </a:ext>
              </a:extLst>
            </p:cNvPr>
            <p:cNvSpPr/>
            <p:nvPr/>
          </p:nvSpPr>
          <p:spPr>
            <a:xfrm rot="5400000">
              <a:off x="4032727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02D6DE96-AE03-FC4A-9741-740020DEDC2B}"/>
                </a:ext>
              </a:extLst>
            </p:cNvPr>
            <p:cNvSpPr/>
            <p:nvPr/>
          </p:nvSpPr>
          <p:spPr>
            <a:xfrm rot="5400000">
              <a:off x="2168671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C205FCB-FA03-D34C-873C-DD7C49ACB83B}"/>
                </a:ext>
              </a:extLst>
            </p:cNvPr>
            <p:cNvSpPr/>
            <p:nvPr/>
          </p:nvSpPr>
          <p:spPr>
            <a:xfrm rot="5400000">
              <a:off x="2168671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5567EAE-21CC-C847-B473-8B5BAD5CFA93}"/>
                </a:ext>
              </a:extLst>
            </p:cNvPr>
            <p:cNvSpPr/>
            <p:nvPr/>
          </p:nvSpPr>
          <p:spPr>
            <a:xfrm rot="5400000">
              <a:off x="2168671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8A33B650-0097-004C-8C7D-3CA7016C7917}"/>
                </a:ext>
              </a:extLst>
            </p:cNvPr>
            <p:cNvCxnSpPr>
              <a:cxnSpLocks/>
            </p:cNvCxnSpPr>
            <p:nvPr/>
          </p:nvCxnSpPr>
          <p:spPr>
            <a:xfrm>
              <a:off x="2482996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46F46E27-D40A-4D47-A3EA-BAD8BCB34B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13565" y="1941494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E90E077-067C-D441-A1BC-9B2AD3F318D7}"/>
                </a:ext>
              </a:extLst>
            </p:cNvPr>
            <p:cNvCxnSpPr>
              <a:cxnSpLocks/>
              <a:endCxn id="176" idx="1"/>
            </p:cNvCxnSpPr>
            <p:nvPr/>
          </p:nvCxnSpPr>
          <p:spPr>
            <a:xfrm flipH="1">
              <a:off x="2705257" y="2706395"/>
              <a:ext cx="1419536" cy="13929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CB44FE3-A694-8340-98AC-E4C22FDC6D4D}"/>
              </a:ext>
            </a:extLst>
          </p:cNvPr>
          <p:cNvSpPr txBox="1"/>
          <p:nvPr/>
        </p:nvSpPr>
        <p:spPr>
          <a:xfrm rot="18973835">
            <a:off x="649665" y="4215609"/>
            <a:ext cx="1208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App Graph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363BC98-17B2-4847-8683-65D1A8AEDB5E}"/>
              </a:ext>
            </a:extLst>
          </p:cNvPr>
          <p:cNvSpPr txBox="1"/>
          <p:nvPr/>
        </p:nvSpPr>
        <p:spPr>
          <a:xfrm rot="18973835">
            <a:off x="3932455" y="4115029"/>
            <a:ext cx="108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Matching</a:t>
            </a:r>
            <a:br>
              <a:rPr lang="en-US" b="1"/>
            </a:br>
            <a:r>
              <a:rPr lang="en-US" b="1"/>
              <a:t>pattern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7D5D4-F0D2-6143-8E51-71C2EE9A5326}"/>
              </a:ext>
            </a:extLst>
          </p:cNvPr>
          <p:cNvSpPr txBox="1"/>
          <p:nvPr/>
        </p:nvSpPr>
        <p:spPr>
          <a:xfrm>
            <a:off x="3573365" y="4470412"/>
            <a:ext cx="3417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1613AEDD-2E96-7E4C-9D48-D21F00ED5D81}"/>
              </a:ext>
            </a:extLst>
          </p:cNvPr>
          <p:cNvSpPr txBox="1"/>
          <p:nvPr/>
        </p:nvSpPr>
        <p:spPr>
          <a:xfrm>
            <a:off x="4475632" y="3594042"/>
            <a:ext cx="3417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45233E22-2AC6-0D45-99FB-845D01D52C6D}"/>
              </a:ext>
            </a:extLst>
          </p:cNvPr>
          <p:cNvSpPr txBox="1"/>
          <p:nvPr/>
        </p:nvSpPr>
        <p:spPr>
          <a:xfrm>
            <a:off x="4717463" y="4648429"/>
            <a:ext cx="3417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BEA263B4-B504-114F-A868-A8876E6EADC1}"/>
              </a:ext>
            </a:extLst>
          </p:cNvPr>
          <p:cNvSpPr txBox="1"/>
          <p:nvPr/>
        </p:nvSpPr>
        <p:spPr>
          <a:xfrm>
            <a:off x="4179621" y="4195032"/>
            <a:ext cx="11398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100 </a:t>
            </a:r>
            <a:r>
              <a:rPr lang="en-US" b="1" err="1">
                <a:solidFill>
                  <a:srgbClr val="FF0000"/>
                </a:solidFill>
              </a:rPr>
              <a:t>GBps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6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148" grpId="0"/>
      <p:bldP spid="7" grpId="0" animBg="1"/>
      <p:bldP spid="9" grpId="0"/>
      <p:bldP spid="181" grpId="0"/>
      <p:bldP spid="3" grpId="0" animBg="1"/>
      <p:bldP spid="149" grpId="0" animBg="1"/>
      <p:bldP spid="150" grpId="0" animBg="1"/>
      <p:bldP spid="1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4D373-3241-2D41-8BF1-7086C0B7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Effective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BF4C6-03FD-5C49-A936-813041983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67824" cy="1325563"/>
          </a:xfrm>
        </p:spPr>
        <p:txBody>
          <a:bodyPr/>
          <a:lstStyle/>
          <a:p>
            <a:r>
              <a:rPr lang="en-US"/>
              <a:t>Peak </a:t>
            </a:r>
            <a:r>
              <a:rPr lang="en-US">
                <a:solidFill>
                  <a:srgbClr val="C00000"/>
                </a:solidFill>
              </a:rPr>
              <a:t>practically achievable bandwidth </a:t>
            </a:r>
            <a:r>
              <a:rPr lang="en-US"/>
              <a:t>for any given allocation</a:t>
            </a:r>
          </a:p>
          <a:p>
            <a:r>
              <a:rPr lang="en-US"/>
              <a:t>Calculated by running NCCL All-Reduce microbenchmarks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23FD3-29D5-4D40-8496-4915A9350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DA4D1-39D8-464A-96D1-062A9A75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0C0C2-F0C4-9743-A141-E5B378B7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15</a:t>
            </a:fld>
            <a:endParaRPr lang="en-US"/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84DF867C-657D-F043-9F8B-E59587905D25}"/>
              </a:ext>
            </a:extLst>
          </p:cNvPr>
          <p:cNvSpPr/>
          <p:nvPr/>
        </p:nvSpPr>
        <p:spPr>
          <a:xfrm rot="5400000">
            <a:off x="3320936" y="3228125"/>
            <a:ext cx="2845807" cy="2585121"/>
          </a:xfrm>
          <a:prstGeom prst="snip1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64FDE6-6272-A042-B542-F17A829260E7}"/>
              </a:ext>
            </a:extLst>
          </p:cNvPr>
          <p:cNvCxnSpPr>
            <a:cxnSpLocks/>
          </p:cNvCxnSpPr>
          <p:nvPr/>
        </p:nvCxnSpPr>
        <p:spPr>
          <a:xfrm flipH="1" flipV="1">
            <a:off x="4049606" y="3965586"/>
            <a:ext cx="1419534" cy="1392901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D6AA474-64BF-E945-AD7E-0D2883BD55AF}"/>
              </a:ext>
            </a:extLst>
          </p:cNvPr>
          <p:cNvSpPr/>
          <p:nvPr/>
        </p:nvSpPr>
        <p:spPr>
          <a:xfrm>
            <a:off x="6627768" y="4347209"/>
            <a:ext cx="640080" cy="64008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2">
                    <a:lumMod val="10000"/>
                  </a:schemeClr>
                </a:solidFill>
                <a:latin typeface="Times" pitchFamily="2" charset="0"/>
              </a:rPr>
              <a:t>CPU 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71A290-E02A-A545-8DAD-7C9BCC4AAEAF}"/>
              </a:ext>
            </a:extLst>
          </p:cNvPr>
          <p:cNvCxnSpPr>
            <a:cxnSpLocks/>
          </p:cNvCxnSpPr>
          <p:nvPr/>
        </p:nvCxnSpPr>
        <p:spPr>
          <a:xfrm rot="5400000">
            <a:off x="4757913" y="4959622"/>
            <a:ext cx="0" cy="116376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E1F331-BCAE-524F-91DD-9A97AAA55AA5}"/>
              </a:ext>
            </a:extLst>
          </p:cNvPr>
          <p:cNvCxnSpPr>
            <a:cxnSpLocks/>
          </p:cNvCxnSpPr>
          <p:nvPr/>
        </p:nvCxnSpPr>
        <p:spPr>
          <a:xfrm rot="5400000">
            <a:off x="4757913" y="5038108"/>
            <a:ext cx="0" cy="116376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66">
            <a:extLst>
              <a:ext uri="{FF2B5EF4-FFF2-40B4-BE49-F238E27FC236}">
                <a16:creationId xmlns:a16="http://schemas.microsoft.com/office/drawing/2014/main" id="{679BAD35-A910-A645-A7DA-C8400FD133FA}"/>
              </a:ext>
            </a:extLst>
          </p:cNvPr>
          <p:cNvCxnSpPr>
            <a:cxnSpLocks/>
          </p:cNvCxnSpPr>
          <p:nvPr/>
        </p:nvCxnSpPr>
        <p:spPr>
          <a:xfrm>
            <a:off x="5913662" y="3965586"/>
            <a:ext cx="708161" cy="483184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66">
            <a:extLst>
              <a:ext uri="{FF2B5EF4-FFF2-40B4-BE49-F238E27FC236}">
                <a16:creationId xmlns:a16="http://schemas.microsoft.com/office/drawing/2014/main" id="{AC6071AA-7D17-B74F-B050-07A14FFA8123}"/>
              </a:ext>
            </a:extLst>
          </p:cNvPr>
          <p:cNvCxnSpPr>
            <a:cxnSpLocks/>
          </p:cNvCxnSpPr>
          <p:nvPr/>
        </p:nvCxnSpPr>
        <p:spPr>
          <a:xfrm flipV="1">
            <a:off x="5913662" y="4911956"/>
            <a:ext cx="714106" cy="446531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10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66">
            <a:extLst>
              <a:ext uri="{FF2B5EF4-FFF2-40B4-BE49-F238E27FC236}">
                <a16:creationId xmlns:a16="http://schemas.microsoft.com/office/drawing/2014/main" id="{66A7AEBA-FFC5-EE4B-B0A0-11027ED66736}"/>
              </a:ext>
            </a:extLst>
          </p:cNvPr>
          <p:cNvCxnSpPr>
            <a:cxnSpLocks/>
          </p:cNvCxnSpPr>
          <p:nvPr/>
        </p:nvCxnSpPr>
        <p:spPr>
          <a:xfrm>
            <a:off x="4049606" y="3965586"/>
            <a:ext cx="2578162" cy="587219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66">
            <a:extLst>
              <a:ext uri="{FF2B5EF4-FFF2-40B4-BE49-F238E27FC236}">
                <a16:creationId xmlns:a16="http://schemas.microsoft.com/office/drawing/2014/main" id="{534C415D-C084-C140-9838-5BE47D0586AD}"/>
              </a:ext>
            </a:extLst>
          </p:cNvPr>
          <p:cNvCxnSpPr>
            <a:cxnSpLocks/>
          </p:cNvCxnSpPr>
          <p:nvPr/>
        </p:nvCxnSpPr>
        <p:spPr>
          <a:xfrm flipV="1">
            <a:off x="4049606" y="4785412"/>
            <a:ext cx="2580991" cy="573074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6DF797A-743D-B042-A65F-15C70498E378}"/>
              </a:ext>
            </a:extLst>
          </p:cNvPr>
          <p:cNvSpPr/>
          <p:nvPr/>
        </p:nvSpPr>
        <p:spPr>
          <a:xfrm flipH="1">
            <a:off x="7699196" y="4347209"/>
            <a:ext cx="640080" cy="64008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2">
                    <a:lumMod val="10000"/>
                  </a:schemeClr>
                </a:solidFill>
                <a:latin typeface="Times" pitchFamily="2" charset="0"/>
              </a:rPr>
              <a:t>CPU 2</a:t>
            </a:r>
          </a:p>
        </p:txBody>
      </p:sp>
      <p:cxnSp>
        <p:nvCxnSpPr>
          <p:cNvPr id="17" name="Straight Arrow Connector 66">
            <a:extLst>
              <a:ext uri="{FF2B5EF4-FFF2-40B4-BE49-F238E27FC236}">
                <a16:creationId xmlns:a16="http://schemas.microsoft.com/office/drawing/2014/main" id="{51A9FBBF-26F2-3741-AD7C-DC63AC031D92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41219" y="3965586"/>
            <a:ext cx="675176" cy="472608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10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66">
            <a:extLst>
              <a:ext uri="{FF2B5EF4-FFF2-40B4-BE49-F238E27FC236}">
                <a16:creationId xmlns:a16="http://schemas.microsoft.com/office/drawing/2014/main" id="{EA41BEC9-2485-B547-B8DD-D5E6E3B09CDD}"/>
              </a:ext>
            </a:extLst>
          </p:cNvPr>
          <p:cNvCxnSpPr>
            <a:cxnSpLocks/>
          </p:cNvCxnSpPr>
          <p:nvPr/>
        </p:nvCxnSpPr>
        <p:spPr>
          <a:xfrm rot="10800000">
            <a:off x="8341219" y="4899873"/>
            <a:ext cx="675176" cy="45861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66">
            <a:extLst>
              <a:ext uri="{FF2B5EF4-FFF2-40B4-BE49-F238E27FC236}">
                <a16:creationId xmlns:a16="http://schemas.microsoft.com/office/drawing/2014/main" id="{6C1C3056-FD0B-DC4C-917E-ADFF2E7E4F49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39277" y="3965585"/>
            <a:ext cx="2541175" cy="588417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10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66">
            <a:extLst>
              <a:ext uri="{FF2B5EF4-FFF2-40B4-BE49-F238E27FC236}">
                <a16:creationId xmlns:a16="http://schemas.microsoft.com/office/drawing/2014/main" id="{04C6AD72-C1E7-484A-82E1-152BE5287F9E}"/>
              </a:ext>
            </a:extLst>
          </p:cNvPr>
          <p:cNvCxnSpPr>
            <a:cxnSpLocks/>
          </p:cNvCxnSpPr>
          <p:nvPr/>
        </p:nvCxnSpPr>
        <p:spPr>
          <a:xfrm flipH="1" flipV="1">
            <a:off x="8341219" y="4766368"/>
            <a:ext cx="2539232" cy="592118"/>
          </a:xfrm>
          <a:prstGeom prst="curvedConnector3">
            <a:avLst>
              <a:gd name="adj1" fmla="val 52045"/>
            </a:avLst>
          </a:prstGeom>
          <a:ln>
            <a:solidFill>
              <a:schemeClr val="bg2">
                <a:lumMod val="10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66">
            <a:extLst>
              <a:ext uri="{FF2B5EF4-FFF2-40B4-BE49-F238E27FC236}">
                <a16:creationId xmlns:a16="http://schemas.microsoft.com/office/drawing/2014/main" id="{A47947D8-180D-EF42-A582-6BE42A8E12D9}"/>
              </a:ext>
            </a:extLst>
          </p:cNvPr>
          <p:cNvCxnSpPr>
            <a:cxnSpLocks/>
            <a:stCxn id="16" idx="3"/>
            <a:endCxn id="9" idx="3"/>
          </p:cNvCxnSpPr>
          <p:nvPr/>
        </p:nvCxnSpPr>
        <p:spPr>
          <a:xfrm flipH="1">
            <a:off x="7267848" y="4667249"/>
            <a:ext cx="431348" cy="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74C74EC-4CC1-5F4B-BDE9-06A90E6CD874}"/>
              </a:ext>
            </a:extLst>
          </p:cNvPr>
          <p:cNvCxnSpPr>
            <a:cxnSpLocks/>
          </p:cNvCxnSpPr>
          <p:nvPr/>
        </p:nvCxnSpPr>
        <p:spPr>
          <a:xfrm flipH="1">
            <a:off x="6041117" y="3700356"/>
            <a:ext cx="2828788" cy="0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F22B21-941B-9D42-9E28-FD86655DE9A8}"/>
              </a:ext>
            </a:extLst>
          </p:cNvPr>
          <p:cNvCxnSpPr>
            <a:cxnSpLocks/>
          </p:cNvCxnSpPr>
          <p:nvPr/>
        </p:nvCxnSpPr>
        <p:spPr>
          <a:xfrm flipH="1">
            <a:off x="6041117" y="3782567"/>
            <a:ext cx="2828788" cy="0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35">
            <a:extLst>
              <a:ext uri="{FF2B5EF4-FFF2-40B4-BE49-F238E27FC236}">
                <a16:creationId xmlns:a16="http://schemas.microsoft.com/office/drawing/2014/main" id="{740F99C4-10EE-8840-B566-214364A92AA4}"/>
              </a:ext>
            </a:extLst>
          </p:cNvPr>
          <p:cNvCxnSpPr>
            <a:cxnSpLocks/>
          </p:cNvCxnSpPr>
          <p:nvPr/>
        </p:nvCxnSpPr>
        <p:spPr>
          <a:xfrm rot="16200000" flipV="1">
            <a:off x="7465029" y="-208684"/>
            <a:ext cx="12700" cy="7275367"/>
          </a:xfrm>
          <a:prstGeom prst="bentConnector3">
            <a:avLst>
              <a:gd name="adj1" fmla="val 1800000"/>
            </a:avLst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36">
            <a:extLst>
              <a:ext uri="{FF2B5EF4-FFF2-40B4-BE49-F238E27FC236}">
                <a16:creationId xmlns:a16="http://schemas.microsoft.com/office/drawing/2014/main" id="{52119813-CFB9-7B45-9FF9-05EBE9905D59}"/>
              </a:ext>
            </a:extLst>
          </p:cNvPr>
          <p:cNvCxnSpPr>
            <a:cxnSpLocks/>
          </p:cNvCxnSpPr>
          <p:nvPr/>
        </p:nvCxnSpPr>
        <p:spPr>
          <a:xfrm rot="5400000">
            <a:off x="7465029" y="2257389"/>
            <a:ext cx="12700" cy="7275367"/>
          </a:xfrm>
          <a:prstGeom prst="bentConnector3">
            <a:avLst>
              <a:gd name="adj1" fmla="val 1800000"/>
            </a:avLst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35">
            <a:extLst>
              <a:ext uri="{FF2B5EF4-FFF2-40B4-BE49-F238E27FC236}">
                <a16:creationId xmlns:a16="http://schemas.microsoft.com/office/drawing/2014/main" id="{1ACD1130-1343-2446-8154-F8E9DDDF5DB7}"/>
              </a:ext>
            </a:extLst>
          </p:cNvPr>
          <p:cNvCxnSpPr>
            <a:cxnSpLocks/>
          </p:cNvCxnSpPr>
          <p:nvPr/>
        </p:nvCxnSpPr>
        <p:spPr>
          <a:xfrm rot="16200000" flipV="1">
            <a:off x="7528382" y="-208684"/>
            <a:ext cx="12700" cy="7275367"/>
          </a:xfrm>
          <a:prstGeom prst="bentConnector3">
            <a:avLst>
              <a:gd name="adj1" fmla="val 2376016"/>
            </a:avLst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B0E897-0299-5149-ADCD-F1848FE42640}"/>
              </a:ext>
            </a:extLst>
          </p:cNvPr>
          <p:cNvCxnSpPr>
            <a:cxnSpLocks/>
          </p:cNvCxnSpPr>
          <p:nvPr/>
        </p:nvCxnSpPr>
        <p:spPr>
          <a:xfrm>
            <a:off x="5656146" y="4085367"/>
            <a:ext cx="0" cy="116376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2191AB-1A22-3440-B98E-CA13F75A2C05}"/>
              </a:ext>
            </a:extLst>
          </p:cNvPr>
          <p:cNvCxnSpPr>
            <a:cxnSpLocks/>
          </p:cNvCxnSpPr>
          <p:nvPr/>
        </p:nvCxnSpPr>
        <p:spPr>
          <a:xfrm>
            <a:off x="5725849" y="4085366"/>
            <a:ext cx="0" cy="116376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3D6A8C-4BA3-DE4D-88FC-0B4B92DB9BBF}"/>
              </a:ext>
            </a:extLst>
          </p:cNvPr>
          <p:cNvCxnSpPr>
            <a:cxnSpLocks/>
          </p:cNvCxnSpPr>
          <p:nvPr/>
        </p:nvCxnSpPr>
        <p:spPr>
          <a:xfrm flipH="1">
            <a:off x="6439914" y="3011290"/>
            <a:ext cx="49787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66">
            <a:extLst>
              <a:ext uri="{FF2B5EF4-FFF2-40B4-BE49-F238E27FC236}">
                <a16:creationId xmlns:a16="http://schemas.microsoft.com/office/drawing/2014/main" id="{15FA46C6-EE30-9D45-AE7A-B8183349F726}"/>
              </a:ext>
            </a:extLst>
          </p:cNvPr>
          <p:cNvCxnSpPr>
            <a:cxnSpLocks/>
          </p:cNvCxnSpPr>
          <p:nvPr/>
        </p:nvCxnSpPr>
        <p:spPr>
          <a:xfrm flipH="1">
            <a:off x="7258648" y="3011437"/>
            <a:ext cx="497879" cy="0"/>
          </a:xfrm>
          <a:prstGeom prst="straightConnector1">
            <a:avLst/>
          </a:prstGeom>
          <a:ln>
            <a:solidFill>
              <a:schemeClr val="dk1"/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66">
            <a:extLst>
              <a:ext uri="{FF2B5EF4-FFF2-40B4-BE49-F238E27FC236}">
                <a16:creationId xmlns:a16="http://schemas.microsoft.com/office/drawing/2014/main" id="{A900DCAF-65D0-EA48-B59C-0A9269EF2BC4}"/>
              </a:ext>
            </a:extLst>
          </p:cNvPr>
          <p:cNvCxnSpPr>
            <a:cxnSpLocks/>
          </p:cNvCxnSpPr>
          <p:nvPr/>
        </p:nvCxnSpPr>
        <p:spPr>
          <a:xfrm>
            <a:off x="7954862" y="3001451"/>
            <a:ext cx="497879" cy="0"/>
          </a:xfrm>
          <a:prstGeom prst="straightConnector1">
            <a:avLst/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3698241-986A-A441-A075-58D6B57A25E2}"/>
              </a:ext>
            </a:extLst>
          </p:cNvPr>
          <p:cNvSpPr txBox="1"/>
          <p:nvPr/>
        </p:nvSpPr>
        <p:spPr>
          <a:xfrm>
            <a:off x="6297349" y="2693674"/>
            <a:ext cx="805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latin typeface="Times" pitchFamily="2" charset="0"/>
              </a:rPr>
              <a:t>NVLink</a:t>
            </a:r>
            <a:endParaRPr lang="en-US" sz="1400">
              <a:latin typeface="Times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7461C3-BCE0-1645-8D91-71BDC04A26DE}"/>
              </a:ext>
            </a:extLst>
          </p:cNvPr>
          <p:cNvSpPr txBox="1"/>
          <p:nvPr/>
        </p:nvSpPr>
        <p:spPr>
          <a:xfrm>
            <a:off x="7238781" y="2706348"/>
            <a:ext cx="497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QPI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0F0D45-9B0B-CA4F-823E-67D608A95044}"/>
              </a:ext>
            </a:extLst>
          </p:cNvPr>
          <p:cNvSpPr txBox="1"/>
          <p:nvPr/>
        </p:nvSpPr>
        <p:spPr>
          <a:xfrm>
            <a:off x="7949173" y="2681412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PCIe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0669CB-E1BA-214A-9C00-71448DDACF36}"/>
              </a:ext>
            </a:extLst>
          </p:cNvPr>
          <p:cNvGrpSpPr/>
          <p:nvPr/>
        </p:nvGrpSpPr>
        <p:grpSpPr>
          <a:xfrm>
            <a:off x="3513020" y="3429000"/>
            <a:ext cx="2500403" cy="2466072"/>
            <a:chOff x="2168671" y="2169809"/>
            <a:chExt cx="2500403" cy="2466072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43839DC-0708-2D49-B579-6FEB76C5710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13565" y="1941494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">
              <a:extLst>
                <a:ext uri="{FF2B5EF4-FFF2-40B4-BE49-F238E27FC236}">
                  <a16:creationId xmlns:a16="http://schemas.microsoft.com/office/drawing/2014/main" id="{8F1EF188-4FFA-E243-858B-6DE364D4E645}"/>
                </a:ext>
              </a:extLst>
            </p:cNvPr>
            <p:cNvSpPr txBox="1"/>
            <p:nvPr/>
          </p:nvSpPr>
          <p:spPr>
            <a:xfrm>
              <a:off x="2181147" y="2257907"/>
              <a:ext cx="628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Times" pitchFamily="2" charset="0"/>
                </a:rPr>
                <a:t>GPU 1</a:t>
              </a:r>
            </a:p>
          </p:txBody>
        </p:sp>
        <p:sp>
          <p:nvSpPr>
            <p:cNvPr id="38" name="TextBox 3">
              <a:extLst>
                <a:ext uri="{FF2B5EF4-FFF2-40B4-BE49-F238E27FC236}">
                  <a16:creationId xmlns:a16="http://schemas.microsoft.com/office/drawing/2014/main" id="{7F18E331-C52F-ED4A-AD19-372DB006F175}"/>
                </a:ext>
              </a:extLst>
            </p:cNvPr>
            <p:cNvSpPr txBox="1"/>
            <p:nvPr/>
          </p:nvSpPr>
          <p:spPr>
            <a:xfrm>
              <a:off x="4040424" y="2235420"/>
              <a:ext cx="628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Times" pitchFamily="2" charset="0"/>
                </a:rPr>
                <a:t>GPU 2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E8E8D41-5106-344E-8A2C-487C210129E5}"/>
                </a:ext>
              </a:extLst>
            </p:cNvPr>
            <p:cNvCxnSpPr>
              <a:cxnSpLocks/>
            </p:cNvCxnSpPr>
            <p:nvPr/>
          </p:nvCxnSpPr>
          <p:spPr>
            <a:xfrm>
              <a:off x="2482996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2E9BFA3-4278-C043-8D80-477EC5BA09E3}"/>
                </a:ext>
              </a:extLst>
            </p:cNvPr>
            <p:cNvCxnSpPr>
              <a:cxnSpLocks/>
            </p:cNvCxnSpPr>
            <p:nvPr/>
          </p:nvCxnSpPr>
          <p:spPr>
            <a:xfrm>
              <a:off x="2552699" y="2826175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54B4B3C-F994-C545-AA0A-89696E660D27}"/>
                </a:ext>
              </a:extLst>
            </p:cNvPr>
            <p:cNvSpPr/>
            <p:nvPr/>
          </p:nvSpPr>
          <p:spPr>
            <a:xfrm rot="5400000">
              <a:off x="4032727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8EECB36-2929-2D42-A03E-6993C5E2B970}"/>
                </a:ext>
              </a:extLst>
            </p:cNvPr>
            <p:cNvSpPr/>
            <p:nvPr/>
          </p:nvSpPr>
          <p:spPr>
            <a:xfrm rot="5400000">
              <a:off x="2168671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B476253-9CFB-FF4E-86AB-860816C7EDDC}"/>
                </a:ext>
              </a:extLst>
            </p:cNvPr>
            <p:cNvSpPr/>
            <p:nvPr/>
          </p:nvSpPr>
          <p:spPr>
            <a:xfrm rot="5400000">
              <a:off x="2168671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44" name="TextBox 6">
              <a:extLst>
                <a:ext uri="{FF2B5EF4-FFF2-40B4-BE49-F238E27FC236}">
                  <a16:creationId xmlns:a16="http://schemas.microsoft.com/office/drawing/2014/main" id="{2F8E664F-3EAC-9643-A562-B2E5AF4AB5A7}"/>
                </a:ext>
              </a:extLst>
            </p:cNvPr>
            <p:cNvSpPr txBox="1"/>
            <p:nvPr/>
          </p:nvSpPr>
          <p:spPr>
            <a:xfrm>
              <a:off x="2168671" y="4073137"/>
              <a:ext cx="628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Times" pitchFamily="2" charset="0"/>
                </a:rPr>
                <a:t>GPU 4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7AE799D-9F07-8D4B-9235-13D84634F6BD}"/>
                </a:ext>
              </a:extLst>
            </p:cNvPr>
            <p:cNvSpPr/>
            <p:nvPr/>
          </p:nvSpPr>
          <p:spPr>
            <a:xfrm rot="5400000">
              <a:off x="2168671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806A675-15E3-F049-B4E1-9AE2C0F40B63}"/>
                </a:ext>
              </a:extLst>
            </p:cNvPr>
            <p:cNvCxnSpPr>
              <a:cxnSpLocks/>
            </p:cNvCxnSpPr>
            <p:nvPr/>
          </p:nvCxnSpPr>
          <p:spPr>
            <a:xfrm>
              <a:off x="2482996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BC2DB30-6864-3841-8B53-01D9F0AB68A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13565" y="1941494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F57B3BB-A3D2-3142-8367-1EA026F14243}"/>
                </a:ext>
              </a:extLst>
            </p:cNvPr>
            <p:cNvCxnSpPr>
              <a:cxnSpLocks/>
              <a:endCxn id="45" idx="1"/>
            </p:cNvCxnSpPr>
            <p:nvPr/>
          </p:nvCxnSpPr>
          <p:spPr>
            <a:xfrm flipH="1">
              <a:off x="2705257" y="2706395"/>
              <a:ext cx="1419536" cy="13929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6">
              <a:extLst>
                <a:ext uri="{FF2B5EF4-FFF2-40B4-BE49-F238E27FC236}">
                  <a16:creationId xmlns:a16="http://schemas.microsoft.com/office/drawing/2014/main" id="{C985D22B-9281-8742-9B3D-E354ABFD2F64}"/>
                </a:ext>
              </a:extLst>
            </p:cNvPr>
            <p:cNvSpPr txBox="1"/>
            <p:nvPr/>
          </p:nvSpPr>
          <p:spPr>
            <a:xfrm>
              <a:off x="2181147" y="2257907"/>
              <a:ext cx="628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Times" pitchFamily="2" charset="0"/>
                </a:rPr>
                <a:t>GPU 1</a:t>
              </a:r>
            </a:p>
          </p:txBody>
        </p:sp>
        <p:sp>
          <p:nvSpPr>
            <p:cNvPr id="50" name="TextBox 7">
              <a:extLst>
                <a:ext uri="{FF2B5EF4-FFF2-40B4-BE49-F238E27FC236}">
                  <a16:creationId xmlns:a16="http://schemas.microsoft.com/office/drawing/2014/main" id="{016AE228-2CF2-1B45-AB69-B02220FAA176}"/>
                </a:ext>
              </a:extLst>
            </p:cNvPr>
            <p:cNvSpPr txBox="1"/>
            <p:nvPr/>
          </p:nvSpPr>
          <p:spPr>
            <a:xfrm>
              <a:off x="4040424" y="2235420"/>
              <a:ext cx="628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Times" pitchFamily="2" charset="0"/>
                </a:rPr>
                <a:t>GPU 2</a:t>
              </a:r>
            </a:p>
          </p:txBody>
        </p:sp>
        <p:sp>
          <p:nvSpPr>
            <p:cNvPr id="51" name="TextBox 8">
              <a:extLst>
                <a:ext uri="{FF2B5EF4-FFF2-40B4-BE49-F238E27FC236}">
                  <a16:creationId xmlns:a16="http://schemas.microsoft.com/office/drawing/2014/main" id="{230BB18F-E0F3-0244-8411-6B647BD9A127}"/>
                </a:ext>
              </a:extLst>
            </p:cNvPr>
            <p:cNvSpPr txBox="1"/>
            <p:nvPr/>
          </p:nvSpPr>
          <p:spPr>
            <a:xfrm>
              <a:off x="2168671" y="4073137"/>
              <a:ext cx="628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latin typeface="Times" pitchFamily="2" charset="0"/>
                </a:rPr>
                <a:t>GPU 4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007C653-08F2-5F4F-A8FA-9B6C342D60EC}"/>
                </a:ext>
              </a:extLst>
            </p:cNvPr>
            <p:cNvCxnSpPr>
              <a:cxnSpLocks/>
            </p:cNvCxnSpPr>
            <p:nvPr/>
          </p:nvCxnSpPr>
          <p:spPr>
            <a:xfrm>
              <a:off x="2552699" y="2826175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A7B1A95-CE5F-524E-9A1B-81D497EA7619}"/>
              </a:ext>
            </a:extLst>
          </p:cNvPr>
          <p:cNvGrpSpPr/>
          <p:nvPr/>
        </p:nvGrpSpPr>
        <p:grpSpPr>
          <a:xfrm>
            <a:off x="5377075" y="3429000"/>
            <a:ext cx="6052343" cy="2466073"/>
            <a:chOff x="4032726" y="2169809"/>
            <a:chExt cx="6052343" cy="2466073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FA3155A-B58B-464D-8B9A-AD04F5D5E6C4}"/>
                </a:ext>
              </a:extLst>
            </p:cNvPr>
            <p:cNvCxnSpPr>
              <a:cxnSpLocks/>
            </p:cNvCxnSpPr>
            <p:nvPr/>
          </p:nvCxnSpPr>
          <p:spPr>
            <a:xfrm>
              <a:off x="9749491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05D257D-6A4C-4248-B43A-943CF41FBACA}"/>
                </a:ext>
              </a:extLst>
            </p:cNvPr>
            <p:cNvCxnSpPr>
              <a:cxnSpLocks/>
            </p:cNvCxnSpPr>
            <p:nvPr/>
          </p:nvCxnSpPr>
          <p:spPr>
            <a:xfrm>
              <a:off x="9819194" y="2826175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2176510-0748-DE46-AE99-CD13DE3A21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6568" y="2706395"/>
              <a:ext cx="1419534" cy="139290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2A14A7A-23A9-7548-9A03-423E4532D7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6568" y="2706395"/>
              <a:ext cx="1419534" cy="13929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DBE0392-62F6-DD49-9D1F-907ED4C03108}"/>
                </a:ext>
              </a:extLst>
            </p:cNvPr>
            <p:cNvSpPr/>
            <p:nvPr/>
          </p:nvSpPr>
          <p:spPr>
            <a:xfrm rot="5400000">
              <a:off x="4032727" y="4007232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6DD32F0-6D8D-1746-95EF-39DB20D33E44}"/>
                </a:ext>
              </a:extLst>
            </p:cNvPr>
            <p:cNvSpPr/>
            <p:nvPr/>
          </p:nvSpPr>
          <p:spPr>
            <a:xfrm rot="16200000" flipH="1">
              <a:off x="9444038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B2F318D-D69F-B44E-9645-23BB4DDC7021}"/>
                </a:ext>
              </a:extLst>
            </p:cNvPr>
            <p:cNvSpPr/>
            <p:nvPr/>
          </p:nvSpPr>
          <p:spPr>
            <a:xfrm rot="16200000" flipH="1">
              <a:off x="7579982" y="4007232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C54E3B4-C8DF-CF4C-8E6B-8715A8A7D8FD}"/>
                </a:ext>
              </a:extLst>
            </p:cNvPr>
            <p:cNvSpPr/>
            <p:nvPr/>
          </p:nvSpPr>
          <p:spPr>
            <a:xfrm rot="16200000" flipH="1">
              <a:off x="7579982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FEBB98B-378A-C848-B972-329F3C5E3257}"/>
                </a:ext>
              </a:extLst>
            </p:cNvPr>
            <p:cNvSpPr/>
            <p:nvPr/>
          </p:nvSpPr>
          <p:spPr>
            <a:xfrm rot="16200000" flipH="1">
              <a:off x="9444038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E4E1F75-4ABD-6741-BFB1-8EDC137C2E3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827794" y="1863008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0018644-D7E6-C440-9279-3BF65D0DED7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827795" y="3700431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D3F1FC7-8BAD-534F-931D-0041940C5C2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827795" y="3778917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65DCAAB8-896E-0546-A9A7-F2E99CE5B9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997" y="4363565"/>
              <a:ext cx="284686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4363EABF-6EAC-4044-A61E-9D2299366E4D}"/>
                </a:ext>
              </a:extLst>
            </p:cNvPr>
            <p:cNvSpPr txBox="1"/>
            <p:nvPr/>
          </p:nvSpPr>
          <p:spPr>
            <a:xfrm>
              <a:off x="4032726" y="4069003"/>
              <a:ext cx="6286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rgbClr val="000000"/>
                  </a:solidFill>
                  <a:latin typeface="Times" pitchFamily="2" charset="0"/>
                </a:rPr>
                <a:t>GPU 3</a:t>
              </a:r>
            </a:p>
          </p:txBody>
        </p:sp>
        <p:sp>
          <p:nvSpPr>
            <p:cNvPr id="68" name="TextBox 11">
              <a:extLst>
                <a:ext uri="{FF2B5EF4-FFF2-40B4-BE49-F238E27FC236}">
                  <a16:creationId xmlns:a16="http://schemas.microsoft.com/office/drawing/2014/main" id="{F6777531-B231-774F-AF6D-350F89B00241}"/>
                </a:ext>
              </a:extLst>
            </p:cNvPr>
            <p:cNvSpPr txBox="1"/>
            <p:nvPr/>
          </p:nvSpPr>
          <p:spPr>
            <a:xfrm>
              <a:off x="9452343" y="2226563"/>
              <a:ext cx="6286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rgbClr val="000000"/>
                  </a:solidFill>
                  <a:latin typeface="Times" pitchFamily="2" charset="0"/>
                </a:rPr>
                <a:t>GPU 5</a:t>
              </a:r>
            </a:p>
          </p:txBody>
        </p:sp>
        <p:sp>
          <p:nvSpPr>
            <p:cNvPr id="69" name="TextBox 12">
              <a:extLst>
                <a:ext uri="{FF2B5EF4-FFF2-40B4-BE49-F238E27FC236}">
                  <a16:creationId xmlns:a16="http://schemas.microsoft.com/office/drawing/2014/main" id="{E64C7480-ED81-8C4F-B47E-67C4A35BCF10}"/>
                </a:ext>
              </a:extLst>
            </p:cNvPr>
            <p:cNvSpPr txBox="1"/>
            <p:nvPr/>
          </p:nvSpPr>
          <p:spPr>
            <a:xfrm>
              <a:off x="7588287" y="2220272"/>
              <a:ext cx="6286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rgbClr val="000000"/>
                  </a:solidFill>
                  <a:latin typeface="Times" pitchFamily="2" charset="0"/>
                </a:rPr>
                <a:t>GPU 6</a:t>
              </a:r>
            </a:p>
          </p:txBody>
        </p:sp>
        <p:sp>
          <p:nvSpPr>
            <p:cNvPr id="70" name="TextBox 13">
              <a:extLst>
                <a:ext uri="{FF2B5EF4-FFF2-40B4-BE49-F238E27FC236}">
                  <a16:creationId xmlns:a16="http://schemas.microsoft.com/office/drawing/2014/main" id="{53B40B4D-D483-DB49-9665-D8AB02E45FD7}"/>
                </a:ext>
              </a:extLst>
            </p:cNvPr>
            <p:cNvSpPr txBox="1"/>
            <p:nvPr/>
          </p:nvSpPr>
          <p:spPr>
            <a:xfrm>
              <a:off x="7588286" y="4078564"/>
              <a:ext cx="6286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rgbClr val="000000"/>
                  </a:solidFill>
                  <a:latin typeface="Times" pitchFamily="2" charset="0"/>
                </a:rPr>
                <a:t>GPU 7</a:t>
              </a:r>
            </a:p>
          </p:txBody>
        </p:sp>
        <p:sp>
          <p:nvSpPr>
            <p:cNvPr id="71" name="TextBox 14">
              <a:extLst>
                <a:ext uri="{FF2B5EF4-FFF2-40B4-BE49-F238E27FC236}">
                  <a16:creationId xmlns:a16="http://schemas.microsoft.com/office/drawing/2014/main" id="{253539B4-8D19-DE4C-A58B-1C363776EEEF}"/>
                </a:ext>
              </a:extLst>
            </p:cNvPr>
            <p:cNvSpPr txBox="1"/>
            <p:nvPr/>
          </p:nvSpPr>
          <p:spPr>
            <a:xfrm>
              <a:off x="9456419" y="4057832"/>
              <a:ext cx="6286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rgbClr val="000000"/>
                  </a:solidFill>
                  <a:latin typeface="Times" pitchFamily="2" charset="0"/>
                </a:rPr>
                <a:t>GPU 8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51C4E9C-0CE8-F94A-875B-17C8EC540F59}"/>
                </a:ext>
              </a:extLst>
            </p:cNvPr>
            <p:cNvCxnSpPr>
              <a:cxnSpLocks/>
            </p:cNvCxnSpPr>
            <p:nvPr/>
          </p:nvCxnSpPr>
          <p:spPr>
            <a:xfrm>
              <a:off x="7855097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FDD8FC8-D1BB-F64E-8AC1-0A31F9E727C2}"/>
                </a:ext>
              </a:extLst>
            </p:cNvPr>
            <p:cNvCxnSpPr>
              <a:cxnSpLocks/>
            </p:cNvCxnSpPr>
            <p:nvPr/>
          </p:nvCxnSpPr>
          <p:spPr>
            <a:xfrm>
              <a:off x="7924800" y="2826175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F1ED40EF-2E98-5E4E-B7CF-F904155012FE}"/>
              </a:ext>
            </a:extLst>
          </p:cNvPr>
          <p:cNvSpPr txBox="1"/>
          <p:nvPr/>
        </p:nvSpPr>
        <p:spPr>
          <a:xfrm>
            <a:off x="3935304" y="3129112"/>
            <a:ext cx="191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Effective BW</a:t>
            </a:r>
          </a:p>
        </p:txBody>
      </p:sp>
      <p:sp>
        <p:nvSpPr>
          <p:cNvPr id="75" name="Left-Right Arrow 74">
            <a:extLst>
              <a:ext uri="{FF2B5EF4-FFF2-40B4-BE49-F238E27FC236}">
                <a16:creationId xmlns:a16="http://schemas.microsoft.com/office/drawing/2014/main" id="{0B6AC621-44D1-7C45-808D-4FD2D9710DE7}"/>
              </a:ext>
            </a:extLst>
          </p:cNvPr>
          <p:cNvSpPr/>
          <p:nvPr/>
        </p:nvSpPr>
        <p:spPr>
          <a:xfrm>
            <a:off x="1818204" y="4347209"/>
            <a:ext cx="1590696" cy="696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Isomorphic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A47F0BF-917F-6C48-B015-B1A2A5394F5D}"/>
              </a:ext>
            </a:extLst>
          </p:cNvPr>
          <p:cNvGrpSpPr/>
          <p:nvPr/>
        </p:nvGrpSpPr>
        <p:grpSpPr>
          <a:xfrm>
            <a:off x="318493" y="3374171"/>
            <a:ext cx="2492706" cy="2466072"/>
            <a:chOff x="2168671" y="2169809"/>
            <a:chExt cx="2492706" cy="2466072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CDAAE2B-7790-194F-93D6-AEDBA581FE7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13565" y="1941494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D239D18-05DA-9148-B691-3BF8A525AD82}"/>
                </a:ext>
              </a:extLst>
            </p:cNvPr>
            <p:cNvCxnSpPr>
              <a:cxnSpLocks/>
            </p:cNvCxnSpPr>
            <p:nvPr/>
          </p:nvCxnSpPr>
          <p:spPr>
            <a:xfrm>
              <a:off x="2482996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0D3F776-3F7D-4642-861A-12820A8F4EF7}"/>
                </a:ext>
              </a:extLst>
            </p:cNvPr>
            <p:cNvSpPr/>
            <p:nvPr/>
          </p:nvSpPr>
          <p:spPr>
            <a:xfrm rot="5400000">
              <a:off x="4032727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B023D67-B956-6F44-A43D-6FE761463787}"/>
                </a:ext>
              </a:extLst>
            </p:cNvPr>
            <p:cNvSpPr/>
            <p:nvPr/>
          </p:nvSpPr>
          <p:spPr>
            <a:xfrm rot="5400000">
              <a:off x="2168671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FB41322-DBF5-354C-9F03-90BE77D488B3}"/>
                </a:ext>
              </a:extLst>
            </p:cNvPr>
            <p:cNvSpPr/>
            <p:nvPr/>
          </p:nvSpPr>
          <p:spPr>
            <a:xfrm rot="5400000">
              <a:off x="2168671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D07AB19-8802-8C41-9799-5A4FAB548DF8}"/>
                </a:ext>
              </a:extLst>
            </p:cNvPr>
            <p:cNvSpPr/>
            <p:nvPr/>
          </p:nvSpPr>
          <p:spPr>
            <a:xfrm rot="5400000">
              <a:off x="2168671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Times" pitchFamily="2" charset="0"/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9932C17-2AFF-C246-BF58-978010FFC5C7}"/>
                </a:ext>
              </a:extLst>
            </p:cNvPr>
            <p:cNvCxnSpPr>
              <a:cxnSpLocks/>
            </p:cNvCxnSpPr>
            <p:nvPr/>
          </p:nvCxnSpPr>
          <p:spPr>
            <a:xfrm>
              <a:off x="2482996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65D75BF6-10E3-8743-BF6A-C3253DD1CA8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13565" y="1941494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FE4BC2B-E732-1349-93A6-21D4CCB8A715}"/>
                </a:ext>
              </a:extLst>
            </p:cNvPr>
            <p:cNvCxnSpPr>
              <a:cxnSpLocks/>
              <a:endCxn id="82" idx="1"/>
            </p:cNvCxnSpPr>
            <p:nvPr/>
          </p:nvCxnSpPr>
          <p:spPr>
            <a:xfrm flipH="1">
              <a:off x="2705257" y="2706395"/>
              <a:ext cx="1419536" cy="13929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CC0F6167-1F90-4C4B-A305-E80FBA3FCC0F}"/>
              </a:ext>
            </a:extLst>
          </p:cNvPr>
          <p:cNvSpPr txBox="1"/>
          <p:nvPr/>
        </p:nvSpPr>
        <p:spPr>
          <a:xfrm rot="18973835">
            <a:off x="649665" y="4215609"/>
            <a:ext cx="1208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App Graph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F3CD0BE-F700-354A-BEB3-5B4741F285E2}"/>
              </a:ext>
            </a:extLst>
          </p:cNvPr>
          <p:cNvSpPr txBox="1"/>
          <p:nvPr/>
        </p:nvSpPr>
        <p:spPr>
          <a:xfrm rot="18973835">
            <a:off x="3932455" y="4115029"/>
            <a:ext cx="108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Matching</a:t>
            </a:r>
            <a:br>
              <a:rPr lang="en-US" b="1"/>
            </a:br>
            <a:r>
              <a:rPr lang="en-US" b="1"/>
              <a:t>pattern</a:t>
            </a:r>
          </a:p>
        </p:txBody>
      </p:sp>
    </p:spTree>
    <p:extLst>
      <p:ext uri="{BB962C8B-B14F-4D97-AF65-F5344CB8AC3E}">
        <p14:creationId xmlns:p14="http://schemas.microsoft.com/office/powerpoint/2010/main" val="380650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4" grpId="0"/>
      <p:bldP spid="75" grpId="0" animBg="1"/>
      <p:bldP spid="86" grpId="0"/>
      <p:bldP spid="8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4D373-3241-2D41-8BF1-7086C0B7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Correlate</a:t>
            </a:r>
            <a:r>
              <a:rPr lang="en-US" i="1">
                <a:solidFill>
                  <a:srgbClr val="FF0000"/>
                </a:solidFill>
              </a:rPr>
              <a:t> Effective Bandwidth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23FD3-29D5-4D40-8496-4915A9350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DA4D1-39D8-464A-96D1-062A9A75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0C0C2-F0C4-9743-A141-E5B378B7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1DDB82-4D7F-A340-8A24-96DB992FD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883" y="2995192"/>
            <a:ext cx="4114801" cy="2012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D1F2AD-A09F-2544-A8F3-201BED1C0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552" y="2790877"/>
            <a:ext cx="4114801" cy="2590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7676D3-CDD4-4247-80AB-D931497BCC18}"/>
              </a:ext>
            </a:extLst>
          </p:cNvPr>
          <p:cNvSpPr txBox="1"/>
          <p:nvPr/>
        </p:nvSpPr>
        <p:spPr>
          <a:xfrm rot="16200000">
            <a:off x="5883134" y="3404247"/>
            <a:ext cx="2097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latin typeface="Times" pitchFamily="2" charset="0"/>
              </a:rPr>
              <a:t>VGG Training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13B825-CBED-C84E-94C8-757DA4C05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729850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Scoring all possible (2,3,4,5)-GPU allocations using Microbenchmarks.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C6A97F-0938-8249-B49E-8A2A6C35163B}"/>
              </a:ext>
            </a:extLst>
          </p:cNvPr>
          <p:cNvSpPr/>
          <p:nvPr/>
        </p:nvSpPr>
        <p:spPr>
          <a:xfrm>
            <a:off x="1946546" y="4062115"/>
            <a:ext cx="3353138" cy="3766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A944F1-6149-EA40-AF2D-62F7A081BF45}"/>
              </a:ext>
            </a:extLst>
          </p:cNvPr>
          <p:cNvSpPr/>
          <p:nvPr/>
        </p:nvSpPr>
        <p:spPr>
          <a:xfrm>
            <a:off x="3294261" y="3608262"/>
            <a:ext cx="1713743" cy="3766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DE32F1E-D84D-F34E-A147-D1E6AC9F4610}"/>
              </a:ext>
            </a:extLst>
          </p:cNvPr>
          <p:cNvSpPr/>
          <p:nvPr/>
        </p:nvSpPr>
        <p:spPr>
          <a:xfrm>
            <a:off x="4246004" y="3113397"/>
            <a:ext cx="307829" cy="3246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5A609590-6BEC-9D47-B49F-1E61128EC384}"/>
              </a:ext>
            </a:extLst>
          </p:cNvPr>
          <p:cNvSpPr txBox="1">
            <a:spLocks/>
          </p:cNvSpPr>
          <p:nvPr/>
        </p:nvSpPr>
        <p:spPr>
          <a:xfrm>
            <a:off x="838200" y="5459059"/>
            <a:ext cx="10515600" cy="729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rgbClr val="C00000"/>
                </a:solidFill>
              </a:rPr>
              <a:t>Effective Bandwidth is a better metric.</a:t>
            </a:r>
          </a:p>
        </p:txBody>
      </p:sp>
    </p:spTree>
    <p:extLst>
      <p:ext uri="{BB962C8B-B14F-4D97-AF65-F5344CB8AC3E}">
        <p14:creationId xmlns:p14="http://schemas.microsoft.com/office/powerpoint/2010/main" val="136380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B055-086D-4049-BEE7-CB1596E8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Benchmarking allocations at runtime is </a:t>
            </a:r>
            <a:r>
              <a:rPr lang="en-US">
                <a:solidFill>
                  <a:srgbClr val="C00000"/>
                </a:solidFill>
              </a:rPr>
              <a:t>not scalable</a:t>
            </a:r>
            <a:r>
              <a:rPr lang="en-US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CAE2F-064B-0840-8288-92DB5FD4B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7183F-F0DB-CE44-B2A5-29F59A04A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543C9-A24B-9B46-92B9-195DFBC58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B64A7-5B93-5545-A0FC-7552F882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72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E689-9C18-7C4F-82B1-3FFDA1176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Effective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F010-11E4-0F4A-A2C0-FFF0266B7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6054" cy="1511027"/>
          </a:xfrm>
        </p:spPr>
        <p:txBody>
          <a:bodyPr>
            <a:normAutofit/>
          </a:bodyPr>
          <a:lstStyle/>
          <a:p>
            <a:r>
              <a:rPr lang="en-US"/>
              <a:t>Non-linear regression to </a:t>
            </a:r>
            <a:r>
              <a:rPr lang="en-US" b="1" i="1">
                <a:solidFill>
                  <a:srgbClr val="FF0000"/>
                </a:solidFill>
              </a:rPr>
              <a:t>predict effective bandwidth</a:t>
            </a:r>
          </a:p>
          <a:p>
            <a:pPr lvl="1"/>
            <a:r>
              <a:rPr lang="en-US"/>
              <a:t>Number of Double </a:t>
            </a:r>
            <a:r>
              <a:rPr lang="en-US" err="1"/>
              <a:t>NVLinks</a:t>
            </a:r>
            <a:r>
              <a:rPr lang="en-US"/>
              <a:t> (𝑥), Single </a:t>
            </a:r>
            <a:r>
              <a:rPr lang="en-US" err="1"/>
              <a:t>NVLinks</a:t>
            </a:r>
            <a:r>
              <a:rPr lang="en-US"/>
              <a:t> (𝑦), and PCIe links (𝑧) </a:t>
            </a:r>
          </a:p>
          <a:p>
            <a:pPr lvl="1"/>
            <a:r>
              <a:rPr lang="en-US"/>
              <a:t>31 samples of possible 2, 3, 4, 5 GPU combinations</a:t>
            </a:r>
          </a:p>
          <a:p>
            <a:pPr lvl="1"/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39693-EEAF-524A-B71E-5BCE7CFCB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2CBAA-60B3-824F-8EB1-6B800E32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04280-9CA5-5747-8F13-F5553EA2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18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736AE0-4BA8-7842-928F-9425CBF1A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030" y="3455134"/>
            <a:ext cx="6395939" cy="25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B239-3745-E34C-A4C4-34876AE5A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Multi-GPU systems are increasingly common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C9954-5E19-AE4E-8455-AF600BAE8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829049" cy="2477070"/>
          </a:xfrm>
        </p:spPr>
        <p:txBody>
          <a:bodyPr/>
          <a:lstStyle/>
          <a:p>
            <a:r>
              <a:rPr lang="en-US"/>
              <a:t>Increased adoption of Accelerators in Top 500 Supercomputers</a:t>
            </a:r>
          </a:p>
          <a:p>
            <a:pPr lvl="1"/>
            <a:r>
              <a:rPr lang="en-US"/>
              <a:t>GPUs</a:t>
            </a:r>
          </a:p>
          <a:p>
            <a:r>
              <a:rPr lang="en-US"/>
              <a:t>Scientific and ML applications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7A2DE-71E6-1A41-8AE4-99E123563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C657A-4B9B-2F43-A4EF-DC394C56A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8CDC5-AF59-7D41-A82E-640BC51B6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1</a:t>
            </a:fld>
            <a:endParaRPr lang="en-US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B1421CCD-3967-424C-B1B6-4852573CD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251" b="12934"/>
          <a:stretch/>
        </p:blipFill>
        <p:spPr>
          <a:xfrm>
            <a:off x="7558230" y="1918707"/>
            <a:ext cx="4311997" cy="3242902"/>
          </a:xfrm>
          <a:prstGeom prst="rect">
            <a:avLst/>
          </a:prstGeom>
        </p:spPr>
      </p:pic>
      <p:pic>
        <p:nvPicPr>
          <p:cNvPr id="1026" name="Picture 2" descr="Pytorch, logo Free Icon of Vector Logo">
            <a:extLst>
              <a:ext uri="{FF2B5EF4-FFF2-40B4-BE49-F238E27FC236}">
                <a16:creationId xmlns:a16="http://schemas.microsoft.com/office/drawing/2014/main" id="{1E51F800-A9A5-6C44-84DD-8873E5C7D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1" y="4519063"/>
            <a:ext cx="1620918" cy="81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nsorFlow">
            <a:extLst>
              <a:ext uri="{FF2B5EF4-FFF2-40B4-BE49-F238E27FC236}">
                <a16:creationId xmlns:a16="http://schemas.microsoft.com/office/drawing/2014/main" id="{DE5FE305-A2D1-EF4D-8D87-A5C8CD2A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70" y="4280991"/>
            <a:ext cx="1654452" cy="98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8 Best Deep Learning Frameworks for Data Science enthusiasts | by Maruti  Techlabs | Mission.org | Medium">
            <a:extLst>
              <a:ext uri="{FF2B5EF4-FFF2-40B4-BE49-F238E27FC236}">
                <a16:creationId xmlns:a16="http://schemas.microsoft.com/office/drawing/2014/main" id="{B80EB2CE-11DC-0F4D-BBF5-793A571F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21" y="4948473"/>
            <a:ext cx="1215537" cy="5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itHub - apache/incubator-mxnet: Lightweight, Portable, Flexible  Distributed/Mobile Deep Learning with Dynamic, Mutation-aware Dataflow Dep  Scheduler; for Python, R, Julia, Scala, Go, Javascript and more">
            <a:extLst>
              <a:ext uri="{FF2B5EF4-FFF2-40B4-BE49-F238E27FC236}">
                <a16:creationId xmlns:a16="http://schemas.microsoft.com/office/drawing/2014/main" id="{B49C4D12-5C90-854C-A3A0-9ED018FAD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72" y="5391340"/>
            <a:ext cx="1559726" cy="5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57C1E4B-D319-0741-98FF-15606D8A99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153" y="3859459"/>
            <a:ext cx="622512" cy="62251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E936D63-4A1A-F147-81AE-DE6EAE854F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8544" y="4123437"/>
            <a:ext cx="622512" cy="14442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E45DFE8-3AF5-5343-B44A-C6B5FC6BDB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6690" y="4557990"/>
            <a:ext cx="1376000" cy="25685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87C9BE0-ED95-6648-A3DA-6F10653FEC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0668" y="3991590"/>
            <a:ext cx="918343" cy="35338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08898B4E-AAAC-BB40-9CB5-66B5415929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5072" y="4048933"/>
            <a:ext cx="1109096" cy="27122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809EC70-C117-8D4F-9DE8-BD14385F65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5511" y="4981328"/>
            <a:ext cx="1109096" cy="577654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E2E4601-19C3-DB4E-876D-12B83E7D6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76777" y="5317738"/>
            <a:ext cx="1063483" cy="68062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FA628D0-AB08-9040-A464-87ABEADB5D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6774" y="5721202"/>
            <a:ext cx="1645963" cy="40712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F57BFB4-5A19-7D4A-83BA-0C6300AE68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86421" y="4267860"/>
            <a:ext cx="1197835" cy="6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9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E689-9C18-7C4F-82B1-3FFDA1176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Effective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F010-11E4-0F4A-A2C0-FFF0266B7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6054" cy="2007588"/>
          </a:xfrm>
        </p:spPr>
        <p:txBody>
          <a:bodyPr/>
          <a:lstStyle/>
          <a:p>
            <a:r>
              <a:rPr lang="en-US"/>
              <a:t>Non-linear regression to </a:t>
            </a:r>
            <a:r>
              <a:rPr lang="en-US" b="1" i="1">
                <a:solidFill>
                  <a:srgbClr val="FF0000"/>
                </a:solidFill>
              </a:rPr>
              <a:t>predict effective bandwidth</a:t>
            </a:r>
          </a:p>
          <a:p>
            <a:r>
              <a:rPr lang="en-US" b="1"/>
              <a:t>Predicted Effective BW correlates well with Actual Effective BW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39693-EEAF-524A-B71E-5BCE7CFCB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2CBAA-60B3-824F-8EB1-6B800E32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04280-9CA5-5747-8F13-F5553EA2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19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593C12-DA9A-1748-B6B5-A31D7D65D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419" y="3310758"/>
            <a:ext cx="6850273" cy="28575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9B0384-E31B-9043-AF9D-BD5F075B4999}"/>
              </a:ext>
            </a:extLst>
          </p:cNvPr>
          <p:cNvSpPr txBox="1"/>
          <p:nvPr/>
        </p:nvSpPr>
        <p:spPr>
          <a:xfrm>
            <a:off x="6804821" y="4336777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RMSE = 1.5153</a:t>
            </a:r>
          </a:p>
        </p:txBody>
      </p:sp>
    </p:spTree>
    <p:extLst>
      <p:ext uri="{BB962C8B-B14F-4D97-AF65-F5344CB8AC3E}">
        <p14:creationId xmlns:p14="http://schemas.microsoft.com/office/powerpoint/2010/main" val="260255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CCF2-3577-D641-8737-1840DC8F6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Do we need a metric other than </a:t>
            </a:r>
            <a:r>
              <a:rPr lang="en-US" i="1">
                <a:solidFill>
                  <a:srgbClr val="C00000"/>
                </a:solidFill>
              </a:rPr>
              <a:t>Effective bandwidth</a:t>
            </a:r>
            <a:r>
              <a:rPr lang="en-US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1D4A8-7A95-A64A-81F9-94DA0425D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B0789-1C09-EC43-A39B-32964A8F9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D1B2B-5259-1848-83D4-90F60510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FF444-6E64-5649-B3F1-F8EE2C9C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90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2C896-6B25-ED45-BA28-40F4F6C9F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Revisiting ML training speedup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3B836-04B0-2E43-B4CE-E86772FD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9B790-9E72-7944-922A-9EDADC1C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0991F-1367-3245-8A60-3D80187F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21</a:t>
            </a:fld>
            <a:endParaRPr lang="en-US"/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A49D3013-A72C-FF47-99F5-CF23A23FF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446797" cy="774908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Not all applications benefit from </a:t>
            </a:r>
            <a:r>
              <a:rPr lang="en-US" b="1" i="1"/>
              <a:t>Effective Bandwidth.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E676628C-7051-9E40-8C02-801AC3E5D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22"/>
          <a:stretch/>
        </p:blipFill>
        <p:spPr>
          <a:xfrm>
            <a:off x="6581460" y="3536548"/>
            <a:ext cx="4406917" cy="1778394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068D5988-6AAA-E74A-8670-E9E464622380}"/>
              </a:ext>
            </a:extLst>
          </p:cNvPr>
          <p:cNvSpPr/>
          <p:nvPr/>
        </p:nvSpPr>
        <p:spPr>
          <a:xfrm>
            <a:off x="9608732" y="4166101"/>
            <a:ext cx="1452846" cy="88412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63CF2A8-B71F-4F42-905A-E777C892B58B}"/>
              </a:ext>
            </a:extLst>
          </p:cNvPr>
          <p:cNvSpPr txBox="1"/>
          <p:nvPr/>
        </p:nvSpPr>
        <p:spPr>
          <a:xfrm>
            <a:off x="9655470" y="4139687"/>
            <a:ext cx="1205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BW Insensitive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7BE834AA-BD71-3C4A-B46F-F2F95C97D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89" b="1503"/>
          <a:stretch/>
        </p:blipFill>
        <p:spPr>
          <a:xfrm>
            <a:off x="2092216" y="2965782"/>
            <a:ext cx="3469381" cy="3244220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1C569782-D4C3-3640-B841-B31BD381DE2E}"/>
              </a:ext>
            </a:extLst>
          </p:cNvPr>
          <p:cNvSpPr txBox="1"/>
          <p:nvPr/>
        </p:nvSpPr>
        <p:spPr>
          <a:xfrm rot="16200000">
            <a:off x="1545865" y="4285999"/>
            <a:ext cx="1097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Google Net</a:t>
            </a:r>
          </a:p>
        </p:txBody>
      </p:sp>
    </p:spTree>
    <p:extLst>
      <p:ext uri="{BB962C8B-B14F-4D97-AF65-F5344CB8AC3E}">
        <p14:creationId xmlns:p14="http://schemas.microsoft.com/office/powerpoint/2010/main" val="144326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11E1-AF75-604F-9D06-FC569836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How do we allocate for </a:t>
            </a:r>
            <a:r>
              <a:rPr lang="en-US">
                <a:solidFill>
                  <a:srgbClr val="C00000"/>
                </a:solidFill>
              </a:rPr>
              <a:t>Bandwidth insensitive </a:t>
            </a:r>
            <a:r>
              <a:rPr lang="en-US"/>
              <a:t>workloads?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8A424-E979-2048-AD08-A055BFC86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FF0CE-FCE8-5848-9366-77941E50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2823C-9E4B-CF48-AF6C-D13D9885E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26F64-6EF2-994A-BA02-7D9DC5D3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51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nip Single Corner Rectangle 84">
            <a:extLst>
              <a:ext uri="{FF2B5EF4-FFF2-40B4-BE49-F238E27FC236}">
                <a16:creationId xmlns:a16="http://schemas.microsoft.com/office/drawing/2014/main" id="{4DAABADB-2435-C543-A63B-DB4513652B0C}"/>
              </a:ext>
            </a:extLst>
          </p:cNvPr>
          <p:cNvSpPr/>
          <p:nvPr/>
        </p:nvSpPr>
        <p:spPr>
          <a:xfrm rot="5400000">
            <a:off x="2901878" y="3843843"/>
            <a:ext cx="2070133" cy="2176942"/>
          </a:xfrm>
          <a:prstGeom prst="snip1Rect">
            <a:avLst>
              <a:gd name="adj" fmla="val 50000"/>
            </a:avLst>
          </a:prstGeom>
          <a:noFill/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2C896-6B25-ED45-BA28-40F4F6C9F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Preserved Bandwidth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3B836-04B0-2E43-B4CE-E86772FD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9B790-9E72-7944-922A-9EDADC1C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0991F-1367-3245-8A60-3D80187F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23</a:t>
            </a:fld>
            <a:endParaRPr lang="en-US"/>
          </a:p>
        </p:txBody>
      </p:sp>
      <p:sp>
        <p:nvSpPr>
          <p:cNvPr id="7" name="Snip Single Corner Rectangle 86">
            <a:extLst>
              <a:ext uri="{FF2B5EF4-FFF2-40B4-BE49-F238E27FC236}">
                <a16:creationId xmlns:a16="http://schemas.microsoft.com/office/drawing/2014/main" id="{B4AB4E81-1C81-9A45-AB4B-870357027854}"/>
              </a:ext>
            </a:extLst>
          </p:cNvPr>
          <p:cNvSpPr/>
          <p:nvPr/>
        </p:nvSpPr>
        <p:spPr>
          <a:xfrm rot="16200000">
            <a:off x="5619970" y="2292341"/>
            <a:ext cx="2185981" cy="5211672"/>
          </a:xfrm>
          <a:custGeom>
            <a:avLst/>
            <a:gdLst>
              <a:gd name="connsiteX0" fmla="*/ 0 w 2992524"/>
              <a:gd name="connsiteY0" fmla="*/ 0 h 2585121"/>
              <a:gd name="connsiteX1" fmla="*/ 1699964 w 2992524"/>
              <a:gd name="connsiteY1" fmla="*/ 0 h 2585121"/>
              <a:gd name="connsiteX2" fmla="*/ 2992524 w 2992524"/>
              <a:gd name="connsiteY2" fmla="*/ 1292561 h 2585121"/>
              <a:gd name="connsiteX3" fmla="*/ 2992524 w 2992524"/>
              <a:gd name="connsiteY3" fmla="*/ 2585121 h 2585121"/>
              <a:gd name="connsiteX4" fmla="*/ 0 w 2992524"/>
              <a:gd name="connsiteY4" fmla="*/ 2585121 h 2585121"/>
              <a:gd name="connsiteX5" fmla="*/ 0 w 2992524"/>
              <a:gd name="connsiteY5" fmla="*/ 0 h 2585121"/>
              <a:gd name="connsiteX0" fmla="*/ 0 w 2992524"/>
              <a:gd name="connsiteY0" fmla="*/ 0 h 3911307"/>
              <a:gd name="connsiteX1" fmla="*/ 1699964 w 2992524"/>
              <a:gd name="connsiteY1" fmla="*/ 0 h 3911307"/>
              <a:gd name="connsiteX2" fmla="*/ 2992524 w 2992524"/>
              <a:gd name="connsiteY2" fmla="*/ 1292561 h 3911307"/>
              <a:gd name="connsiteX3" fmla="*/ 2992524 w 2992524"/>
              <a:gd name="connsiteY3" fmla="*/ 2585121 h 3911307"/>
              <a:gd name="connsiteX4" fmla="*/ 2052861 w 2992524"/>
              <a:gd name="connsiteY4" fmla="*/ 3911307 h 3911307"/>
              <a:gd name="connsiteX5" fmla="*/ 0 w 2992524"/>
              <a:gd name="connsiteY5" fmla="*/ 0 h 3911307"/>
              <a:gd name="connsiteX0" fmla="*/ 0 w 2429348"/>
              <a:gd name="connsiteY0" fmla="*/ 3536490 h 3911307"/>
              <a:gd name="connsiteX1" fmla="*/ 1136788 w 2429348"/>
              <a:gd name="connsiteY1" fmla="*/ 0 h 3911307"/>
              <a:gd name="connsiteX2" fmla="*/ 2429348 w 2429348"/>
              <a:gd name="connsiteY2" fmla="*/ 1292561 h 3911307"/>
              <a:gd name="connsiteX3" fmla="*/ 2429348 w 2429348"/>
              <a:gd name="connsiteY3" fmla="*/ 2585121 h 3911307"/>
              <a:gd name="connsiteX4" fmla="*/ 1489685 w 2429348"/>
              <a:gd name="connsiteY4" fmla="*/ 3911307 h 3911307"/>
              <a:gd name="connsiteX5" fmla="*/ 0 w 2429348"/>
              <a:gd name="connsiteY5" fmla="*/ 3536490 h 3911307"/>
              <a:gd name="connsiteX0" fmla="*/ 0 w 2429348"/>
              <a:gd name="connsiteY0" fmla="*/ 3475931 h 3850748"/>
              <a:gd name="connsiteX1" fmla="*/ 918785 w 2429348"/>
              <a:gd name="connsiteY1" fmla="*/ 0 h 3850748"/>
              <a:gd name="connsiteX2" fmla="*/ 2429348 w 2429348"/>
              <a:gd name="connsiteY2" fmla="*/ 1232002 h 3850748"/>
              <a:gd name="connsiteX3" fmla="*/ 2429348 w 2429348"/>
              <a:gd name="connsiteY3" fmla="*/ 2524562 h 3850748"/>
              <a:gd name="connsiteX4" fmla="*/ 1489685 w 2429348"/>
              <a:gd name="connsiteY4" fmla="*/ 3850748 h 3850748"/>
              <a:gd name="connsiteX5" fmla="*/ 0 w 2429348"/>
              <a:gd name="connsiteY5" fmla="*/ 3475931 h 3850748"/>
              <a:gd name="connsiteX0" fmla="*/ 0 w 2429348"/>
              <a:gd name="connsiteY0" fmla="*/ 3385093 h 3759910"/>
              <a:gd name="connsiteX1" fmla="*/ 1200349 w 2429348"/>
              <a:gd name="connsiteY1" fmla="*/ 0 h 3759910"/>
              <a:gd name="connsiteX2" fmla="*/ 2429348 w 2429348"/>
              <a:gd name="connsiteY2" fmla="*/ 1141164 h 3759910"/>
              <a:gd name="connsiteX3" fmla="*/ 2429348 w 2429348"/>
              <a:gd name="connsiteY3" fmla="*/ 2433724 h 3759910"/>
              <a:gd name="connsiteX4" fmla="*/ 1489685 w 2429348"/>
              <a:gd name="connsiteY4" fmla="*/ 3759910 h 3759910"/>
              <a:gd name="connsiteX5" fmla="*/ 0 w 2429348"/>
              <a:gd name="connsiteY5" fmla="*/ 3385093 h 3759910"/>
              <a:gd name="connsiteX0" fmla="*/ 0 w 2429348"/>
              <a:gd name="connsiteY0" fmla="*/ 3445648 h 3820465"/>
              <a:gd name="connsiteX1" fmla="*/ 1175322 w 2429348"/>
              <a:gd name="connsiteY1" fmla="*/ 0 h 3820465"/>
              <a:gd name="connsiteX2" fmla="*/ 2429348 w 2429348"/>
              <a:gd name="connsiteY2" fmla="*/ 1201719 h 3820465"/>
              <a:gd name="connsiteX3" fmla="*/ 2429348 w 2429348"/>
              <a:gd name="connsiteY3" fmla="*/ 2494279 h 3820465"/>
              <a:gd name="connsiteX4" fmla="*/ 1489685 w 2429348"/>
              <a:gd name="connsiteY4" fmla="*/ 3820465 h 3820465"/>
              <a:gd name="connsiteX5" fmla="*/ 0 w 2429348"/>
              <a:gd name="connsiteY5" fmla="*/ 3445648 h 3820465"/>
              <a:gd name="connsiteX0" fmla="*/ 0 w 2448119"/>
              <a:gd name="connsiteY0" fmla="*/ 3445648 h 3820465"/>
              <a:gd name="connsiteX1" fmla="*/ 1175322 w 2448119"/>
              <a:gd name="connsiteY1" fmla="*/ 0 h 3820465"/>
              <a:gd name="connsiteX2" fmla="*/ 2448119 w 2448119"/>
              <a:gd name="connsiteY2" fmla="*/ 1213831 h 3820465"/>
              <a:gd name="connsiteX3" fmla="*/ 2429348 w 2448119"/>
              <a:gd name="connsiteY3" fmla="*/ 2494279 h 3820465"/>
              <a:gd name="connsiteX4" fmla="*/ 1489685 w 2448119"/>
              <a:gd name="connsiteY4" fmla="*/ 3820465 h 3820465"/>
              <a:gd name="connsiteX5" fmla="*/ 0 w 2448119"/>
              <a:gd name="connsiteY5" fmla="*/ 3445648 h 3820465"/>
              <a:gd name="connsiteX0" fmla="*/ 0 w 2992478"/>
              <a:gd name="connsiteY0" fmla="*/ 3445648 h 3820465"/>
              <a:gd name="connsiteX1" fmla="*/ 1175322 w 2992478"/>
              <a:gd name="connsiteY1" fmla="*/ 0 h 3820465"/>
              <a:gd name="connsiteX2" fmla="*/ 2448119 w 2992478"/>
              <a:gd name="connsiteY2" fmla="*/ 1213831 h 3820465"/>
              <a:gd name="connsiteX3" fmla="*/ 2992478 w 2992478"/>
              <a:gd name="connsiteY3" fmla="*/ 1755496 h 3820465"/>
              <a:gd name="connsiteX4" fmla="*/ 1489685 w 2992478"/>
              <a:gd name="connsiteY4" fmla="*/ 3820465 h 3820465"/>
              <a:gd name="connsiteX5" fmla="*/ 0 w 2992478"/>
              <a:gd name="connsiteY5" fmla="*/ 3445648 h 3820465"/>
              <a:gd name="connsiteX0" fmla="*/ 0 w 3961192"/>
              <a:gd name="connsiteY0" fmla="*/ 3445648 h 7090504"/>
              <a:gd name="connsiteX1" fmla="*/ 1175322 w 3961192"/>
              <a:gd name="connsiteY1" fmla="*/ 0 h 7090504"/>
              <a:gd name="connsiteX2" fmla="*/ 2448119 w 3961192"/>
              <a:gd name="connsiteY2" fmla="*/ 1213831 h 7090504"/>
              <a:gd name="connsiteX3" fmla="*/ 2992478 w 3961192"/>
              <a:gd name="connsiteY3" fmla="*/ 1755496 h 7090504"/>
              <a:gd name="connsiteX4" fmla="*/ 3961192 w 3961192"/>
              <a:gd name="connsiteY4" fmla="*/ 7090504 h 7090504"/>
              <a:gd name="connsiteX5" fmla="*/ 0 w 3961192"/>
              <a:gd name="connsiteY5" fmla="*/ 3445648 h 7090504"/>
              <a:gd name="connsiteX0" fmla="*/ 0 w 3961192"/>
              <a:gd name="connsiteY0" fmla="*/ 3445648 h 7090504"/>
              <a:gd name="connsiteX1" fmla="*/ 1175322 w 3961192"/>
              <a:gd name="connsiteY1" fmla="*/ 0 h 7090504"/>
              <a:gd name="connsiteX2" fmla="*/ 2448119 w 3961192"/>
              <a:gd name="connsiteY2" fmla="*/ 1213831 h 7090504"/>
              <a:gd name="connsiteX3" fmla="*/ 3893484 w 3961192"/>
              <a:gd name="connsiteY3" fmla="*/ 2754678 h 7090504"/>
              <a:gd name="connsiteX4" fmla="*/ 3961192 w 3961192"/>
              <a:gd name="connsiteY4" fmla="*/ 7090504 h 7090504"/>
              <a:gd name="connsiteX5" fmla="*/ 0 w 3961192"/>
              <a:gd name="connsiteY5" fmla="*/ 3445648 h 7090504"/>
              <a:gd name="connsiteX0" fmla="*/ 0 w 2791137"/>
              <a:gd name="connsiteY0" fmla="*/ 6661191 h 7090504"/>
              <a:gd name="connsiteX1" fmla="*/ 5267 w 2791137"/>
              <a:gd name="connsiteY1" fmla="*/ 0 h 7090504"/>
              <a:gd name="connsiteX2" fmla="*/ 1278064 w 2791137"/>
              <a:gd name="connsiteY2" fmla="*/ 1213831 h 7090504"/>
              <a:gd name="connsiteX3" fmla="*/ 2723429 w 2791137"/>
              <a:gd name="connsiteY3" fmla="*/ 2754678 h 7090504"/>
              <a:gd name="connsiteX4" fmla="*/ 2791137 w 2791137"/>
              <a:gd name="connsiteY4" fmla="*/ 7090504 h 7090504"/>
              <a:gd name="connsiteX5" fmla="*/ 0 w 2791137"/>
              <a:gd name="connsiteY5" fmla="*/ 6661191 h 7090504"/>
              <a:gd name="connsiteX0" fmla="*/ 0 w 2753597"/>
              <a:gd name="connsiteY0" fmla="*/ 6661191 h 6666613"/>
              <a:gd name="connsiteX1" fmla="*/ 5267 w 2753597"/>
              <a:gd name="connsiteY1" fmla="*/ 0 h 6666613"/>
              <a:gd name="connsiteX2" fmla="*/ 1278064 w 2753597"/>
              <a:gd name="connsiteY2" fmla="*/ 1213831 h 6666613"/>
              <a:gd name="connsiteX3" fmla="*/ 2723429 w 2753597"/>
              <a:gd name="connsiteY3" fmla="*/ 2754678 h 6666613"/>
              <a:gd name="connsiteX4" fmla="*/ 2753597 w 2753597"/>
              <a:gd name="connsiteY4" fmla="*/ 6666613 h 6666613"/>
              <a:gd name="connsiteX5" fmla="*/ 0 w 2753597"/>
              <a:gd name="connsiteY5" fmla="*/ 6661191 h 6666613"/>
              <a:gd name="connsiteX0" fmla="*/ 0 w 3116501"/>
              <a:gd name="connsiteY0" fmla="*/ 6661191 h 6672669"/>
              <a:gd name="connsiteX1" fmla="*/ 5267 w 3116501"/>
              <a:gd name="connsiteY1" fmla="*/ 0 h 6672669"/>
              <a:gd name="connsiteX2" fmla="*/ 1278064 w 3116501"/>
              <a:gd name="connsiteY2" fmla="*/ 1213831 h 6672669"/>
              <a:gd name="connsiteX3" fmla="*/ 2723429 w 3116501"/>
              <a:gd name="connsiteY3" fmla="*/ 2754678 h 6672669"/>
              <a:gd name="connsiteX4" fmla="*/ 3116501 w 3116501"/>
              <a:gd name="connsiteY4" fmla="*/ 6672669 h 6672669"/>
              <a:gd name="connsiteX5" fmla="*/ 0 w 3116501"/>
              <a:gd name="connsiteY5" fmla="*/ 6661191 h 6672669"/>
              <a:gd name="connsiteX0" fmla="*/ 7443 w 3111429"/>
              <a:gd name="connsiteY0" fmla="*/ 6618802 h 6672669"/>
              <a:gd name="connsiteX1" fmla="*/ 195 w 3111429"/>
              <a:gd name="connsiteY1" fmla="*/ 0 h 6672669"/>
              <a:gd name="connsiteX2" fmla="*/ 1272992 w 3111429"/>
              <a:gd name="connsiteY2" fmla="*/ 1213831 h 6672669"/>
              <a:gd name="connsiteX3" fmla="*/ 2718357 w 3111429"/>
              <a:gd name="connsiteY3" fmla="*/ 2754678 h 6672669"/>
              <a:gd name="connsiteX4" fmla="*/ 3111429 w 3111429"/>
              <a:gd name="connsiteY4" fmla="*/ 6672669 h 6672669"/>
              <a:gd name="connsiteX5" fmla="*/ 7443 w 3111429"/>
              <a:gd name="connsiteY5" fmla="*/ 6618802 h 6672669"/>
              <a:gd name="connsiteX0" fmla="*/ 7443 w 3111429"/>
              <a:gd name="connsiteY0" fmla="*/ 6618802 h 6672669"/>
              <a:gd name="connsiteX1" fmla="*/ 195 w 3111429"/>
              <a:gd name="connsiteY1" fmla="*/ 0 h 6672669"/>
              <a:gd name="connsiteX2" fmla="*/ 1272992 w 3111429"/>
              <a:gd name="connsiteY2" fmla="*/ 1213831 h 6672669"/>
              <a:gd name="connsiteX3" fmla="*/ 2881037 w 3111429"/>
              <a:gd name="connsiteY3" fmla="*/ 3002962 h 6672669"/>
              <a:gd name="connsiteX4" fmla="*/ 3111429 w 3111429"/>
              <a:gd name="connsiteY4" fmla="*/ 6672669 h 6672669"/>
              <a:gd name="connsiteX5" fmla="*/ 7443 w 3111429"/>
              <a:gd name="connsiteY5" fmla="*/ 6618802 h 6672669"/>
              <a:gd name="connsiteX0" fmla="*/ 7443 w 2886180"/>
              <a:gd name="connsiteY0" fmla="*/ 6618802 h 6684783"/>
              <a:gd name="connsiteX1" fmla="*/ 195 w 2886180"/>
              <a:gd name="connsiteY1" fmla="*/ 0 h 6684783"/>
              <a:gd name="connsiteX2" fmla="*/ 1272992 w 2886180"/>
              <a:gd name="connsiteY2" fmla="*/ 1213831 h 6684783"/>
              <a:gd name="connsiteX3" fmla="*/ 2881037 w 2886180"/>
              <a:gd name="connsiteY3" fmla="*/ 3002962 h 6684783"/>
              <a:gd name="connsiteX4" fmla="*/ 2886180 w 2886180"/>
              <a:gd name="connsiteY4" fmla="*/ 6684783 h 6684783"/>
              <a:gd name="connsiteX5" fmla="*/ 7443 w 2886180"/>
              <a:gd name="connsiteY5" fmla="*/ 6618802 h 6684783"/>
              <a:gd name="connsiteX0" fmla="*/ 7443 w 2881127"/>
              <a:gd name="connsiteY0" fmla="*/ 6618802 h 6624230"/>
              <a:gd name="connsiteX1" fmla="*/ 195 w 2881127"/>
              <a:gd name="connsiteY1" fmla="*/ 0 h 6624230"/>
              <a:gd name="connsiteX2" fmla="*/ 1272992 w 2881127"/>
              <a:gd name="connsiteY2" fmla="*/ 1213831 h 6624230"/>
              <a:gd name="connsiteX3" fmla="*/ 2881037 w 2881127"/>
              <a:gd name="connsiteY3" fmla="*/ 3002962 h 6624230"/>
              <a:gd name="connsiteX4" fmla="*/ 2861154 w 2881127"/>
              <a:gd name="connsiteY4" fmla="*/ 6624230 h 6624230"/>
              <a:gd name="connsiteX5" fmla="*/ 7443 w 2881127"/>
              <a:gd name="connsiteY5" fmla="*/ 6618802 h 662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1127" h="6624230">
                <a:moveTo>
                  <a:pt x="7443" y="6618802"/>
                </a:moveTo>
                <a:cubicBezTo>
                  <a:pt x="9199" y="4398405"/>
                  <a:pt x="-1561" y="2220397"/>
                  <a:pt x="195" y="0"/>
                </a:cubicBezTo>
                <a:lnTo>
                  <a:pt x="1272992" y="1213831"/>
                </a:lnTo>
                <a:lnTo>
                  <a:pt x="2881037" y="3002962"/>
                </a:lnTo>
                <a:cubicBezTo>
                  <a:pt x="2882751" y="4230236"/>
                  <a:pt x="2859440" y="5396956"/>
                  <a:pt x="2861154" y="6624230"/>
                </a:cubicBezTo>
                <a:lnTo>
                  <a:pt x="7443" y="661880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1C0FE7-D668-2242-B8E7-B6CD58581C12}"/>
              </a:ext>
            </a:extLst>
          </p:cNvPr>
          <p:cNvCxnSpPr>
            <a:cxnSpLocks/>
          </p:cNvCxnSpPr>
          <p:nvPr/>
        </p:nvCxnSpPr>
        <p:spPr>
          <a:xfrm flipH="1" flipV="1">
            <a:off x="3477157" y="4435731"/>
            <a:ext cx="1116831" cy="1091968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B314807-691D-C44A-9E5D-6686296C71A4}"/>
              </a:ext>
            </a:extLst>
          </p:cNvPr>
          <p:cNvSpPr/>
          <p:nvPr/>
        </p:nvSpPr>
        <p:spPr>
          <a:xfrm>
            <a:off x="5505549" y="4734905"/>
            <a:ext cx="503589" cy="501792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Times" pitchFamily="2" charset="0"/>
              </a:rPr>
              <a:t>CPU 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7EA82A-ACFC-9544-ABBD-D4EF076EA4C2}"/>
              </a:ext>
            </a:extLst>
          </p:cNvPr>
          <p:cNvCxnSpPr>
            <a:cxnSpLocks/>
          </p:cNvCxnSpPr>
          <p:nvPr/>
        </p:nvCxnSpPr>
        <p:spPr>
          <a:xfrm rot="5400000">
            <a:off x="4034424" y="5213374"/>
            <a:ext cx="0" cy="915602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FE1D97-6E9C-4D44-BF17-E7152035CAA4}"/>
              </a:ext>
            </a:extLst>
          </p:cNvPr>
          <p:cNvCxnSpPr>
            <a:cxnSpLocks/>
          </p:cNvCxnSpPr>
          <p:nvPr/>
        </p:nvCxnSpPr>
        <p:spPr>
          <a:xfrm rot="5400000">
            <a:off x="4034424" y="5274903"/>
            <a:ext cx="0" cy="915602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66">
            <a:extLst>
              <a:ext uri="{FF2B5EF4-FFF2-40B4-BE49-F238E27FC236}">
                <a16:creationId xmlns:a16="http://schemas.microsoft.com/office/drawing/2014/main" id="{FB25AA27-F5D6-354B-932A-DEFADDF249B8}"/>
              </a:ext>
            </a:extLst>
          </p:cNvPr>
          <p:cNvCxnSpPr>
            <a:cxnSpLocks/>
          </p:cNvCxnSpPr>
          <p:nvPr/>
        </p:nvCxnSpPr>
        <p:spPr>
          <a:xfrm>
            <a:off x="4943720" y="4435731"/>
            <a:ext cx="557152" cy="378793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66">
            <a:extLst>
              <a:ext uri="{FF2B5EF4-FFF2-40B4-BE49-F238E27FC236}">
                <a16:creationId xmlns:a16="http://schemas.microsoft.com/office/drawing/2014/main" id="{3DE812C6-8CF5-934C-832E-C142E55BD03B}"/>
              </a:ext>
            </a:extLst>
          </p:cNvPr>
          <p:cNvCxnSpPr>
            <a:cxnSpLocks/>
          </p:cNvCxnSpPr>
          <p:nvPr/>
        </p:nvCxnSpPr>
        <p:spPr>
          <a:xfrm flipV="1">
            <a:off x="4943720" y="5177640"/>
            <a:ext cx="561829" cy="350059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10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66">
            <a:extLst>
              <a:ext uri="{FF2B5EF4-FFF2-40B4-BE49-F238E27FC236}">
                <a16:creationId xmlns:a16="http://schemas.microsoft.com/office/drawing/2014/main" id="{FFAAF96C-78F5-7044-BC5A-5B94B3335E84}"/>
              </a:ext>
            </a:extLst>
          </p:cNvPr>
          <p:cNvCxnSpPr>
            <a:cxnSpLocks/>
          </p:cNvCxnSpPr>
          <p:nvPr/>
        </p:nvCxnSpPr>
        <p:spPr>
          <a:xfrm>
            <a:off x="3477157" y="4435731"/>
            <a:ext cx="2028392" cy="460352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66">
            <a:extLst>
              <a:ext uri="{FF2B5EF4-FFF2-40B4-BE49-F238E27FC236}">
                <a16:creationId xmlns:a16="http://schemas.microsoft.com/office/drawing/2014/main" id="{7DB6BC22-9F8F-BF4D-9CAF-D292F71C23BC}"/>
              </a:ext>
            </a:extLst>
          </p:cNvPr>
          <p:cNvCxnSpPr>
            <a:cxnSpLocks/>
          </p:cNvCxnSpPr>
          <p:nvPr/>
        </p:nvCxnSpPr>
        <p:spPr>
          <a:xfrm flipV="1">
            <a:off x="3477157" y="5078435"/>
            <a:ext cx="2030618" cy="449263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9A3A1F8-5B0F-F444-AA77-581D0DDDC4A0}"/>
              </a:ext>
            </a:extLst>
          </p:cNvPr>
          <p:cNvSpPr/>
          <p:nvPr/>
        </p:nvSpPr>
        <p:spPr>
          <a:xfrm flipH="1">
            <a:off x="6348504" y="4734905"/>
            <a:ext cx="503589" cy="501792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Times" pitchFamily="2" charset="0"/>
              </a:rPr>
              <a:t>CPU 2</a:t>
            </a:r>
          </a:p>
        </p:txBody>
      </p:sp>
      <p:cxnSp>
        <p:nvCxnSpPr>
          <p:cNvPr id="18" name="Straight Arrow Connector 66">
            <a:extLst>
              <a:ext uri="{FF2B5EF4-FFF2-40B4-BE49-F238E27FC236}">
                <a16:creationId xmlns:a16="http://schemas.microsoft.com/office/drawing/2014/main" id="{822BF17C-64FE-C547-B98A-52C06F408489}"/>
              </a:ext>
            </a:extLst>
          </p:cNvPr>
          <p:cNvCxnSpPr>
            <a:cxnSpLocks/>
          </p:cNvCxnSpPr>
          <p:nvPr/>
        </p:nvCxnSpPr>
        <p:spPr>
          <a:xfrm rot="10800000" flipV="1">
            <a:off x="6853622" y="4435731"/>
            <a:ext cx="531201" cy="370502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10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66">
            <a:extLst>
              <a:ext uri="{FF2B5EF4-FFF2-40B4-BE49-F238E27FC236}">
                <a16:creationId xmlns:a16="http://schemas.microsoft.com/office/drawing/2014/main" id="{962F40B5-3EF6-6A44-B4B4-69C18FF4E79E}"/>
              </a:ext>
            </a:extLst>
          </p:cNvPr>
          <p:cNvCxnSpPr>
            <a:cxnSpLocks/>
          </p:cNvCxnSpPr>
          <p:nvPr/>
        </p:nvCxnSpPr>
        <p:spPr>
          <a:xfrm rot="10800000">
            <a:off x="6853622" y="5168167"/>
            <a:ext cx="531201" cy="359531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66">
            <a:extLst>
              <a:ext uri="{FF2B5EF4-FFF2-40B4-BE49-F238E27FC236}">
                <a16:creationId xmlns:a16="http://schemas.microsoft.com/office/drawing/2014/main" id="{BC9D6FE8-5ABA-6244-8253-BA0D3373B7A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852094" y="4435730"/>
            <a:ext cx="1999292" cy="461291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10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66">
            <a:extLst>
              <a:ext uri="{FF2B5EF4-FFF2-40B4-BE49-F238E27FC236}">
                <a16:creationId xmlns:a16="http://schemas.microsoft.com/office/drawing/2014/main" id="{EF6883BF-32A3-9743-A62F-0A8B80CC71E5}"/>
              </a:ext>
            </a:extLst>
          </p:cNvPr>
          <p:cNvCxnSpPr>
            <a:cxnSpLocks/>
          </p:cNvCxnSpPr>
          <p:nvPr/>
        </p:nvCxnSpPr>
        <p:spPr>
          <a:xfrm flipH="1" flipV="1">
            <a:off x="6853622" y="5063506"/>
            <a:ext cx="1997763" cy="464192"/>
          </a:xfrm>
          <a:prstGeom prst="curvedConnector3">
            <a:avLst>
              <a:gd name="adj1" fmla="val 52045"/>
            </a:avLst>
          </a:prstGeom>
          <a:ln>
            <a:solidFill>
              <a:schemeClr val="bg2">
                <a:lumMod val="10000"/>
              </a:schemeClr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66">
            <a:extLst>
              <a:ext uri="{FF2B5EF4-FFF2-40B4-BE49-F238E27FC236}">
                <a16:creationId xmlns:a16="http://schemas.microsoft.com/office/drawing/2014/main" id="{01AFAD3E-122C-DC49-B6EE-12039C670883}"/>
              </a:ext>
            </a:extLst>
          </p:cNvPr>
          <p:cNvCxnSpPr>
            <a:cxnSpLocks/>
            <a:stCxn id="17" idx="3"/>
            <a:endCxn id="10" idx="3"/>
          </p:cNvCxnSpPr>
          <p:nvPr/>
        </p:nvCxnSpPr>
        <p:spPr>
          <a:xfrm flipH="1">
            <a:off x="6009137" y="4985801"/>
            <a:ext cx="339367" cy="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C7BD28-B161-CC42-90AC-229D2A744CE1}"/>
              </a:ext>
            </a:extLst>
          </p:cNvPr>
          <p:cNvCxnSpPr>
            <a:cxnSpLocks/>
          </p:cNvCxnSpPr>
          <p:nvPr/>
        </p:nvCxnSpPr>
        <p:spPr>
          <a:xfrm flipH="1">
            <a:off x="5043996" y="4227803"/>
            <a:ext cx="2225574" cy="0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4F363C-9EBA-A741-97BE-3E73AC665ECA}"/>
              </a:ext>
            </a:extLst>
          </p:cNvPr>
          <p:cNvCxnSpPr>
            <a:cxnSpLocks/>
          </p:cNvCxnSpPr>
          <p:nvPr/>
        </p:nvCxnSpPr>
        <p:spPr>
          <a:xfrm flipH="1">
            <a:off x="5043996" y="4292253"/>
            <a:ext cx="2225574" cy="0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35">
            <a:extLst>
              <a:ext uri="{FF2B5EF4-FFF2-40B4-BE49-F238E27FC236}">
                <a16:creationId xmlns:a16="http://schemas.microsoft.com/office/drawing/2014/main" id="{D053E84C-B30A-1A4B-B77A-70F1114B9714}"/>
              </a:ext>
            </a:extLst>
          </p:cNvPr>
          <p:cNvCxnSpPr>
            <a:cxnSpLocks/>
          </p:cNvCxnSpPr>
          <p:nvPr/>
        </p:nvCxnSpPr>
        <p:spPr>
          <a:xfrm rot="16200000" flipV="1">
            <a:off x="6164289" y="1153093"/>
            <a:ext cx="9956" cy="5723959"/>
          </a:xfrm>
          <a:prstGeom prst="bentConnector3">
            <a:avLst>
              <a:gd name="adj1" fmla="val 1800000"/>
            </a:avLst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36">
            <a:extLst>
              <a:ext uri="{FF2B5EF4-FFF2-40B4-BE49-F238E27FC236}">
                <a16:creationId xmlns:a16="http://schemas.microsoft.com/office/drawing/2014/main" id="{04A26EC0-50D8-6C44-A7B6-4792CE75492E}"/>
              </a:ext>
            </a:extLst>
          </p:cNvPr>
          <p:cNvCxnSpPr>
            <a:cxnSpLocks/>
          </p:cNvCxnSpPr>
          <p:nvPr/>
        </p:nvCxnSpPr>
        <p:spPr>
          <a:xfrm rot="5400000">
            <a:off x="6164289" y="3086376"/>
            <a:ext cx="9956" cy="5723959"/>
          </a:xfrm>
          <a:prstGeom prst="bentConnector3">
            <a:avLst>
              <a:gd name="adj1" fmla="val 1800000"/>
            </a:avLst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35">
            <a:extLst>
              <a:ext uri="{FF2B5EF4-FFF2-40B4-BE49-F238E27FC236}">
                <a16:creationId xmlns:a16="http://schemas.microsoft.com/office/drawing/2014/main" id="{CEC0C3FF-408C-D441-A49C-5B2B9ED4E736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14133" y="1153093"/>
            <a:ext cx="9956" cy="5723959"/>
          </a:xfrm>
          <a:prstGeom prst="bentConnector3">
            <a:avLst>
              <a:gd name="adj1" fmla="val 2376016"/>
            </a:avLst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7D5BD90-7B04-5641-9C82-121CFE80ACC6}"/>
              </a:ext>
            </a:extLst>
          </p:cNvPr>
          <p:cNvCxnSpPr>
            <a:cxnSpLocks/>
          </p:cNvCxnSpPr>
          <p:nvPr/>
        </p:nvCxnSpPr>
        <p:spPr>
          <a:xfrm>
            <a:off x="4741117" y="4529633"/>
            <a:ext cx="0" cy="912336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312E78-253D-294B-A065-DD516A4C2A48}"/>
              </a:ext>
            </a:extLst>
          </p:cNvPr>
          <p:cNvCxnSpPr>
            <a:cxnSpLocks/>
          </p:cNvCxnSpPr>
          <p:nvPr/>
        </p:nvCxnSpPr>
        <p:spPr>
          <a:xfrm>
            <a:off x="4795956" y="4529633"/>
            <a:ext cx="0" cy="912336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B8EA864-F9F5-0A40-A771-D16A603D8C58}"/>
              </a:ext>
            </a:extLst>
          </p:cNvPr>
          <p:cNvCxnSpPr>
            <a:cxnSpLocks/>
          </p:cNvCxnSpPr>
          <p:nvPr/>
        </p:nvCxnSpPr>
        <p:spPr>
          <a:xfrm flipH="1">
            <a:off x="5357753" y="3687609"/>
            <a:ext cx="391711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66">
            <a:extLst>
              <a:ext uri="{FF2B5EF4-FFF2-40B4-BE49-F238E27FC236}">
                <a16:creationId xmlns:a16="http://schemas.microsoft.com/office/drawing/2014/main" id="{B4EA8B06-B9CA-1841-87D8-72505C7C7B40}"/>
              </a:ext>
            </a:extLst>
          </p:cNvPr>
          <p:cNvCxnSpPr>
            <a:cxnSpLocks/>
          </p:cNvCxnSpPr>
          <p:nvPr/>
        </p:nvCxnSpPr>
        <p:spPr>
          <a:xfrm flipH="1">
            <a:off x="6001899" y="3687724"/>
            <a:ext cx="391711" cy="0"/>
          </a:xfrm>
          <a:prstGeom prst="straightConnector1">
            <a:avLst/>
          </a:prstGeom>
          <a:ln>
            <a:solidFill>
              <a:schemeClr val="dk1"/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66">
            <a:extLst>
              <a:ext uri="{FF2B5EF4-FFF2-40B4-BE49-F238E27FC236}">
                <a16:creationId xmlns:a16="http://schemas.microsoft.com/office/drawing/2014/main" id="{5E6FFEAE-19E4-3843-BC2D-18C15231363C}"/>
              </a:ext>
            </a:extLst>
          </p:cNvPr>
          <p:cNvCxnSpPr>
            <a:cxnSpLocks/>
          </p:cNvCxnSpPr>
          <p:nvPr/>
        </p:nvCxnSpPr>
        <p:spPr>
          <a:xfrm>
            <a:off x="6549652" y="3679895"/>
            <a:ext cx="391711" cy="0"/>
          </a:xfrm>
          <a:prstGeom prst="straightConnector1">
            <a:avLst/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8317374-4AC0-B04C-81EA-ABF95DD54854}"/>
              </a:ext>
            </a:extLst>
          </p:cNvPr>
          <p:cNvSpPr txBox="1"/>
          <p:nvPr/>
        </p:nvSpPr>
        <p:spPr>
          <a:xfrm>
            <a:off x="5184237" y="3438613"/>
            <a:ext cx="695360" cy="23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latin typeface="Times" pitchFamily="2" charset="0"/>
              </a:rPr>
              <a:t>NVLink</a:t>
            </a:r>
            <a:endParaRPr lang="en-US" sz="1200">
              <a:latin typeface="Times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694D1B-961B-1741-8073-0845B13BD37A}"/>
              </a:ext>
            </a:extLst>
          </p:cNvPr>
          <p:cNvSpPr txBox="1"/>
          <p:nvPr/>
        </p:nvSpPr>
        <p:spPr>
          <a:xfrm>
            <a:off x="5986269" y="3448549"/>
            <a:ext cx="428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imes" pitchFamily="2" charset="0"/>
              </a:rPr>
              <a:t>QPI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5FB068-173F-834F-ABEB-3C94EB16F221}"/>
              </a:ext>
            </a:extLst>
          </p:cNvPr>
          <p:cNvSpPr txBox="1"/>
          <p:nvPr/>
        </p:nvSpPr>
        <p:spPr>
          <a:xfrm>
            <a:off x="6545176" y="3429000"/>
            <a:ext cx="503589" cy="24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imes" pitchFamily="2" charset="0"/>
              </a:rPr>
              <a:t>PCIe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6CF420-D104-4947-B1B9-8DC0290126C4}"/>
              </a:ext>
            </a:extLst>
          </p:cNvPr>
          <p:cNvGrpSpPr/>
          <p:nvPr/>
        </p:nvGrpSpPr>
        <p:grpSpPr>
          <a:xfrm>
            <a:off x="3054993" y="4015073"/>
            <a:ext cx="1967214" cy="1933282"/>
            <a:chOff x="2168671" y="2169809"/>
            <a:chExt cx="2500403" cy="246607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9A6032E-7D54-364C-A4BB-2081681B958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13565" y="1941494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2">
              <a:extLst>
                <a:ext uri="{FF2B5EF4-FFF2-40B4-BE49-F238E27FC236}">
                  <a16:creationId xmlns:a16="http://schemas.microsoft.com/office/drawing/2014/main" id="{F288DD23-8C69-164E-8E21-E346C523A430}"/>
                </a:ext>
              </a:extLst>
            </p:cNvPr>
            <p:cNvSpPr txBox="1"/>
            <p:nvPr/>
          </p:nvSpPr>
          <p:spPr>
            <a:xfrm>
              <a:off x="2181147" y="2257907"/>
              <a:ext cx="628650" cy="498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latin typeface="Times" pitchFamily="2" charset="0"/>
                </a:rPr>
                <a:t>GPU 1</a:t>
              </a:r>
            </a:p>
          </p:txBody>
        </p:sp>
        <p:sp>
          <p:nvSpPr>
            <p:cNvPr id="39" name="TextBox 3">
              <a:extLst>
                <a:ext uri="{FF2B5EF4-FFF2-40B4-BE49-F238E27FC236}">
                  <a16:creationId xmlns:a16="http://schemas.microsoft.com/office/drawing/2014/main" id="{9B238E3A-D4BC-2B45-B82A-7EAE694D41C5}"/>
                </a:ext>
              </a:extLst>
            </p:cNvPr>
            <p:cNvSpPr txBox="1"/>
            <p:nvPr/>
          </p:nvSpPr>
          <p:spPr>
            <a:xfrm>
              <a:off x="4040424" y="2235421"/>
              <a:ext cx="628650" cy="498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latin typeface="Times" pitchFamily="2" charset="0"/>
                </a:rPr>
                <a:t>GPU 2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739FE3E-7BD2-4E4C-AF1A-FDD690A4B503}"/>
                </a:ext>
              </a:extLst>
            </p:cNvPr>
            <p:cNvCxnSpPr>
              <a:cxnSpLocks/>
            </p:cNvCxnSpPr>
            <p:nvPr/>
          </p:nvCxnSpPr>
          <p:spPr>
            <a:xfrm>
              <a:off x="2482996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2B662CD-4FE7-5541-A722-12BF5186C593}"/>
                </a:ext>
              </a:extLst>
            </p:cNvPr>
            <p:cNvCxnSpPr>
              <a:cxnSpLocks/>
            </p:cNvCxnSpPr>
            <p:nvPr/>
          </p:nvCxnSpPr>
          <p:spPr>
            <a:xfrm>
              <a:off x="2552699" y="2826175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5B0BAC-0817-E64E-9105-64420569D61C}"/>
                </a:ext>
              </a:extLst>
            </p:cNvPr>
            <p:cNvSpPr/>
            <p:nvPr/>
          </p:nvSpPr>
          <p:spPr>
            <a:xfrm rot="5400000">
              <a:off x="4032727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latin typeface="Times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C51DADB-DA39-C348-A157-E374DB3F18A8}"/>
                </a:ext>
              </a:extLst>
            </p:cNvPr>
            <p:cNvSpPr/>
            <p:nvPr/>
          </p:nvSpPr>
          <p:spPr>
            <a:xfrm rot="5400000">
              <a:off x="2168671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latin typeface="Times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FAEBB06-2668-1E4A-8237-6E822C3D4952}"/>
                </a:ext>
              </a:extLst>
            </p:cNvPr>
            <p:cNvSpPr/>
            <p:nvPr/>
          </p:nvSpPr>
          <p:spPr>
            <a:xfrm rot="5400000">
              <a:off x="2168671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latin typeface="Times" pitchFamily="2" charset="0"/>
              </a:endParaRPr>
            </a:p>
          </p:txBody>
        </p:sp>
        <p:sp>
          <p:nvSpPr>
            <p:cNvPr id="45" name="TextBox 6">
              <a:extLst>
                <a:ext uri="{FF2B5EF4-FFF2-40B4-BE49-F238E27FC236}">
                  <a16:creationId xmlns:a16="http://schemas.microsoft.com/office/drawing/2014/main" id="{CF95F256-A22D-D14A-AA6F-DE8916825A10}"/>
                </a:ext>
              </a:extLst>
            </p:cNvPr>
            <p:cNvSpPr txBox="1"/>
            <p:nvPr/>
          </p:nvSpPr>
          <p:spPr>
            <a:xfrm>
              <a:off x="2168671" y="4073137"/>
              <a:ext cx="628650" cy="498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latin typeface="Times" pitchFamily="2" charset="0"/>
                </a:rPr>
                <a:t>GPU 4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06BEA60-FB90-1C47-801E-841895521272}"/>
                </a:ext>
              </a:extLst>
            </p:cNvPr>
            <p:cNvSpPr/>
            <p:nvPr/>
          </p:nvSpPr>
          <p:spPr>
            <a:xfrm rot="5400000">
              <a:off x="2168671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latin typeface="Times" pitchFamily="2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975DC77-6552-434B-9CD8-6EDC8EBB2E65}"/>
                </a:ext>
              </a:extLst>
            </p:cNvPr>
            <p:cNvCxnSpPr>
              <a:cxnSpLocks/>
            </p:cNvCxnSpPr>
            <p:nvPr/>
          </p:nvCxnSpPr>
          <p:spPr>
            <a:xfrm>
              <a:off x="2482996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F21EE88-713C-E84B-996D-7C32EB65D8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13565" y="1941494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384A108-DBAA-534D-A068-10FFEA9D70D5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 flipH="1">
              <a:off x="2705257" y="2706395"/>
              <a:ext cx="1419536" cy="13929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6">
              <a:extLst>
                <a:ext uri="{FF2B5EF4-FFF2-40B4-BE49-F238E27FC236}">
                  <a16:creationId xmlns:a16="http://schemas.microsoft.com/office/drawing/2014/main" id="{387826BF-C316-034C-AD01-559F854D1EF7}"/>
                </a:ext>
              </a:extLst>
            </p:cNvPr>
            <p:cNvSpPr txBox="1"/>
            <p:nvPr/>
          </p:nvSpPr>
          <p:spPr>
            <a:xfrm>
              <a:off x="2181147" y="2257907"/>
              <a:ext cx="628650" cy="498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latin typeface="Times" pitchFamily="2" charset="0"/>
                </a:rPr>
                <a:t>GPU 1</a:t>
              </a: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7A676F99-4D2E-E64B-B5B3-5389C9EE1CE1}"/>
                </a:ext>
              </a:extLst>
            </p:cNvPr>
            <p:cNvSpPr txBox="1"/>
            <p:nvPr/>
          </p:nvSpPr>
          <p:spPr>
            <a:xfrm>
              <a:off x="4040424" y="2235421"/>
              <a:ext cx="628650" cy="498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latin typeface="Times" pitchFamily="2" charset="0"/>
                </a:rPr>
                <a:t>GPU 2</a:t>
              </a:r>
            </a:p>
          </p:txBody>
        </p:sp>
        <p:sp>
          <p:nvSpPr>
            <p:cNvPr id="52" name="TextBox 8">
              <a:extLst>
                <a:ext uri="{FF2B5EF4-FFF2-40B4-BE49-F238E27FC236}">
                  <a16:creationId xmlns:a16="http://schemas.microsoft.com/office/drawing/2014/main" id="{28097327-3C32-D646-A2D1-874846AAC36A}"/>
                </a:ext>
              </a:extLst>
            </p:cNvPr>
            <p:cNvSpPr txBox="1"/>
            <p:nvPr/>
          </p:nvSpPr>
          <p:spPr>
            <a:xfrm>
              <a:off x="2168671" y="4073137"/>
              <a:ext cx="628650" cy="498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latin typeface="Times" pitchFamily="2" charset="0"/>
                </a:rPr>
                <a:t>GPU 4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FE52170-BFD4-3C44-BEC2-C24A1F060389}"/>
                </a:ext>
              </a:extLst>
            </p:cNvPr>
            <p:cNvCxnSpPr>
              <a:cxnSpLocks/>
            </p:cNvCxnSpPr>
            <p:nvPr/>
          </p:nvCxnSpPr>
          <p:spPr>
            <a:xfrm>
              <a:off x="2552699" y="2826175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F5CD02-894F-AB41-AC48-D9017C3AE220}"/>
              </a:ext>
            </a:extLst>
          </p:cNvPr>
          <p:cNvGrpSpPr/>
          <p:nvPr/>
        </p:nvGrpSpPr>
        <p:grpSpPr>
          <a:xfrm>
            <a:off x="4521555" y="4015073"/>
            <a:ext cx="4761735" cy="1933283"/>
            <a:chOff x="4032726" y="2169809"/>
            <a:chExt cx="6052343" cy="2466073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79DC939-35C4-114C-BF2C-8BD7389CB21A}"/>
                </a:ext>
              </a:extLst>
            </p:cNvPr>
            <p:cNvCxnSpPr>
              <a:cxnSpLocks/>
            </p:cNvCxnSpPr>
            <p:nvPr/>
          </p:nvCxnSpPr>
          <p:spPr>
            <a:xfrm>
              <a:off x="9749491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66ED70E-5292-3240-A297-B670A47A5715}"/>
                </a:ext>
              </a:extLst>
            </p:cNvPr>
            <p:cNvCxnSpPr>
              <a:cxnSpLocks/>
            </p:cNvCxnSpPr>
            <p:nvPr/>
          </p:nvCxnSpPr>
          <p:spPr>
            <a:xfrm>
              <a:off x="9819194" y="2826175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3373C8D-65AF-F34F-86C5-346A711520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6568" y="2706395"/>
              <a:ext cx="1419534" cy="139290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5B5FBB2-D624-EC43-A3B0-F8BB32CD51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6568" y="2706395"/>
              <a:ext cx="1419534" cy="13929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B392A1E-E278-AE4D-811C-730E1592C61F}"/>
                </a:ext>
              </a:extLst>
            </p:cNvPr>
            <p:cNvSpPr/>
            <p:nvPr/>
          </p:nvSpPr>
          <p:spPr>
            <a:xfrm rot="5400000">
              <a:off x="4032727" y="4007232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A1E529B-1E80-C746-B1BB-D325D2263B8A}"/>
                </a:ext>
              </a:extLst>
            </p:cNvPr>
            <p:cNvSpPr/>
            <p:nvPr/>
          </p:nvSpPr>
          <p:spPr>
            <a:xfrm rot="16200000" flipH="1">
              <a:off x="9444038" y="4007231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2F77CDE-DB1C-2C48-A198-0525C83660A5}"/>
                </a:ext>
              </a:extLst>
            </p:cNvPr>
            <p:cNvSpPr/>
            <p:nvPr/>
          </p:nvSpPr>
          <p:spPr>
            <a:xfrm rot="16200000" flipH="1">
              <a:off x="7579982" y="4007232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74FAF94-9466-B94C-AAC7-3A68C629EAEF}"/>
                </a:ext>
              </a:extLst>
            </p:cNvPr>
            <p:cNvSpPr/>
            <p:nvPr/>
          </p:nvSpPr>
          <p:spPr>
            <a:xfrm rot="16200000" flipH="1">
              <a:off x="7579982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1A402E4-0427-F149-9A15-7082275C8E65}"/>
                </a:ext>
              </a:extLst>
            </p:cNvPr>
            <p:cNvSpPr/>
            <p:nvPr/>
          </p:nvSpPr>
          <p:spPr>
            <a:xfrm rot="16200000" flipH="1">
              <a:off x="9444038" y="2169809"/>
              <a:ext cx="628650" cy="6286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>
                <a:solidFill>
                  <a:schemeClr val="bg2">
                    <a:lumMod val="75000"/>
                  </a:schemeClr>
                </a:solidFill>
                <a:latin typeface="Times" pitchFamily="2" charset="0"/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981E1C2-33E3-B248-AA85-BD9BB2AD58F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827794" y="1863008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3F4210F-047D-8743-BF8D-AB443675EFB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827795" y="3700431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9EACD9A-9EB8-794F-B40D-4558A79D732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827795" y="3778917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5CC2F411-5DF9-C943-B026-E600EF080B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997" y="4363565"/>
              <a:ext cx="284686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10">
              <a:extLst>
                <a:ext uri="{FF2B5EF4-FFF2-40B4-BE49-F238E27FC236}">
                  <a16:creationId xmlns:a16="http://schemas.microsoft.com/office/drawing/2014/main" id="{BBB6657B-7F5A-1848-A905-D241B598C1B6}"/>
                </a:ext>
              </a:extLst>
            </p:cNvPr>
            <p:cNvSpPr txBox="1"/>
            <p:nvPr/>
          </p:nvSpPr>
          <p:spPr>
            <a:xfrm>
              <a:off x="4032726" y="4069003"/>
              <a:ext cx="628650" cy="498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rgbClr val="000000"/>
                  </a:solidFill>
                  <a:latin typeface="Times" pitchFamily="2" charset="0"/>
                </a:rPr>
                <a:t>GPU 3</a:t>
              </a:r>
            </a:p>
          </p:txBody>
        </p:sp>
        <p:sp>
          <p:nvSpPr>
            <p:cNvPr id="69" name="TextBox 11">
              <a:extLst>
                <a:ext uri="{FF2B5EF4-FFF2-40B4-BE49-F238E27FC236}">
                  <a16:creationId xmlns:a16="http://schemas.microsoft.com/office/drawing/2014/main" id="{BBB46A90-EE43-CF4D-9BC6-7A746CFAD015}"/>
                </a:ext>
              </a:extLst>
            </p:cNvPr>
            <p:cNvSpPr txBox="1"/>
            <p:nvPr/>
          </p:nvSpPr>
          <p:spPr>
            <a:xfrm>
              <a:off x="9452343" y="2226563"/>
              <a:ext cx="628650" cy="498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rgbClr val="000000"/>
                  </a:solidFill>
                  <a:latin typeface="Times" pitchFamily="2" charset="0"/>
                </a:rPr>
                <a:t>GPU 5</a:t>
              </a:r>
            </a:p>
          </p:txBody>
        </p:sp>
        <p:sp>
          <p:nvSpPr>
            <p:cNvPr id="70" name="TextBox 12">
              <a:extLst>
                <a:ext uri="{FF2B5EF4-FFF2-40B4-BE49-F238E27FC236}">
                  <a16:creationId xmlns:a16="http://schemas.microsoft.com/office/drawing/2014/main" id="{DEB7A932-3E89-3949-9C2E-6AA909A2B519}"/>
                </a:ext>
              </a:extLst>
            </p:cNvPr>
            <p:cNvSpPr txBox="1"/>
            <p:nvPr/>
          </p:nvSpPr>
          <p:spPr>
            <a:xfrm>
              <a:off x="7588287" y="2220272"/>
              <a:ext cx="628650" cy="498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rgbClr val="000000"/>
                  </a:solidFill>
                  <a:latin typeface="Times" pitchFamily="2" charset="0"/>
                </a:rPr>
                <a:t>GPU 6</a:t>
              </a:r>
            </a:p>
          </p:txBody>
        </p:sp>
        <p:sp>
          <p:nvSpPr>
            <p:cNvPr id="71" name="TextBox 13">
              <a:extLst>
                <a:ext uri="{FF2B5EF4-FFF2-40B4-BE49-F238E27FC236}">
                  <a16:creationId xmlns:a16="http://schemas.microsoft.com/office/drawing/2014/main" id="{4DEB0ACE-6620-9644-974A-0B620A6C4F88}"/>
                </a:ext>
              </a:extLst>
            </p:cNvPr>
            <p:cNvSpPr txBox="1"/>
            <p:nvPr/>
          </p:nvSpPr>
          <p:spPr>
            <a:xfrm>
              <a:off x="7588286" y="4078564"/>
              <a:ext cx="628650" cy="498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rgbClr val="000000"/>
                  </a:solidFill>
                  <a:latin typeface="Times" pitchFamily="2" charset="0"/>
                </a:rPr>
                <a:t>GPU 7</a:t>
              </a:r>
            </a:p>
          </p:txBody>
        </p:sp>
        <p:sp>
          <p:nvSpPr>
            <p:cNvPr id="72" name="TextBox 14">
              <a:extLst>
                <a:ext uri="{FF2B5EF4-FFF2-40B4-BE49-F238E27FC236}">
                  <a16:creationId xmlns:a16="http://schemas.microsoft.com/office/drawing/2014/main" id="{C7699CD8-BDF1-A449-9079-C6C33BA24260}"/>
                </a:ext>
              </a:extLst>
            </p:cNvPr>
            <p:cNvSpPr txBox="1"/>
            <p:nvPr/>
          </p:nvSpPr>
          <p:spPr>
            <a:xfrm>
              <a:off x="9456419" y="4057832"/>
              <a:ext cx="628650" cy="498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>
                  <a:solidFill>
                    <a:srgbClr val="000000"/>
                  </a:solidFill>
                  <a:latin typeface="Times" pitchFamily="2" charset="0"/>
                </a:rPr>
                <a:t>GPU 8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0EAA0EE-D54F-C242-BEB1-C10CE1D8FF3E}"/>
                </a:ext>
              </a:extLst>
            </p:cNvPr>
            <p:cNvCxnSpPr>
              <a:cxnSpLocks/>
            </p:cNvCxnSpPr>
            <p:nvPr/>
          </p:nvCxnSpPr>
          <p:spPr>
            <a:xfrm>
              <a:off x="7855097" y="2826176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27681E1-37CA-4143-B442-9A4E83683703}"/>
                </a:ext>
              </a:extLst>
            </p:cNvPr>
            <p:cNvCxnSpPr>
              <a:cxnSpLocks/>
            </p:cNvCxnSpPr>
            <p:nvPr/>
          </p:nvCxnSpPr>
          <p:spPr>
            <a:xfrm>
              <a:off x="7924800" y="2826175"/>
              <a:ext cx="0" cy="1163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BAF5184-743D-3C48-A11B-5DA5452DADE3}"/>
              </a:ext>
            </a:extLst>
          </p:cNvPr>
          <p:cNvSpPr txBox="1"/>
          <p:nvPr/>
        </p:nvSpPr>
        <p:spPr>
          <a:xfrm>
            <a:off x="6863805" y="3779975"/>
            <a:ext cx="1510125" cy="23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Preserved BW</a:t>
            </a:r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A49D3013-A72C-FF47-99F5-CF23A23FF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51" y="1794003"/>
            <a:ext cx="10776498" cy="2007588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Preserved bandwidth is total available bandwidths with the allocation</a:t>
            </a:r>
          </a:p>
          <a:p>
            <a:pPr marL="0" indent="0" algn="ctr">
              <a:buNone/>
            </a:pPr>
            <a:r>
              <a:rPr lang="en-US" b="1"/>
              <a:t>Goal: Retain high-bandwidth links for future use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1C90EA1-AF60-934D-8076-99E7A0EF208D}"/>
              </a:ext>
            </a:extLst>
          </p:cNvPr>
          <p:cNvSpPr txBox="1"/>
          <p:nvPr/>
        </p:nvSpPr>
        <p:spPr>
          <a:xfrm rot="18973835">
            <a:off x="3268272" y="4465398"/>
            <a:ext cx="108363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Matching</a:t>
            </a:r>
            <a:br>
              <a:rPr lang="en-US" b="1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pattern</a:t>
            </a:r>
          </a:p>
        </p:txBody>
      </p:sp>
    </p:spTree>
    <p:extLst>
      <p:ext uri="{BB962C8B-B14F-4D97-AF65-F5344CB8AC3E}">
        <p14:creationId xmlns:p14="http://schemas.microsoft.com/office/powerpoint/2010/main" val="3126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7" grpId="0" animBg="1"/>
      <p:bldP spid="76" grpId="0"/>
      <p:bldP spid="8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C7AD-255C-8F42-B3C8-FD9AD6B5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Allocation Policy using </a:t>
            </a:r>
            <a:r>
              <a:rPr lang="en-US" b="1" i="1">
                <a:solidFill>
                  <a:srgbClr val="C00000"/>
                </a:solidFill>
              </a:rPr>
              <a:t>Effective</a:t>
            </a:r>
            <a:r>
              <a:rPr lang="en-US"/>
              <a:t> and </a:t>
            </a:r>
            <a:r>
              <a:rPr lang="en-US" b="1" i="1">
                <a:solidFill>
                  <a:srgbClr val="C00000"/>
                </a:solidFill>
              </a:rPr>
              <a:t>Preserved</a:t>
            </a:r>
            <a:r>
              <a:rPr lang="en-US"/>
              <a:t> Bandwidths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ED03A-5C9A-D548-9AF8-148D7AD1A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E620C-B4A3-464D-8DA3-E66A5F3A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C33CA-6052-BE40-878E-12FC43008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17CB2-5BD2-E548-A74C-8964F3EF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57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2C896-6B25-ED45-BA28-40F4F6C9F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better Allocation policy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3B836-04B0-2E43-B4CE-E86772FD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9B790-9E72-7944-922A-9EDADC1C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0991F-1367-3245-8A60-3D80187F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25</a:t>
            </a:fld>
            <a:endParaRPr lang="en-US"/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A49D3013-A72C-FF47-99F5-CF23A23FF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6054" cy="2007588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Goal: Intelligent allocations based that suits well for the application. 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56C3FA8-8A05-9449-B1B8-C6EEA2DCE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922"/>
          <a:stretch/>
        </p:blipFill>
        <p:spPr>
          <a:xfrm>
            <a:off x="2411533" y="2713181"/>
            <a:ext cx="7061871" cy="284979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C5B70B3D-99C9-8741-8A5F-2276F13698CE}"/>
              </a:ext>
            </a:extLst>
          </p:cNvPr>
          <p:cNvSpPr/>
          <p:nvPr/>
        </p:nvSpPr>
        <p:spPr>
          <a:xfrm>
            <a:off x="7285771" y="3877960"/>
            <a:ext cx="2328115" cy="125511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31D5950-6493-184E-A84E-9299DB4335C5}"/>
              </a:ext>
            </a:extLst>
          </p:cNvPr>
          <p:cNvSpPr txBox="1"/>
          <p:nvPr/>
        </p:nvSpPr>
        <p:spPr>
          <a:xfrm>
            <a:off x="7391497" y="5103348"/>
            <a:ext cx="193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BW Insensitive</a:t>
            </a:r>
          </a:p>
        </p:txBody>
      </p:sp>
      <p:sp>
        <p:nvSpPr>
          <p:cNvPr id="75" name="Snip Single Corner Rectangle 74">
            <a:extLst>
              <a:ext uri="{FF2B5EF4-FFF2-40B4-BE49-F238E27FC236}">
                <a16:creationId xmlns:a16="http://schemas.microsoft.com/office/drawing/2014/main" id="{5D69A764-CDA9-D349-A76C-B367A1D957D9}"/>
              </a:ext>
            </a:extLst>
          </p:cNvPr>
          <p:cNvSpPr/>
          <p:nvPr/>
        </p:nvSpPr>
        <p:spPr>
          <a:xfrm>
            <a:off x="3187661" y="3230007"/>
            <a:ext cx="4051216" cy="1903064"/>
          </a:xfrm>
          <a:custGeom>
            <a:avLst/>
            <a:gdLst>
              <a:gd name="connsiteX0" fmla="*/ 0 w 4045161"/>
              <a:gd name="connsiteY0" fmla="*/ 0 h 1903064"/>
              <a:gd name="connsiteX1" fmla="*/ 3093629 w 4045161"/>
              <a:gd name="connsiteY1" fmla="*/ 0 h 1903064"/>
              <a:gd name="connsiteX2" fmla="*/ 4045161 w 4045161"/>
              <a:gd name="connsiteY2" fmla="*/ 951532 h 1903064"/>
              <a:gd name="connsiteX3" fmla="*/ 4045161 w 4045161"/>
              <a:gd name="connsiteY3" fmla="*/ 1903064 h 1903064"/>
              <a:gd name="connsiteX4" fmla="*/ 0 w 4045161"/>
              <a:gd name="connsiteY4" fmla="*/ 1903064 h 1903064"/>
              <a:gd name="connsiteX5" fmla="*/ 0 w 4045161"/>
              <a:gd name="connsiteY5" fmla="*/ 0 h 1903064"/>
              <a:gd name="connsiteX0" fmla="*/ 0 w 4045161"/>
              <a:gd name="connsiteY0" fmla="*/ 0 h 1903064"/>
              <a:gd name="connsiteX1" fmla="*/ 1543388 w 4045161"/>
              <a:gd name="connsiteY1" fmla="*/ 6056 h 1903064"/>
              <a:gd name="connsiteX2" fmla="*/ 4045161 w 4045161"/>
              <a:gd name="connsiteY2" fmla="*/ 951532 h 1903064"/>
              <a:gd name="connsiteX3" fmla="*/ 4045161 w 4045161"/>
              <a:gd name="connsiteY3" fmla="*/ 1903064 h 1903064"/>
              <a:gd name="connsiteX4" fmla="*/ 0 w 4045161"/>
              <a:gd name="connsiteY4" fmla="*/ 1903064 h 1903064"/>
              <a:gd name="connsiteX5" fmla="*/ 0 w 4045161"/>
              <a:gd name="connsiteY5" fmla="*/ 0 h 1903064"/>
              <a:gd name="connsiteX0" fmla="*/ 0 w 4051216"/>
              <a:gd name="connsiteY0" fmla="*/ 0 h 1903064"/>
              <a:gd name="connsiteX1" fmla="*/ 1543388 w 4051216"/>
              <a:gd name="connsiteY1" fmla="*/ 6056 h 1903064"/>
              <a:gd name="connsiteX2" fmla="*/ 4051216 w 4051216"/>
              <a:gd name="connsiteY2" fmla="*/ 648750 h 1903064"/>
              <a:gd name="connsiteX3" fmla="*/ 4045161 w 4051216"/>
              <a:gd name="connsiteY3" fmla="*/ 1903064 h 1903064"/>
              <a:gd name="connsiteX4" fmla="*/ 0 w 4051216"/>
              <a:gd name="connsiteY4" fmla="*/ 1903064 h 1903064"/>
              <a:gd name="connsiteX5" fmla="*/ 0 w 4051216"/>
              <a:gd name="connsiteY5" fmla="*/ 0 h 1903064"/>
              <a:gd name="connsiteX0" fmla="*/ 0 w 4051216"/>
              <a:gd name="connsiteY0" fmla="*/ 0 h 1903064"/>
              <a:gd name="connsiteX1" fmla="*/ 1270885 w 4051216"/>
              <a:gd name="connsiteY1" fmla="*/ 0 h 1903064"/>
              <a:gd name="connsiteX2" fmla="*/ 4051216 w 4051216"/>
              <a:gd name="connsiteY2" fmla="*/ 648750 h 1903064"/>
              <a:gd name="connsiteX3" fmla="*/ 4045161 w 4051216"/>
              <a:gd name="connsiteY3" fmla="*/ 1903064 h 1903064"/>
              <a:gd name="connsiteX4" fmla="*/ 0 w 4051216"/>
              <a:gd name="connsiteY4" fmla="*/ 1903064 h 1903064"/>
              <a:gd name="connsiteX5" fmla="*/ 0 w 4051216"/>
              <a:gd name="connsiteY5" fmla="*/ 0 h 190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1216" h="1903064">
                <a:moveTo>
                  <a:pt x="0" y="0"/>
                </a:moveTo>
                <a:lnTo>
                  <a:pt x="1270885" y="0"/>
                </a:lnTo>
                <a:lnTo>
                  <a:pt x="4051216" y="648750"/>
                </a:lnTo>
                <a:cubicBezTo>
                  <a:pt x="4049198" y="1066855"/>
                  <a:pt x="4047179" y="1484959"/>
                  <a:pt x="4045161" y="1903064"/>
                </a:cubicBezTo>
                <a:lnTo>
                  <a:pt x="0" y="1903064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B4AE7C2-4E9C-9D40-B9EB-9EDE63AF2A35}"/>
              </a:ext>
            </a:extLst>
          </p:cNvPr>
          <p:cNvSpPr txBox="1"/>
          <p:nvPr/>
        </p:nvSpPr>
        <p:spPr>
          <a:xfrm>
            <a:off x="3829629" y="5111580"/>
            <a:ext cx="193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BW</a:t>
            </a:r>
            <a:r>
              <a:rPr lang="en-US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Sensitive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0F6CFF7-DA6E-954D-9425-7621A965C7A5}"/>
              </a:ext>
            </a:extLst>
          </p:cNvPr>
          <p:cNvSpPr txBox="1"/>
          <p:nvPr/>
        </p:nvSpPr>
        <p:spPr>
          <a:xfrm>
            <a:off x="3629841" y="5795330"/>
            <a:ext cx="2222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Predicted Effective Bandwidth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D669203-B9AC-6D4B-8066-0F85337FDF98}"/>
              </a:ext>
            </a:extLst>
          </p:cNvPr>
          <p:cNvSpPr txBox="1"/>
          <p:nvPr/>
        </p:nvSpPr>
        <p:spPr>
          <a:xfrm>
            <a:off x="7483666" y="5800825"/>
            <a:ext cx="193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Preserved Bandwidth</a:t>
            </a:r>
          </a:p>
        </p:txBody>
      </p:sp>
      <p:sp>
        <p:nvSpPr>
          <p:cNvPr id="100" name="Down Arrow 99">
            <a:extLst>
              <a:ext uri="{FF2B5EF4-FFF2-40B4-BE49-F238E27FC236}">
                <a16:creationId xmlns:a16="http://schemas.microsoft.com/office/drawing/2014/main" id="{61C781AF-3DC0-5E41-B271-1FF64F9F6D3B}"/>
              </a:ext>
            </a:extLst>
          </p:cNvPr>
          <p:cNvSpPr/>
          <p:nvPr/>
        </p:nvSpPr>
        <p:spPr>
          <a:xfrm>
            <a:off x="4584111" y="5472680"/>
            <a:ext cx="526840" cy="322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Down Arrow 100">
            <a:extLst>
              <a:ext uri="{FF2B5EF4-FFF2-40B4-BE49-F238E27FC236}">
                <a16:creationId xmlns:a16="http://schemas.microsoft.com/office/drawing/2014/main" id="{C4C83BDA-A45A-BF4F-88EE-88E846DDB8CA}"/>
              </a:ext>
            </a:extLst>
          </p:cNvPr>
          <p:cNvSpPr/>
          <p:nvPr/>
        </p:nvSpPr>
        <p:spPr>
          <a:xfrm>
            <a:off x="8186407" y="5480912"/>
            <a:ext cx="526840" cy="322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9" grpId="0"/>
      <p:bldP spid="100" grpId="0" animBg="1"/>
      <p:bldP spid="10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BB6B6-B9FB-C440-AC0E-6F27104F9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Preserve Allocation policy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5FFCC-8B4B-F84A-AA30-5A576207F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526B7-9771-514B-AA70-1C09DD4D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276BD-F084-7849-B21E-D78D70F8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26</a:t>
            </a:fld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923708C4-A5F8-6C43-99F3-B59B75CCEEA6}"/>
              </a:ext>
            </a:extLst>
          </p:cNvPr>
          <p:cNvSpPr/>
          <p:nvPr/>
        </p:nvSpPr>
        <p:spPr>
          <a:xfrm>
            <a:off x="5061370" y="1708403"/>
            <a:ext cx="2069259" cy="81296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Times" pitchFamily="2" charset="0"/>
              </a:rPr>
              <a:t>BW</a:t>
            </a:r>
            <a:br>
              <a:rPr lang="en-US" sz="1400">
                <a:latin typeface="Times" pitchFamily="2" charset="0"/>
              </a:rPr>
            </a:br>
            <a:r>
              <a:rPr lang="en-US" sz="1400">
                <a:latin typeface="Times" pitchFamily="2" charset="0"/>
              </a:rPr>
              <a:t>Sensitive?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FDDCECD5-0209-C24F-825A-DB5A52D084E0}"/>
              </a:ext>
            </a:extLst>
          </p:cNvPr>
          <p:cNvSpPr/>
          <p:nvPr/>
        </p:nvSpPr>
        <p:spPr>
          <a:xfrm>
            <a:off x="3463624" y="2941932"/>
            <a:ext cx="1847472" cy="72667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Times" pitchFamily="2" charset="0"/>
              </a:rPr>
              <a:t>App graph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D45C339-6BD1-2A42-96D6-61F2C4E88529}"/>
              </a:ext>
            </a:extLst>
          </p:cNvPr>
          <p:cNvSpPr/>
          <p:nvPr/>
        </p:nvSpPr>
        <p:spPr>
          <a:xfrm>
            <a:off x="7048120" y="2941932"/>
            <a:ext cx="1847472" cy="72667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Times" pitchFamily="2" charset="0"/>
              </a:rPr>
              <a:t>HW graph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B185FA-E49C-C949-A02E-A8CA730F4CAC}"/>
              </a:ext>
            </a:extLst>
          </p:cNvPr>
          <p:cNvSpPr/>
          <p:nvPr/>
        </p:nvSpPr>
        <p:spPr>
          <a:xfrm>
            <a:off x="5354815" y="3911936"/>
            <a:ext cx="1489685" cy="822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Times" pitchFamily="2" charset="0"/>
              </a:rPr>
              <a:t>Graph Pattern Matching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B98A5-3C17-1441-8ECD-38A133C51370}"/>
              </a:ext>
            </a:extLst>
          </p:cNvPr>
          <p:cNvSpPr/>
          <p:nvPr/>
        </p:nvSpPr>
        <p:spPr>
          <a:xfrm>
            <a:off x="1652177" y="3911936"/>
            <a:ext cx="1489685" cy="822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imes" pitchFamily="2" charset="0"/>
              </a:rPr>
              <a:t>Find Allocation with highest</a:t>
            </a:r>
            <a:br>
              <a:rPr lang="en-US" sz="1400" dirty="0">
                <a:latin typeface="Times" pitchFamily="2" charset="0"/>
              </a:rPr>
            </a:br>
            <a:r>
              <a:rPr lang="en-US" sz="1400" i="1" dirty="0">
                <a:latin typeface="Times" pitchFamily="2" charset="0"/>
              </a:rPr>
              <a:t>Effective </a:t>
            </a:r>
            <a:r>
              <a:rPr lang="en-US" sz="1400" i="1" baseline="-25000" dirty="0">
                <a:latin typeface="Times" pitchFamily="2" charset="0"/>
              </a:rPr>
              <a:t>BW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D1F0E3-50A0-EC4A-B58C-1E18FD9A1508}"/>
              </a:ext>
            </a:extLst>
          </p:cNvPr>
          <p:cNvSpPr/>
          <p:nvPr/>
        </p:nvSpPr>
        <p:spPr>
          <a:xfrm>
            <a:off x="8846770" y="3911936"/>
            <a:ext cx="1489685" cy="822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imes" pitchFamily="2" charset="0"/>
              </a:rPr>
              <a:t>Find Allocation with highest</a:t>
            </a:r>
            <a:br>
              <a:rPr lang="en-US" sz="1400" dirty="0">
                <a:latin typeface="Times" pitchFamily="2" charset="0"/>
              </a:rPr>
            </a:br>
            <a:r>
              <a:rPr lang="en-US" sz="1400" i="1" dirty="0">
                <a:latin typeface="Times" pitchFamily="2" charset="0"/>
              </a:rPr>
              <a:t>Preserved </a:t>
            </a:r>
            <a:r>
              <a:rPr lang="en-US" sz="1400" i="1" baseline="-25000" dirty="0">
                <a:latin typeface="Times" pitchFamily="2" charset="0"/>
              </a:rPr>
              <a:t>BW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15EFF710-A43A-B54E-9D6B-5AC0EF5B3ECD}"/>
              </a:ext>
            </a:extLst>
          </p:cNvPr>
          <p:cNvCxnSpPr>
            <a:cxnSpLocks/>
            <a:stCxn id="11" idx="3"/>
            <a:endCxn id="16" idx="0"/>
          </p:cNvCxnSpPr>
          <p:nvPr/>
        </p:nvCxnSpPr>
        <p:spPr>
          <a:xfrm>
            <a:off x="7130629" y="2114887"/>
            <a:ext cx="2460984" cy="1797049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0AA4D3E4-EC77-5B40-8093-6B4F856E3173}"/>
              </a:ext>
            </a:extLst>
          </p:cNvPr>
          <p:cNvCxnSpPr>
            <a:cxnSpLocks/>
            <a:stCxn id="11" idx="1"/>
            <a:endCxn id="15" idx="0"/>
          </p:cNvCxnSpPr>
          <p:nvPr/>
        </p:nvCxnSpPr>
        <p:spPr>
          <a:xfrm rot="10800000" flipV="1">
            <a:off x="2397020" y="2114886"/>
            <a:ext cx="2664350" cy="1797049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214E19-8CF3-6E4F-8598-A9D882497891}"/>
              </a:ext>
            </a:extLst>
          </p:cNvPr>
          <p:cNvCxnSpPr>
            <a:cxnSpLocks/>
            <a:stCxn id="14" idx="1"/>
            <a:endCxn id="15" idx="3"/>
          </p:cNvCxnSpPr>
          <p:nvPr/>
        </p:nvCxnSpPr>
        <p:spPr>
          <a:xfrm flipH="1">
            <a:off x="3141862" y="4323136"/>
            <a:ext cx="221295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92E92BF-1502-4842-9A32-9307B2A52A56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6844500" y="4323136"/>
            <a:ext cx="200227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C505A992-2ABE-9C45-B10F-97BA69842A85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220262" y="3305270"/>
            <a:ext cx="557214" cy="60300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>
            <a:extLst>
              <a:ext uri="{FF2B5EF4-FFF2-40B4-BE49-F238E27FC236}">
                <a16:creationId xmlns:a16="http://schemas.microsoft.com/office/drawing/2014/main" id="{5959021E-AAB9-844A-92CA-738708B6B15F}"/>
              </a:ext>
            </a:extLst>
          </p:cNvPr>
          <p:cNvCxnSpPr>
            <a:cxnSpLocks/>
            <a:stCxn id="13" idx="5"/>
          </p:cNvCxnSpPr>
          <p:nvPr/>
        </p:nvCxnSpPr>
        <p:spPr>
          <a:xfrm rot="10800000" flipV="1">
            <a:off x="6352100" y="3305270"/>
            <a:ext cx="786855" cy="603004"/>
          </a:xfrm>
          <a:prstGeom prst="bentConnector3">
            <a:avLst>
              <a:gd name="adj1" fmla="val 100025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>
            <a:extLst>
              <a:ext uri="{FF2B5EF4-FFF2-40B4-BE49-F238E27FC236}">
                <a16:creationId xmlns:a16="http://schemas.microsoft.com/office/drawing/2014/main" id="{F977E507-5E9C-D64E-87F6-350887034224}"/>
              </a:ext>
            </a:extLst>
          </p:cNvPr>
          <p:cNvCxnSpPr>
            <a:cxnSpLocks/>
            <a:stCxn id="12" idx="1"/>
            <a:endCxn id="11" idx="2"/>
          </p:cNvCxnSpPr>
          <p:nvPr/>
        </p:nvCxnSpPr>
        <p:spPr>
          <a:xfrm rot="5400000" flipH="1" flipV="1">
            <a:off x="5076817" y="1922749"/>
            <a:ext cx="420561" cy="1617806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7675DCAC-2EB7-2E44-A467-3340B03555C9}"/>
              </a:ext>
            </a:extLst>
          </p:cNvPr>
          <p:cNvSpPr txBox="1"/>
          <p:nvPr/>
        </p:nvSpPr>
        <p:spPr>
          <a:xfrm>
            <a:off x="4643273" y="1847607"/>
            <a:ext cx="447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Yes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769381C-0A88-7D43-B38A-CFC11F315CF6}"/>
              </a:ext>
            </a:extLst>
          </p:cNvPr>
          <p:cNvSpPr txBox="1"/>
          <p:nvPr/>
        </p:nvSpPr>
        <p:spPr>
          <a:xfrm>
            <a:off x="7138955" y="1879192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No</a:t>
            </a: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20ACBD0D-F29A-0940-939E-6236174C96F5}"/>
              </a:ext>
            </a:extLst>
          </p:cNvPr>
          <p:cNvSpPr/>
          <p:nvPr/>
        </p:nvSpPr>
        <p:spPr>
          <a:xfrm>
            <a:off x="8981856" y="5214313"/>
            <a:ext cx="1219511" cy="478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Times" pitchFamily="2" charset="0"/>
              </a:rPr>
              <a:t>Allocation</a:t>
            </a: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068FF30A-3649-604D-B3D7-BC4EBEA9CBE2}"/>
              </a:ext>
            </a:extLst>
          </p:cNvPr>
          <p:cNvSpPr/>
          <p:nvPr/>
        </p:nvSpPr>
        <p:spPr>
          <a:xfrm>
            <a:off x="1787263" y="5235299"/>
            <a:ext cx="1219511" cy="478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Times" pitchFamily="2" charset="0"/>
              </a:rPr>
              <a:t>Allocation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FBFDA88-1FD6-E84B-8979-833DD8FB25D2}"/>
              </a:ext>
            </a:extLst>
          </p:cNvPr>
          <p:cNvCxnSpPr>
            <a:cxnSpLocks/>
            <a:stCxn id="15" idx="2"/>
            <a:endCxn id="102" idx="0"/>
          </p:cNvCxnSpPr>
          <p:nvPr/>
        </p:nvCxnSpPr>
        <p:spPr>
          <a:xfrm flipH="1">
            <a:off x="2397019" y="4734335"/>
            <a:ext cx="1" cy="5009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846FA5E-F3AA-414C-9E4F-F99BBE108A51}"/>
              </a:ext>
            </a:extLst>
          </p:cNvPr>
          <p:cNvCxnSpPr>
            <a:cxnSpLocks/>
            <a:stCxn id="16" idx="2"/>
            <a:endCxn id="101" idx="0"/>
          </p:cNvCxnSpPr>
          <p:nvPr/>
        </p:nvCxnSpPr>
        <p:spPr>
          <a:xfrm flipH="1">
            <a:off x="9591612" y="4734335"/>
            <a:ext cx="1" cy="4799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76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92" grpId="0"/>
      <p:bldP spid="93" grpId="0"/>
      <p:bldP spid="101" grpId="0" animBg="1"/>
      <p:bldP spid="10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AECEF-D013-CE4D-B3C2-340812364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9257"/>
            <a:ext cx="8784195" cy="4351338"/>
          </a:xfrm>
        </p:spPr>
        <p:txBody>
          <a:bodyPr/>
          <a:lstStyle/>
          <a:p>
            <a:r>
              <a:rPr lang="en-US" dirty="0"/>
              <a:t>DGX-1 : 8 V-100 GPUs</a:t>
            </a:r>
          </a:p>
          <a:p>
            <a:r>
              <a:rPr lang="en-US" dirty="0"/>
              <a:t>300 randomly generated jobs requiring</a:t>
            </a:r>
            <a:br>
              <a:rPr lang="en-US" dirty="0"/>
            </a:br>
            <a:r>
              <a:rPr lang="en-US" dirty="0"/>
              <a:t>1-5 GPUs</a:t>
            </a:r>
          </a:p>
          <a:p>
            <a:r>
              <a:rPr lang="en-US" dirty="0"/>
              <a:t>Policies</a:t>
            </a:r>
          </a:p>
          <a:p>
            <a:pPr lvl="1"/>
            <a:r>
              <a:rPr lang="en-US" dirty="0"/>
              <a:t>Baseline</a:t>
            </a:r>
          </a:p>
          <a:p>
            <a:pPr lvl="1"/>
            <a:r>
              <a:rPr lang="en-US" dirty="0"/>
              <a:t>Topo-aware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Highest </a:t>
            </a:r>
            <a:r>
              <a:rPr lang="en-US" i="1" dirty="0"/>
              <a:t>Aggregated Bandwidth </a:t>
            </a:r>
            <a:r>
              <a:rPr lang="en-US" dirty="0"/>
              <a:t>(Greedy)</a:t>
            </a:r>
          </a:p>
          <a:p>
            <a:pPr lvl="1"/>
            <a:r>
              <a:rPr lang="en-US" dirty="0"/>
              <a:t>Preserve allocation policy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C2635-ACE7-D848-9D5E-B3E73F68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Setup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7225F-4537-7442-A2C7-4408E5C0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E380A-2FAE-AB48-B4EC-064D5F7A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BB04C-F262-C340-ACA8-7A2F3611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27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5D252D-A484-2042-BE29-A04657E84123}"/>
              </a:ext>
            </a:extLst>
          </p:cNvPr>
          <p:cNvSpPr txBox="1"/>
          <p:nvPr/>
        </p:nvSpPr>
        <p:spPr>
          <a:xfrm>
            <a:off x="2259905" y="5990876"/>
            <a:ext cx="7722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/>
              <a:t>[2] </a:t>
            </a:r>
            <a:r>
              <a:rPr lang="en-US" sz="1000" dirty="0"/>
              <a:t>Marcelo Amaral, </a:t>
            </a:r>
            <a:r>
              <a:rPr lang="en-US" sz="1000" dirty="0" err="1"/>
              <a:t>Jorda</a:t>
            </a:r>
            <a:r>
              <a:rPr lang="en-US" sz="1000" dirty="0"/>
              <a:t>̀ Polo, David Carrera, </a:t>
            </a:r>
            <a:r>
              <a:rPr lang="en-US" sz="1000" dirty="0" err="1"/>
              <a:t>Seetharami</a:t>
            </a:r>
            <a:r>
              <a:rPr lang="en-US" sz="1000" dirty="0"/>
              <a:t> </a:t>
            </a:r>
            <a:r>
              <a:rPr lang="en-US" sz="1000" dirty="0" err="1"/>
              <a:t>Seelam</a:t>
            </a:r>
            <a:r>
              <a:rPr lang="en-US" sz="1000" dirty="0"/>
              <a:t>, and Malgorzata </a:t>
            </a:r>
            <a:r>
              <a:rPr lang="en-US" sz="1000" dirty="0" err="1"/>
              <a:t>Steinder</a:t>
            </a:r>
            <a:r>
              <a:rPr lang="en-US" sz="1000" dirty="0"/>
              <a:t>. 2017. Topology-aware </a:t>
            </a:r>
            <a:r>
              <a:rPr lang="en-US" sz="1000" dirty="0" err="1"/>
              <a:t>gpu</a:t>
            </a:r>
            <a:r>
              <a:rPr lang="en-US" sz="1000" dirty="0"/>
              <a:t> scheduling for learning workloads in cloud environments. In Proceedings of the International Conference for High Performance Computing, Networking, Storage and Analysis. </a:t>
            </a:r>
            <a:endParaRPr lang="en-US" sz="1000" dirty="0">
              <a:effectLst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7AB4DA-5CE7-6447-B42C-705E52E1F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245" y="902665"/>
            <a:ext cx="3967909" cy="17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1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776E1-050F-3949-AA97-B196BFFE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Multi-GPU optimized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7F88E-9FFB-6C46-B02C-08B26B7CA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46375"/>
          </a:xfrm>
        </p:spPr>
        <p:txBody>
          <a:bodyPr/>
          <a:lstStyle/>
          <a:p>
            <a:r>
              <a:rPr lang="en-US"/>
              <a:t>Neural networks (Caffe)</a:t>
            </a:r>
          </a:p>
          <a:p>
            <a:pPr lvl="1"/>
            <a:r>
              <a:rPr lang="en-US"/>
              <a:t>VGG-16, Resnet-50, </a:t>
            </a:r>
            <a:r>
              <a:rPr lang="en-US" err="1"/>
              <a:t>AlexNet</a:t>
            </a:r>
            <a:r>
              <a:rPr lang="en-US"/>
              <a:t>, Inception-v3, </a:t>
            </a:r>
            <a:r>
              <a:rPr lang="en-US" err="1"/>
              <a:t>CaffeNet</a:t>
            </a:r>
            <a:r>
              <a:rPr lang="en-US"/>
              <a:t>, </a:t>
            </a:r>
            <a:r>
              <a:rPr lang="en-US" err="1"/>
              <a:t>GoogleNet</a:t>
            </a:r>
            <a:endParaRPr lang="en-US"/>
          </a:p>
          <a:p>
            <a:r>
              <a:rPr lang="en-US"/>
              <a:t>Non-neural networks</a:t>
            </a:r>
          </a:p>
          <a:p>
            <a:pPr lvl="1"/>
            <a:r>
              <a:rPr lang="en-US"/>
              <a:t>Parallel simulated annealing algorithm for global optimization (</a:t>
            </a:r>
            <a:r>
              <a:rPr lang="en-US" err="1"/>
              <a:t>Cusimann</a:t>
            </a:r>
            <a:r>
              <a:rPr lang="en-US"/>
              <a:t>)</a:t>
            </a:r>
            <a:r>
              <a:rPr lang="en-US" baseline="30000"/>
              <a:t>[1]</a:t>
            </a:r>
          </a:p>
          <a:p>
            <a:pPr lvl="1"/>
            <a:r>
              <a:rPr lang="en-US"/>
              <a:t>Gaussian Mixture Model (GMM) </a:t>
            </a:r>
            <a:r>
              <a:rPr lang="en-US" baseline="30000"/>
              <a:t>[1]</a:t>
            </a:r>
          </a:p>
          <a:p>
            <a:pPr lvl="1"/>
            <a:r>
              <a:rPr lang="en-US"/>
              <a:t>Jacobi solver</a:t>
            </a:r>
            <a:r>
              <a:rPr lang="en-US" baseline="30000"/>
              <a:t>[2]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51C8-C2F1-1D49-8369-93E18A612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E59D1-3F0D-6C4D-BF2C-7D8219B2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B8193-7EB6-6F49-8DCE-601D1DBF6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28</a:t>
            </a:fld>
            <a:r>
              <a:rPr lang="en-US"/>
              <a:t>/40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50C82-DE54-184E-82E0-CD4742C45DC7}"/>
              </a:ext>
            </a:extLst>
          </p:cNvPr>
          <p:cNvSpPr txBox="1"/>
          <p:nvPr/>
        </p:nvSpPr>
        <p:spPr>
          <a:xfrm>
            <a:off x="2234852" y="5545872"/>
            <a:ext cx="7722295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/>
              <a:t>[1]</a:t>
            </a:r>
            <a:r>
              <a:rPr lang="en-US" sz="1000"/>
              <a:t> </a:t>
            </a:r>
            <a:r>
              <a:rPr lang="en-US" sz="1000" err="1"/>
              <a:t>AngLi,ShuaiwenLeonSong,JieyangChen,XuLiu,NathanTallent,andKevin</a:t>
            </a:r>
            <a:r>
              <a:rPr lang="en-US" sz="1000"/>
              <a:t> Barker. 2018. </a:t>
            </a:r>
            <a:r>
              <a:rPr lang="en-US" sz="1000" b="1"/>
              <a:t>Tartan</a:t>
            </a:r>
            <a:r>
              <a:rPr lang="en-US" sz="1000"/>
              <a:t>: Evaluating Modern GPU Interconnect via a Multi-GPU Benchmark Suite. In 2018 IEEE International Symposium on Workload </a:t>
            </a:r>
            <a:r>
              <a:rPr lang="en-US" sz="1000" err="1"/>
              <a:t>Characteri</a:t>
            </a:r>
            <a:r>
              <a:rPr lang="en-US" sz="1000"/>
              <a:t>- </a:t>
            </a:r>
            <a:r>
              <a:rPr lang="en-US" sz="1000" err="1"/>
              <a:t>zation</a:t>
            </a:r>
            <a:r>
              <a:rPr lang="en-US" sz="1000"/>
              <a:t>(IISWC). </a:t>
            </a:r>
          </a:p>
          <a:p>
            <a:br>
              <a:rPr lang="en-US" sz="1000" baseline="30000"/>
            </a:br>
            <a:r>
              <a:rPr lang="en-US" sz="1000" baseline="30000"/>
              <a:t>[2] </a:t>
            </a:r>
            <a:r>
              <a:rPr lang="en-US" sz="1000"/>
              <a:t>GTC 2019.</a:t>
            </a:r>
            <a:r>
              <a:rPr lang="en-US" sz="1000" b="1"/>
              <a:t> Multi-GPU Programming Models</a:t>
            </a:r>
            <a:r>
              <a:rPr lang="en-US" sz="1000"/>
              <a:t>. https://</a:t>
            </a:r>
            <a:r>
              <a:rPr lang="en-US" sz="1000" err="1"/>
              <a:t>developer.download</a:t>
            </a:r>
            <a:r>
              <a:rPr lang="en-US" sz="1000"/>
              <a:t>. </a:t>
            </a:r>
            <a:r>
              <a:rPr lang="en-US" sz="1000" err="1"/>
              <a:t>nvidia.com</a:t>
            </a:r>
            <a:r>
              <a:rPr lang="en-US" sz="1000"/>
              <a:t>/video/</a:t>
            </a:r>
            <a:r>
              <a:rPr lang="en-US" sz="1000" err="1"/>
              <a:t>gputechconf</a:t>
            </a:r>
            <a:r>
              <a:rPr lang="en-US" sz="1000"/>
              <a:t>/</a:t>
            </a:r>
            <a:r>
              <a:rPr lang="en-US" sz="1000" err="1"/>
              <a:t>gtc</a:t>
            </a:r>
            <a:r>
              <a:rPr lang="en-US" sz="1000"/>
              <a:t>/2019/presentation/s9139- multi- </a:t>
            </a:r>
            <a:r>
              <a:rPr lang="en-US" sz="1000" err="1"/>
              <a:t>gpu</a:t>
            </a:r>
            <a:r>
              <a:rPr lang="en-US" sz="1000"/>
              <a:t>- programming- </a:t>
            </a:r>
            <a:r>
              <a:rPr lang="en-US" sz="1000" err="1"/>
              <a:t>models.pdf</a:t>
            </a:r>
            <a:r>
              <a:rPr lang="en-US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378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8A4E-FC4A-0F4C-B783-F84D0C5A7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Interconnects are becoming heterogeneous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58E74-EAAB-2E4D-B6AB-421108DB6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4308727"/>
          </a:xfrm>
        </p:spPr>
        <p:txBody>
          <a:bodyPr>
            <a:normAutofit/>
          </a:bodyPr>
          <a:lstStyle/>
          <a:p>
            <a:r>
              <a:rPr lang="en-US" dirty="0"/>
              <a:t>AMD Infinity fabric</a:t>
            </a:r>
          </a:p>
          <a:p>
            <a:endParaRPr lang="en-US" dirty="0"/>
          </a:p>
          <a:p>
            <a:r>
              <a:rPr lang="en-US" dirty="0"/>
              <a:t>Nvidia </a:t>
            </a:r>
            <a:r>
              <a:rPr lang="en-US" dirty="0" err="1"/>
              <a:t>Nvlink</a:t>
            </a:r>
            <a:r>
              <a:rPr lang="en-US" dirty="0"/>
              <a:t>/</a:t>
            </a:r>
            <a:r>
              <a:rPr lang="en-US" dirty="0" err="1"/>
              <a:t>NVSwitch</a:t>
            </a:r>
            <a:endParaRPr lang="en-US" dirty="0"/>
          </a:p>
          <a:p>
            <a:endParaRPr lang="en-US" dirty="0"/>
          </a:p>
          <a:p>
            <a:r>
              <a:rPr lang="en-US" dirty="0"/>
              <a:t>Compute Express Link</a:t>
            </a:r>
          </a:p>
          <a:p>
            <a:endParaRPr lang="en-US" dirty="0"/>
          </a:p>
          <a:p>
            <a:r>
              <a:rPr lang="en-US" dirty="0"/>
              <a:t>And more!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DF422-8975-4B46-ADEB-6B85F97A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92348-1EF7-3142-A48E-544044B1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257C9-5291-6948-A3FC-AE196F08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2</a:t>
            </a:fld>
            <a:endParaRPr lang="en-US"/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47D3960-9924-074C-A6A2-7D3A16690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071" y="3876487"/>
            <a:ext cx="2024507" cy="411669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8F82DBE2-3DFA-0540-8796-F49C485C3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515" y="4756306"/>
            <a:ext cx="1339877" cy="508131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5138B948-3575-A14E-8CCD-2FB6DB144A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27" t="-1" r="28528" b="24066"/>
          <a:stretch/>
        </p:blipFill>
        <p:spPr>
          <a:xfrm>
            <a:off x="5594081" y="1493187"/>
            <a:ext cx="1003838" cy="107732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91819B02-24C9-544C-9AB0-7E7B7E3EA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563" y="3816571"/>
            <a:ext cx="1281602" cy="5315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90BFAEA4-6870-1B44-A432-D04C485BE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82" y="2725696"/>
            <a:ext cx="1716236" cy="731438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4DE424F2-4B02-1F41-BA2B-8DD81D8440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129" y="4756306"/>
            <a:ext cx="1716235" cy="473444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96118CE-24A1-8D4F-B1E4-044B7AB34F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659" b="32144"/>
          <a:stretch/>
        </p:blipFill>
        <p:spPr>
          <a:xfrm>
            <a:off x="8813750" y="4753440"/>
            <a:ext cx="1840829" cy="47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6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9A3A1-A914-0C44-ABE5-C7C4BC26F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90" y="1808010"/>
            <a:ext cx="11353800" cy="45483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7F9B18-B312-2A4C-9D4E-CF735779692D}"/>
              </a:ext>
            </a:extLst>
          </p:cNvPr>
          <p:cNvSpPr/>
          <p:nvPr/>
        </p:nvSpPr>
        <p:spPr>
          <a:xfrm>
            <a:off x="1405691" y="2388268"/>
            <a:ext cx="537002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387518-E65D-8042-BAB5-1ADA237AFA07}"/>
              </a:ext>
            </a:extLst>
          </p:cNvPr>
          <p:cNvSpPr/>
          <p:nvPr/>
        </p:nvSpPr>
        <p:spPr>
          <a:xfrm>
            <a:off x="1882892" y="2388268"/>
            <a:ext cx="390357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C5ED60-8465-2D4D-B69C-A38C9EBAD6EB}"/>
              </a:ext>
            </a:extLst>
          </p:cNvPr>
          <p:cNvSpPr/>
          <p:nvPr/>
        </p:nvSpPr>
        <p:spPr>
          <a:xfrm>
            <a:off x="2201883" y="2388268"/>
            <a:ext cx="455094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8BF205-8381-694C-910A-101FF3E21315}"/>
              </a:ext>
            </a:extLst>
          </p:cNvPr>
          <p:cNvSpPr/>
          <p:nvPr/>
        </p:nvSpPr>
        <p:spPr>
          <a:xfrm>
            <a:off x="2574926" y="2388268"/>
            <a:ext cx="523206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C2635-ACE7-D848-9D5E-B3E73F68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50% of jobs with MAPA have better bandwidth allocation than all jobs in Baseline/Topo-aware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7225F-4537-7442-A2C7-4408E5C0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BB04C-F262-C340-ACA8-7A2F3611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29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03477E-C28D-8643-AC92-026245DA6DB7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-1085851" y="3731512"/>
            <a:ext cx="3230481" cy="543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Higher the better</a:t>
            </a:r>
            <a:r>
              <a:rPr lang="en-US" b="1" dirty="0">
                <a:solidFill>
                  <a:srgbClr val="C00000"/>
                </a:solidFill>
              </a:rPr>
              <a:t>→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02F0A-BC78-C949-9F08-81936BA61A19}"/>
              </a:ext>
            </a:extLst>
          </p:cNvPr>
          <p:cNvSpPr/>
          <p:nvPr/>
        </p:nvSpPr>
        <p:spPr>
          <a:xfrm>
            <a:off x="3098132" y="2388268"/>
            <a:ext cx="1636295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36038E-57B3-7B43-BDFB-575DF05197D5}"/>
              </a:ext>
            </a:extLst>
          </p:cNvPr>
          <p:cNvSpPr/>
          <p:nvPr/>
        </p:nvSpPr>
        <p:spPr>
          <a:xfrm>
            <a:off x="4569995" y="2388268"/>
            <a:ext cx="1636295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4B8AE5-7327-814D-9243-6A8599E916C1}"/>
              </a:ext>
            </a:extLst>
          </p:cNvPr>
          <p:cNvSpPr/>
          <p:nvPr/>
        </p:nvSpPr>
        <p:spPr>
          <a:xfrm>
            <a:off x="6206290" y="2388268"/>
            <a:ext cx="1636295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E908F5-3EC8-324C-8F22-D46D671303C7}"/>
              </a:ext>
            </a:extLst>
          </p:cNvPr>
          <p:cNvSpPr/>
          <p:nvPr/>
        </p:nvSpPr>
        <p:spPr>
          <a:xfrm>
            <a:off x="7842585" y="2388268"/>
            <a:ext cx="1692441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D3291A-72FE-7E4E-93D7-038CB74F729A}"/>
              </a:ext>
            </a:extLst>
          </p:cNvPr>
          <p:cNvSpPr/>
          <p:nvPr/>
        </p:nvSpPr>
        <p:spPr>
          <a:xfrm>
            <a:off x="2166258" y="2950028"/>
            <a:ext cx="892629" cy="2177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9409FF9-DD46-814C-AFE6-8DBB423A75CE}"/>
              </a:ext>
            </a:extLst>
          </p:cNvPr>
          <p:cNvSpPr/>
          <p:nvPr/>
        </p:nvSpPr>
        <p:spPr>
          <a:xfrm>
            <a:off x="2164108" y="3241448"/>
            <a:ext cx="892629" cy="2177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F542D03-03CD-9047-BFFF-22FEE8E88FFE}"/>
              </a:ext>
            </a:extLst>
          </p:cNvPr>
          <p:cNvSpPr/>
          <p:nvPr/>
        </p:nvSpPr>
        <p:spPr>
          <a:xfrm>
            <a:off x="4052998" y="3241448"/>
            <a:ext cx="582313" cy="2177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E31566-EBA4-0A46-AA8C-BA0501B96D63}"/>
              </a:ext>
            </a:extLst>
          </p:cNvPr>
          <p:cNvSpPr/>
          <p:nvPr/>
        </p:nvSpPr>
        <p:spPr>
          <a:xfrm>
            <a:off x="5694554" y="2388268"/>
            <a:ext cx="582313" cy="2177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80289C-13B4-6D49-90E3-60DD4C3D6A3E}"/>
              </a:ext>
            </a:extLst>
          </p:cNvPr>
          <p:cNvSpPr/>
          <p:nvPr/>
        </p:nvSpPr>
        <p:spPr>
          <a:xfrm>
            <a:off x="6999514" y="2962790"/>
            <a:ext cx="843071" cy="2786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6BD739-CC69-494C-915B-59EFF55B94AC}"/>
              </a:ext>
            </a:extLst>
          </p:cNvPr>
          <p:cNvSpPr/>
          <p:nvPr/>
        </p:nvSpPr>
        <p:spPr>
          <a:xfrm>
            <a:off x="8610600" y="2950028"/>
            <a:ext cx="843071" cy="2786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B7E16BC-8402-1645-8198-744B6E2CFCD9}"/>
              </a:ext>
            </a:extLst>
          </p:cNvPr>
          <p:cNvSpPr/>
          <p:nvPr/>
        </p:nvSpPr>
        <p:spPr>
          <a:xfrm>
            <a:off x="8844197" y="5081129"/>
            <a:ext cx="634683" cy="2786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19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C2635-ACE7-D848-9D5E-B3E73F68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>
                <a:solidFill>
                  <a:srgbClr val="C00000"/>
                </a:solidFill>
              </a:rPr>
              <a:t>Preserve policy </a:t>
            </a:r>
            <a:r>
              <a:rPr lang="en-US"/>
              <a:t>does not starve insensitive workloads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7225F-4537-7442-A2C7-4408E5C0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BB04C-F262-C340-ACA8-7A2F3611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A2C8A-08DE-B149-842D-D7D1DE085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53" y="2078332"/>
            <a:ext cx="11339762" cy="43798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85C3C4-1B7D-A04B-A54C-4001295EEE52}"/>
              </a:ext>
            </a:extLst>
          </p:cNvPr>
          <p:cNvSpPr/>
          <p:nvPr/>
        </p:nvSpPr>
        <p:spPr>
          <a:xfrm>
            <a:off x="1181110" y="2441998"/>
            <a:ext cx="1323473" cy="349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6A5006-581E-104F-9A1D-4BF9EA9522E7}"/>
              </a:ext>
            </a:extLst>
          </p:cNvPr>
          <p:cNvSpPr/>
          <p:nvPr/>
        </p:nvSpPr>
        <p:spPr>
          <a:xfrm>
            <a:off x="2504583" y="2441997"/>
            <a:ext cx="1323473" cy="3491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AD0B87-A5B3-3740-8C0B-99C947A82631}"/>
              </a:ext>
            </a:extLst>
          </p:cNvPr>
          <p:cNvSpPr/>
          <p:nvPr/>
        </p:nvSpPr>
        <p:spPr>
          <a:xfrm>
            <a:off x="3828056" y="2441996"/>
            <a:ext cx="1323473" cy="349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ABB85E-C4E6-0F42-9346-3E8B09D801A8}"/>
              </a:ext>
            </a:extLst>
          </p:cNvPr>
          <p:cNvSpPr/>
          <p:nvPr/>
        </p:nvSpPr>
        <p:spPr>
          <a:xfrm>
            <a:off x="5154539" y="2441996"/>
            <a:ext cx="1362576" cy="349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21EFBB-4346-F549-9402-73885DD891D9}"/>
              </a:ext>
            </a:extLst>
          </p:cNvPr>
          <p:cNvSpPr/>
          <p:nvPr/>
        </p:nvSpPr>
        <p:spPr>
          <a:xfrm>
            <a:off x="6517115" y="2441995"/>
            <a:ext cx="1362576" cy="349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7C5258-5127-3549-9B49-6BAF7B4026D8}"/>
              </a:ext>
            </a:extLst>
          </p:cNvPr>
          <p:cNvSpPr/>
          <p:nvPr/>
        </p:nvSpPr>
        <p:spPr>
          <a:xfrm>
            <a:off x="7879691" y="2441995"/>
            <a:ext cx="1482892" cy="349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5AE2E-2711-014C-BC98-6F1F4B57D397}"/>
              </a:ext>
            </a:extLst>
          </p:cNvPr>
          <p:cNvSpPr txBox="1">
            <a:spLocks/>
          </p:cNvSpPr>
          <p:nvPr/>
        </p:nvSpPr>
        <p:spPr>
          <a:xfrm rot="16200000">
            <a:off x="-1317185" y="3785239"/>
            <a:ext cx="3230481" cy="543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Higher the better</a:t>
            </a:r>
            <a:r>
              <a:rPr lang="en-US" b="1" dirty="0">
                <a:solidFill>
                  <a:srgbClr val="C00000"/>
                </a:solidFill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423092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FFB83A-A579-0E4E-A8B9-9D3836AE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96" y="1846770"/>
            <a:ext cx="11845089" cy="4372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AC2635-ACE7-D848-9D5E-B3E73F68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3508" cy="1325563"/>
          </a:xfrm>
        </p:spPr>
        <p:txBody>
          <a:bodyPr/>
          <a:lstStyle/>
          <a:p>
            <a:r>
              <a:rPr lang="en-US"/>
              <a:t>Reduced execution time with better allocations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7225F-4537-7442-A2C7-4408E5C0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BB04C-F262-C340-ACA8-7A2F3611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31</a:t>
            </a:fld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9836593-9AD2-E443-888D-985FE280F15D}"/>
              </a:ext>
            </a:extLst>
          </p:cNvPr>
          <p:cNvSpPr txBox="1">
            <a:spLocks/>
          </p:cNvSpPr>
          <p:nvPr/>
        </p:nvSpPr>
        <p:spPr>
          <a:xfrm rot="16200000">
            <a:off x="-1317185" y="3785239"/>
            <a:ext cx="3230481" cy="5439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/>
              <a:t>Lower the better</a:t>
            </a:r>
            <a:r>
              <a:rPr lang="en-US" b="1">
                <a:solidFill>
                  <a:srgbClr val="C00000"/>
                </a:solidFill>
              </a:rPr>
              <a:t>←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3C510A-AEA9-E247-A26A-BEDC1E822FF6}"/>
              </a:ext>
            </a:extLst>
          </p:cNvPr>
          <p:cNvCxnSpPr>
            <a:cxnSpLocks/>
          </p:cNvCxnSpPr>
          <p:nvPr/>
        </p:nvCxnSpPr>
        <p:spPr>
          <a:xfrm>
            <a:off x="1515327" y="3435124"/>
            <a:ext cx="1084998" cy="138481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604664F-F569-F641-BA2B-A0EA3D90AAA1}"/>
              </a:ext>
            </a:extLst>
          </p:cNvPr>
          <p:cNvCxnSpPr>
            <a:cxnSpLocks/>
          </p:cNvCxnSpPr>
          <p:nvPr/>
        </p:nvCxnSpPr>
        <p:spPr>
          <a:xfrm>
            <a:off x="3214531" y="4324995"/>
            <a:ext cx="954980" cy="49494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C12D010-DDB2-B44D-83DC-9FD3351F9581}"/>
              </a:ext>
            </a:extLst>
          </p:cNvPr>
          <p:cNvCxnSpPr>
            <a:cxnSpLocks/>
          </p:cNvCxnSpPr>
          <p:nvPr/>
        </p:nvCxnSpPr>
        <p:spPr>
          <a:xfrm>
            <a:off x="4853117" y="3000375"/>
            <a:ext cx="1047621" cy="17145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1AB0FE-4C28-AB44-B64A-0E94D650E7E1}"/>
              </a:ext>
            </a:extLst>
          </p:cNvPr>
          <p:cNvCxnSpPr>
            <a:cxnSpLocks/>
          </p:cNvCxnSpPr>
          <p:nvPr/>
        </p:nvCxnSpPr>
        <p:spPr>
          <a:xfrm>
            <a:off x="6432173" y="3429000"/>
            <a:ext cx="1076603" cy="42862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4A218C-B54F-B143-B8BB-24BF99A8FB67}"/>
              </a:ext>
            </a:extLst>
          </p:cNvPr>
          <p:cNvCxnSpPr>
            <a:cxnSpLocks/>
          </p:cNvCxnSpPr>
          <p:nvPr/>
        </p:nvCxnSpPr>
        <p:spPr>
          <a:xfrm>
            <a:off x="8153530" y="4324995"/>
            <a:ext cx="1138901" cy="49494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77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C2635-ACE7-D848-9D5E-B3E73F68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 performance degradation among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BW-insensitive</a:t>
            </a:r>
            <a:r>
              <a:rPr lang="en-US" dirty="0"/>
              <a:t> workloads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7225F-4537-7442-A2C7-4408E5C0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BB04C-F262-C340-ACA8-7A2F3611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4F2D8-5DB0-464C-B94D-8B4D13BC8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6" y="1967685"/>
            <a:ext cx="11586410" cy="448989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A8A57CD-50DD-0E45-BB1C-CCB62282A3D4}"/>
              </a:ext>
            </a:extLst>
          </p:cNvPr>
          <p:cNvCxnSpPr>
            <a:cxnSpLocks/>
          </p:cNvCxnSpPr>
          <p:nvPr/>
        </p:nvCxnSpPr>
        <p:spPr>
          <a:xfrm>
            <a:off x="8083916" y="3887724"/>
            <a:ext cx="1053367" cy="27429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0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C2635-ACE7-D848-9D5E-B3E73F68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8914" cy="1325563"/>
          </a:xfrm>
        </p:spPr>
        <p:txBody>
          <a:bodyPr/>
          <a:lstStyle/>
          <a:p>
            <a:r>
              <a:rPr lang="en-US"/>
              <a:t>System throughput improvement over baseline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7225F-4537-7442-A2C7-4408E5C0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E380A-2FAE-AB48-B4EC-064D5F7A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BB04C-F262-C340-ACA8-7A2F3611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33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A6C88E9-7111-A54D-BB83-DEFCDC2DB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190" y="1418691"/>
            <a:ext cx="9755619" cy="543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Nearly 12% improvement with </a:t>
            </a:r>
            <a:r>
              <a:rPr lang="en-US" b="1" i="1" dirty="0">
                <a:solidFill>
                  <a:srgbClr val="C00000"/>
                </a:solidFill>
              </a:rPr>
              <a:t>Preserve.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B8FD9-CD2C-534C-AA33-01827DEC0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49" y="1939992"/>
            <a:ext cx="8699500" cy="49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9A393-18C8-8D42-9530-96955687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Exploring future topologies</a:t>
            </a:r>
            <a:endParaRPr lang="en-US">
              <a:cs typeface="Calibri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0A2-20A5-6144-A370-757B41AF6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726AA-B921-7949-9CBE-54B0F64E0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8911C-3B0F-C444-A80C-63CE34C0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D567E-2B57-C443-A476-9D78F27DA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03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7E45-B66C-D84C-AA2E-093A6495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will MAPA perform on future hardware topologies?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EDE14-3FBE-EC46-B3DC-3AE6000BD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F9ACF-56E2-C542-AE9E-4571DCDB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3F4D5-6934-8944-AED0-CBE658F4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B3FBA8-2E55-BC49-B22C-6C0AB302E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137" y="2456315"/>
            <a:ext cx="3320863" cy="3481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6E59-4D7E-7B4D-9511-4F1D16A08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723" y="2513069"/>
            <a:ext cx="3320863" cy="337554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69299D-8135-824C-A707-00CB6E984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85" y="1822069"/>
            <a:ext cx="10831436" cy="46393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/>
              <a:t>Simulate 16-GPU hardware topologies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E0DEA5-049E-A54F-9190-14478E82FF83}"/>
              </a:ext>
            </a:extLst>
          </p:cNvPr>
          <p:cNvSpPr/>
          <p:nvPr/>
        </p:nvSpPr>
        <p:spPr>
          <a:xfrm>
            <a:off x="3746500" y="5600700"/>
            <a:ext cx="368300" cy="337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D7F2DA-1C6E-1848-8597-8A7CF224BF3A}"/>
              </a:ext>
            </a:extLst>
          </p:cNvPr>
          <p:cNvSpPr/>
          <p:nvPr/>
        </p:nvSpPr>
        <p:spPr>
          <a:xfrm>
            <a:off x="7029263" y="5576114"/>
            <a:ext cx="368300" cy="337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8B2FE4-D2AE-964A-8CFC-BE9494CF76F2}"/>
              </a:ext>
            </a:extLst>
          </p:cNvPr>
          <p:cNvSpPr txBox="1"/>
          <p:nvPr/>
        </p:nvSpPr>
        <p:spPr>
          <a:xfrm>
            <a:off x="536214" y="3517900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Regular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1DD9D1-D70E-E848-B353-CFEAE51015BC}"/>
              </a:ext>
            </a:extLst>
          </p:cNvPr>
          <p:cNvSpPr txBox="1"/>
          <p:nvPr/>
        </p:nvSpPr>
        <p:spPr>
          <a:xfrm>
            <a:off x="9424309" y="3429000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Irregular</a:t>
            </a:r>
          </a:p>
        </p:txBody>
      </p:sp>
    </p:spTree>
    <p:extLst>
      <p:ext uri="{BB962C8B-B14F-4D97-AF65-F5344CB8AC3E}">
        <p14:creationId xmlns:p14="http://schemas.microsoft.com/office/powerpoint/2010/main" val="225454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53FA73-81A6-8042-B433-B87EE3C6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03" y="1263365"/>
            <a:ext cx="11436017" cy="43989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E7E45-B66C-D84C-AA2E-093A6495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67737" cy="1325563"/>
          </a:xfrm>
        </p:spPr>
        <p:txBody>
          <a:bodyPr/>
          <a:lstStyle/>
          <a:p>
            <a:pPr algn="ctr"/>
            <a:r>
              <a:rPr lang="en-US"/>
              <a:t>Improved Effective bandwidth in 16-GPU Torus-2d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EDE14-3FBE-EC46-B3DC-3AE6000BD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F9ACF-56E2-C542-AE9E-4571DCDB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3F4D5-6934-8944-AED0-CBE658F4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36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123360-C9BD-4B44-B3B8-A24F0B995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473" y="5733745"/>
            <a:ext cx="9755619" cy="54399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Greedy</a:t>
            </a:r>
            <a:r>
              <a:rPr lang="en-US" b="1" dirty="0"/>
              <a:t> performed better for </a:t>
            </a:r>
            <a:r>
              <a:rPr lang="en-US" b="1" i="1" dirty="0">
                <a:solidFill>
                  <a:srgbClr val="C00000"/>
                </a:solidFill>
              </a:rPr>
              <a:t>75%</a:t>
            </a:r>
            <a:r>
              <a:rPr lang="en-US" b="1" dirty="0"/>
              <a:t> due to </a:t>
            </a:r>
            <a:r>
              <a:rPr lang="en-US" b="1" i="1" dirty="0">
                <a:solidFill>
                  <a:srgbClr val="C00000"/>
                </a:solidFill>
              </a:rPr>
              <a:t>less</a:t>
            </a:r>
            <a:r>
              <a:rPr lang="en-US" b="1" dirty="0"/>
              <a:t> irregularity in hardware topology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76F22CE-FFED-D74B-A9EA-FAF037AED8F4}"/>
              </a:ext>
            </a:extLst>
          </p:cNvPr>
          <p:cNvSpPr/>
          <p:nvPr/>
        </p:nvSpPr>
        <p:spPr>
          <a:xfrm>
            <a:off x="8386763" y="2057400"/>
            <a:ext cx="485775" cy="3286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0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7E45-B66C-D84C-AA2E-093A6495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Effective BW in 16-GPU Cube-mesh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EDE14-3FBE-EC46-B3DC-3AE6000BD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F9ACF-56E2-C542-AE9E-4571DCDB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3F4D5-6934-8944-AED0-CBE658F4B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00175-4E0A-B644-A130-9C69C286C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21" y="1385808"/>
            <a:ext cx="11213432" cy="41741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D0231F-B1B4-5C49-8485-C50C941BADED}"/>
              </a:ext>
            </a:extLst>
          </p:cNvPr>
          <p:cNvSpPr txBox="1">
            <a:spLocks/>
          </p:cNvSpPr>
          <p:nvPr/>
        </p:nvSpPr>
        <p:spPr>
          <a:xfrm>
            <a:off x="1232473" y="5733745"/>
            <a:ext cx="9755619" cy="5439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C00000"/>
                </a:solidFill>
              </a:rPr>
              <a:t>Preserve</a:t>
            </a:r>
            <a:r>
              <a:rPr lang="en-US" b="1" dirty="0"/>
              <a:t> performed better for </a:t>
            </a:r>
            <a:r>
              <a:rPr lang="en-US" b="1" i="1" dirty="0">
                <a:solidFill>
                  <a:srgbClr val="C00000"/>
                </a:solidFill>
              </a:rPr>
              <a:t>25%, 50%, and 75% </a:t>
            </a:r>
            <a:r>
              <a:rPr lang="en-US" b="1" dirty="0"/>
              <a:t>due to </a:t>
            </a:r>
            <a:r>
              <a:rPr lang="en-US" b="1" i="1" dirty="0">
                <a:solidFill>
                  <a:srgbClr val="C00000"/>
                </a:solidFill>
              </a:rPr>
              <a:t>more</a:t>
            </a:r>
            <a:r>
              <a:rPr lang="en-US" b="1" dirty="0"/>
              <a:t> irregularity in hardware topology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BD38EBC-3958-494E-9884-6BCC2347391D}"/>
              </a:ext>
            </a:extLst>
          </p:cNvPr>
          <p:cNvSpPr/>
          <p:nvPr/>
        </p:nvSpPr>
        <p:spPr>
          <a:xfrm>
            <a:off x="8724904" y="2382758"/>
            <a:ext cx="485775" cy="3286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EB83DD-B7F9-F64E-AE13-1091E781F076}"/>
              </a:ext>
            </a:extLst>
          </p:cNvPr>
          <p:cNvSpPr/>
          <p:nvPr/>
        </p:nvSpPr>
        <p:spPr>
          <a:xfrm>
            <a:off x="8724903" y="2780941"/>
            <a:ext cx="485775" cy="3286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FCF278-FA88-9646-BA94-1CB4CBD41683}"/>
              </a:ext>
            </a:extLst>
          </p:cNvPr>
          <p:cNvSpPr/>
          <p:nvPr/>
        </p:nvSpPr>
        <p:spPr>
          <a:xfrm>
            <a:off x="8691568" y="3905921"/>
            <a:ext cx="485775" cy="3286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8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79076-0893-F648-A437-375E1B56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81E1-C3BB-234B-84C0-491F4E99D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674627"/>
          </a:xfrm>
        </p:spPr>
        <p:txBody>
          <a:bodyPr>
            <a:normAutofit lnSpcReduction="10000"/>
          </a:bodyPr>
          <a:lstStyle/>
          <a:p>
            <a:r>
              <a:rPr lang="en-US"/>
              <a:t>Communication Links and topologies in multi-accelerator systems</a:t>
            </a:r>
          </a:p>
          <a:p>
            <a:pPr lvl="1"/>
            <a:r>
              <a:rPr lang="en-US"/>
              <a:t>Increasingly becoming heterogeneous and complex</a:t>
            </a:r>
          </a:p>
          <a:p>
            <a:pPr lvl="1"/>
            <a:r>
              <a:rPr lang="en-US"/>
              <a:t>Presents challenges in allocations (fragmentation)</a:t>
            </a:r>
          </a:p>
          <a:p>
            <a:r>
              <a:rPr lang="en-US"/>
              <a:t>Multi-Accelerator Pattern Allocation (MAPA) System</a:t>
            </a:r>
          </a:p>
          <a:p>
            <a:pPr lvl="1"/>
            <a:r>
              <a:rPr lang="en-US"/>
              <a:t>Graph Pattern Matching approach</a:t>
            </a:r>
          </a:p>
          <a:p>
            <a:pPr lvl="1"/>
            <a:r>
              <a:rPr lang="en-US"/>
              <a:t>Preserve allocation policy</a:t>
            </a:r>
          </a:p>
          <a:p>
            <a:pPr lvl="2"/>
            <a:r>
              <a:rPr lang="en-US"/>
              <a:t>Pattern scoring metrics – </a:t>
            </a:r>
            <a:r>
              <a:rPr lang="en-US" i="1"/>
              <a:t>Effective</a:t>
            </a:r>
            <a:r>
              <a:rPr lang="en-US"/>
              <a:t> and </a:t>
            </a:r>
            <a:r>
              <a:rPr lang="en-US" i="1"/>
              <a:t>Preserved</a:t>
            </a:r>
            <a:r>
              <a:rPr lang="en-US"/>
              <a:t> Bandwidth</a:t>
            </a:r>
          </a:p>
          <a:p>
            <a:pPr lvl="1"/>
            <a:r>
              <a:rPr lang="en-US"/>
              <a:t>12% system throughput improvement over baseline</a:t>
            </a:r>
          </a:p>
          <a:p>
            <a:pPr lvl="1"/>
            <a:r>
              <a:rPr lang="en-US"/>
              <a:t>35% improved worst-case execution time over baseline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C755B-2CBA-0C45-A150-2E99FCFF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4629C-C7E7-3644-B6DC-2157761A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44D41-9CAA-D24A-9810-B02335BF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38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28F5D0-859E-ED42-8137-D5437343045E}"/>
              </a:ext>
            </a:extLst>
          </p:cNvPr>
          <p:cNvSpPr txBox="1">
            <a:spLocks/>
          </p:cNvSpPr>
          <p:nvPr/>
        </p:nvSpPr>
        <p:spPr>
          <a:xfrm>
            <a:off x="1218191" y="5656304"/>
            <a:ext cx="9755619" cy="543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hlinkClick r:id="rId2"/>
              </a:rPr>
              <a:t>https://</a:t>
            </a:r>
            <a:r>
              <a:rPr lang="en-US" b="1" err="1">
                <a:hlinkClick r:id="rId2"/>
              </a:rPr>
              <a:t>github.com</a:t>
            </a:r>
            <a:r>
              <a:rPr lang="en-US" b="1">
                <a:hlinkClick r:id="rId2"/>
              </a:rPr>
              <a:t>/</a:t>
            </a:r>
            <a:r>
              <a:rPr lang="en-US" b="1" err="1">
                <a:hlinkClick r:id="rId2"/>
              </a:rPr>
              <a:t>socal-ucr</a:t>
            </a:r>
            <a:r>
              <a:rPr lang="en-US" b="1">
                <a:hlinkClick r:id="rId2"/>
              </a:rPr>
              <a:t>/</a:t>
            </a:r>
            <a:r>
              <a:rPr lang="en-US" b="1" err="1">
                <a:hlinkClick r:id="rId2"/>
              </a:rPr>
              <a:t>mapa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211006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AD766-BA7C-7948-8313-3778E8541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Adopting multiple interconnects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F4BE9-3E71-F940-8F71-B04E7993A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32468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Accelerator-based Supercomputers equipped with more than one type of interconnect technology.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97B16-129C-6744-AA32-B2F2EF39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4848E-0CB1-6048-8EE6-B43739096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3B5DF-007C-E94D-B2A6-FF5E79DB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B2529-5CE2-FD45-A58D-844A39578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2" t="-560" r="8704" b="13654"/>
          <a:stretch/>
        </p:blipFill>
        <p:spPr>
          <a:xfrm>
            <a:off x="3334829" y="2829507"/>
            <a:ext cx="4468574" cy="3391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564782-2451-E24D-8370-C80B994B368F}"/>
              </a:ext>
            </a:extLst>
          </p:cNvPr>
          <p:cNvSpPr txBox="1"/>
          <p:nvPr/>
        </p:nvSpPr>
        <p:spPr>
          <a:xfrm>
            <a:off x="6254461" y="3661589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Nearly 90%</a:t>
            </a:r>
          </a:p>
        </p:txBody>
      </p:sp>
    </p:spTree>
    <p:extLst>
      <p:ext uri="{BB962C8B-B14F-4D97-AF65-F5344CB8AC3E}">
        <p14:creationId xmlns:p14="http://schemas.microsoft.com/office/powerpoint/2010/main" val="317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81DA1-BD1F-F044-BB9E-501D7BBC2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2116"/>
            <a:ext cx="10515600" cy="1232468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Thank you!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/>
              <a:t>Q &amp; 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BA2D4-03A0-D942-B97B-318E35340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FE9B-0AED-8E4B-8174-0BD6B9BC5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1F346-082E-5249-855A-8C422E9C3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39</a:t>
            </a:fld>
            <a:r>
              <a:rPr lang="en-US"/>
              <a:t>/40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89E16C7-A032-024C-8075-32069A82F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16" y="4251598"/>
            <a:ext cx="2720556" cy="123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FC9DB23-AA8C-6745-9E6F-A37BD497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04" y="4286107"/>
            <a:ext cx="2276496" cy="12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48253EE-14DF-D940-8175-57C02B53A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581798"/>
            <a:ext cx="2675288" cy="817286"/>
          </a:xfrm>
          <a:prstGeom prst="rect">
            <a:avLst/>
          </a:prstGeom>
        </p:spPr>
      </p:pic>
      <p:pic>
        <p:nvPicPr>
          <p:cNvPr id="3074" name="Picture 2" descr="NSF Logo | NSF - National Science Foundation">
            <a:extLst>
              <a:ext uri="{FF2B5EF4-FFF2-40B4-BE49-F238E27FC236}">
                <a16:creationId xmlns:a16="http://schemas.microsoft.com/office/drawing/2014/main" id="{263BEF6D-4095-F446-91B7-C16EF56AB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876" y="2815935"/>
            <a:ext cx="1347343" cy="13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ited States Department of Energy - Wikipedia">
            <a:extLst>
              <a:ext uri="{FF2B5EF4-FFF2-40B4-BE49-F238E27FC236}">
                <a16:creationId xmlns:a16="http://schemas.microsoft.com/office/drawing/2014/main" id="{C32E4A44-A3EE-8B4F-98D8-5DFA8F0C6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63" y="2815935"/>
            <a:ext cx="1192841" cy="119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530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AFDD0-291A-8541-A81E-DA4305C3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61440" cy="1325563"/>
          </a:xfrm>
        </p:spPr>
        <p:txBody>
          <a:bodyPr/>
          <a:lstStyle/>
          <a:p>
            <a:r>
              <a:rPr lang="en-US"/>
              <a:t>Better </a:t>
            </a:r>
            <a:r>
              <a:rPr lang="en-US" err="1"/>
              <a:t>Agg</a:t>
            </a:r>
            <a:r>
              <a:rPr lang="en-US" baseline="-25000" err="1"/>
              <a:t>BW</a:t>
            </a:r>
            <a:r>
              <a:rPr lang="en-US"/>
              <a:t> may not improve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E4A5E-1675-F946-B4FA-B75B6F0B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2D3DD-4237-6E45-95E0-38DD6440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74453-8442-9749-B5D7-2654A4CE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40</a:t>
            </a:fld>
            <a:endParaRPr lang="en-US"/>
          </a:p>
        </p:txBody>
      </p:sp>
      <p:pic>
        <p:nvPicPr>
          <p:cNvPr id="254" name="Picture 253">
            <a:extLst>
              <a:ext uri="{FF2B5EF4-FFF2-40B4-BE49-F238E27FC236}">
                <a16:creationId xmlns:a16="http://schemas.microsoft.com/office/drawing/2014/main" id="{75255D5D-FD29-014A-AF21-CAAE547E5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702" y="2736330"/>
            <a:ext cx="3319966" cy="2099451"/>
          </a:xfrm>
          <a:prstGeom prst="rect">
            <a:avLst/>
          </a:prstGeom>
        </p:spPr>
      </p:pic>
      <p:sp>
        <p:nvSpPr>
          <p:cNvPr id="255" name="TextBox 254">
            <a:extLst>
              <a:ext uri="{FF2B5EF4-FFF2-40B4-BE49-F238E27FC236}">
                <a16:creationId xmlns:a16="http://schemas.microsoft.com/office/drawing/2014/main" id="{5BF5DD2E-2C5A-664B-8DDC-8D352CBDB189}"/>
              </a:ext>
            </a:extLst>
          </p:cNvPr>
          <p:cNvSpPr txBox="1"/>
          <p:nvPr/>
        </p:nvSpPr>
        <p:spPr>
          <a:xfrm>
            <a:off x="8774606" y="4764879"/>
            <a:ext cx="1780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" pitchFamily="2" charset="0"/>
              </a:rPr>
              <a:t>VGG Training</a:t>
            </a: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DF1CD5A4-C108-474D-957D-5B95567942A1}"/>
              </a:ext>
            </a:extLst>
          </p:cNvPr>
          <p:cNvSpPr/>
          <p:nvPr/>
        </p:nvSpPr>
        <p:spPr>
          <a:xfrm>
            <a:off x="10052843" y="2865483"/>
            <a:ext cx="269309" cy="2658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EC8FF-E70E-AF43-99FB-689B2E142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75" y="2463553"/>
            <a:ext cx="5762605" cy="2513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13EAF-C224-1845-A41A-784465EBBB85}"/>
              </a:ext>
            </a:extLst>
          </p:cNvPr>
          <p:cNvSpPr txBox="1"/>
          <p:nvPr/>
        </p:nvSpPr>
        <p:spPr>
          <a:xfrm>
            <a:off x="9834674" y="2441118"/>
            <a:ext cx="72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87802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256" grpId="0" animBg="1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B8801-DCCB-404B-8C83-086699C8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Overhead</a:t>
            </a:r>
            <a:r>
              <a:rPr lang="en-US"/>
              <a:t> of pattern lookup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CECCE-2A73-714A-BCF2-4E3E25EA8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/>
              <a:t>Overhead is in the order of hundreds of milliseconds</a:t>
            </a:r>
          </a:p>
          <a:p>
            <a:r>
              <a:rPr lang="en-US"/>
              <a:t>We observe moderate overheads when</a:t>
            </a:r>
          </a:p>
          <a:p>
            <a:pPr lvl="1"/>
            <a:r>
              <a:rPr lang="en-US"/>
              <a:t>Application graphs have 9 or more edges and,</a:t>
            </a:r>
          </a:p>
          <a:p>
            <a:pPr lvl="1"/>
            <a:r>
              <a:rPr lang="en-US"/>
              <a:t>Hardware graphs have 120+ edges</a:t>
            </a:r>
          </a:p>
          <a:p>
            <a:r>
              <a:rPr lang="en-US" b="1"/>
              <a:t>The statistics are upper-bound</a:t>
            </a:r>
          </a:p>
          <a:p>
            <a:pPr marL="0" indent="0" algn="ctr">
              <a:buNone/>
            </a:pPr>
            <a:r>
              <a:rPr lang="en-US" b="1">
                <a:solidFill>
                  <a:srgbClr val="FF0000"/>
                </a:solidFill>
              </a:rPr>
              <a:t>Future optimization: Parallel scoring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1F956-D60A-9043-8E19-95277D7A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9D598-344A-9842-A938-C0A90AEC6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CEC40-8265-CA48-9D65-59E03D447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43568B-E92A-3C4E-AE1D-9DA9B6C39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304" y="2022952"/>
            <a:ext cx="5607392" cy="21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98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1B0EE-AECA-F643-ABCA-A02B1FCB2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Extracting Application topologies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9A792-8CEE-7F4B-98AF-9A004F3E7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/>
              <a:t>Source Code Analysis</a:t>
            </a:r>
          </a:p>
          <a:p>
            <a:pPr lvl="1"/>
            <a:r>
              <a:rPr lang="en-US"/>
              <a:t>Identifying CUDA and NCCL APIs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Runtime Analysis</a:t>
            </a:r>
          </a:p>
          <a:p>
            <a:pPr lvl="1"/>
            <a:r>
              <a:rPr lang="en-US"/>
              <a:t>Number of </a:t>
            </a:r>
            <a:r>
              <a:rPr lang="en-US" err="1"/>
              <a:t>Nvlink</a:t>
            </a:r>
            <a:r>
              <a:rPr lang="en-US"/>
              <a:t> packets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622B5-57B2-8348-A13A-965C2B82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58D9-69CA-8047-B29A-F0FFF301F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9907C-FBC7-F247-B22A-5D3D4CA3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BC4EB-A350-E74A-9E49-048AF017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586" y="1706430"/>
            <a:ext cx="3755721" cy="1644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E93F3-B527-DC4E-8BDD-DA8F12D4C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38118"/>
            <a:ext cx="4213119" cy="135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1F127-1D5D-9D42-BD76-20BB4988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Determine BW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C78E6-09DA-FF44-8F5B-5963E2AC0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87" y="4641492"/>
            <a:ext cx="5795763" cy="1050799"/>
          </a:xfrm>
        </p:spPr>
        <p:txBody>
          <a:bodyPr>
            <a:normAutofit/>
          </a:bodyPr>
          <a:lstStyle/>
          <a:p>
            <a:r>
              <a:rPr lang="en-US"/>
              <a:t>More calls should have &gt;10</a:t>
            </a:r>
            <a:r>
              <a:rPr lang="en-US" baseline="30000"/>
              <a:t>5</a:t>
            </a:r>
            <a:r>
              <a:rPr lang="en-US"/>
              <a:t> bytes</a:t>
            </a:r>
          </a:p>
          <a:p>
            <a:r>
              <a:rPr lang="en-US"/>
              <a:t>Enough number of calls to amortize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B9A43-BD8E-9A43-BEB4-B503983EE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9A21A-E903-744A-868B-298A1FDA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A0A91-B35D-2640-90FE-7477B91F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43</a:t>
            </a:fld>
            <a:r>
              <a:rPr lang="en-US"/>
              <a:t>/40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BA7A8-9727-234D-B114-EEAB66965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050" y="3898124"/>
            <a:ext cx="5141169" cy="1973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78C97C-E252-9E45-936E-01F180577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" t="1422"/>
          <a:stretch/>
        </p:blipFill>
        <p:spPr>
          <a:xfrm>
            <a:off x="1236420" y="1558395"/>
            <a:ext cx="4362030" cy="1728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8DE168-FF3D-C349-A228-C0C59D128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551" y="1558395"/>
            <a:ext cx="4715821" cy="197599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6441BA-863B-BA47-8B10-5023F676D1CB}"/>
              </a:ext>
            </a:extLst>
          </p:cNvPr>
          <p:cNvSpPr/>
          <p:nvPr/>
        </p:nvSpPr>
        <p:spPr>
          <a:xfrm rot="16200000">
            <a:off x="8264717" y="2643313"/>
            <a:ext cx="382722" cy="188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16B1ED-424D-5247-915A-24362797F69E}"/>
              </a:ext>
            </a:extLst>
          </p:cNvPr>
          <p:cNvCxnSpPr/>
          <p:nvPr/>
        </p:nvCxnSpPr>
        <p:spPr>
          <a:xfrm>
            <a:off x="7327311" y="4687057"/>
            <a:ext cx="2888535" cy="0"/>
          </a:xfrm>
          <a:prstGeom prst="line">
            <a:avLst/>
          </a:prstGeom>
          <a:ln w="127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57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BB6B6-B9FB-C440-AC0E-6F27104F9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Greedy Allocation policy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5FFCC-8B4B-F84A-AA30-5A576207F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526B7-9771-514B-AA70-1C09DD4D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276BD-F084-7849-B21E-D78D70F8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44</a:t>
            </a:fld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FDDCECD5-0209-C24F-825A-DB5A52D084E0}"/>
              </a:ext>
            </a:extLst>
          </p:cNvPr>
          <p:cNvSpPr/>
          <p:nvPr/>
        </p:nvSpPr>
        <p:spPr>
          <a:xfrm>
            <a:off x="3166898" y="1773195"/>
            <a:ext cx="1847472" cy="72667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Times" pitchFamily="2" charset="0"/>
              </a:rPr>
              <a:t>App graph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D45C339-6BD1-2A42-96D6-61F2C4E88529}"/>
              </a:ext>
            </a:extLst>
          </p:cNvPr>
          <p:cNvSpPr/>
          <p:nvPr/>
        </p:nvSpPr>
        <p:spPr>
          <a:xfrm>
            <a:off x="6751394" y="1773195"/>
            <a:ext cx="1847472" cy="72667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Times" pitchFamily="2" charset="0"/>
              </a:rPr>
              <a:t>HW graph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B185FA-E49C-C949-A02E-A8CA730F4CAC}"/>
              </a:ext>
            </a:extLst>
          </p:cNvPr>
          <p:cNvSpPr/>
          <p:nvPr/>
        </p:nvSpPr>
        <p:spPr>
          <a:xfrm>
            <a:off x="5058089" y="2743199"/>
            <a:ext cx="1489685" cy="822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Times" pitchFamily="2" charset="0"/>
              </a:rPr>
              <a:t>Graph Pattern Matching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B98A5-3C17-1441-8ECD-38A133C51370}"/>
              </a:ext>
            </a:extLst>
          </p:cNvPr>
          <p:cNvSpPr/>
          <p:nvPr/>
        </p:nvSpPr>
        <p:spPr>
          <a:xfrm>
            <a:off x="5058089" y="3946931"/>
            <a:ext cx="1489685" cy="822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Times" pitchFamily="2" charset="0"/>
              </a:rPr>
              <a:t>Find </a:t>
            </a:r>
            <a:r>
              <a:rPr lang="en-US" sz="1400" err="1">
                <a:latin typeface="Times" pitchFamily="2" charset="0"/>
              </a:rPr>
              <a:t>Alloc</a:t>
            </a:r>
            <a:r>
              <a:rPr lang="en-US" sz="1400">
                <a:latin typeface="Times" pitchFamily="2" charset="0"/>
              </a:rPr>
              <a:t> with highest</a:t>
            </a:r>
            <a:br>
              <a:rPr lang="en-US" sz="1400">
                <a:latin typeface="Times" pitchFamily="2" charset="0"/>
              </a:rPr>
            </a:br>
            <a:r>
              <a:rPr lang="en-US" sz="1400" i="1">
                <a:latin typeface="Times" pitchFamily="2" charset="0"/>
              </a:rPr>
              <a:t>Aggregated </a:t>
            </a:r>
            <a:r>
              <a:rPr lang="en-US" sz="1400" i="1" baseline="-25000">
                <a:latin typeface="Times" pitchFamily="2" charset="0"/>
              </a:rPr>
              <a:t>BW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214E19-8CF3-6E4F-8598-A9D882497891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5802932" y="3565598"/>
            <a:ext cx="0" cy="381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C505A992-2ABE-9C45-B10F-97BA69842A85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923536" y="2136533"/>
            <a:ext cx="557214" cy="60300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>
            <a:extLst>
              <a:ext uri="{FF2B5EF4-FFF2-40B4-BE49-F238E27FC236}">
                <a16:creationId xmlns:a16="http://schemas.microsoft.com/office/drawing/2014/main" id="{5959021E-AAB9-844A-92CA-738708B6B15F}"/>
              </a:ext>
            </a:extLst>
          </p:cNvPr>
          <p:cNvCxnSpPr>
            <a:cxnSpLocks/>
            <a:stCxn id="13" idx="5"/>
          </p:cNvCxnSpPr>
          <p:nvPr/>
        </p:nvCxnSpPr>
        <p:spPr>
          <a:xfrm rot="10800000" flipV="1">
            <a:off x="6055374" y="2136533"/>
            <a:ext cx="786855" cy="603004"/>
          </a:xfrm>
          <a:prstGeom prst="bentConnector3">
            <a:avLst>
              <a:gd name="adj1" fmla="val 100025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068FF30A-3649-604D-B3D7-BC4EBEA9CBE2}"/>
              </a:ext>
            </a:extLst>
          </p:cNvPr>
          <p:cNvSpPr/>
          <p:nvPr/>
        </p:nvSpPr>
        <p:spPr>
          <a:xfrm>
            <a:off x="5193175" y="5323642"/>
            <a:ext cx="1219511" cy="478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Times" pitchFamily="2" charset="0"/>
              </a:rPr>
              <a:t>Allocation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FBFDA88-1FD6-E84B-8979-833DD8FB25D2}"/>
              </a:ext>
            </a:extLst>
          </p:cNvPr>
          <p:cNvCxnSpPr>
            <a:cxnSpLocks/>
            <a:stCxn id="15" idx="2"/>
            <a:endCxn id="102" idx="0"/>
          </p:cNvCxnSpPr>
          <p:nvPr/>
        </p:nvCxnSpPr>
        <p:spPr>
          <a:xfrm flipH="1">
            <a:off x="5802931" y="4769330"/>
            <a:ext cx="1" cy="5543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7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0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9E689-9C18-7C4F-82B1-3FFDA1176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Predicted Effective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F010-11E4-0F4A-A2C0-FFF0266B7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2274" cy="1455950"/>
          </a:xfrm>
        </p:spPr>
        <p:txBody>
          <a:bodyPr/>
          <a:lstStyle/>
          <a:p>
            <a:r>
              <a:rPr lang="en-US"/>
              <a:t>Running microbenchmarks not scalable</a:t>
            </a:r>
          </a:p>
          <a:p>
            <a:r>
              <a:rPr lang="en-US" b="1"/>
              <a:t>Non-linear regression to model effective bandwidth</a:t>
            </a:r>
          </a:p>
          <a:p>
            <a:pPr lvl="1"/>
            <a:r>
              <a:rPr lang="en-US"/>
              <a:t>31 samples of possible 2, 3, 4, 5 GPU combinations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39693-EEAF-524A-B71E-5BCE7CFCB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2CBAA-60B3-824F-8EB1-6B800E32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04280-9CA5-5747-8F13-F5553EA2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E943A9-D587-AC41-85CA-49978FFB6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19" y="3729691"/>
            <a:ext cx="4795379" cy="1882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472B03-6E6A-B441-9524-2CB03A4BF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617" y="3881495"/>
            <a:ext cx="4552563" cy="8035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334231-4269-5D44-B1E8-89092B0D0E91}"/>
              </a:ext>
            </a:extLst>
          </p:cNvPr>
          <p:cNvSpPr/>
          <p:nvPr/>
        </p:nvSpPr>
        <p:spPr>
          <a:xfrm>
            <a:off x="1088819" y="4142090"/>
            <a:ext cx="1364292" cy="3632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Linear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409497-E85A-664C-B522-C9E3182C85C3}"/>
              </a:ext>
            </a:extLst>
          </p:cNvPr>
          <p:cNvSpPr/>
          <p:nvPr/>
        </p:nvSpPr>
        <p:spPr>
          <a:xfrm>
            <a:off x="2608642" y="4142089"/>
            <a:ext cx="2343411" cy="407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Inverse linear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EB9C5E-EB2F-FE48-8923-528EE0169D92}"/>
              </a:ext>
            </a:extLst>
          </p:cNvPr>
          <p:cNvSpPr/>
          <p:nvPr/>
        </p:nvSpPr>
        <p:spPr>
          <a:xfrm>
            <a:off x="1088819" y="4640323"/>
            <a:ext cx="1853851" cy="407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Pairwise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8C8340-5D10-1F43-8AA6-FDB3D46970BF}"/>
              </a:ext>
            </a:extLst>
          </p:cNvPr>
          <p:cNvSpPr/>
          <p:nvPr/>
        </p:nvSpPr>
        <p:spPr>
          <a:xfrm>
            <a:off x="3078369" y="4640322"/>
            <a:ext cx="2750507" cy="407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rgbClr val="FF0000"/>
                </a:solidFill>
                <a:highlight>
                  <a:srgbClr val="FFFF00"/>
                </a:highlight>
              </a:rPr>
              <a:t>Inerse</a:t>
            </a: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 pairwise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EE0AD5-BE19-3942-B0E9-FB568432EA98}"/>
              </a:ext>
            </a:extLst>
          </p:cNvPr>
          <p:cNvSpPr/>
          <p:nvPr/>
        </p:nvSpPr>
        <p:spPr>
          <a:xfrm>
            <a:off x="1133703" y="5138557"/>
            <a:ext cx="882041" cy="407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triplet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D9C704-2568-264F-B364-6F3908FDA523}"/>
              </a:ext>
            </a:extLst>
          </p:cNvPr>
          <p:cNvSpPr/>
          <p:nvPr/>
        </p:nvSpPr>
        <p:spPr>
          <a:xfrm>
            <a:off x="2103427" y="5113946"/>
            <a:ext cx="1101246" cy="431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Inverse</a:t>
            </a:r>
            <a:b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</a:rPr>
              <a:t>triplet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BDF187-647C-C443-A1A5-45084A50A5CE}"/>
              </a:ext>
            </a:extLst>
          </p:cNvPr>
          <p:cNvSpPr txBox="1"/>
          <p:nvPr/>
        </p:nvSpPr>
        <p:spPr>
          <a:xfrm>
            <a:off x="8110916" y="4769225"/>
            <a:ext cx="197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" pitchFamily="2" charset="0"/>
              </a:rPr>
              <a:t>Calculated Weights</a:t>
            </a:r>
          </a:p>
        </p:txBody>
      </p:sp>
    </p:spTree>
    <p:extLst>
      <p:ext uri="{BB962C8B-B14F-4D97-AF65-F5344CB8AC3E}">
        <p14:creationId xmlns:p14="http://schemas.microsoft.com/office/powerpoint/2010/main" val="108301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8DA5-9296-E341-BC4D-B7D15336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Simulate future topologies and policies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1F086-32A3-E147-8653-3F1FD553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8ED2A-D930-934D-8D66-BD5E50BB3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4D2B5-CD76-944D-823D-E1AFA771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46</a:t>
            </a:fld>
            <a:endParaRPr lang="en-US"/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89C4EE9A-2FF9-A645-B6C9-3507335B4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16" y="1769257"/>
            <a:ext cx="5645584" cy="4351338"/>
          </a:xfrm>
        </p:spPr>
        <p:txBody>
          <a:bodyPr/>
          <a:lstStyle/>
          <a:p>
            <a:r>
              <a:rPr lang="en-US"/>
              <a:t>Hardware Topologies</a:t>
            </a:r>
          </a:p>
          <a:p>
            <a:pPr lvl="1"/>
            <a:r>
              <a:rPr lang="en-US"/>
              <a:t>More accelerators</a:t>
            </a:r>
          </a:p>
          <a:p>
            <a:r>
              <a:rPr lang="en-US"/>
              <a:t>Application Topologies</a:t>
            </a:r>
          </a:p>
          <a:p>
            <a:pPr lvl="1"/>
            <a:r>
              <a:rPr lang="en-US"/>
              <a:t>Different communication patterns</a:t>
            </a:r>
          </a:p>
          <a:p>
            <a:r>
              <a:rPr lang="en-US"/>
              <a:t>Allocation Policies</a:t>
            </a:r>
          </a:p>
          <a:p>
            <a:pPr lvl="1"/>
            <a:r>
              <a:rPr lang="en-US"/>
              <a:t>Pattern scoring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735569E1-F75C-BF4D-976B-F3F8E25B6FF8}"/>
              </a:ext>
            </a:extLst>
          </p:cNvPr>
          <p:cNvSpPr/>
          <p:nvPr/>
        </p:nvSpPr>
        <p:spPr>
          <a:xfrm>
            <a:off x="6929632" y="1481644"/>
            <a:ext cx="1631991" cy="10660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Job File</a:t>
            </a:r>
          </a:p>
          <a:p>
            <a:pPr algn="ctr"/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ID, </a:t>
            </a:r>
            <a:r>
              <a:rPr lang="en-US" sz="800" err="1">
                <a:solidFill>
                  <a:schemeClr val="tx1"/>
                </a:solidFill>
                <a:latin typeface="Arial"/>
                <a:cs typeface="Arial"/>
              </a:rPr>
              <a:t>NumGPUs</a:t>
            </a: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, Topology, BW Sensitive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1, 3, Ring, True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2, 4, Tree, False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….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28F1BB5-2704-E04E-A311-AB5CBF2ADAF6}"/>
              </a:ext>
            </a:extLst>
          </p:cNvPr>
          <p:cNvCxnSpPr>
            <a:cxnSpLocks/>
            <a:stCxn id="70" idx="2"/>
          </p:cNvCxnSpPr>
          <p:nvPr/>
        </p:nvCxnSpPr>
        <p:spPr>
          <a:xfrm>
            <a:off x="7745628" y="2547743"/>
            <a:ext cx="526361" cy="4837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3DDF70F5-4B6C-1142-81F5-AF1BE16D0EA3}"/>
              </a:ext>
            </a:extLst>
          </p:cNvPr>
          <p:cNvSpPr/>
          <p:nvPr/>
        </p:nvSpPr>
        <p:spPr>
          <a:xfrm>
            <a:off x="9099364" y="1502545"/>
            <a:ext cx="1631991" cy="106609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Hardware graph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CA5F5A8-50FA-C14C-BBC9-0D4486690CAD}"/>
              </a:ext>
            </a:extLst>
          </p:cNvPr>
          <p:cNvSpPr/>
          <p:nvPr/>
        </p:nvSpPr>
        <p:spPr>
          <a:xfrm>
            <a:off x="7483102" y="4863426"/>
            <a:ext cx="2711047" cy="9859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Log File</a:t>
            </a:r>
          </a:p>
          <a:p>
            <a:pPr algn="ctr"/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ID, Allocation, Topology, Effective BW (</a:t>
            </a:r>
            <a:r>
              <a:rPr lang="en-US" sz="800" err="1">
                <a:solidFill>
                  <a:schemeClr val="tx1"/>
                </a:solidFill>
                <a:latin typeface="Arial"/>
                <a:cs typeface="Arial"/>
              </a:rPr>
              <a:t>GBps</a:t>
            </a: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)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1, (1,2,3), Ring, 45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2, (5,6,7,8), Ring, 48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….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C6861DC-7781-584E-9E19-847CC0D58D34}"/>
              </a:ext>
            </a:extLst>
          </p:cNvPr>
          <p:cNvCxnSpPr>
            <a:cxnSpLocks/>
            <a:stCxn id="72" idx="2"/>
          </p:cNvCxnSpPr>
          <p:nvPr/>
        </p:nvCxnSpPr>
        <p:spPr>
          <a:xfrm flipH="1">
            <a:off x="9464948" y="2568640"/>
            <a:ext cx="450412" cy="4628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155285B1-1FCD-D742-95C6-8FB7002A1DD4}"/>
              </a:ext>
            </a:extLst>
          </p:cNvPr>
          <p:cNvSpPr/>
          <p:nvPr/>
        </p:nvSpPr>
        <p:spPr>
          <a:xfrm>
            <a:off x="8022630" y="3031492"/>
            <a:ext cx="1631991" cy="106609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MAPA Simulation framework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408380B-D98D-114D-A3E8-174500B3ACD4}"/>
              </a:ext>
            </a:extLst>
          </p:cNvPr>
          <p:cNvCxnSpPr>
            <a:cxnSpLocks/>
            <a:stCxn id="76" idx="2"/>
            <a:endCxn id="73" idx="0"/>
          </p:cNvCxnSpPr>
          <p:nvPr/>
        </p:nvCxnSpPr>
        <p:spPr>
          <a:xfrm>
            <a:off x="8838626" y="4097587"/>
            <a:ext cx="0" cy="76583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274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8DA5-9296-E341-BC4D-B7D15336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 Framework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1F086-32A3-E147-8653-3F1FD553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8ED2A-D930-934D-8D66-BD5E50BB3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4D2B5-CD76-944D-823D-E1AFA771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47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8E9A24-E3E5-8943-AB8C-EC96D801A711}"/>
              </a:ext>
            </a:extLst>
          </p:cNvPr>
          <p:cNvSpPr/>
          <p:nvPr/>
        </p:nvSpPr>
        <p:spPr>
          <a:xfrm>
            <a:off x="5485569" y="1507959"/>
            <a:ext cx="2714050" cy="10660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Job File</a:t>
            </a:r>
          </a:p>
          <a:p>
            <a:pPr algn="ctr"/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ID, </a:t>
            </a:r>
            <a:r>
              <a:rPr lang="en-US" sz="800" err="1">
                <a:solidFill>
                  <a:schemeClr val="tx1"/>
                </a:solidFill>
                <a:latin typeface="Arial"/>
                <a:cs typeface="Arial"/>
              </a:rPr>
              <a:t>NumGPUs</a:t>
            </a: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, Topology, BW Sensitive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1, 3, Ring, True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2, 4, Ring, True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3, 5, Tree, False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4, 4, </a:t>
            </a:r>
            <a:r>
              <a:rPr lang="en-US" sz="800" err="1">
                <a:solidFill>
                  <a:schemeClr val="tx1"/>
                </a:solidFill>
                <a:latin typeface="Arial"/>
                <a:cs typeface="Arial"/>
              </a:rPr>
              <a:t>AllToAll</a:t>
            </a: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, True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….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19052A-1E20-614F-A499-CCF8EADEF4E8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6842594" y="2574058"/>
            <a:ext cx="0" cy="3970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0BB7AB6-0582-8648-98E3-A7BC5C6BDDA0}"/>
              </a:ext>
            </a:extLst>
          </p:cNvPr>
          <p:cNvSpPr/>
          <p:nvPr/>
        </p:nvSpPr>
        <p:spPr>
          <a:xfrm>
            <a:off x="6273364" y="2971151"/>
            <a:ext cx="1138459" cy="38381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Dispatcher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1E174DE-6ED1-9E48-835B-EFBC7FC5B123}"/>
              </a:ext>
            </a:extLst>
          </p:cNvPr>
          <p:cNvGraphicFramePr>
            <a:graphicFrameLocks noGrp="1"/>
          </p:cNvGraphicFramePr>
          <p:nvPr/>
        </p:nvGraphicFramePr>
        <p:xfrm>
          <a:off x="7917468" y="2969473"/>
          <a:ext cx="2185960" cy="3838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245">
                  <a:extLst>
                    <a:ext uri="{9D8B030D-6E8A-4147-A177-3AD203B41FA5}">
                      <a16:colId xmlns:a16="http://schemas.microsoft.com/office/drawing/2014/main" val="1968702344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3053509174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743238526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3515194578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220843902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2829179646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442776171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692518366"/>
                    </a:ext>
                  </a:extLst>
                </a:gridCol>
              </a:tblGrid>
              <a:tr h="383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71351"/>
                  </a:ext>
                </a:extLst>
              </a:tr>
            </a:tbl>
          </a:graphicData>
        </a:graphic>
      </p:graphicFrame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8556E1-327E-9847-ADE8-17C7D884B921}"/>
              </a:ext>
            </a:extLst>
          </p:cNvPr>
          <p:cNvSpPr/>
          <p:nvPr/>
        </p:nvSpPr>
        <p:spPr>
          <a:xfrm>
            <a:off x="10787551" y="3012512"/>
            <a:ext cx="1011290" cy="2977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MAPA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B818A9D-5B90-1D4E-AE7D-2A8600BCF5A5}"/>
              </a:ext>
            </a:extLst>
          </p:cNvPr>
          <p:cNvSpPr/>
          <p:nvPr/>
        </p:nvSpPr>
        <p:spPr>
          <a:xfrm>
            <a:off x="10560009" y="1362895"/>
            <a:ext cx="1631991" cy="106609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Hardware graph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9507FC-FC41-3A4B-95FD-EF26F383F42B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7411823" y="3161382"/>
            <a:ext cx="505645" cy="16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0F4512-4C29-124B-9390-0CCB2935239D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10103430" y="3161378"/>
            <a:ext cx="684123" cy="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22375CA-6478-5444-848B-910BF89D88DF}"/>
              </a:ext>
            </a:extLst>
          </p:cNvPr>
          <p:cNvSpPr/>
          <p:nvPr/>
        </p:nvSpPr>
        <p:spPr>
          <a:xfrm>
            <a:off x="10744699" y="4124276"/>
            <a:ext cx="1080360" cy="79736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Allocation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67B01-900E-DF45-95E5-48ABF74521EE}"/>
              </a:ext>
            </a:extLst>
          </p:cNvPr>
          <p:cNvGrpSpPr/>
          <p:nvPr/>
        </p:nvGrpSpPr>
        <p:grpSpPr>
          <a:xfrm>
            <a:off x="10861431" y="1780721"/>
            <a:ext cx="1029146" cy="408291"/>
            <a:chOff x="2796635" y="2976448"/>
            <a:chExt cx="1029146" cy="40829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9ECFA3-4ACE-4741-B412-9537D3BC5C3C}"/>
                </a:ext>
              </a:extLst>
            </p:cNvPr>
            <p:cNvSpPr/>
            <p:nvPr/>
          </p:nvSpPr>
          <p:spPr>
            <a:xfrm>
              <a:off x="2796635" y="2982797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CF2293B-75B7-D145-8EEB-5F8B826BB8EC}"/>
                </a:ext>
              </a:extLst>
            </p:cNvPr>
            <p:cNvSpPr/>
            <p:nvPr/>
          </p:nvSpPr>
          <p:spPr>
            <a:xfrm>
              <a:off x="3076035" y="2982797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C2E55C-76C9-8B49-AD31-C5935F6B16E4}"/>
                </a:ext>
              </a:extLst>
            </p:cNvPr>
            <p:cNvSpPr/>
            <p:nvPr/>
          </p:nvSpPr>
          <p:spPr>
            <a:xfrm>
              <a:off x="2796635" y="3234105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FA522AA-8AC1-EB41-946F-542967C6DDD9}"/>
                </a:ext>
              </a:extLst>
            </p:cNvPr>
            <p:cNvSpPr/>
            <p:nvPr/>
          </p:nvSpPr>
          <p:spPr>
            <a:xfrm>
              <a:off x="3076035" y="3234105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3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F46A22A-8F06-2E44-9051-57606A3999E2}"/>
                </a:ext>
              </a:extLst>
            </p:cNvPr>
            <p:cNvCxnSpPr>
              <a:stCxn id="17" idx="4"/>
              <a:endCxn id="19" idx="0"/>
            </p:cNvCxnSpPr>
            <p:nvPr/>
          </p:nvCxnSpPr>
          <p:spPr>
            <a:xfrm>
              <a:off x="2870480" y="3127081"/>
              <a:ext cx="0" cy="107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33C7627-04AC-594D-A175-9B663F8525A5}"/>
                </a:ext>
              </a:extLst>
            </p:cNvPr>
            <p:cNvCxnSpPr>
              <a:stCxn id="17" idx="6"/>
              <a:endCxn id="18" idx="2"/>
            </p:cNvCxnSpPr>
            <p:nvPr/>
          </p:nvCxnSpPr>
          <p:spPr>
            <a:xfrm>
              <a:off x="2944324" y="3054939"/>
              <a:ext cx="1317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4D83C3C-BA35-F442-A148-312B9645CC17}"/>
                </a:ext>
              </a:extLst>
            </p:cNvPr>
            <p:cNvCxnSpPr>
              <a:stCxn id="18" idx="4"/>
              <a:endCxn id="20" idx="0"/>
            </p:cNvCxnSpPr>
            <p:nvPr/>
          </p:nvCxnSpPr>
          <p:spPr>
            <a:xfrm>
              <a:off x="3149880" y="3127081"/>
              <a:ext cx="0" cy="107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456EB0-7766-9740-AFA4-F9F7E317C0EB}"/>
                </a:ext>
              </a:extLst>
            </p:cNvPr>
            <p:cNvCxnSpPr>
              <a:stCxn id="19" idx="6"/>
              <a:endCxn id="20" idx="2"/>
            </p:cNvCxnSpPr>
            <p:nvPr/>
          </p:nvCxnSpPr>
          <p:spPr>
            <a:xfrm>
              <a:off x="2944324" y="3306247"/>
              <a:ext cx="1317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F0FD561-E5E7-5143-816D-47CB94D9D46A}"/>
                </a:ext>
              </a:extLst>
            </p:cNvPr>
            <p:cNvSpPr/>
            <p:nvPr/>
          </p:nvSpPr>
          <p:spPr>
            <a:xfrm>
              <a:off x="3398692" y="2982797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D4EB74A-950B-5F42-B1A9-F4A98A691815}"/>
                </a:ext>
              </a:extLst>
            </p:cNvPr>
            <p:cNvSpPr/>
            <p:nvPr/>
          </p:nvSpPr>
          <p:spPr>
            <a:xfrm>
              <a:off x="3678092" y="2982797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E6A9347-ED15-1643-A250-8A325F68DF05}"/>
                </a:ext>
              </a:extLst>
            </p:cNvPr>
            <p:cNvSpPr/>
            <p:nvPr/>
          </p:nvSpPr>
          <p:spPr>
            <a:xfrm>
              <a:off x="3398692" y="3234105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8BBE2A9-8B78-2648-9DD5-2393638974A9}"/>
                </a:ext>
              </a:extLst>
            </p:cNvPr>
            <p:cNvSpPr/>
            <p:nvPr/>
          </p:nvSpPr>
          <p:spPr>
            <a:xfrm>
              <a:off x="3678092" y="3234105"/>
              <a:ext cx="147689" cy="14428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Arial"/>
                  <a:cs typeface="Arial"/>
                </a:rPr>
                <a:t>8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CBE901-A129-874C-94A8-BADC05A26DC6}"/>
                </a:ext>
              </a:extLst>
            </p:cNvPr>
            <p:cNvCxnSpPr>
              <a:stCxn id="25" idx="4"/>
              <a:endCxn id="27" idx="0"/>
            </p:cNvCxnSpPr>
            <p:nvPr/>
          </p:nvCxnSpPr>
          <p:spPr>
            <a:xfrm>
              <a:off x="3472537" y="3127081"/>
              <a:ext cx="0" cy="107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1218EBE-9E1F-8144-B256-1DAC8B10EC62}"/>
                </a:ext>
              </a:extLst>
            </p:cNvPr>
            <p:cNvCxnSpPr>
              <a:stCxn id="25" idx="6"/>
              <a:endCxn id="26" idx="2"/>
            </p:cNvCxnSpPr>
            <p:nvPr/>
          </p:nvCxnSpPr>
          <p:spPr>
            <a:xfrm>
              <a:off x="3546381" y="3054939"/>
              <a:ext cx="1317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DFA20C-3B36-3C43-BAA3-9FAFCAE7C804}"/>
                </a:ext>
              </a:extLst>
            </p:cNvPr>
            <p:cNvCxnSpPr>
              <a:stCxn id="26" idx="4"/>
              <a:endCxn id="28" idx="0"/>
            </p:cNvCxnSpPr>
            <p:nvPr/>
          </p:nvCxnSpPr>
          <p:spPr>
            <a:xfrm>
              <a:off x="3751937" y="3127081"/>
              <a:ext cx="0" cy="107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F3A550-2604-074F-B882-2464E665A5F7}"/>
                </a:ext>
              </a:extLst>
            </p:cNvPr>
            <p:cNvCxnSpPr>
              <a:stCxn id="27" idx="6"/>
              <a:endCxn id="28" idx="2"/>
            </p:cNvCxnSpPr>
            <p:nvPr/>
          </p:nvCxnSpPr>
          <p:spPr>
            <a:xfrm>
              <a:off x="3546381" y="3306247"/>
              <a:ext cx="1317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B9E3EC0-BF33-F843-BECF-E3FCC7A92149}"/>
                </a:ext>
              </a:extLst>
            </p:cNvPr>
            <p:cNvCxnSpPr>
              <a:stCxn id="18" idx="6"/>
              <a:endCxn id="25" idx="2"/>
            </p:cNvCxnSpPr>
            <p:nvPr/>
          </p:nvCxnSpPr>
          <p:spPr>
            <a:xfrm>
              <a:off x="3223724" y="3054939"/>
              <a:ext cx="1749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3CAAC6F-88CB-7F4E-9AFE-1362FD5330A8}"/>
                </a:ext>
              </a:extLst>
            </p:cNvPr>
            <p:cNvCxnSpPr>
              <a:stCxn id="20" idx="6"/>
              <a:endCxn id="27" idx="2"/>
            </p:cNvCxnSpPr>
            <p:nvPr/>
          </p:nvCxnSpPr>
          <p:spPr>
            <a:xfrm>
              <a:off x="3223724" y="3306247"/>
              <a:ext cx="1749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031E7A7F-2BA7-764A-8CA8-C42EAFFC8432}"/>
                </a:ext>
              </a:extLst>
            </p:cNvPr>
            <p:cNvCxnSpPr>
              <a:stCxn id="17" idx="0"/>
              <a:endCxn id="26" idx="0"/>
            </p:cNvCxnSpPr>
            <p:nvPr/>
          </p:nvCxnSpPr>
          <p:spPr>
            <a:xfrm rot="5400000" flipH="1" flipV="1">
              <a:off x="3311208" y="2542069"/>
              <a:ext cx="12700" cy="881457"/>
            </a:xfrm>
            <a:prstGeom prst="bentConnector3">
              <a:avLst>
                <a:gd name="adj1" fmla="val 75347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435559F1-E659-CD4E-B8CB-59BFB89DB1C4}"/>
                </a:ext>
              </a:extLst>
            </p:cNvPr>
            <p:cNvCxnSpPr>
              <a:cxnSpLocks/>
              <a:stCxn id="19" idx="4"/>
              <a:endCxn id="28" idx="4"/>
            </p:cNvCxnSpPr>
            <p:nvPr/>
          </p:nvCxnSpPr>
          <p:spPr>
            <a:xfrm rot="16200000" flipH="1">
              <a:off x="3311208" y="2937660"/>
              <a:ext cx="12700" cy="881457"/>
            </a:xfrm>
            <a:prstGeom prst="bentConnector3">
              <a:avLst>
                <a:gd name="adj1" fmla="val 113022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C034E21-4B9B-1540-8221-0DB749B2F769}"/>
                </a:ext>
              </a:extLst>
            </p:cNvPr>
            <p:cNvCxnSpPr>
              <a:stCxn id="17" idx="5"/>
              <a:endCxn id="20" idx="1"/>
            </p:cNvCxnSpPr>
            <p:nvPr/>
          </p:nvCxnSpPr>
          <p:spPr>
            <a:xfrm>
              <a:off x="2922695" y="3105951"/>
              <a:ext cx="174969" cy="149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3952418-3D63-D54D-AC35-63CA7E7A1B20}"/>
                </a:ext>
              </a:extLst>
            </p:cNvPr>
            <p:cNvCxnSpPr>
              <a:stCxn id="18" idx="3"/>
              <a:endCxn id="19" idx="7"/>
            </p:cNvCxnSpPr>
            <p:nvPr/>
          </p:nvCxnSpPr>
          <p:spPr>
            <a:xfrm flipH="1">
              <a:off x="2922695" y="3105951"/>
              <a:ext cx="174969" cy="149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E1F86C2-6FFF-8443-BD25-DE35660B2554}"/>
                </a:ext>
              </a:extLst>
            </p:cNvPr>
            <p:cNvCxnSpPr>
              <a:stCxn id="25" idx="5"/>
              <a:endCxn id="28" idx="1"/>
            </p:cNvCxnSpPr>
            <p:nvPr/>
          </p:nvCxnSpPr>
          <p:spPr>
            <a:xfrm>
              <a:off x="3524752" y="3105951"/>
              <a:ext cx="174969" cy="149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4D7DF93-5A9E-E34F-8E3A-EA1DD31A1CCE}"/>
                </a:ext>
              </a:extLst>
            </p:cNvPr>
            <p:cNvCxnSpPr>
              <a:stCxn id="26" idx="3"/>
              <a:endCxn id="27" idx="7"/>
            </p:cNvCxnSpPr>
            <p:nvPr/>
          </p:nvCxnSpPr>
          <p:spPr>
            <a:xfrm flipH="1">
              <a:off x="3524752" y="3105951"/>
              <a:ext cx="174969" cy="149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3B04E5F-9D6A-0E4C-9BCA-66DAB5458E68}"/>
              </a:ext>
            </a:extLst>
          </p:cNvPr>
          <p:cNvSpPr txBox="1"/>
          <p:nvPr/>
        </p:nvSpPr>
        <p:spPr>
          <a:xfrm>
            <a:off x="6547521" y="3700137"/>
            <a:ext cx="333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Simulation Execution Engine</a:t>
            </a: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D6B97112-B79D-804E-A77F-08522506DDCF}"/>
              </a:ext>
            </a:extLst>
          </p:cNvPr>
          <p:cNvGraphicFramePr>
            <a:graphicFrameLocks noGrp="1"/>
          </p:cNvGraphicFramePr>
          <p:nvPr/>
        </p:nvGraphicFramePr>
        <p:xfrm>
          <a:off x="6563860" y="4029971"/>
          <a:ext cx="3283740" cy="985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0935">
                  <a:extLst>
                    <a:ext uri="{9D8B030D-6E8A-4147-A177-3AD203B41FA5}">
                      <a16:colId xmlns:a16="http://schemas.microsoft.com/office/drawing/2014/main" val="4224100172"/>
                    </a:ext>
                  </a:extLst>
                </a:gridCol>
                <a:gridCol w="820935">
                  <a:extLst>
                    <a:ext uri="{9D8B030D-6E8A-4147-A177-3AD203B41FA5}">
                      <a16:colId xmlns:a16="http://schemas.microsoft.com/office/drawing/2014/main" val="3663064461"/>
                    </a:ext>
                  </a:extLst>
                </a:gridCol>
                <a:gridCol w="820935">
                  <a:extLst>
                    <a:ext uri="{9D8B030D-6E8A-4147-A177-3AD203B41FA5}">
                      <a16:colId xmlns:a16="http://schemas.microsoft.com/office/drawing/2014/main" val="1672225687"/>
                    </a:ext>
                  </a:extLst>
                </a:gridCol>
                <a:gridCol w="820935">
                  <a:extLst>
                    <a:ext uri="{9D8B030D-6E8A-4147-A177-3AD203B41FA5}">
                      <a16:colId xmlns:a16="http://schemas.microsoft.com/office/drawing/2014/main" val="1578739202"/>
                    </a:ext>
                  </a:extLst>
                </a:gridCol>
              </a:tblGrid>
              <a:tr h="49298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776957"/>
                  </a:ext>
                </a:extLst>
              </a:tr>
              <a:tr h="492986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7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752798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512B5E31-71B9-4D46-AF1C-A18A890B9B85}"/>
              </a:ext>
            </a:extLst>
          </p:cNvPr>
          <p:cNvSpPr txBox="1"/>
          <p:nvPr/>
        </p:nvSpPr>
        <p:spPr>
          <a:xfrm>
            <a:off x="6690837" y="4221880"/>
            <a:ext cx="6601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Job ID: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02DE29-0130-644D-AC14-214A13AFD9D4}"/>
              </a:ext>
            </a:extLst>
          </p:cNvPr>
          <p:cNvSpPr txBox="1"/>
          <p:nvPr/>
        </p:nvSpPr>
        <p:spPr>
          <a:xfrm>
            <a:off x="7423605" y="4221880"/>
            <a:ext cx="6601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Job ID: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E5510E-86B9-F748-ADAC-E87A75135F10}"/>
              </a:ext>
            </a:extLst>
          </p:cNvPr>
          <p:cNvSpPr txBox="1"/>
          <p:nvPr/>
        </p:nvSpPr>
        <p:spPr>
          <a:xfrm>
            <a:off x="7438871" y="4712830"/>
            <a:ext cx="6449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Job ID: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123D72-4906-0E4E-AC77-8BF6471AE64E}"/>
              </a:ext>
            </a:extLst>
          </p:cNvPr>
          <p:cNvSpPr txBox="1"/>
          <p:nvPr/>
        </p:nvSpPr>
        <p:spPr>
          <a:xfrm>
            <a:off x="8274217" y="4221880"/>
            <a:ext cx="6449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Job ID: 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12D1DE-AE5A-D541-B8D0-FE3A66565DF9}"/>
              </a:ext>
            </a:extLst>
          </p:cNvPr>
          <p:cNvSpPr txBox="1"/>
          <p:nvPr/>
        </p:nvSpPr>
        <p:spPr>
          <a:xfrm>
            <a:off x="9116540" y="4221880"/>
            <a:ext cx="6449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Job ID: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6272C6-4662-EE43-94F4-76ADA7E24811}"/>
              </a:ext>
            </a:extLst>
          </p:cNvPr>
          <p:cNvSpPr txBox="1"/>
          <p:nvPr/>
        </p:nvSpPr>
        <p:spPr>
          <a:xfrm>
            <a:off x="9099109" y="4712830"/>
            <a:ext cx="6449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Job ID: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FFDBC16-B08D-1F47-B04B-D2F0B22B24D5}"/>
              </a:ext>
            </a:extLst>
          </p:cNvPr>
          <p:cNvSpPr txBox="1"/>
          <p:nvPr/>
        </p:nvSpPr>
        <p:spPr>
          <a:xfrm>
            <a:off x="8256785" y="4712830"/>
            <a:ext cx="6449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Job ID: 2</a:t>
            </a:r>
          </a:p>
        </p:txBody>
      </p:sp>
      <p:pic>
        <p:nvPicPr>
          <p:cNvPr id="50" name="Graphic 49" descr="Alarm clock with solid fill">
            <a:extLst>
              <a:ext uri="{FF2B5EF4-FFF2-40B4-BE49-F238E27FC236}">
                <a16:creationId xmlns:a16="http://schemas.microsoft.com/office/drawing/2014/main" id="{25945D76-6CD1-C748-A74E-9BDE32E7E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1662" y="3350332"/>
            <a:ext cx="719137" cy="719137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241669D-7529-7A4E-9575-C54016957C23}"/>
              </a:ext>
            </a:extLst>
          </p:cNvPr>
          <p:cNvCxnSpPr>
            <a:cxnSpLocks/>
            <a:stCxn id="15" idx="1"/>
            <a:endCxn id="42" idx="3"/>
          </p:cNvCxnSpPr>
          <p:nvPr/>
        </p:nvCxnSpPr>
        <p:spPr>
          <a:xfrm flipH="1">
            <a:off x="9847600" y="4522957"/>
            <a:ext cx="89709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43B7A2C-1F35-794E-8B59-B42221E0540F}"/>
              </a:ext>
            </a:extLst>
          </p:cNvPr>
          <p:cNvCxnSpPr>
            <a:cxnSpLocks/>
          </p:cNvCxnSpPr>
          <p:nvPr/>
        </p:nvCxnSpPr>
        <p:spPr>
          <a:xfrm flipH="1" flipV="1">
            <a:off x="6105217" y="3840463"/>
            <a:ext cx="458644" cy="3135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D84BF54-276A-824F-839D-0425B337E82F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flipH="1">
            <a:off x="11284879" y="3310244"/>
            <a:ext cx="8317" cy="8140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AF140111-D6B3-6140-85F2-53BAAC73D0A2}"/>
              </a:ext>
            </a:extLst>
          </p:cNvPr>
          <p:cNvSpPr/>
          <p:nvPr/>
        </p:nvSpPr>
        <p:spPr>
          <a:xfrm>
            <a:off x="5563170" y="5220708"/>
            <a:ext cx="2711047" cy="9859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Log File</a:t>
            </a:r>
          </a:p>
          <a:p>
            <a:pPr algn="ctr"/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ID, Allocation, Topology, Effective BW (</a:t>
            </a:r>
            <a:r>
              <a:rPr lang="en-US" sz="800" err="1">
                <a:solidFill>
                  <a:schemeClr val="tx1"/>
                </a:solidFill>
                <a:latin typeface="Arial"/>
                <a:cs typeface="Arial"/>
              </a:rPr>
              <a:t>GBps</a:t>
            </a: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)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1, (1,2,3), Ring, 45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2, (5,6,7,8), Ring, 48</a:t>
            </a:r>
            <a:br>
              <a:rPr lang="en-US" sz="80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800">
                <a:solidFill>
                  <a:schemeClr val="tx1"/>
                </a:solidFill>
                <a:latin typeface="Arial"/>
                <a:cs typeface="Arial"/>
              </a:rPr>
              <a:t>….</a:t>
            </a:r>
          </a:p>
        </p:txBody>
      </p: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7F99B8F3-8A5C-2042-A7E3-F0A4149FA1A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85932" y="4585408"/>
            <a:ext cx="1270598" cy="1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B947C089-2A90-A842-8365-1CB88D9E6ACD}"/>
              </a:ext>
            </a:extLst>
          </p:cNvPr>
          <p:cNvCxnSpPr>
            <a:cxnSpLocks/>
            <a:endCxn id="42" idx="1"/>
          </p:cNvCxnSpPr>
          <p:nvPr/>
        </p:nvCxnSpPr>
        <p:spPr>
          <a:xfrm rot="16200000" flipH="1">
            <a:off x="6036810" y="3995907"/>
            <a:ext cx="572846" cy="481254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722BA770-202A-6A49-94BA-657505395087}"/>
              </a:ext>
            </a:extLst>
          </p:cNvPr>
          <p:cNvCxnSpPr>
            <a:cxnSpLocks/>
          </p:cNvCxnSpPr>
          <p:nvPr/>
        </p:nvCxnSpPr>
        <p:spPr>
          <a:xfrm flipV="1">
            <a:off x="6082606" y="3310244"/>
            <a:ext cx="5010169" cy="409113"/>
          </a:xfrm>
          <a:prstGeom prst="bentConnector3">
            <a:avLst>
              <a:gd name="adj1" fmla="val 99918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69A2C46-C105-9044-AA4B-89B944005B97}"/>
              </a:ext>
            </a:extLst>
          </p:cNvPr>
          <p:cNvSpPr txBox="1"/>
          <p:nvPr/>
        </p:nvSpPr>
        <p:spPr>
          <a:xfrm rot="5400000">
            <a:off x="5324067" y="4052603"/>
            <a:ext cx="64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Job Finished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FE57E7-1D7A-B94C-97B4-312D896E0B6F}"/>
              </a:ext>
            </a:extLst>
          </p:cNvPr>
          <p:cNvSpPr txBox="1"/>
          <p:nvPr/>
        </p:nvSpPr>
        <p:spPr>
          <a:xfrm>
            <a:off x="10248854" y="3517297"/>
            <a:ext cx="839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Job Finished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8ACB794-A0D6-EF4E-A800-8E88E39CBE7C}"/>
              </a:ext>
            </a:extLst>
          </p:cNvPr>
          <p:cNvSpPr txBox="1"/>
          <p:nvPr/>
        </p:nvSpPr>
        <p:spPr>
          <a:xfrm rot="2068381">
            <a:off x="6182120" y="3692932"/>
            <a:ext cx="62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Job</a:t>
            </a:r>
            <a:br>
              <a:rPr lang="en-US" sz="800"/>
            </a:br>
            <a:r>
              <a:rPr lang="en-US" sz="800"/>
              <a:t>Start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E1C0A53-D866-1046-A863-4EC43DE5272A}"/>
              </a:ext>
            </a:extLst>
          </p:cNvPr>
          <p:cNvSpPr txBox="1"/>
          <p:nvPr/>
        </p:nvSpPr>
        <p:spPr>
          <a:xfrm>
            <a:off x="6606179" y="4721294"/>
            <a:ext cx="729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Job ID: None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A1B1B59-35FA-D64D-A982-570B85904029}"/>
              </a:ext>
            </a:extLst>
          </p:cNvPr>
          <p:cNvSpPr txBox="1"/>
          <p:nvPr/>
        </p:nvSpPr>
        <p:spPr>
          <a:xfrm>
            <a:off x="5937192" y="4475936"/>
            <a:ext cx="729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Deallocate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3F829F-B1D9-8047-B8A1-3B627584A0ED}"/>
              </a:ext>
            </a:extLst>
          </p:cNvPr>
          <p:cNvSpPr txBox="1"/>
          <p:nvPr/>
        </p:nvSpPr>
        <p:spPr>
          <a:xfrm>
            <a:off x="8318952" y="2643180"/>
            <a:ext cx="149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Job Queue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E0FC94E-BDA6-8647-991F-D94645C18D0C}"/>
              </a:ext>
            </a:extLst>
          </p:cNvPr>
          <p:cNvSpPr txBox="1"/>
          <p:nvPr/>
        </p:nvSpPr>
        <p:spPr>
          <a:xfrm>
            <a:off x="10005367" y="2937860"/>
            <a:ext cx="839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App Graph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483728A-4EFF-6E4C-B580-4F316873D9F2}"/>
              </a:ext>
            </a:extLst>
          </p:cNvPr>
          <p:cNvCxnSpPr>
            <a:cxnSpLocks/>
          </p:cNvCxnSpPr>
          <p:nvPr/>
        </p:nvCxnSpPr>
        <p:spPr>
          <a:xfrm flipV="1">
            <a:off x="11074975" y="2435340"/>
            <a:ext cx="0" cy="5771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F2B80F2-73EA-C34F-90E8-2896F19D0B7B}"/>
              </a:ext>
            </a:extLst>
          </p:cNvPr>
          <p:cNvCxnSpPr>
            <a:cxnSpLocks/>
          </p:cNvCxnSpPr>
          <p:nvPr/>
        </p:nvCxnSpPr>
        <p:spPr>
          <a:xfrm>
            <a:off x="11589548" y="2426782"/>
            <a:ext cx="0" cy="5762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05A51927-A4DE-3646-B893-1367711ABFE5}"/>
              </a:ext>
            </a:extLst>
          </p:cNvPr>
          <p:cNvSpPr txBox="1"/>
          <p:nvPr/>
        </p:nvSpPr>
        <p:spPr>
          <a:xfrm>
            <a:off x="10401923" y="2428703"/>
            <a:ext cx="8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Update</a:t>
            </a:r>
            <a:br>
              <a:rPr lang="en-US" sz="800"/>
            </a:br>
            <a:r>
              <a:rPr lang="en-US" sz="800"/>
              <a:t>(Allocate/</a:t>
            </a:r>
            <a:br>
              <a:rPr lang="en-US" sz="800"/>
            </a:br>
            <a:r>
              <a:rPr lang="en-US" sz="800"/>
              <a:t>Deallocate)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2025AFC-B91C-2041-BCEE-9059CEF23E3D}"/>
              </a:ext>
            </a:extLst>
          </p:cNvPr>
          <p:cNvSpPr txBox="1"/>
          <p:nvPr/>
        </p:nvSpPr>
        <p:spPr>
          <a:xfrm>
            <a:off x="11353000" y="2462888"/>
            <a:ext cx="8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Retrieve</a:t>
            </a:r>
            <a:br>
              <a:rPr lang="en-US" sz="800"/>
            </a:br>
            <a:r>
              <a:rPr lang="en-US" sz="800"/>
              <a:t>Available</a:t>
            </a:r>
            <a:br>
              <a:rPr lang="en-US" sz="800"/>
            </a:br>
            <a:r>
              <a:rPr lang="en-US" sz="800"/>
              <a:t>HW graph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1D0BD61-FFDF-A24C-9431-1810373FC7B0}"/>
              </a:ext>
            </a:extLst>
          </p:cNvPr>
          <p:cNvSpPr txBox="1"/>
          <p:nvPr/>
        </p:nvSpPr>
        <p:spPr>
          <a:xfrm>
            <a:off x="9876649" y="4268019"/>
            <a:ext cx="839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Allocate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89C4EE9A-2FF9-A645-B6C9-3507335B4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16" y="1769257"/>
            <a:ext cx="4676162" cy="4351338"/>
          </a:xfrm>
        </p:spPr>
        <p:txBody>
          <a:bodyPr/>
          <a:lstStyle/>
          <a:p>
            <a:r>
              <a:rPr lang="en-US"/>
              <a:t>A mechanism to explore novel</a:t>
            </a:r>
          </a:p>
          <a:p>
            <a:pPr lvl="1"/>
            <a:r>
              <a:rPr lang="en-US"/>
              <a:t>Hardware Topologies</a:t>
            </a:r>
          </a:p>
          <a:p>
            <a:pPr lvl="2"/>
            <a:r>
              <a:rPr lang="en-US" b="1"/>
              <a:t>Cost-effective</a:t>
            </a:r>
          </a:p>
          <a:p>
            <a:pPr lvl="2"/>
            <a:r>
              <a:rPr lang="en-US" b="1"/>
              <a:t>Point-to-point</a:t>
            </a:r>
          </a:p>
          <a:p>
            <a:pPr lvl="1"/>
            <a:r>
              <a:rPr lang="en-US"/>
              <a:t>Application Topologies</a:t>
            </a:r>
          </a:p>
          <a:p>
            <a:pPr lvl="1"/>
            <a:r>
              <a:rPr lang="en-US"/>
              <a:t>Allocation Policies</a:t>
            </a:r>
          </a:p>
        </p:txBody>
      </p:sp>
    </p:spTree>
    <p:extLst>
      <p:ext uri="{BB962C8B-B14F-4D97-AF65-F5344CB8AC3E}">
        <p14:creationId xmlns:p14="http://schemas.microsoft.com/office/powerpoint/2010/main" val="11550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5" grpId="0" animBg="1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4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7" grpId="0"/>
      <p:bldP spid="68" grpId="0"/>
      <p:bldP spid="6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ADDC-FDE6-A846-823B-15FACC9EF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Evaluating MAPA Simulation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74738-C971-6444-A2A8-55BF8D82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831819" cy="63951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err="1"/>
              <a:t>Effective</a:t>
            </a:r>
            <a:r>
              <a:rPr lang="en-US" b="1" baseline="-25000" err="1"/>
              <a:t>BW</a:t>
            </a:r>
            <a:r>
              <a:rPr lang="en-US" b="1"/>
              <a:t> obtained during real and simulations correlate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C19E7-BB1D-014B-BCC9-EBE5CEFE9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01280-CBFB-8F4E-8338-6B45B1193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ADAEC-A40B-CA41-A27B-117DCC47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03EE21-DB6E-5347-A2D0-FC4F179D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685" y="3016535"/>
            <a:ext cx="4569912" cy="201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60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8A4E-FC4A-0F4C-B783-F84D0C5A7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Accelerator topology is diverse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DF422-8975-4B46-ADEB-6B85F97A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92348-1EF7-3142-A48E-544044B1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257C9-5291-6948-A3FC-AE196F08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4</a:t>
            </a:fld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10D7ADA2-616F-6A44-9898-9074E16B4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92" y="4023518"/>
            <a:ext cx="4548140" cy="1986627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C9605DAB-83CB-994A-A30E-3942B037E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870" y="4336054"/>
            <a:ext cx="4475465" cy="1499356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25060D40-6556-174D-9E18-39D2FDF6CD11}"/>
              </a:ext>
            </a:extLst>
          </p:cNvPr>
          <p:cNvSpPr txBox="1"/>
          <p:nvPr/>
        </p:nvSpPr>
        <p:spPr>
          <a:xfrm>
            <a:off x="1539668" y="1742269"/>
            <a:ext cx="4083464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Nvidia DGX-1 V100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Azure NDv2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AWS P3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Facebook Big-basin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C5D64BD-0312-5641-A50C-211A249E75C0}"/>
              </a:ext>
            </a:extLst>
          </p:cNvPr>
          <p:cNvSpPr txBox="1"/>
          <p:nvPr/>
        </p:nvSpPr>
        <p:spPr>
          <a:xfrm>
            <a:off x="7913955" y="1690688"/>
            <a:ext cx="1327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Summit</a:t>
            </a:r>
          </a:p>
        </p:txBody>
      </p:sp>
      <p:pic>
        <p:nvPicPr>
          <p:cNvPr id="2054" name="Picture 6" descr="Azure has a new logo, but where do you download it? Here!">
            <a:extLst>
              <a:ext uri="{FF2B5EF4-FFF2-40B4-BE49-F238E27FC236}">
                <a16:creationId xmlns:a16="http://schemas.microsoft.com/office/drawing/2014/main" id="{3932718F-CD8B-2B44-883A-15BD9AA9C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63" y="2431153"/>
            <a:ext cx="326999" cy="32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mazon Web Services - Wikipedia">
            <a:extLst>
              <a:ext uri="{FF2B5EF4-FFF2-40B4-BE49-F238E27FC236}">
                <a16:creationId xmlns:a16="http://schemas.microsoft.com/office/drawing/2014/main" id="{9529E578-F35B-874A-903A-AB1F62693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15" y="3049774"/>
            <a:ext cx="558388" cy="33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1D8FB8D-2CDF-314F-870D-8F73854B4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98" y="3546893"/>
            <a:ext cx="394331" cy="3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VIDIA - YouTube">
            <a:extLst>
              <a:ext uri="{FF2B5EF4-FFF2-40B4-BE49-F238E27FC236}">
                <a16:creationId xmlns:a16="http://schemas.microsoft.com/office/drawing/2014/main" id="{32B163D2-BCC8-FC4E-8C68-B26B2F02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38" y="1887981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ORNL Launches Summit Supercomputer | ORNL">
            <a:extLst>
              <a:ext uri="{FF2B5EF4-FFF2-40B4-BE49-F238E27FC236}">
                <a16:creationId xmlns:a16="http://schemas.microsoft.com/office/drawing/2014/main" id="{42978A63-633F-114E-AA0D-AF417A458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35" y="2211628"/>
            <a:ext cx="2665522" cy="14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4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F446E-FA49-2E4F-987D-94B882688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Variety of communication </a:t>
            </a:r>
            <a:r>
              <a:rPr lang="en-US">
                <a:solidFill>
                  <a:srgbClr val="C00000"/>
                </a:solidFill>
              </a:rPr>
              <a:t>links</a:t>
            </a:r>
            <a:br>
              <a:rPr lang="en-US"/>
            </a:br>
            <a:br>
              <a:rPr lang="en-US"/>
            </a:br>
            <a:r>
              <a:rPr lang="en-US"/>
              <a:t>Variety of </a:t>
            </a:r>
            <a:r>
              <a:rPr lang="en-US">
                <a:solidFill>
                  <a:srgbClr val="C00000"/>
                </a:solidFill>
              </a:rPr>
              <a:t>topologies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FF5A0-D240-324B-93F7-FCBC200A8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7678C-7802-A344-AD09-D680BFC0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F379B-E0B2-F340-9F08-EB5EFDC36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CB49C-BB28-B64A-97A0-32FF6F2A8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4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B8786-D379-074E-B7C7-844F34B9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Impact of communication links on Caffe ML 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036F-968C-6E4F-B708-47FB12037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0EC42-5ADF-C84D-9BFD-F2D721C2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F907F-C645-2E43-8012-C4164578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6</a:t>
            </a:fld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264A51A-A558-E64C-B409-365280977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9" y="2362372"/>
            <a:ext cx="4883829" cy="213325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DF7A214-CDF1-4C4B-BE92-F6181D838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18605"/>
            <a:ext cx="6074916" cy="24227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7C14027-2031-DB40-B02A-37FC40F42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263" y="3384339"/>
            <a:ext cx="3739375" cy="97787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7C012AB-269F-204C-B48C-CB82125B0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8" y="2817744"/>
            <a:ext cx="401636" cy="154273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EB8618A-FEEB-DC41-B581-DA2DC7C20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618" y="2824563"/>
            <a:ext cx="1561370" cy="405956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3953A6A1-0530-3A49-B09D-86B858176964}"/>
              </a:ext>
            </a:extLst>
          </p:cNvPr>
          <p:cNvSpPr txBox="1"/>
          <p:nvPr/>
        </p:nvSpPr>
        <p:spPr>
          <a:xfrm>
            <a:off x="2497632" y="3742271"/>
            <a:ext cx="101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err="1">
                <a:solidFill>
                  <a:schemeClr val="accent2">
                    <a:lumMod val="50000"/>
                  </a:schemeClr>
                </a:solidFill>
              </a:rPr>
              <a:t>GBps</a:t>
            </a:r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37752B7-FCDB-F242-9CDF-4B21FDCD2E7E}"/>
              </a:ext>
            </a:extLst>
          </p:cNvPr>
          <p:cNvSpPr txBox="1"/>
          <p:nvPr/>
        </p:nvSpPr>
        <p:spPr>
          <a:xfrm>
            <a:off x="4158862" y="2670743"/>
            <a:ext cx="101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25 </a:t>
            </a:r>
            <a:r>
              <a:rPr lang="en-US" err="1">
                <a:solidFill>
                  <a:schemeClr val="accent1">
                    <a:lumMod val="75000"/>
                  </a:schemeClr>
                </a:solidFill>
              </a:rPr>
              <a:t>GBps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9901ABC-CC29-D542-825F-2DDDA15B074A}"/>
              </a:ext>
            </a:extLst>
          </p:cNvPr>
          <p:cNvSpPr txBox="1"/>
          <p:nvPr/>
        </p:nvSpPr>
        <p:spPr>
          <a:xfrm rot="16200000">
            <a:off x="63710" y="3366388"/>
            <a:ext cx="101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50 </a:t>
            </a:r>
            <a:r>
              <a:rPr lang="en-US" err="1">
                <a:solidFill>
                  <a:srgbClr val="FF0000"/>
                </a:solidFill>
              </a:rPr>
              <a:t>GBps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0B32BCD-1457-4F49-ADF7-BF5C11D588A5}"/>
              </a:ext>
            </a:extLst>
          </p:cNvPr>
          <p:cNvSpPr txBox="1"/>
          <p:nvPr/>
        </p:nvSpPr>
        <p:spPr>
          <a:xfrm>
            <a:off x="8964729" y="2301411"/>
            <a:ext cx="67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(1,4)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CE74972-8CD2-AF44-BE31-2E213786DBB2}"/>
              </a:ext>
            </a:extLst>
          </p:cNvPr>
          <p:cNvSpPr txBox="1"/>
          <p:nvPr/>
        </p:nvSpPr>
        <p:spPr>
          <a:xfrm>
            <a:off x="10121394" y="2301411"/>
            <a:ext cx="67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(5,6)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C89467F-5F97-D74B-8861-DBA29AF43AEB}"/>
              </a:ext>
            </a:extLst>
          </p:cNvPr>
          <p:cNvSpPr txBox="1"/>
          <p:nvPr/>
        </p:nvSpPr>
        <p:spPr>
          <a:xfrm>
            <a:off x="11078263" y="2301411"/>
            <a:ext cx="67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>
                    <a:lumMod val="50000"/>
                  </a:schemeClr>
                </a:solidFill>
              </a:rPr>
              <a:t>(3,8)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1F2C25A-30A7-414E-8E67-E3870E537593}"/>
              </a:ext>
            </a:extLst>
          </p:cNvPr>
          <p:cNvSpPr txBox="1"/>
          <p:nvPr/>
        </p:nvSpPr>
        <p:spPr>
          <a:xfrm>
            <a:off x="2687724" y="5069766"/>
            <a:ext cx="6850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Can lead to more than 65% slowdown.</a:t>
            </a:r>
          </a:p>
        </p:txBody>
      </p:sp>
    </p:spTree>
    <p:extLst>
      <p:ext uri="{BB962C8B-B14F-4D97-AF65-F5344CB8AC3E}">
        <p14:creationId xmlns:p14="http://schemas.microsoft.com/office/powerpoint/2010/main" val="147638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/>
      <p:bldP spid="128" grpId="0"/>
      <p:bldP spid="129" grpId="0"/>
      <p:bldP spid="130" grpId="0"/>
      <p:bldP spid="131" grpId="0"/>
      <p:bldP spid="1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1D04-BA7F-834A-A4B2-A094A39E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allocators can cause </a:t>
            </a:r>
            <a:r>
              <a:rPr lang="en-US" i="1">
                <a:solidFill>
                  <a:srgbClr val="C00000"/>
                </a:solidFill>
              </a:rPr>
              <a:t>fragmentation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A7584-6007-C148-AA7A-7DC3031C7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44107-EB48-F447-9D32-769CFEDC8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79A5-892E-6C4B-A7A9-13E8DC59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830B9766-108C-D34E-B5EA-BBF78D739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103203"/>
              </p:ext>
            </p:extLst>
          </p:nvPr>
        </p:nvGraphicFramePr>
        <p:xfrm>
          <a:off x="614690" y="2301559"/>
          <a:ext cx="218596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245">
                  <a:extLst>
                    <a:ext uri="{9D8B030D-6E8A-4147-A177-3AD203B41FA5}">
                      <a16:colId xmlns:a16="http://schemas.microsoft.com/office/drawing/2014/main" val="1968702344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3053509174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743238526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3515194578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220843902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2829179646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442776171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692518366"/>
                    </a:ext>
                  </a:extLst>
                </a:gridCol>
              </a:tblGrid>
              <a:tr h="383818"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7135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861B4D2-93AC-124F-8D94-63403825CB41}"/>
              </a:ext>
            </a:extLst>
          </p:cNvPr>
          <p:cNvSpPr/>
          <p:nvPr/>
        </p:nvSpPr>
        <p:spPr>
          <a:xfrm>
            <a:off x="5252388" y="4264610"/>
            <a:ext cx="640080" cy="64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Times" pitchFamily="2" charset="0"/>
              </a:rPr>
              <a:t>CPU 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5E3FD7-8707-9A43-90E7-08728862A32B}"/>
              </a:ext>
            </a:extLst>
          </p:cNvPr>
          <p:cNvSpPr/>
          <p:nvPr/>
        </p:nvSpPr>
        <p:spPr>
          <a:xfrm rot="5400000">
            <a:off x="2137640" y="5183823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62E22F-AB44-FC46-957A-11B5D23921E2}"/>
              </a:ext>
            </a:extLst>
          </p:cNvPr>
          <p:cNvSpPr/>
          <p:nvPr/>
        </p:nvSpPr>
        <p:spPr>
          <a:xfrm rot="5400000">
            <a:off x="4001696" y="5183824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3B3041-C16C-DC40-9A9E-17E54D5070DD}"/>
              </a:ext>
            </a:extLst>
          </p:cNvPr>
          <p:cNvSpPr/>
          <p:nvPr/>
        </p:nvSpPr>
        <p:spPr>
          <a:xfrm rot="5400000">
            <a:off x="4001696" y="3346401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871783-4C66-B546-ABF8-C29712E98ABD}"/>
              </a:ext>
            </a:extLst>
          </p:cNvPr>
          <p:cNvSpPr/>
          <p:nvPr/>
        </p:nvSpPr>
        <p:spPr>
          <a:xfrm rot="5400000">
            <a:off x="2137640" y="3346401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EAB13F-8242-7A49-AEB1-6420140843AD}"/>
              </a:ext>
            </a:extLst>
          </p:cNvPr>
          <p:cNvCxnSpPr>
            <a:cxnSpLocks/>
          </p:cNvCxnSpPr>
          <p:nvPr/>
        </p:nvCxnSpPr>
        <p:spPr>
          <a:xfrm>
            <a:off x="2451965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9FE8D3-D3AC-3A4C-973C-70C6BB5D6488}"/>
              </a:ext>
            </a:extLst>
          </p:cNvPr>
          <p:cNvCxnSpPr>
            <a:cxnSpLocks/>
          </p:cNvCxnSpPr>
          <p:nvPr/>
        </p:nvCxnSpPr>
        <p:spPr>
          <a:xfrm rot="5400000">
            <a:off x="3382534" y="3118086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5892F0-7161-9146-9E81-9AEBA1FA6F6B}"/>
              </a:ext>
            </a:extLst>
          </p:cNvPr>
          <p:cNvCxnSpPr>
            <a:cxnSpLocks/>
          </p:cNvCxnSpPr>
          <p:nvPr/>
        </p:nvCxnSpPr>
        <p:spPr>
          <a:xfrm rot="5400000">
            <a:off x="3382533" y="4877023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AEF202-E493-C344-A709-210F8D475306}"/>
              </a:ext>
            </a:extLst>
          </p:cNvPr>
          <p:cNvCxnSpPr>
            <a:cxnSpLocks/>
          </p:cNvCxnSpPr>
          <p:nvPr/>
        </p:nvCxnSpPr>
        <p:spPr>
          <a:xfrm rot="5400000">
            <a:off x="3382533" y="4955509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66">
            <a:extLst>
              <a:ext uri="{FF2B5EF4-FFF2-40B4-BE49-F238E27FC236}">
                <a16:creationId xmlns:a16="http://schemas.microsoft.com/office/drawing/2014/main" id="{1E3994B6-55E0-0D48-B175-AB66B6D78933}"/>
              </a:ext>
            </a:extLst>
          </p:cNvPr>
          <p:cNvCxnSpPr>
            <a:cxnSpLocks/>
            <a:stCxn id="12" idx="7"/>
          </p:cNvCxnSpPr>
          <p:nvPr/>
        </p:nvCxnSpPr>
        <p:spPr>
          <a:xfrm>
            <a:off x="4538282" y="3882987"/>
            <a:ext cx="708161" cy="483184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66">
            <a:extLst>
              <a:ext uri="{FF2B5EF4-FFF2-40B4-BE49-F238E27FC236}">
                <a16:creationId xmlns:a16="http://schemas.microsoft.com/office/drawing/2014/main" id="{E1B17741-C3B4-F648-8E1F-0EA1AD056DB4}"/>
              </a:ext>
            </a:extLst>
          </p:cNvPr>
          <p:cNvCxnSpPr>
            <a:cxnSpLocks/>
            <a:stCxn id="11" idx="1"/>
          </p:cNvCxnSpPr>
          <p:nvPr/>
        </p:nvCxnSpPr>
        <p:spPr>
          <a:xfrm flipV="1">
            <a:off x="4538282" y="4829357"/>
            <a:ext cx="714106" cy="446531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66">
            <a:extLst>
              <a:ext uri="{FF2B5EF4-FFF2-40B4-BE49-F238E27FC236}">
                <a16:creationId xmlns:a16="http://schemas.microsoft.com/office/drawing/2014/main" id="{4550A138-0053-4A4F-A2C6-73FA888381A1}"/>
              </a:ext>
            </a:extLst>
          </p:cNvPr>
          <p:cNvCxnSpPr>
            <a:cxnSpLocks/>
            <a:stCxn id="13" idx="7"/>
          </p:cNvCxnSpPr>
          <p:nvPr/>
        </p:nvCxnSpPr>
        <p:spPr>
          <a:xfrm>
            <a:off x="2674226" y="3882987"/>
            <a:ext cx="2578162" cy="587219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66">
            <a:extLst>
              <a:ext uri="{FF2B5EF4-FFF2-40B4-BE49-F238E27FC236}">
                <a16:creationId xmlns:a16="http://schemas.microsoft.com/office/drawing/2014/main" id="{14879EDC-EDF2-EA42-8D97-2E078DF2E41D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2674226" y="4702813"/>
            <a:ext cx="2580991" cy="573074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79234D5-17B8-1F41-BC39-7B15B9FABEBB}"/>
              </a:ext>
            </a:extLst>
          </p:cNvPr>
          <p:cNvSpPr/>
          <p:nvPr/>
        </p:nvSpPr>
        <p:spPr>
          <a:xfrm flipH="1">
            <a:off x="6323816" y="4264610"/>
            <a:ext cx="640080" cy="64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Times" pitchFamily="2" charset="0"/>
              </a:rPr>
              <a:t>CPU 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15C5E88-363A-B340-A115-F3C28D3DC578}"/>
              </a:ext>
            </a:extLst>
          </p:cNvPr>
          <p:cNvSpPr/>
          <p:nvPr/>
        </p:nvSpPr>
        <p:spPr>
          <a:xfrm rot="16200000" flipH="1">
            <a:off x="9413007" y="5183823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1D87792-2A72-D24D-B5F8-607FC2A2B0D2}"/>
              </a:ext>
            </a:extLst>
          </p:cNvPr>
          <p:cNvSpPr/>
          <p:nvPr/>
        </p:nvSpPr>
        <p:spPr>
          <a:xfrm rot="16200000" flipH="1">
            <a:off x="7548951" y="5183824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CA80502-70FE-4A47-BFB9-1295066CDBDA}"/>
              </a:ext>
            </a:extLst>
          </p:cNvPr>
          <p:cNvSpPr/>
          <p:nvPr/>
        </p:nvSpPr>
        <p:spPr>
          <a:xfrm rot="16200000" flipH="1">
            <a:off x="7548951" y="3346401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DAF875-2EDE-4E4F-8B85-F8632D014F59}"/>
              </a:ext>
            </a:extLst>
          </p:cNvPr>
          <p:cNvSpPr/>
          <p:nvPr/>
        </p:nvSpPr>
        <p:spPr>
          <a:xfrm rot="16200000" flipH="1">
            <a:off x="9413007" y="3346401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1D1112-FBAF-1D42-98F2-BB76B8ECC4E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6763" y="3039600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F8B7AF-E176-D246-A915-5E3F99C15471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6764" y="4877023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905F95-F238-E141-AF01-3604357F5A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6764" y="4955509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66">
            <a:extLst>
              <a:ext uri="{FF2B5EF4-FFF2-40B4-BE49-F238E27FC236}">
                <a16:creationId xmlns:a16="http://schemas.microsoft.com/office/drawing/2014/main" id="{042F8C33-3A39-AC45-B7A3-0DDE6044615A}"/>
              </a:ext>
            </a:extLst>
          </p:cNvPr>
          <p:cNvCxnSpPr>
            <a:cxnSpLocks/>
            <a:stCxn id="25" idx="7"/>
          </p:cNvCxnSpPr>
          <p:nvPr/>
        </p:nvCxnSpPr>
        <p:spPr>
          <a:xfrm rot="10800000" flipV="1">
            <a:off x="6965839" y="3882987"/>
            <a:ext cx="675176" cy="472608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66">
            <a:extLst>
              <a:ext uri="{FF2B5EF4-FFF2-40B4-BE49-F238E27FC236}">
                <a16:creationId xmlns:a16="http://schemas.microsoft.com/office/drawing/2014/main" id="{6AEF0603-DA0B-7E40-8EC0-F0E84B92BCAE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6965839" y="4817274"/>
            <a:ext cx="675176" cy="458614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66">
            <a:extLst>
              <a:ext uri="{FF2B5EF4-FFF2-40B4-BE49-F238E27FC236}">
                <a16:creationId xmlns:a16="http://schemas.microsoft.com/office/drawing/2014/main" id="{BEF202A1-15B6-034C-8693-CB8CCC576B24}"/>
              </a:ext>
            </a:extLst>
          </p:cNvPr>
          <p:cNvCxnSpPr>
            <a:cxnSpLocks/>
            <a:stCxn id="26" idx="7"/>
          </p:cNvCxnSpPr>
          <p:nvPr/>
        </p:nvCxnSpPr>
        <p:spPr>
          <a:xfrm rot="10800000" flipV="1">
            <a:off x="6963897" y="3882986"/>
            <a:ext cx="2541175" cy="588417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66">
            <a:extLst>
              <a:ext uri="{FF2B5EF4-FFF2-40B4-BE49-F238E27FC236}">
                <a16:creationId xmlns:a16="http://schemas.microsoft.com/office/drawing/2014/main" id="{6EE5935B-EB5D-D847-8D4A-CC93DACEB0E1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6965839" y="4683769"/>
            <a:ext cx="2539232" cy="592118"/>
          </a:xfrm>
          <a:prstGeom prst="curvedConnector3">
            <a:avLst>
              <a:gd name="adj1" fmla="val 52045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66">
            <a:extLst>
              <a:ext uri="{FF2B5EF4-FFF2-40B4-BE49-F238E27FC236}">
                <a16:creationId xmlns:a16="http://schemas.microsoft.com/office/drawing/2014/main" id="{266B4E88-ACC3-7E41-8B2A-49B246C422DF}"/>
              </a:ext>
            </a:extLst>
          </p:cNvPr>
          <p:cNvCxnSpPr>
            <a:cxnSpLocks/>
            <a:stCxn id="22" idx="3"/>
            <a:endCxn id="9" idx="3"/>
          </p:cNvCxnSpPr>
          <p:nvPr/>
        </p:nvCxnSpPr>
        <p:spPr>
          <a:xfrm flipH="1">
            <a:off x="5892468" y="4584650"/>
            <a:ext cx="431348" cy="0"/>
          </a:xfrm>
          <a:prstGeom prst="straightConnector1">
            <a:avLst/>
          </a:prstGeom>
          <a:ln>
            <a:solidFill>
              <a:schemeClr val="dk1"/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12840A-CA89-5244-A37B-59CCBFAA2DE1}"/>
              </a:ext>
            </a:extLst>
          </p:cNvPr>
          <p:cNvCxnSpPr>
            <a:cxnSpLocks/>
          </p:cNvCxnSpPr>
          <p:nvPr/>
        </p:nvCxnSpPr>
        <p:spPr>
          <a:xfrm flipH="1">
            <a:off x="4665737" y="3617757"/>
            <a:ext cx="282878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AA4CB4D-317C-524D-BEAA-BFD9150FAF0B}"/>
              </a:ext>
            </a:extLst>
          </p:cNvPr>
          <p:cNvCxnSpPr>
            <a:cxnSpLocks/>
          </p:cNvCxnSpPr>
          <p:nvPr/>
        </p:nvCxnSpPr>
        <p:spPr>
          <a:xfrm flipH="1">
            <a:off x="4665737" y="3699968"/>
            <a:ext cx="282878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54C13B7-1DF9-F94B-9DE3-26235D72446B}"/>
              </a:ext>
            </a:extLst>
          </p:cNvPr>
          <p:cNvCxnSpPr>
            <a:cxnSpLocks/>
          </p:cNvCxnSpPr>
          <p:nvPr/>
        </p:nvCxnSpPr>
        <p:spPr>
          <a:xfrm flipH="1">
            <a:off x="4666966" y="5540157"/>
            <a:ext cx="2846861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35">
            <a:extLst>
              <a:ext uri="{FF2B5EF4-FFF2-40B4-BE49-F238E27FC236}">
                <a16:creationId xmlns:a16="http://schemas.microsoft.com/office/drawing/2014/main" id="{125430AF-4C29-CF4C-A079-7BAA47DA6702}"/>
              </a:ext>
            </a:extLst>
          </p:cNvPr>
          <p:cNvCxnSpPr>
            <a:cxnSpLocks/>
            <a:stCxn id="26" idx="2"/>
            <a:endCxn id="13" idx="2"/>
          </p:cNvCxnSpPr>
          <p:nvPr/>
        </p:nvCxnSpPr>
        <p:spPr>
          <a:xfrm rot="16200000" flipV="1">
            <a:off x="6089649" y="-291283"/>
            <a:ext cx="12700" cy="7275367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36">
            <a:extLst>
              <a:ext uri="{FF2B5EF4-FFF2-40B4-BE49-F238E27FC236}">
                <a16:creationId xmlns:a16="http://schemas.microsoft.com/office/drawing/2014/main" id="{C3E129D6-D1B0-3C4B-B2AA-3E65E1E52631}"/>
              </a:ext>
            </a:extLst>
          </p:cNvPr>
          <p:cNvCxnSpPr>
            <a:cxnSpLocks/>
            <a:stCxn id="23" idx="6"/>
            <a:endCxn id="10" idx="6"/>
          </p:cNvCxnSpPr>
          <p:nvPr/>
        </p:nvCxnSpPr>
        <p:spPr>
          <a:xfrm rot="5400000">
            <a:off x="6089649" y="2174790"/>
            <a:ext cx="12700" cy="7275367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358725-6D1B-6740-AEF5-8F6359B1FFD7}"/>
              </a:ext>
            </a:extLst>
          </p:cNvPr>
          <p:cNvCxnSpPr>
            <a:cxnSpLocks/>
            <a:stCxn id="12" idx="5"/>
            <a:endCxn id="10" idx="1"/>
          </p:cNvCxnSpPr>
          <p:nvPr/>
        </p:nvCxnSpPr>
        <p:spPr>
          <a:xfrm flipH="1">
            <a:off x="2674226" y="3882987"/>
            <a:ext cx="1419534" cy="13929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4CBB2F-722E-6444-A8B6-EBDFE4A188A7}"/>
              </a:ext>
            </a:extLst>
          </p:cNvPr>
          <p:cNvCxnSpPr>
            <a:cxnSpLocks/>
            <a:stCxn id="11" idx="3"/>
            <a:endCxn id="13" idx="7"/>
          </p:cNvCxnSpPr>
          <p:nvPr/>
        </p:nvCxnSpPr>
        <p:spPr>
          <a:xfrm flipH="1" flipV="1">
            <a:off x="2674226" y="3882987"/>
            <a:ext cx="1419534" cy="139290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6C8CDED-B161-EC4E-98FF-6E6EDF80E2EE}"/>
              </a:ext>
            </a:extLst>
          </p:cNvPr>
          <p:cNvCxnSpPr>
            <a:cxnSpLocks/>
            <a:stCxn id="26" idx="7"/>
            <a:endCxn id="24" idx="3"/>
          </p:cNvCxnSpPr>
          <p:nvPr/>
        </p:nvCxnSpPr>
        <p:spPr>
          <a:xfrm flipH="1">
            <a:off x="8085537" y="3882987"/>
            <a:ext cx="1419534" cy="139290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B534F10-FAA1-AF4A-8BE6-9A35DAD3A7D5}"/>
              </a:ext>
            </a:extLst>
          </p:cNvPr>
          <p:cNvCxnSpPr>
            <a:cxnSpLocks/>
            <a:stCxn id="23" idx="1"/>
            <a:endCxn id="25" idx="5"/>
          </p:cNvCxnSpPr>
          <p:nvPr/>
        </p:nvCxnSpPr>
        <p:spPr>
          <a:xfrm flipH="1" flipV="1">
            <a:off x="8085537" y="3882987"/>
            <a:ext cx="1419534" cy="13929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D91AD47-F24E-724A-917D-B8886A7296B5}"/>
              </a:ext>
            </a:extLst>
          </p:cNvPr>
          <p:cNvSpPr txBox="1"/>
          <p:nvPr/>
        </p:nvSpPr>
        <p:spPr>
          <a:xfrm>
            <a:off x="2150116" y="3434499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F6FE46-4D3F-FF48-9D6E-73A80CBA2FF3}"/>
              </a:ext>
            </a:extLst>
          </p:cNvPr>
          <p:cNvSpPr txBox="1"/>
          <p:nvPr/>
        </p:nvSpPr>
        <p:spPr>
          <a:xfrm>
            <a:off x="4009393" y="3412012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E4DC77-7E3E-9C41-8DB6-627734BE6050}"/>
              </a:ext>
            </a:extLst>
          </p:cNvPr>
          <p:cNvSpPr txBox="1"/>
          <p:nvPr/>
        </p:nvSpPr>
        <p:spPr>
          <a:xfrm>
            <a:off x="4001695" y="5245595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96FD64-4777-804A-B93E-0AF20649FF97}"/>
              </a:ext>
            </a:extLst>
          </p:cNvPr>
          <p:cNvSpPr txBox="1"/>
          <p:nvPr/>
        </p:nvSpPr>
        <p:spPr>
          <a:xfrm>
            <a:off x="2137640" y="5249729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7A2B98-6B5A-E146-98B9-6FA451E67A08}"/>
              </a:ext>
            </a:extLst>
          </p:cNvPr>
          <p:cNvSpPr txBox="1"/>
          <p:nvPr/>
        </p:nvSpPr>
        <p:spPr>
          <a:xfrm>
            <a:off x="9421312" y="3403155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591BC6-5226-184E-B0FB-050C6B31249B}"/>
              </a:ext>
            </a:extLst>
          </p:cNvPr>
          <p:cNvSpPr txBox="1"/>
          <p:nvPr/>
        </p:nvSpPr>
        <p:spPr>
          <a:xfrm>
            <a:off x="7557256" y="3396864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8C2569-19D9-DD4C-9319-3C3B20554867}"/>
              </a:ext>
            </a:extLst>
          </p:cNvPr>
          <p:cNvSpPr txBox="1"/>
          <p:nvPr/>
        </p:nvSpPr>
        <p:spPr>
          <a:xfrm>
            <a:off x="7557255" y="5255156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FB1C2E-B47B-4443-99AC-4356CC0F622B}"/>
              </a:ext>
            </a:extLst>
          </p:cNvPr>
          <p:cNvSpPr txBox="1"/>
          <p:nvPr/>
        </p:nvSpPr>
        <p:spPr>
          <a:xfrm>
            <a:off x="9425388" y="5234424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8</a:t>
            </a:r>
          </a:p>
        </p:txBody>
      </p:sp>
      <p:cxnSp>
        <p:nvCxnSpPr>
          <p:cNvPr id="52" name="Straight Arrow Connector 135">
            <a:extLst>
              <a:ext uri="{FF2B5EF4-FFF2-40B4-BE49-F238E27FC236}">
                <a16:creationId xmlns:a16="http://schemas.microsoft.com/office/drawing/2014/main" id="{CC49E55F-79EF-DE40-811F-FB041A38D951}"/>
              </a:ext>
            </a:extLst>
          </p:cNvPr>
          <p:cNvCxnSpPr>
            <a:cxnSpLocks/>
          </p:cNvCxnSpPr>
          <p:nvPr/>
        </p:nvCxnSpPr>
        <p:spPr>
          <a:xfrm rot="16200000" flipV="1">
            <a:off x="6153002" y="-291283"/>
            <a:ext cx="12700" cy="7275367"/>
          </a:xfrm>
          <a:prstGeom prst="bentConnector3">
            <a:avLst>
              <a:gd name="adj1" fmla="val 2376016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6F7C81-9657-0A49-9BFA-B1FAB241BB7E}"/>
              </a:ext>
            </a:extLst>
          </p:cNvPr>
          <p:cNvCxnSpPr>
            <a:cxnSpLocks/>
          </p:cNvCxnSpPr>
          <p:nvPr/>
        </p:nvCxnSpPr>
        <p:spPr>
          <a:xfrm>
            <a:off x="2521668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D4B4B18-ED26-8D47-9F76-9E59C7BEC7B2}"/>
              </a:ext>
            </a:extLst>
          </p:cNvPr>
          <p:cNvCxnSpPr>
            <a:cxnSpLocks/>
          </p:cNvCxnSpPr>
          <p:nvPr/>
        </p:nvCxnSpPr>
        <p:spPr>
          <a:xfrm>
            <a:off x="4280766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B24A83E-7527-6940-A0A2-237F3A3AA7B4}"/>
              </a:ext>
            </a:extLst>
          </p:cNvPr>
          <p:cNvCxnSpPr>
            <a:cxnSpLocks/>
          </p:cNvCxnSpPr>
          <p:nvPr/>
        </p:nvCxnSpPr>
        <p:spPr>
          <a:xfrm>
            <a:off x="4350469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2CD2000-3CF1-AA42-A96F-EEF2D01423CE}"/>
              </a:ext>
            </a:extLst>
          </p:cNvPr>
          <p:cNvCxnSpPr>
            <a:cxnSpLocks/>
          </p:cNvCxnSpPr>
          <p:nvPr/>
        </p:nvCxnSpPr>
        <p:spPr>
          <a:xfrm>
            <a:off x="9718460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83B8A81-211E-5C40-8545-2686A6F643EC}"/>
              </a:ext>
            </a:extLst>
          </p:cNvPr>
          <p:cNvCxnSpPr>
            <a:cxnSpLocks/>
          </p:cNvCxnSpPr>
          <p:nvPr/>
        </p:nvCxnSpPr>
        <p:spPr>
          <a:xfrm>
            <a:off x="9788163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9CE82E7-C37C-0747-847A-272D9459FB8D}"/>
              </a:ext>
            </a:extLst>
          </p:cNvPr>
          <p:cNvCxnSpPr>
            <a:cxnSpLocks/>
          </p:cNvCxnSpPr>
          <p:nvPr/>
        </p:nvCxnSpPr>
        <p:spPr>
          <a:xfrm>
            <a:off x="7824066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E060A69-B28C-4745-9513-767EF6E2D8F0}"/>
              </a:ext>
            </a:extLst>
          </p:cNvPr>
          <p:cNvCxnSpPr>
            <a:cxnSpLocks/>
          </p:cNvCxnSpPr>
          <p:nvPr/>
        </p:nvCxnSpPr>
        <p:spPr>
          <a:xfrm>
            <a:off x="7893769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89024BA-818E-8746-80FB-1981F4819981}"/>
              </a:ext>
            </a:extLst>
          </p:cNvPr>
          <p:cNvCxnSpPr>
            <a:cxnSpLocks/>
          </p:cNvCxnSpPr>
          <p:nvPr/>
        </p:nvCxnSpPr>
        <p:spPr>
          <a:xfrm flipH="1">
            <a:off x="5064534" y="2928691"/>
            <a:ext cx="49787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6">
            <a:extLst>
              <a:ext uri="{FF2B5EF4-FFF2-40B4-BE49-F238E27FC236}">
                <a16:creationId xmlns:a16="http://schemas.microsoft.com/office/drawing/2014/main" id="{31C3AEF4-DDC6-024A-BD4E-FBC459E429B0}"/>
              </a:ext>
            </a:extLst>
          </p:cNvPr>
          <p:cNvCxnSpPr>
            <a:cxnSpLocks/>
          </p:cNvCxnSpPr>
          <p:nvPr/>
        </p:nvCxnSpPr>
        <p:spPr>
          <a:xfrm flipH="1">
            <a:off x="5883268" y="2928838"/>
            <a:ext cx="497879" cy="0"/>
          </a:xfrm>
          <a:prstGeom prst="straightConnector1">
            <a:avLst/>
          </a:prstGeom>
          <a:ln>
            <a:solidFill>
              <a:schemeClr val="dk1"/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6">
            <a:extLst>
              <a:ext uri="{FF2B5EF4-FFF2-40B4-BE49-F238E27FC236}">
                <a16:creationId xmlns:a16="http://schemas.microsoft.com/office/drawing/2014/main" id="{D00C9E6D-5649-3141-85D7-FBAB77886F34}"/>
              </a:ext>
            </a:extLst>
          </p:cNvPr>
          <p:cNvCxnSpPr>
            <a:cxnSpLocks/>
          </p:cNvCxnSpPr>
          <p:nvPr/>
        </p:nvCxnSpPr>
        <p:spPr>
          <a:xfrm>
            <a:off x="6579482" y="2918852"/>
            <a:ext cx="497879" cy="0"/>
          </a:xfrm>
          <a:prstGeom prst="straightConnector1">
            <a:avLst/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52AA387-3388-AA49-8CFD-9D62799301E0}"/>
              </a:ext>
            </a:extLst>
          </p:cNvPr>
          <p:cNvSpPr txBox="1"/>
          <p:nvPr/>
        </p:nvSpPr>
        <p:spPr>
          <a:xfrm>
            <a:off x="4921969" y="2611075"/>
            <a:ext cx="805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latin typeface="Times" pitchFamily="2" charset="0"/>
              </a:rPr>
              <a:t>NVLink</a:t>
            </a:r>
            <a:endParaRPr lang="en-US" sz="1400">
              <a:latin typeface="Times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7DDEAA-0D0E-174D-B302-5F5C059DAA59}"/>
              </a:ext>
            </a:extLst>
          </p:cNvPr>
          <p:cNvSpPr txBox="1"/>
          <p:nvPr/>
        </p:nvSpPr>
        <p:spPr>
          <a:xfrm>
            <a:off x="5863401" y="2623749"/>
            <a:ext cx="497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QPI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081C7A-B97A-954D-89E1-6C0C733A4BE4}"/>
              </a:ext>
            </a:extLst>
          </p:cNvPr>
          <p:cNvSpPr txBox="1"/>
          <p:nvPr/>
        </p:nvSpPr>
        <p:spPr>
          <a:xfrm>
            <a:off x="6573793" y="2598813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PCIe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6873F-BF5E-844D-A226-5AB0D721E268}"/>
              </a:ext>
            </a:extLst>
          </p:cNvPr>
          <p:cNvSpPr txBox="1"/>
          <p:nvPr/>
        </p:nvSpPr>
        <p:spPr>
          <a:xfrm>
            <a:off x="1024860" y="277636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Job Queue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04104A5-E70F-A04F-B376-C6F7D62D36C9}"/>
              </a:ext>
            </a:extLst>
          </p:cNvPr>
          <p:cNvSpPr txBox="1"/>
          <p:nvPr/>
        </p:nvSpPr>
        <p:spPr>
          <a:xfrm>
            <a:off x="5442359" y="6031420"/>
            <a:ext cx="13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DGX-1 V100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69843468-709A-9640-A13B-E822A18F2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3513"/>
            <a:ext cx="10515600" cy="490454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Assignment based on lowest available GPU ID. </a:t>
            </a:r>
            <a:r>
              <a:rPr lang="en-US" err="1"/>
              <a:t>Eg.</a:t>
            </a:r>
            <a:r>
              <a:rPr lang="en-US"/>
              <a:t> Nvidia Docker</a:t>
            </a:r>
          </a:p>
        </p:txBody>
      </p:sp>
    </p:spTree>
    <p:extLst>
      <p:ext uri="{BB962C8B-B14F-4D97-AF65-F5344CB8AC3E}">
        <p14:creationId xmlns:p14="http://schemas.microsoft.com/office/powerpoint/2010/main" val="2378334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1D04-BA7F-834A-A4B2-A094A39E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allocators can cause </a:t>
            </a:r>
            <a:r>
              <a:rPr lang="en-US" i="1">
                <a:solidFill>
                  <a:srgbClr val="C00000"/>
                </a:solidFill>
              </a:rPr>
              <a:t>fragmentation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7E758-A503-F247-9500-EC77D1C0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3513"/>
            <a:ext cx="10515600" cy="490454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Assignment based on lowest available GPU ID. </a:t>
            </a:r>
            <a:r>
              <a:rPr lang="en-US" err="1"/>
              <a:t>Eg.</a:t>
            </a:r>
            <a:r>
              <a:rPr lang="en-US"/>
              <a:t> Nvidia Docker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A7584-6007-C148-AA7A-7DC3031C7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11/18/21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44107-EB48-F447-9D32-769CFEDC8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79A5-892E-6C4B-A7A9-13E8DC59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CE37-6494-E847-B799-B20E9B3D82F3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830B9766-108C-D34E-B5EA-BBF78D739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877175"/>
              </p:ext>
            </p:extLst>
          </p:nvPr>
        </p:nvGraphicFramePr>
        <p:xfrm>
          <a:off x="614690" y="2301559"/>
          <a:ext cx="218596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245">
                  <a:extLst>
                    <a:ext uri="{9D8B030D-6E8A-4147-A177-3AD203B41FA5}">
                      <a16:colId xmlns:a16="http://schemas.microsoft.com/office/drawing/2014/main" val="1968702344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3053509174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743238526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3515194578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220843902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2829179646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442776171"/>
                    </a:ext>
                  </a:extLst>
                </a:gridCol>
                <a:gridCol w="273245">
                  <a:extLst>
                    <a:ext uri="{9D8B030D-6E8A-4147-A177-3AD203B41FA5}">
                      <a16:colId xmlns:a16="http://schemas.microsoft.com/office/drawing/2014/main" val="692518366"/>
                    </a:ext>
                  </a:extLst>
                </a:gridCol>
              </a:tblGrid>
              <a:tr h="383818"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n-US" sz="2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7135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861B4D2-93AC-124F-8D94-63403825CB41}"/>
              </a:ext>
            </a:extLst>
          </p:cNvPr>
          <p:cNvSpPr/>
          <p:nvPr/>
        </p:nvSpPr>
        <p:spPr>
          <a:xfrm>
            <a:off x="5252388" y="4264610"/>
            <a:ext cx="640080" cy="64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Times" pitchFamily="2" charset="0"/>
              </a:rPr>
              <a:t>CPU 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5E3FD7-8707-9A43-90E7-08728862A32B}"/>
              </a:ext>
            </a:extLst>
          </p:cNvPr>
          <p:cNvSpPr/>
          <p:nvPr/>
        </p:nvSpPr>
        <p:spPr>
          <a:xfrm rot="5400000">
            <a:off x="2137640" y="5183823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62E22F-AB44-FC46-957A-11B5D23921E2}"/>
              </a:ext>
            </a:extLst>
          </p:cNvPr>
          <p:cNvSpPr/>
          <p:nvPr/>
        </p:nvSpPr>
        <p:spPr>
          <a:xfrm rot="5400000">
            <a:off x="4001696" y="5183824"/>
            <a:ext cx="628650" cy="628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3B3041-C16C-DC40-9A9E-17E54D5070DD}"/>
              </a:ext>
            </a:extLst>
          </p:cNvPr>
          <p:cNvSpPr/>
          <p:nvPr/>
        </p:nvSpPr>
        <p:spPr>
          <a:xfrm rot="5400000">
            <a:off x="4001696" y="3346401"/>
            <a:ext cx="628650" cy="628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871783-4C66-B546-ABF8-C29712E98ABD}"/>
              </a:ext>
            </a:extLst>
          </p:cNvPr>
          <p:cNvSpPr/>
          <p:nvPr/>
        </p:nvSpPr>
        <p:spPr>
          <a:xfrm rot="5400000">
            <a:off x="2137640" y="3346401"/>
            <a:ext cx="628650" cy="628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EAB13F-8242-7A49-AEB1-6420140843AD}"/>
              </a:ext>
            </a:extLst>
          </p:cNvPr>
          <p:cNvCxnSpPr>
            <a:cxnSpLocks/>
          </p:cNvCxnSpPr>
          <p:nvPr/>
        </p:nvCxnSpPr>
        <p:spPr>
          <a:xfrm>
            <a:off x="2451965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9FE8D3-D3AC-3A4C-973C-70C6BB5D6488}"/>
              </a:ext>
            </a:extLst>
          </p:cNvPr>
          <p:cNvCxnSpPr>
            <a:cxnSpLocks/>
          </p:cNvCxnSpPr>
          <p:nvPr/>
        </p:nvCxnSpPr>
        <p:spPr>
          <a:xfrm rot="5400000">
            <a:off x="3382534" y="3118086"/>
            <a:ext cx="0" cy="116376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5892F0-7161-9146-9E81-9AEBA1FA6F6B}"/>
              </a:ext>
            </a:extLst>
          </p:cNvPr>
          <p:cNvCxnSpPr>
            <a:cxnSpLocks/>
          </p:cNvCxnSpPr>
          <p:nvPr/>
        </p:nvCxnSpPr>
        <p:spPr>
          <a:xfrm rot="5400000">
            <a:off x="3382533" y="4877023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AEF202-E493-C344-A709-210F8D475306}"/>
              </a:ext>
            </a:extLst>
          </p:cNvPr>
          <p:cNvCxnSpPr>
            <a:cxnSpLocks/>
          </p:cNvCxnSpPr>
          <p:nvPr/>
        </p:nvCxnSpPr>
        <p:spPr>
          <a:xfrm rot="5400000">
            <a:off x="3382533" y="4955509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66">
            <a:extLst>
              <a:ext uri="{FF2B5EF4-FFF2-40B4-BE49-F238E27FC236}">
                <a16:creationId xmlns:a16="http://schemas.microsoft.com/office/drawing/2014/main" id="{1E3994B6-55E0-0D48-B175-AB66B6D78933}"/>
              </a:ext>
            </a:extLst>
          </p:cNvPr>
          <p:cNvCxnSpPr>
            <a:cxnSpLocks/>
            <a:stCxn id="12" idx="7"/>
          </p:cNvCxnSpPr>
          <p:nvPr/>
        </p:nvCxnSpPr>
        <p:spPr>
          <a:xfrm>
            <a:off x="4538282" y="3882987"/>
            <a:ext cx="708161" cy="483184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66">
            <a:extLst>
              <a:ext uri="{FF2B5EF4-FFF2-40B4-BE49-F238E27FC236}">
                <a16:creationId xmlns:a16="http://schemas.microsoft.com/office/drawing/2014/main" id="{E1B17741-C3B4-F648-8E1F-0EA1AD056DB4}"/>
              </a:ext>
            </a:extLst>
          </p:cNvPr>
          <p:cNvCxnSpPr>
            <a:cxnSpLocks/>
            <a:stCxn id="11" idx="1"/>
          </p:cNvCxnSpPr>
          <p:nvPr/>
        </p:nvCxnSpPr>
        <p:spPr>
          <a:xfrm flipV="1">
            <a:off x="4538282" y="4829357"/>
            <a:ext cx="714106" cy="446531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66">
            <a:extLst>
              <a:ext uri="{FF2B5EF4-FFF2-40B4-BE49-F238E27FC236}">
                <a16:creationId xmlns:a16="http://schemas.microsoft.com/office/drawing/2014/main" id="{4550A138-0053-4A4F-A2C6-73FA888381A1}"/>
              </a:ext>
            </a:extLst>
          </p:cNvPr>
          <p:cNvCxnSpPr>
            <a:cxnSpLocks/>
            <a:stCxn id="13" idx="7"/>
          </p:cNvCxnSpPr>
          <p:nvPr/>
        </p:nvCxnSpPr>
        <p:spPr>
          <a:xfrm>
            <a:off x="2674226" y="3882987"/>
            <a:ext cx="2578162" cy="587219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66">
            <a:extLst>
              <a:ext uri="{FF2B5EF4-FFF2-40B4-BE49-F238E27FC236}">
                <a16:creationId xmlns:a16="http://schemas.microsoft.com/office/drawing/2014/main" id="{14879EDC-EDF2-EA42-8D97-2E078DF2E41D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2674226" y="4702813"/>
            <a:ext cx="2580991" cy="573074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79234D5-17B8-1F41-BC39-7B15B9FABEBB}"/>
              </a:ext>
            </a:extLst>
          </p:cNvPr>
          <p:cNvSpPr/>
          <p:nvPr/>
        </p:nvSpPr>
        <p:spPr>
          <a:xfrm flipH="1">
            <a:off x="6323816" y="4264610"/>
            <a:ext cx="640080" cy="64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Times" pitchFamily="2" charset="0"/>
              </a:rPr>
              <a:t>CPU 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15C5E88-363A-B340-A115-F3C28D3DC578}"/>
              </a:ext>
            </a:extLst>
          </p:cNvPr>
          <p:cNvSpPr/>
          <p:nvPr/>
        </p:nvSpPr>
        <p:spPr>
          <a:xfrm rot="16200000" flipH="1">
            <a:off x="9413007" y="5183823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1D87792-2A72-D24D-B5F8-607FC2A2B0D2}"/>
              </a:ext>
            </a:extLst>
          </p:cNvPr>
          <p:cNvSpPr/>
          <p:nvPr/>
        </p:nvSpPr>
        <p:spPr>
          <a:xfrm rot="16200000" flipH="1">
            <a:off x="7548951" y="5183824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CA80502-70FE-4A47-BFB9-1295066CDBDA}"/>
              </a:ext>
            </a:extLst>
          </p:cNvPr>
          <p:cNvSpPr/>
          <p:nvPr/>
        </p:nvSpPr>
        <p:spPr>
          <a:xfrm rot="16200000" flipH="1">
            <a:off x="7548951" y="3346401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DAF875-2EDE-4E4F-8B85-F8632D014F59}"/>
              </a:ext>
            </a:extLst>
          </p:cNvPr>
          <p:cNvSpPr/>
          <p:nvPr/>
        </p:nvSpPr>
        <p:spPr>
          <a:xfrm rot="16200000" flipH="1">
            <a:off x="9413007" y="3346401"/>
            <a:ext cx="628650" cy="6286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pitchFamily="2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1D1112-FBAF-1D42-98F2-BB76B8ECC4E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6763" y="3039600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F8B7AF-E176-D246-A915-5E3F99C15471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6764" y="4877023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905F95-F238-E141-AF01-3604357F5A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6764" y="4955509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66">
            <a:extLst>
              <a:ext uri="{FF2B5EF4-FFF2-40B4-BE49-F238E27FC236}">
                <a16:creationId xmlns:a16="http://schemas.microsoft.com/office/drawing/2014/main" id="{042F8C33-3A39-AC45-B7A3-0DDE6044615A}"/>
              </a:ext>
            </a:extLst>
          </p:cNvPr>
          <p:cNvCxnSpPr>
            <a:cxnSpLocks/>
            <a:stCxn id="25" idx="7"/>
          </p:cNvCxnSpPr>
          <p:nvPr/>
        </p:nvCxnSpPr>
        <p:spPr>
          <a:xfrm rot="10800000" flipV="1">
            <a:off x="6965839" y="3882987"/>
            <a:ext cx="675176" cy="472608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66">
            <a:extLst>
              <a:ext uri="{FF2B5EF4-FFF2-40B4-BE49-F238E27FC236}">
                <a16:creationId xmlns:a16="http://schemas.microsoft.com/office/drawing/2014/main" id="{6AEF0603-DA0B-7E40-8EC0-F0E84B92BCAE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6965839" y="4817274"/>
            <a:ext cx="675176" cy="458614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66">
            <a:extLst>
              <a:ext uri="{FF2B5EF4-FFF2-40B4-BE49-F238E27FC236}">
                <a16:creationId xmlns:a16="http://schemas.microsoft.com/office/drawing/2014/main" id="{BEF202A1-15B6-034C-8693-CB8CCC576B24}"/>
              </a:ext>
            </a:extLst>
          </p:cNvPr>
          <p:cNvCxnSpPr>
            <a:cxnSpLocks/>
            <a:stCxn id="26" idx="7"/>
          </p:cNvCxnSpPr>
          <p:nvPr/>
        </p:nvCxnSpPr>
        <p:spPr>
          <a:xfrm rot="10800000" flipV="1">
            <a:off x="6963897" y="3882986"/>
            <a:ext cx="2541175" cy="588417"/>
          </a:xfrm>
          <a:prstGeom prst="curvedConnector3">
            <a:avLst>
              <a:gd name="adj1" fmla="val 50000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66">
            <a:extLst>
              <a:ext uri="{FF2B5EF4-FFF2-40B4-BE49-F238E27FC236}">
                <a16:creationId xmlns:a16="http://schemas.microsoft.com/office/drawing/2014/main" id="{6EE5935B-EB5D-D847-8D4A-CC93DACEB0E1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6965839" y="4683769"/>
            <a:ext cx="2539232" cy="592118"/>
          </a:xfrm>
          <a:prstGeom prst="curvedConnector3">
            <a:avLst>
              <a:gd name="adj1" fmla="val 52045"/>
            </a:avLst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66">
            <a:extLst>
              <a:ext uri="{FF2B5EF4-FFF2-40B4-BE49-F238E27FC236}">
                <a16:creationId xmlns:a16="http://schemas.microsoft.com/office/drawing/2014/main" id="{266B4E88-ACC3-7E41-8B2A-49B246C422DF}"/>
              </a:ext>
            </a:extLst>
          </p:cNvPr>
          <p:cNvCxnSpPr>
            <a:cxnSpLocks/>
            <a:stCxn id="22" idx="3"/>
            <a:endCxn id="9" idx="3"/>
          </p:cNvCxnSpPr>
          <p:nvPr/>
        </p:nvCxnSpPr>
        <p:spPr>
          <a:xfrm flipH="1">
            <a:off x="5892468" y="4584650"/>
            <a:ext cx="431348" cy="0"/>
          </a:xfrm>
          <a:prstGeom prst="straightConnector1">
            <a:avLst/>
          </a:prstGeom>
          <a:ln>
            <a:solidFill>
              <a:schemeClr val="dk1"/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12840A-CA89-5244-A37B-59CCBFAA2DE1}"/>
              </a:ext>
            </a:extLst>
          </p:cNvPr>
          <p:cNvCxnSpPr>
            <a:cxnSpLocks/>
          </p:cNvCxnSpPr>
          <p:nvPr/>
        </p:nvCxnSpPr>
        <p:spPr>
          <a:xfrm flipH="1">
            <a:off x="4665737" y="3617757"/>
            <a:ext cx="282878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AA4CB4D-317C-524D-BEAA-BFD9150FAF0B}"/>
              </a:ext>
            </a:extLst>
          </p:cNvPr>
          <p:cNvCxnSpPr>
            <a:cxnSpLocks/>
          </p:cNvCxnSpPr>
          <p:nvPr/>
        </p:nvCxnSpPr>
        <p:spPr>
          <a:xfrm flipH="1">
            <a:off x="4665737" y="3699968"/>
            <a:ext cx="282878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54C13B7-1DF9-F94B-9DE3-26235D72446B}"/>
              </a:ext>
            </a:extLst>
          </p:cNvPr>
          <p:cNvCxnSpPr>
            <a:cxnSpLocks/>
          </p:cNvCxnSpPr>
          <p:nvPr/>
        </p:nvCxnSpPr>
        <p:spPr>
          <a:xfrm flipH="1">
            <a:off x="4666966" y="5540157"/>
            <a:ext cx="2846861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35">
            <a:extLst>
              <a:ext uri="{FF2B5EF4-FFF2-40B4-BE49-F238E27FC236}">
                <a16:creationId xmlns:a16="http://schemas.microsoft.com/office/drawing/2014/main" id="{125430AF-4C29-CF4C-A079-7BAA47DA6702}"/>
              </a:ext>
            </a:extLst>
          </p:cNvPr>
          <p:cNvCxnSpPr>
            <a:cxnSpLocks/>
            <a:stCxn id="26" idx="2"/>
            <a:endCxn id="13" idx="2"/>
          </p:cNvCxnSpPr>
          <p:nvPr/>
        </p:nvCxnSpPr>
        <p:spPr>
          <a:xfrm rot="16200000" flipV="1">
            <a:off x="6089649" y="-291283"/>
            <a:ext cx="12700" cy="7275367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36">
            <a:extLst>
              <a:ext uri="{FF2B5EF4-FFF2-40B4-BE49-F238E27FC236}">
                <a16:creationId xmlns:a16="http://schemas.microsoft.com/office/drawing/2014/main" id="{C3E129D6-D1B0-3C4B-B2AA-3E65E1E52631}"/>
              </a:ext>
            </a:extLst>
          </p:cNvPr>
          <p:cNvCxnSpPr>
            <a:cxnSpLocks/>
            <a:stCxn id="23" idx="6"/>
            <a:endCxn id="10" idx="6"/>
          </p:cNvCxnSpPr>
          <p:nvPr/>
        </p:nvCxnSpPr>
        <p:spPr>
          <a:xfrm rot="5400000">
            <a:off x="6089649" y="2174790"/>
            <a:ext cx="12700" cy="7275367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358725-6D1B-6740-AEF5-8F6359B1FFD7}"/>
              </a:ext>
            </a:extLst>
          </p:cNvPr>
          <p:cNvCxnSpPr>
            <a:cxnSpLocks/>
            <a:stCxn id="12" idx="5"/>
            <a:endCxn id="10" idx="1"/>
          </p:cNvCxnSpPr>
          <p:nvPr/>
        </p:nvCxnSpPr>
        <p:spPr>
          <a:xfrm flipH="1">
            <a:off x="2674226" y="3882987"/>
            <a:ext cx="1419534" cy="13929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4CBB2F-722E-6444-A8B6-EBDFE4A188A7}"/>
              </a:ext>
            </a:extLst>
          </p:cNvPr>
          <p:cNvCxnSpPr>
            <a:cxnSpLocks/>
            <a:stCxn id="11" idx="3"/>
            <a:endCxn id="13" idx="7"/>
          </p:cNvCxnSpPr>
          <p:nvPr/>
        </p:nvCxnSpPr>
        <p:spPr>
          <a:xfrm flipH="1" flipV="1">
            <a:off x="2674226" y="3882987"/>
            <a:ext cx="1419534" cy="139290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6C8CDED-B161-EC4E-98FF-6E6EDF80E2EE}"/>
              </a:ext>
            </a:extLst>
          </p:cNvPr>
          <p:cNvCxnSpPr>
            <a:cxnSpLocks/>
            <a:stCxn id="26" idx="7"/>
            <a:endCxn id="24" idx="3"/>
          </p:cNvCxnSpPr>
          <p:nvPr/>
        </p:nvCxnSpPr>
        <p:spPr>
          <a:xfrm flipH="1">
            <a:off x="8085537" y="3882987"/>
            <a:ext cx="1419534" cy="139290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B534F10-FAA1-AF4A-8BE6-9A35DAD3A7D5}"/>
              </a:ext>
            </a:extLst>
          </p:cNvPr>
          <p:cNvCxnSpPr>
            <a:cxnSpLocks/>
            <a:stCxn id="23" idx="1"/>
            <a:endCxn id="25" idx="5"/>
          </p:cNvCxnSpPr>
          <p:nvPr/>
        </p:nvCxnSpPr>
        <p:spPr>
          <a:xfrm flipH="1" flipV="1">
            <a:off x="8085537" y="3882987"/>
            <a:ext cx="1419534" cy="13929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D91AD47-F24E-724A-917D-B8886A7296B5}"/>
              </a:ext>
            </a:extLst>
          </p:cNvPr>
          <p:cNvSpPr txBox="1"/>
          <p:nvPr/>
        </p:nvSpPr>
        <p:spPr>
          <a:xfrm>
            <a:off x="2150116" y="3434499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Times" pitchFamily="2" charset="0"/>
              </a:rPr>
              <a:t>GPU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F6FE46-4D3F-FF48-9D6E-73A80CBA2FF3}"/>
              </a:ext>
            </a:extLst>
          </p:cNvPr>
          <p:cNvSpPr txBox="1"/>
          <p:nvPr/>
        </p:nvSpPr>
        <p:spPr>
          <a:xfrm>
            <a:off x="4009393" y="3412012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Times" pitchFamily="2" charset="0"/>
              </a:rPr>
              <a:t>GPU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E4DC77-7E3E-9C41-8DB6-627734BE6050}"/>
              </a:ext>
            </a:extLst>
          </p:cNvPr>
          <p:cNvSpPr txBox="1"/>
          <p:nvPr/>
        </p:nvSpPr>
        <p:spPr>
          <a:xfrm>
            <a:off x="4001695" y="5245595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Times" pitchFamily="2" charset="0"/>
              </a:rPr>
              <a:t>GPU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96FD64-4777-804A-B93E-0AF20649FF97}"/>
              </a:ext>
            </a:extLst>
          </p:cNvPr>
          <p:cNvSpPr txBox="1"/>
          <p:nvPr/>
        </p:nvSpPr>
        <p:spPr>
          <a:xfrm>
            <a:off x="2137640" y="5249729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7A2B98-6B5A-E146-98B9-6FA451E67A08}"/>
              </a:ext>
            </a:extLst>
          </p:cNvPr>
          <p:cNvSpPr txBox="1"/>
          <p:nvPr/>
        </p:nvSpPr>
        <p:spPr>
          <a:xfrm>
            <a:off x="9421312" y="3403155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591BC6-5226-184E-B0FB-050C6B31249B}"/>
              </a:ext>
            </a:extLst>
          </p:cNvPr>
          <p:cNvSpPr txBox="1"/>
          <p:nvPr/>
        </p:nvSpPr>
        <p:spPr>
          <a:xfrm>
            <a:off x="7557256" y="3396864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8C2569-19D9-DD4C-9319-3C3B20554867}"/>
              </a:ext>
            </a:extLst>
          </p:cNvPr>
          <p:cNvSpPr txBox="1"/>
          <p:nvPr/>
        </p:nvSpPr>
        <p:spPr>
          <a:xfrm>
            <a:off x="7557255" y="5255156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FB1C2E-B47B-4443-99AC-4356CC0F622B}"/>
              </a:ext>
            </a:extLst>
          </p:cNvPr>
          <p:cNvSpPr txBox="1"/>
          <p:nvPr/>
        </p:nvSpPr>
        <p:spPr>
          <a:xfrm>
            <a:off x="9425388" y="5234424"/>
            <a:ext cx="62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" pitchFamily="2" charset="0"/>
              </a:rPr>
              <a:t>GPU 8</a:t>
            </a:r>
          </a:p>
        </p:txBody>
      </p:sp>
      <p:cxnSp>
        <p:nvCxnSpPr>
          <p:cNvPr id="52" name="Straight Arrow Connector 135">
            <a:extLst>
              <a:ext uri="{FF2B5EF4-FFF2-40B4-BE49-F238E27FC236}">
                <a16:creationId xmlns:a16="http://schemas.microsoft.com/office/drawing/2014/main" id="{CC49E55F-79EF-DE40-811F-FB041A38D951}"/>
              </a:ext>
            </a:extLst>
          </p:cNvPr>
          <p:cNvCxnSpPr>
            <a:cxnSpLocks/>
          </p:cNvCxnSpPr>
          <p:nvPr/>
        </p:nvCxnSpPr>
        <p:spPr>
          <a:xfrm rot="16200000" flipV="1">
            <a:off x="6153002" y="-291283"/>
            <a:ext cx="12700" cy="7275367"/>
          </a:xfrm>
          <a:prstGeom prst="bentConnector3">
            <a:avLst>
              <a:gd name="adj1" fmla="val 2376016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E6F7C81-9657-0A49-9BFA-B1FAB241BB7E}"/>
              </a:ext>
            </a:extLst>
          </p:cNvPr>
          <p:cNvCxnSpPr>
            <a:cxnSpLocks/>
          </p:cNvCxnSpPr>
          <p:nvPr/>
        </p:nvCxnSpPr>
        <p:spPr>
          <a:xfrm>
            <a:off x="2521668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D4B4B18-ED26-8D47-9F76-9E59C7BEC7B2}"/>
              </a:ext>
            </a:extLst>
          </p:cNvPr>
          <p:cNvCxnSpPr>
            <a:cxnSpLocks/>
          </p:cNvCxnSpPr>
          <p:nvPr/>
        </p:nvCxnSpPr>
        <p:spPr>
          <a:xfrm>
            <a:off x="4280766" y="4002768"/>
            <a:ext cx="0" cy="116376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B24A83E-7527-6940-A0A2-237F3A3AA7B4}"/>
              </a:ext>
            </a:extLst>
          </p:cNvPr>
          <p:cNvCxnSpPr>
            <a:cxnSpLocks/>
          </p:cNvCxnSpPr>
          <p:nvPr/>
        </p:nvCxnSpPr>
        <p:spPr>
          <a:xfrm>
            <a:off x="4350469" y="4002767"/>
            <a:ext cx="0" cy="116376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2CD2000-3CF1-AA42-A96F-EEF2D01423CE}"/>
              </a:ext>
            </a:extLst>
          </p:cNvPr>
          <p:cNvCxnSpPr>
            <a:cxnSpLocks/>
          </p:cNvCxnSpPr>
          <p:nvPr/>
        </p:nvCxnSpPr>
        <p:spPr>
          <a:xfrm>
            <a:off x="9718460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83B8A81-211E-5C40-8545-2686A6F643EC}"/>
              </a:ext>
            </a:extLst>
          </p:cNvPr>
          <p:cNvCxnSpPr>
            <a:cxnSpLocks/>
          </p:cNvCxnSpPr>
          <p:nvPr/>
        </p:nvCxnSpPr>
        <p:spPr>
          <a:xfrm>
            <a:off x="9788163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9CE82E7-C37C-0747-847A-272D9459FB8D}"/>
              </a:ext>
            </a:extLst>
          </p:cNvPr>
          <p:cNvCxnSpPr>
            <a:cxnSpLocks/>
          </p:cNvCxnSpPr>
          <p:nvPr/>
        </p:nvCxnSpPr>
        <p:spPr>
          <a:xfrm>
            <a:off x="7824066" y="4002768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E060A69-B28C-4745-9513-767EF6E2D8F0}"/>
              </a:ext>
            </a:extLst>
          </p:cNvPr>
          <p:cNvCxnSpPr>
            <a:cxnSpLocks/>
          </p:cNvCxnSpPr>
          <p:nvPr/>
        </p:nvCxnSpPr>
        <p:spPr>
          <a:xfrm>
            <a:off x="7893769" y="4002767"/>
            <a:ext cx="0" cy="1163765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89024BA-818E-8746-80FB-1981F4819981}"/>
              </a:ext>
            </a:extLst>
          </p:cNvPr>
          <p:cNvCxnSpPr>
            <a:cxnSpLocks/>
          </p:cNvCxnSpPr>
          <p:nvPr/>
        </p:nvCxnSpPr>
        <p:spPr>
          <a:xfrm flipH="1">
            <a:off x="5064534" y="2928691"/>
            <a:ext cx="49787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6">
            <a:extLst>
              <a:ext uri="{FF2B5EF4-FFF2-40B4-BE49-F238E27FC236}">
                <a16:creationId xmlns:a16="http://schemas.microsoft.com/office/drawing/2014/main" id="{31C3AEF4-DDC6-024A-BD4E-FBC459E429B0}"/>
              </a:ext>
            </a:extLst>
          </p:cNvPr>
          <p:cNvCxnSpPr>
            <a:cxnSpLocks/>
          </p:cNvCxnSpPr>
          <p:nvPr/>
        </p:nvCxnSpPr>
        <p:spPr>
          <a:xfrm flipH="1">
            <a:off x="5883268" y="2928838"/>
            <a:ext cx="497879" cy="0"/>
          </a:xfrm>
          <a:prstGeom prst="straightConnector1">
            <a:avLst/>
          </a:prstGeom>
          <a:ln>
            <a:solidFill>
              <a:schemeClr val="dk1"/>
            </a:solidFill>
            <a:prstDash val="sys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6">
            <a:extLst>
              <a:ext uri="{FF2B5EF4-FFF2-40B4-BE49-F238E27FC236}">
                <a16:creationId xmlns:a16="http://schemas.microsoft.com/office/drawing/2014/main" id="{D00C9E6D-5649-3141-85D7-FBAB77886F34}"/>
              </a:ext>
            </a:extLst>
          </p:cNvPr>
          <p:cNvCxnSpPr>
            <a:cxnSpLocks/>
          </p:cNvCxnSpPr>
          <p:nvPr/>
        </p:nvCxnSpPr>
        <p:spPr>
          <a:xfrm>
            <a:off x="6579482" y="2918852"/>
            <a:ext cx="497879" cy="0"/>
          </a:xfrm>
          <a:prstGeom prst="straightConnector1">
            <a:avLst/>
          </a:prstGeom>
          <a:ln>
            <a:solidFill>
              <a:schemeClr val="dk1"/>
            </a:solidFill>
            <a:prstDash val="dashDot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52AA387-3388-AA49-8CFD-9D62799301E0}"/>
              </a:ext>
            </a:extLst>
          </p:cNvPr>
          <p:cNvSpPr txBox="1"/>
          <p:nvPr/>
        </p:nvSpPr>
        <p:spPr>
          <a:xfrm>
            <a:off x="4921969" y="2611075"/>
            <a:ext cx="805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latin typeface="Times" pitchFamily="2" charset="0"/>
              </a:rPr>
              <a:t>NVLink</a:t>
            </a:r>
            <a:endParaRPr lang="en-US" sz="1400">
              <a:latin typeface="Times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7DDEAA-0D0E-174D-B302-5F5C059DAA59}"/>
              </a:ext>
            </a:extLst>
          </p:cNvPr>
          <p:cNvSpPr txBox="1"/>
          <p:nvPr/>
        </p:nvSpPr>
        <p:spPr>
          <a:xfrm>
            <a:off x="5863401" y="2623749"/>
            <a:ext cx="497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QPI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081C7A-B97A-954D-89E1-6C0C733A4BE4}"/>
              </a:ext>
            </a:extLst>
          </p:cNvPr>
          <p:cNvSpPr txBox="1"/>
          <p:nvPr/>
        </p:nvSpPr>
        <p:spPr>
          <a:xfrm>
            <a:off x="6573793" y="2598813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 pitchFamily="2" charset="0"/>
              </a:rPr>
              <a:t>PCIe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6873F-BF5E-844D-A226-5AB0D721E268}"/>
              </a:ext>
            </a:extLst>
          </p:cNvPr>
          <p:cNvSpPr txBox="1"/>
          <p:nvPr/>
        </p:nvSpPr>
        <p:spPr>
          <a:xfrm>
            <a:off x="1024860" y="277636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Job Queue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04104A5-E70F-A04F-B376-C6F7D62D36C9}"/>
              </a:ext>
            </a:extLst>
          </p:cNvPr>
          <p:cNvSpPr txBox="1"/>
          <p:nvPr/>
        </p:nvSpPr>
        <p:spPr>
          <a:xfrm>
            <a:off x="5442359" y="6031420"/>
            <a:ext cx="13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DGX-1 V100</a:t>
            </a:r>
          </a:p>
        </p:txBody>
      </p:sp>
      <p:pic>
        <p:nvPicPr>
          <p:cNvPr id="68" name="Graphic 67" descr="Thumbs up sign with solid fill">
            <a:extLst>
              <a:ext uri="{FF2B5EF4-FFF2-40B4-BE49-F238E27FC236}">
                <a16:creationId xmlns:a16="http://schemas.microsoft.com/office/drawing/2014/main" id="{AF102F4F-E172-A249-A7EF-B041FCF72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6535" y="3122728"/>
            <a:ext cx="591938" cy="59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1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15B9CFA-FDF5-5B4D-9927-D99254CDE42A}" vid="{692CA081-E685-AC49-B064-9D5AAEDDE2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</TotalTime>
  <Words>1941</Words>
  <Application>Microsoft Macintosh PowerPoint</Application>
  <PresentationFormat>Widescreen</PresentationFormat>
  <Paragraphs>600</Paragraphs>
  <Slides>49</Slides>
  <Notes>13</Notes>
  <HiddenSlides>9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Times</vt:lpstr>
      <vt:lpstr>Office Theme</vt:lpstr>
      <vt:lpstr>MAPA: Multi-Accelerator Pattern Allocation Policy for Multi-Tenant GPU Servers </vt:lpstr>
      <vt:lpstr>Multi-GPU systems are increasingly common</vt:lpstr>
      <vt:lpstr>Interconnects are becoming heterogeneous </vt:lpstr>
      <vt:lpstr>Adopting multiple interconnects</vt:lpstr>
      <vt:lpstr>Accelerator topology is diverse</vt:lpstr>
      <vt:lpstr>Variety of communication links  Variety of topologies</vt:lpstr>
      <vt:lpstr>Impact of communication links on Caffe ML training</vt:lpstr>
      <vt:lpstr>Existing allocators can cause fragmentation</vt:lpstr>
      <vt:lpstr>Existing allocators can cause fragmentation</vt:lpstr>
      <vt:lpstr>Existing allocators can cause fragmentation</vt:lpstr>
      <vt:lpstr>Existing allocators can cause fragmentation</vt:lpstr>
      <vt:lpstr>How often is the resource fragmentation?</vt:lpstr>
      <vt:lpstr>How to reduce fragmentation?</vt:lpstr>
      <vt:lpstr>MAPA: Multi-Accelerator Pattern Allocation</vt:lpstr>
      <vt:lpstr>Aggregated bandwidth</vt:lpstr>
      <vt:lpstr>Effective Bandwidth</vt:lpstr>
      <vt:lpstr>Correlate Effective Bandwidth</vt:lpstr>
      <vt:lpstr>Benchmarking allocations at runtime is not scalable.</vt:lpstr>
      <vt:lpstr>Modeling Effective Bandwidth</vt:lpstr>
      <vt:lpstr>Modeling Effective Bandwidth</vt:lpstr>
      <vt:lpstr>Do we need a metric other than Effective bandwidth?</vt:lpstr>
      <vt:lpstr>Revisiting ML training speedup</vt:lpstr>
      <vt:lpstr>How do we allocate for Bandwidth insensitive workloads?</vt:lpstr>
      <vt:lpstr>Preserved Bandwidth</vt:lpstr>
      <vt:lpstr>Allocation Policy using Effective and Preserved Bandwidths</vt:lpstr>
      <vt:lpstr>A better Allocation policy</vt:lpstr>
      <vt:lpstr>Preserve Allocation policy</vt:lpstr>
      <vt:lpstr>Experimental Setup</vt:lpstr>
      <vt:lpstr>Multi-GPU optimized workloads</vt:lpstr>
      <vt:lpstr>50% of jobs with MAPA have better bandwidth allocation than all jobs in Baseline/Topo-aware</vt:lpstr>
      <vt:lpstr>Preserve policy does not starve insensitive workloads</vt:lpstr>
      <vt:lpstr>Reduced execution time with better allocations</vt:lpstr>
      <vt:lpstr>No performance degradation among BW-insensitive workloads</vt:lpstr>
      <vt:lpstr>System throughput improvement over baseline</vt:lpstr>
      <vt:lpstr>Exploring future topologies</vt:lpstr>
      <vt:lpstr>How will MAPA perform on future hardware topologies?</vt:lpstr>
      <vt:lpstr>Improved Effective bandwidth in 16-GPU Torus-2d</vt:lpstr>
      <vt:lpstr>Improved Effective BW in 16-GPU Cube-mesh</vt:lpstr>
      <vt:lpstr>Conclusion</vt:lpstr>
      <vt:lpstr>PowerPoint Presentation</vt:lpstr>
      <vt:lpstr>Better AggBW may not improve performance</vt:lpstr>
      <vt:lpstr>Overhead of pattern lookup</vt:lpstr>
      <vt:lpstr>Extracting Application topologies</vt:lpstr>
      <vt:lpstr>Determine BW sensitivity</vt:lpstr>
      <vt:lpstr>Greedy Allocation policy</vt:lpstr>
      <vt:lpstr>Predicted Effective Bandwidth</vt:lpstr>
      <vt:lpstr>Simulate future topologies and policies</vt:lpstr>
      <vt:lpstr>Simulation Framework</vt:lpstr>
      <vt:lpstr>Evaluating MAPA Simulation framework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MAPA: Multi-Accelerator Pattern Allocation Policy for Multi-Tenant GPU Servers </dc:title>
  <dc:creator>Kiran Ranganath</dc:creator>
  <cp:lastModifiedBy>Kiran Ranganath</cp:lastModifiedBy>
  <cp:revision>5</cp:revision>
  <dcterms:created xsi:type="dcterms:W3CDTF">2021-10-29T05:53:54Z</dcterms:created>
  <dcterms:modified xsi:type="dcterms:W3CDTF">2021-11-18T15:42:23Z</dcterms:modified>
</cp:coreProperties>
</file>