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849"/>
    <a:srgbClr val="FFDDD0"/>
    <a:srgbClr val="152740"/>
    <a:srgbClr val="A8B189"/>
    <a:srgbClr val="6F585E"/>
    <a:srgbClr val="D87464"/>
    <a:srgbClr val="272B3E"/>
    <a:srgbClr val="606F7E"/>
    <a:srgbClr val="84A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6654"/>
  </p:normalViewPr>
  <p:slideViewPr>
    <p:cSldViewPr snapToGrid="0" snapToObjects="1">
      <p:cViewPr varScale="1">
        <p:scale>
          <a:sx n="145" d="100"/>
          <a:sy n="145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CCEE-1D08-4C21-9345-B6F4A20881A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437F-982E-428E-BD52-CEF662B82B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88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062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88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01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33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79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67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67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439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3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286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2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88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18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298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762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2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36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02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4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15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2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64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5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82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437F-982E-428E-BD52-CEF662B82B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66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9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56EA58-CE62-A14C-A748-18BD6A9B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8257"/>
            <a:ext cx="7886700" cy="3344467"/>
          </a:xfrm>
        </p:spPr>
        <p:txBody>
          <a:bodyPr/>
          <a:lstStyle>
            <a:lvl1pPr>
              <a:defRPr sz="1650" baseline="0"/>
            </a:lvl1pPr>
            <a:lvl2pPr>
              <a:defRPr sz="1500" baseline="0"/>
            </a:lvl2pPr>
            <a:lvl3pPr>
              <a:defRPr sz="135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16EBF12-E194-2946-A340-DE2CA119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710"/>
            <a:ext cx="7886700" cy="357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220641-CC8E-6D48-8C14-9B98F26D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DFF7B-0ADA-BC43-B656-470E4BFFA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2051637"/>
            <a:ext cx="5491162" cy="1370220"/>
          </a:xfrm>
        </p:spPr>
        <p:txBody>
          <a:bodyPr anchor="b">
            <a:normAutofit/>
          </a:bodyPr>
          <a:lstStyle>
            <a:lvl1pPr>
              <a:defRPr sz="2400" baseline="0">
                <a:solidFill>
                  <a:srgbClr val="ECE4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5491162" cy="112514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ECE4D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2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7C93F-99C9-E741-B555-BE1D49D364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file:////Users/toddszymanski/Documents/01%20Work/SC21/title%20slide/sc21_back_02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1.emf"/><Relationship Id="rId4" Type="http://schemas.openxmlformats.org/officeDocument/2006/relationships/image" Target="../media/image17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6" Type="http://schemas.microsoft.com/office/2007/relationships/hdphoto" Target="../media/hdphoto1.wdp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yankaige\Documents\jtan%20papers\PACT-2012\presentation\GPGPU-SM.vsd\Drawing\~&#39029;-2\Sheet.51" TargetMode="Externa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3.pn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emf"/><Relationship Id="rId1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FC9D1-DD16-2542-830B-FA0A17CA87C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50E50E-9473-EE4C-BC1E-32F30152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085476"/>
            <a:ext cx="8348661" cy="799410"/>
          </a:xfrm>
          <a:noFill/>
        </p:spPr>
        <p:txBody>
          <a:bodyPr>
            <a:normAutofit/>
          </a:bodyPr>
          <a:lstStyle/>
          <a:p>
            <a:r>
              <a:rPr lang="en-US" altLang="zh-CN" dirty="0"/>
              <a:t>G-SEPM: Building an Accurate and Efficient Soft Error Prediction Model for GPGPUs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EFD0D-479A-E44C-8E36-A899E9B6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44" y="2899178"/>
            <a:ext cx="7849076" cy="112514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altLang="zh-CN" dirty="0">
                <a:solidFill>
                  <a:srgbClr val="D87464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Hengshan Yue</a:t>
            </a:r>
            <a:r>
              <a:rPr lang="en-US" altLang="zh-CN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†</a:t>
            </a:r>
            <a:r>
              <a:rPr lang="en-US" altLang="zh-C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Xiaohui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Wei</a:t>
            </a:r>
            <a:r>
              <a:rPr lang="en-US" altLang="zh-CN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†</a:t>
            </a:r>
            <a:r>
              <a:rPr lang="en-US" altLang="zh-C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Guangli</a:t>
            </a:r>
            <a:r>
              <a:rPr lang="en-US" altLang="zh-C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Li</a:t>
            </a:r>
            <a:r>
              <a:rPr lang="en-US" altLang="zh-CN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Jianpeng</a:t>
            </a:r>
            <a:r>
              <a:rPr lang="en-US" altLang="zh-C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Zhao</a:t>
            </a:r>
            <a:r>
              <a:rPr lang="en-US" altLang="zh-CN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†</a:t>
            </a:r>
            <a:r>
              <a:rPr lang="en-US" altLang="zh-C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Nan Jiang</a:t>
            </a:r>
            <a:r>
              <a:rPr lang="en-US" altLang="zh-CN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† </a:t>
            </a:r>
            <a:r>
              <a:rPr lang="en-US" altLang="zh-C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Jingweijia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Tan</a:t>
            </a:r>
            <a:r>
              <a:rPr lang="en-US" altLang="zh-CN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†</a:t>
            </a:r>
          </a:p>
          <a:p>
            <a:pPr algn="ctr">
              <a:lnSpc>
                <a:spcPct val="95000"/>
              </a:lnSpc>
            </a:pPr>
            <a:r>
              <a:rPr lang="en-US" altLang="zh-CN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400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†</a:t>
            </a:r>
            <a:r>
              <a:rPr lang="en-US" altLang="zh-CN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College of Computer Science and Technology, Jilin University</a:t>
            </a:r>
          </a:p>
          <a:p>
            <a:pPr algn="ctr">
              <a:lnSpc>
                <a:spcPct val="95000"/>
              </a:lnSpc>
            </a:pPr>
            <a:r>
              <a:rPr lang="en-US" altLang="zh-CN" sz="1400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*     </a:t>
            </a:r>
            <a:r>
              <a:rPr lang="en-US" altLang="zh-CN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SKL Computer Architecture, ICT, CAS</a:t>
            </a:r>
          </a:p>
          <a:p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ACC853-88A5-427A-BB6D-F662F48512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3814" y="105420"/>
            <a:ext cx="553398" cy="55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9"/>
    </mc:Choice>
    <mc:Fallback xmlns="">
      <p:transition spd="slow" advTm="24599"/>
    </mc:Fallback>
  </mc:AlternateContent>
  <p:extLst>
    <p:ext uri="{E180D4A7-C9FB-4DFB-919C-405C955672EB}">
      <p14:showEvtLst xmlns:p14="http://schemas.microsoft.com/office/powerpoint/2010/main">
        <p14:playEvt time="233" objId="9"/>
        <p14:pauseEvt time="874" objId="9"/>
        <p14:triggerEvt type="onClick" time="875" objId="9"/>
        <p14:resumeEvt time="3961" objId="9"/>
        <p14:triggerEvt type="onClick" time="3961" objId="9"/>
        <p14:stopEvt time="24583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0B5FEB-F5B1-488E-AB50-8C779CC10BCF}"/>
              </a:ext>
            </a:extLst>
          </p:cNvPr>
          <p:cNvSpPr/>
          <p:nvPr/>
        </p:nvSpPr>
        <p:spPr>
          <a:xfrm>
            <a:off x="1105572" y="1374569"/>
            <a:ext cx="727642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0"/>
              </a:spcBef>
              <a:buSzPct val="100000"/>
            </a:pPr>
            <a:r>
              <a:rPr lang="en-US" altLang="zh-CN" sz="2000" dirty="0">
                <a:cs typeface="Arial" panose="020B0604020202020204" pitchFamily="34" charset="0"/>
              </a:rPr>
              <a:t>Background &amp; Motivation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030A0"/>
                </a:solidFill>
              </a:rPr>
              <a:t>Fault Site Error Characterization </a:t>
            </a:r>
            <a:r>
              <a:rPr lang="en-US" altLang="zh-CN" sz="2000" i="1" dirty="0">
                <a:solidFill>
                  <a:srgbClr val="00B0F0"/>
                </a:solidFill>
              </a:rPr>
              <a:t>(D</a:t>
            </a:r>
            <a:r>
              <a:rPr lang="en-US" altLang="zh-CN" i="1" dirty="0">
                <a:solidFill>
                  <a:srgbClr val="00B0F0"/>
                </a:solidFill>
              </a:rPr>
              <a:t>etermining an Effective Set</a:t>
            </a:r>
          </a:p>
          <a:p>
            <a:r>
              <a:rPr lang="en-US" altLang="zh-CN" i="1" dirty="0">
                <a:solidFill>
                  <a:srgbClr val="00B0F0"/>
                </a:solidFill>
              </a:rPr>
              <a:t>of Resilience-relevant Features</a:t>
            </a:r>
            <a:r>
              <a:rPr lang="en-US" altLang="zh-CN" sz="2000" i="1" dirty="0">
                <a:solidFill>
                  <a:srgbClr val="00B0F0"/>
                </a:solidFill>
              </a:rPr>
              <a:t>)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G-SEPM Framework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Evaluation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Use Case &amp; Discussion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Conclusion &amp; Future Work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BAD55A-9D9E-4F1B-8033-6D4D9570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1: Impact of Instruction-type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0AD71C-A3D2-4D63-8AC8-A82EABABE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54" y="1185125"/>
            <a:ext cx="5715411" cy="21400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5E0F562-2481-409A-879A-B673964458E7}"/>
              </a:ext>
            </a:extLst>
          </p:cNvPr>
          <p:cNvSpPr txBox="1"/>
          <p:nvPr/>
        </p:nvSpPr>
        <p:spPr>
          <a:xfrm>
            <a:off x="376326" y="3470611"/>
            <a:ext cx="8767674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Floating-point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instructions(e.g., FFMA, FMUL)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SDCs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Integer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instructions</a:t>
            </a:r>
            <a:r>
              <a:rPr lang="en-US" altLang="zh-CN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(e.g., IADD, ISET)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Detected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movement and shift operations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are sensitive under soft error attacking.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STORE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instructions</a:t>
            </a:r>
            <a:r>
              <a:rPr lang="en-US" altLang="zh-CN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are resilient to soft errors due to storing “dead-data” in the loop regions.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9C53836-E58A-49F3-A4BF-9CAFF1890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754" y="3573903"/>
            <a:ext cx="5920264" cy="1060247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BABA25E-A9EE-47C5-86ED-2CA95D206C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2: Impact of Bit-position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E0F562-2481-409A-879A-B673964458E7}"/>
              </a:ext>
            </a:extLst>
          </p:cNvPr>
          <p:cNvSpPr txBox="1"/>
          <p:nvPr/>
        </p:nvSpPr>
        <p:spPr>
          <a:xfrm>
            <a:off x="361086" y="4075981"/>
            <a:ext cx="9323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Higher bit-positions are more critical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The difference between the original data and the corrupted data tends to be larger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E208CB-204F-4DA6-81E0-DAD53FA9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1" y="1255635"/>
            <a:ext cx="5518134" cy="26322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DB0944-B58A-4BE7-A020-D0E86937C8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2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3: Impact of Bit-flip Direction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388AE5-2AD3-43BA-B716-C226ED429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86" y="1328832"/>
            <a:ext cx="8635424" cy="2170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48398C-B771-437D-8935-AB16631289D5}"/>
              </a:ext>
            </a:extLst>
          </p:cNvPr>
          <p:cNvSpPr/>
          <p:nvPr/>
        </p:nvSpPr>
        <p:spPr>
          <a:xfrm>
            <a:off x="899160" y="3736474"/>
            <a:ext cx="809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Almost all </a:t>
            </a:r>
            <a:r>
              <a:rPr lang="zh-CN" altLang="en-US" dirty="0">
                <a:solidFill>
                  <a:srgbClr val="7030A0"/>
                </a:solidFill>
              </a:rPr>
              <a:t>Detected </a:t>
            </a:r>
            <a:r>
              <a:rPr lang="zh-CN" altLang="en-US" dirty="0"/>
              <a:t>cases are caused by </a:t>
            </a:r>
            <a:r>
              <a:rPr lang="zh-CN" altLang="en-US" dirty="0">
                <a:solidFill>
                  <a:srgbClr val="FF0000"/>
                </a:solidFill>
              </a:rPr>
              <a:t>(0→1) </a:t>
            </a:r>
            <a:r>
              <a:rPr lang="zh-CN" altLang="en-US" dirty="0"/>
              <a:t>flips.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FF0000"/>
                </a:solidFill>
              </a:rPr>
              <a:t>(1→0)</a:t>
            </a:r>
            <a:r>
              <a:rPr lang="zh-CN" altLang="en-US" dirty="0"/>
              <a:t> has a higher probability of causing </a:t>
            </a:r>
            <a:r>
              <a:rPr lang="zh-CN" altLang="en-US" dirty="0">
                <a:solidFill>
                  <a:srgbClr val="7030A0"/>
                </a:solidFill>
              </a:rPr>
              <a:t>SDCs </a:t>
            </a:r>
            <a:r>
              <a:rPr lang="zh-CN" altLang="en-US" dirty="0"/>
              <a:t>cases than (0→1).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E8ED72-44E8-450F-9159-2C8D8C61C2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0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4: Impact of Error Propagation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48398C-B771-437D-8935-AB16631289D5}"/>
              </a:ext>
            </a:extLst>
          </p:cNvPr>
          <p:cNvSpPr/>
          <p:nvPr/>
        </p:nvSpPr>
        <p:spPr>
          <a:xfrm>
            <a:off x="308831" y="842061"/>
            <a:ext cx="6149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Error propagates along the </a:t>
            </a:r>
            <a:r>
              <a:rPr lang="en-US" altLang="zh-CN" sz="2000" dirty="0">
                <a:solidFill>
                  <a:srgbClr val="FF0000"/>
                </a:solidFill>
              </a:rPr>
              <a:t>data dependency chain (program slice)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E.g., corrupted </a:t>
            </a:r>
            <a:r>
              <a:rPr lang="zh-CN" altLang="en-US" i="1" dirty="0"/>
              <a:t>𝑟</a:t>
            </a:r>
            <a:r>
              <a:rPr lang="en-US" altLang="zh-CN" i="1" baseline="-25000" dirty="0"/>
              <a:t>9</a:t>
            </a:r>
            <a:r>
              <a:rPr lang="en-US" altLang="zh-CN" i="1" dirty="0"/>
              <a:t> </a:t>
            </a:r>
            <a:r>
              <a:rPr lang="en-US" altLang="zh-CN" dirty="0"/>
              <a:t>will cause program illegal address access by propagation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E60BC4-0A51-421C-A54F-ACFDF5804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01" y="1178767"/>
            <a:ext cx="2504868" cy="2644096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564FA50-2EAB-48F2-907F-2A149DFC385F}"/>
              </a:ext>
            </a:extLst>
          </p:cNvPr>
          <p:cNvSpPr/>
          <p:nvPr/>
        </p:nvSpPr>
        <p:spPr>
          <a:xfrm>
            <a:off x="371156" y="3045164"/>
            <a:ext cx="86153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Shared memory </a:t>
            </a:r>
            <a:r>
              <a:rPr lang="en-US" altLang="zh-CN" sz="2000" dirty="0"/>
              <a:t>complicates error propagation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Leading up to ∼60% corruption of memory states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7DCA8C-E634-4D03-A50D-9427559AA147}"/>
              </a:ext>
            </a:extLst>
          </p:cNvPr>
          <p:cNvSpPr/>
          <p:nvPr/>
        </p:nvSpPr>
        <p:spPr>
          <a:xfrm>
            <a:off x="308832" y="4394140"/>
            <a:ext cx="83970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Resilience commonality</a:t>
            </a:r>
            <a:r>
              <a:rPr lang="en-US" altLang="zh-CN" sz="2000" dirty="0"/>
              <a:t> among parallel threads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Identical control flow</a:t>
            </a:r>
            <a:r>
              <a:rPr lang="en-US" altLang="zh-CN" dirty="0">
                <a:sym typeface="Wingdings" panose="05000000000000000000" pitchFamily="2" charset="2"/>
              </a:rPr>
              <a:t> similar </a:t>
            </a:r>
            <a:r>
              <a:rPr lang="en-US" altLang="zh-CN" dirty="0"/>
              <a:t>resilience profile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13895E-5F0B-4E54-AF6A-E0F09073A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88" y="2372279"/>
            <a:ext cx="4729163" cy="696929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2FF40B-2A8B-4225-B048-441CCE83E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825" y="3820861"/>
            <a:ext cx="4586287" cy="454106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642D18-B0BE-40E5-83A3-07F5E85A8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957" y="4558051"/>
            <a:ext cx="2971800" cy="388784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4DBA67-B7A3-4D60-B7D4-DC37FF8524D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id="{CA8B834F-7F98-4FF7-B821-B2414A89F77A}"/>
              </a:ext>
            </a:extLst>
          </p:cNvPr>
          <p:cNvSpPr/>
          <p:nvPr/>
        </p:nvSpPr>
        <p:spPr>
          <a:xfrm>
            <a:off x="685800" y="3083014"/>
            <a:ext cx="7686676" cy="1119697"/>
          </a:xfrm>
          <a:prstGeom prst="ellipse">
            <a:avLst/>
          </a:prstGeom>
          <a:gradFill>
            <a:gsLst>
              <a:gs pos="99691">
                <a:schemeClr val="accent2"/>
              </a:gs>
              <a:gs pos="99382">
                <a:srgbClr val="95B3FF"/>
              </a:gs>
              <a:gs pos="98765">
                <a:srgbClr val="96B3FF"/>
              </a:gs>
              <a:gs pos="97531">
                <a:srgbClr val="97B4FF"/>
              </a:gs>
              <a:gs pos="95062">
                <a:srgbClr val="9AB6FF"/>
              </a:gs>
              <a:gs pos="90125">
                <a:srgbClr val="A0BAFE"/>
              </a:gs>
              <a:gs pos="80250">
                <a:srgbClr val="ACC2FC"/>
              </a:gs>
              <a:gs pos="60500">
                <a:srgbClr val="C3D2F9"/>
              </a:gs>
              <a:gs pos="21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It All Together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DD7052-A842-4691-87AA-5C271E1F6741}"/>
              </a:ext>
            </a:extLst>
          </p:cNvPr>
          <p:cNvSpPr/>
          <p:nvPr/>
        </p:nvSpPr>
        <p:spPr>
          <a:xfrm>
            <a:off x="1074420" y="1771530"/>
            <a:ext cx="9626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ambria Math" panose="02040503050406030204" pitchFamily="18" charset="0"/>
              </a:rPr>
              <a:t>𝑣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=⟨</a:t>
            </a:r>
            <a:r>
              <a:rPr lang="zh-CN" altLang="en-US" sz="2000" dirty="0">
                <a:latin typeface="Cambria Math" panose="02040503050406030204" pitchFamily="18" charset="0"/>
              </a:rPr>
              <a:t>𝐹</a:t>
            </a:r>
            <a:r>
              <a:rPr lang="en-US" altLang="zh-C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instruction-type, </a:t>
            </a:r>
            <a:r>
              <a:rPr lang="zh-CN" altLang="en-US" sz="2000" dirty="0">
                <a:latin typeface="Cambria Math" panose="02040503050406030204" pitchFamily="18" charset="0"/>
              </a:rPr>
              <a:t>𝐹</a:t>
            </a:r>
            <a:r>
              <a:rPr lang="en-US" altLang="zh-C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bit-position, </a:t>
            </a:r>
            <a:r>
              <a:rPr lang="zh-CN" altLang="en-US" sz="2000" dirty="0">
                <a:latin typeface="Cambria Math" panose="02040503050406030204" pitchFamily="18" charset="0"/>
              </a:rPr>
              <a:t>𝐹</a:t>
            </a:r>
            <a:r>
              <a:rPr lang="en-US" altLang="zh-C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bit-flip-direction, </a:t>
            </a:r>
            <a:r>
              <a:rPr lang="zh-CN" altLang="en-US" sz="2000" dirty="0">
                <a:latin typeface="Cambria Math" panose="02040503050406030204" pitchFamily="18" charset="0"/>
              </a:rPr>
              <a:t>𝐹</a:t>
            </a:r>
            <a:r>
              <a:rPr lang="en-US" altLang="zh-C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slice, </a:t>
            </a:r>
            <a:r>
              <a:rPr lang="zh-CN" altLang="en-US" sz="2000" dirty="0">
                <a:latin typeface="Cambria Math" panose="02040503050406030204" pitchFamily="18" charset="0"/>
              </a:rPr>
              <a:t>𝐹</a:t>
            </a:r>
            <a:r>
              <a:rPr lang="en-US" altLang="zh-C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shared, </a:t>
            </a:r>
            <a:r>
              <a:rPr lang="zh-CN" altLang="en-US" sz="2000" dirty="0">
                <a:latin typeface="Cambria Math" panose="02040503050406030204" pitchFamily="18" charset="0"/>
              </a:rPr>
              <a:t>𝐹</a:t>
            </a:r>
            <a:r>
              <a:rPr lang="en-US" altLang="zh-C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commonality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⟩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C1E0825-74E2-498E-94EA-67209313C7C1}"/>
              </a:ext>
            </a:extLst>
          </p:cNvPr>
          <p:cNvSpPr/>
          <p:nvPr/>
        </p:nvSpPr>
        <p:spPr>
          <a:xfrm>
            <a:off x="848995" y="3436026"/>
            <a:ext cx="791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  <a:latin typeface="Cambria Math" panose="02040503050406030204" pitchFamily="18" charset="0"/>
              </a:rPr>
              <a:t>Our goal is to perform fault site error prediction in terms of these features</a:t>
            </a:r>
            <a:endParaRPr kumimoji="1" lang="zh-CN" altLang="en-US" dirty="0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99A4D699-6292-4A33-83D8-B7EEE74CF9F5}"/>
              </a:ext>
            </a:extLst>
          </p:cNvPr>
          <p:cNvSpPr/>
          <p:nvPr/>
        </p:nvSpPr>
        <p:spPr>
          <a:xfrm rot="5400000">
            <a:off x="4286831" y="2500187"/>
            <a:ext cx="570337" cy="35687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E4CA55-0643-4C3D-AEE8-A36327F53E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0B5FEB-F5B1-488E-AB50-8C779CC10BCF}"/>
              </a:ext>
            </a:extLst>
          </p:cNvPr>
          <p:cNvSpPr/>
          <p:nvPr/>
        </p:nvSpPr>
        <p:spPr>
          <a:xfrm>
            <a:off x="1105572" y="1374569"/>
            <a:ext cx="72764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0"/>
              </a:spcBef>
              <a:buSzPct val="100000"/>
            </a:pPr>
            <a:r>
              <a:rPr lang="en-US" altLang="zh-CN" sz="2000" dirty="0">
                <a:cs typeface="Arial" panose="020B0604020202020204" pitchFamily="34" charset="0"/>
              </a:rPr>
              <a:t>Background &amp; Motivation 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Fault Site Error Characterization 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030A0"/>
                </a:solidFill>
              </a:rPr>
              <a:t>G-SEPM Framework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Evaluation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Use Case &amp; Discussion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Conclusion &amp; Future Work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FAF963-62C6-4932-A7A1-BB19A775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G-SEPM Framework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A7BB270A-4793-43E6-96C6-CBCCCC932A2B}"/>
              </a:ext>
            </a:extLst>
          </p:cNvPr>
          <p:cNvSpPr/>
          <p:nvPr/>
        </p:nvSpPr>
        <p:spPr>
          <a:xfrm rot="5400000">
            <a:off x="1177697" y="2941549"/>
            <a:ext cx="437969" cy="1936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634A2BB-3797-4B22-9A47-93B24E24BD2E}"/>
              </a:ext>
            </a:extLst>
          </p:cNvPr>
          <p:cNvSpPr/>
          <p:nvPr/>
        </p:nvSpPr>
        <p:spPr>
          <a:xfrm>
            <a:off x="288724" y="3453310"/>
            <a:ext cx="2334275" cy="677108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LinLibertineTB"/>
              </a:rPr>
              <a:t>Program Profiling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200" dirty="0"/>
              <a:t>Generating the golden output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200" dirty="0"/>
              <a:t>Identifying all fault sites</a:t>
            </a:r>
            <a:endParaRPr lang="zh-CN" altLang="en-US" sz="1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02F229A-265A-4E71-83B8-06ED7A4B17D9}"/>
              </a:ext>
            </a:extLst>
          </p:cNvPr>
          <p:cNvSpPr/>
          <p:nvPr/>
        </p:nvSpPr>
        <p:spPr>
          <a:xfrm>
            <a:off x="72206" y="1006655"/>
            <a:ext cx="369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LinLibertineTB"/>
              </a:rPr>
              <a:t>G-SEPM mainly consists of four steps: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70A026E-E24D-4F13-BB33-62865972AF34}"/>
              </a:ext>
            </a:extLst>
          </p:cNvPr>
          <p:cNvSpPr/>
          <p:nvPr/>
        </p:nvSpPr>
        <p:spPr>
          <a:xfrm>
            <a:off x="2622999" y="3453310"/>
            <a:ext cx="1361959" cy="1461939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LinLibertineTB"/>
              </a:rPr>
              <a:t>Data Collection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𝐹</a:t>
            </a:r>
            <a:r>
              <a:rPr lang="en-US" altLang="zh-CN" sz="1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instruction-type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𝐹</a:t>
            </a:r>
            <a:r>
              <a:rPr lang="en-US" altLang="zh-CN" sz="1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bit-position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𝐹</a:t>
            </a:r>
            <a:r>
              <a:rPr lang="en-US" altLang="zh-CN" sz="1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bit-flip-direction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𝐹</a:t>
            </a:r>
            <a:r>
              <a:rPr lang="en-US" altLang="zh-CN" sz="1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slice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𝐹</a:t>
            </a:r>
            <a:r>
              <a:rPr lang="en-US" altLang="zh-CN" sz="1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shared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𝐹</a:t>
            </a:r>
            <a:r>
              <a:rPr lang="en-US" altLang="zh-CN" sz="1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commonality</a:t>
            </a:r>
            <a:endParaRPr lang="zh-CN" altLang="en-US" sz="1400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00A42E1F-213F-4B4C-9EF1-86708B2892FB}"/>
              </a:ext>
            </a:extLst>
          </p:cNvPr>
          <p:cNvSpPr/>
          <p:nvPr/>
        </p:nvSpPr>
        <p:spPr>
          <a:xfrm rot="5400000">
            <a:off x="3076055" y="2932612"/>
            <a:ext cx="455843" cy="1936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850E5F0-A1B9-456C-87AA-DAB4069FA3BA}"/>
              </a:ext>
            </a:extLst>
          </p:cNvPr>
          <p:cNvSpPr/>
          <p:nvPr/>
        </p:nvSpPr>
        <p:spPr>
          <a:xfrm>
            <a:off x="5943600" y="3453310"/>
            <a:ext cx="1589089" cy="1064137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LinLibertineTB"/>
              </a:rPr>
              <a:t>Model Training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Cambria Math" panose="02040503050406030204" pitchFamily="18" charset="0"/>
              </a:rPr>
              <a:t>SVM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Cambria Math" panose="02040503050406030204" pitchFamily="18" charset="0"/>
              </a:rPr>
              <a:t>AdaBoost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Cambria Math" panose="02040503050406030204" pitchFamily="18" charset="0"/>
              </a:rPr>
              <a:t>Decision tree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Cambria Math" panose="02040503050406030204" pitchFamily="18" charset="0"/>
              </a:rPr>
              <a:t>Random Forest</a:t>
            </a:r>
            <a:endParaRPr lang="en-US" altLang="zh-CN" sz="12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72671D69-9E32-4838-A063-DDA8AC8AA4C7}"/>
              </a:ext>
            </a:extLst>
          </p:cNvPr>
          <p:cNvSpPr/>
          <p:nvPr/>
        </p:nvSpPr>
        <p:spPr>
          <a:xfrm rot="5400000">
            <a:off x="6413385" y="2932612"/>
            <a:ext cx="455843" cy="1936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0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13B64EB-5EF9-49B9-86B1-3FE0A08CF8B9}"/>
              </a:ext>
            </a:extLst>
          </p:cNvPr>
          <p:cNvSpPr/>
          <p:nvPr/>
        </p:nvSpPr>
        <p:spPr>
          <a:xfrm>
            <a:off x="6685077" y="3453310"/>
            <a:ext cx="2390343" cy="895886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LinLibertineTB"/>
              </a:rPr>
              <a:t>Fault Site Resiliency Prediction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𝑅𝑒𝑐𝑎𝑙𝑙</a:t>
            </a:r>
            <a:endParaRPr lang="en-US" altLang="zh-CN" sz="1200" dirty="0">
              <a:latin typeface="Cambria Math" panose="02040503050406030204" pitchFamily="18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𝑃𝑟𝑒𝑐𝑖𝑠𝑖𝑜𝑛</a:t>
            </a:r>
            <a:endParaRPr lang="en-US" altLang="zh-CN" sz="1200" dirty="0">
              <a:latin typeface="Cambria Math" panose="02040503050406030204" pitchFamily="18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Cambria Math" panose="02040503050406030204" pitchFamily="18" charset="0"/>
              </a:rPr>
              <a:t>𝐹 </a:t>
            </a:r>
            <a:r>
              <a:rPr lang="en-US" altLang="zh-CN" sz="1200" dirty="0">
                <a:latin typeface="Cambria Math" panose="02040503050406030204" pitchFamily="18" charset="0"/>
              </a:rPr>
              <a:t>1 </a:t>
            </a:r>
            <a:r>
              <a:rPr lang="zh-CN" altLang="en-US" sz="1200" dirty="0">
                <a:latin typeface="Cambria Math" panose="02040503050406030204" pitchFamily="18" charset="0"/>
              </a:rPr>
              <a:t>𝑆𝑐𝑜𝑟𝑒</a:t>
            </a:r>
            <a:endParaRPr lang="en-US" altLang="zh-CN" sz="1200" dirty="0">
              <a:latin typeface="Cambria Math" panose="02040503050406030204" pitchFamily="18" charset="0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588B656C-2C80-4874-9B92-40FF2ED668BF}"/>
              </a:ext>
            </a:extLst>
          </p:cNvPr>
          <p:cNvSpPr/>
          <p:nvPr/>
        </p:nvSpPr>
        <p:spPr>
          <a:xfrm rot="5400000">
            <a:off x="7983105" y="2921810"/>
            <a:ext cx="455843" cy="1936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27E2B8-246C-4322-966A-D2C3D36E4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186"/>
            <a:ext cx="9144000" cy="1367190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673EE2F3-A261-491B-BD73-88171821E3F0}"/>
              </a:ext>
            </a:extLst>
          </p:cNvPr>
          <p:cNvSpPr/>
          <p:nvPr/>
        </p:nvSpPr>
        <p:spPr>
          <a:xfrm>
            <a:off x="524350" y="3306825"/>
            <a:ext cx="7686676" cy="830020"/>
          </a:xfrm>
          <a:prstGeom prst="ellipse">
            <a:avLst/>
          </a:prstGeom>
          <a:gradFill>
            <a:gsLst>
              <a:gs pos="99691">
                <a:schemeClr val="accent2"/>
              </a:gs>
              <a:gs pos="99382">
                <a:srgbClr val="95B3FF"/>
              </a:gs>
              <a:gs pos="98765">
                <a:srgbClr val="96B3FF"/>
              </a:gs>
              <a:gs pos="97531">
                <a:srgbClr val="97B4FF"/>
              </a:gs>
              <a:gs pos="95062">
                <a:srgbClr val="9AB6FF"/>
              </a:gs>
              <a:gs pos="90125">
                <a:srgbClr val="A0BAFE"/>
              </a:gs>
              <a:gs pos="80250">
                <a:srgbClr val="ACC2FC"/>
              </a:gs>
              <a:gs pos="60500">
                <a:srgbClr val="C3D2F9"/>
              </a:gs>
              <a:gs pos="21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D7EB9D-14B3-444E-A5FD-2EC0B4926028}"/>
              </a:ext>
            </a:extLst>
          </p:cNvPr>
          <p:cNvSpPr/>
          <p:nvPr/>
        </p:nvSpPr>
        <p:spPr>
          <a:xfrm>
            <a:off x="991870" y="3426501"/>
            <a:ext cx="6370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C00000"/>
                </a:solidFill>
                <a:latin typeface="Cambria Math" panose="02040503050406030204" pitchFamily="18" charset="0"/>
              </a:rPr>
              <a:t>G-SEPM does not need any FI to apply new fault sites once the model is trained.</a:t>
            </a:r>
            <a:endParaRPr kumimoji="1" lang="zh-CN" altLang="en-US" dirty="0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A269E83-7B40-47A6-AC26-3EA16717F3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0B5FEB-F5B1-488E-AB50-8C779CC10BCF}"/>
              </a:ext>
            </a:extLst>
          </p:cNvPr>
          <p:cNvSpPr/>
          <p:nvPr/>
        </p:nvSpPr>
        <p:spPr>
          <a:xfrm>
            <a:off x="1105572" y="1374569"/>
            <a:ext cx="72764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0"/>
              </a:spcBef>
              <a:buSzPct val="100000"/>
            </a:pPr>
            <a:r>
              <a:rPr lang="en-US" altLang="zh-CN" sz="2000" dirty="0">
                <a:cs typeface="Arial" panose="020B0604020202020204" pitchFamily="34" charset="0"/>
              </a:rPr>
              <a:t>Background &amp; Motivation 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Fault Site Error Characterization 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G-SEPM Framework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030A0"/>
                </a:solidFill>
                <a:cs typeface="Arial" panose="020B0604020202020204" pitchFamily="34" charset="0"/>
              </a:rPr>
              <a:t>Evaluation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Use Case &amp; Discussion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Conclusion &amp; Future Work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406D6E-A7DC-4295-8D0D-D083D646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3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02F229A-265A-4E71-83B8-06ED7A4B17D9}"/>
              </a:ext>
            </a:extLst>
          </p:cNvPr>
          <p:cNvSpPr/>
          <p:nvPr/>
        </p:nvSpPr>
        <p:spPr>
          <a:xfrm>
            <a:off x="230567" y="1197279"/>
            <a:ext cx="686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LinLibertineTB"/>
              </a:rPr>
              <a:t>We evaluate G-SEPM by performing the following research questions: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A54D8F-FCC1-4DB3-9CD8-339C4E65D746}"/>
              </a:ext>
            </a:extLst>
          </p:cNvPr>
          <p:cNvSpPr/>
          <p:nvPr/>
        </p:nvSpPr>
        <p:spPr>
          <a:xfrm>
            <a:off x="510356" y="1827547"/>
            <a:ext cx="7930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LinLibertineTB"/>
              </a:rPr>
              <a:t>𝑅𝑄</a:t>
            </a:r>
            <a:r>
              <a:rPr lang="en-US" altLang="zh-CN" dirty="0">
                <a:solidFill>
                  <a:srgbClr val="FF0000"/>
                </a:solidFill>
                <a:latin typeface="LinLibertineTB"/>
              </a:rPr>
              <a:t>1: </a:t>
            </a:r>
            <a:r>
              <a:rPr lang="en-US" altLang="zh-CN" dirty="0">
                <a:latin typeface="LinLibertineTB"/>
              </a:rPr>
              <a:t>What is the accuracy of G-SEPM for individual fault sites error estimation?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59AB764-8F54-4767-8255-889DC2232410}"/>
              </a:ext>
            </a:extLst>
          </p:cNvPr>
          <p:cNvSpPr/>
          <p:nvPr/>
        </p:nvSpPr>
        <p:spPr>
          <a:xfrm>
            <a:off x="510356" y="2491345"/>
            <a:ext cx="7930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LinLibertineTB"/>
              </a:rPr>
              <a:t>𝑅𝑄</a:t>
            </a:r>
            <a:r>
              <a:rPr lang="en-US" altLang="zh-CN" dirty="0">
                <a:solidFill>
                  <a:srgbClr val="FF0000"/>
                </a:solidFill>
                <a:latin typeface="LinLibertineTB"/>
              </a:rPr>
              <a:t>2: </a:t>
            </a:r>
            <a:r>
              <a:rPr lang="en-US" altLang="zh-CN" dirty="0">
                <a:latin typeface="LinLibertineTB"/>
              </a:rPr>
              <a:t>How close is the overall error profile of a program measured by G-SEPM to the ground truth FI ?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FA9F46B-EB96-46EA-BC27-2E6EA7D21DCA}"/>
              </a:ext>
            </a:extLst>
          </p:cNvPr>
          <p:cNvSpPr/>
          <p:nvPr/>
        </p:nvSpPr>
        <p:spPr>
          <a:xfrm>
            <a:off x="510356" y="3346277"/>
            <a:ext cx="645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LinLibertineTB"/>
              </a:rPr>
              <a:t>𝑅𝑄</a:t>
            </a:r>
            <a:r>
              <a:rPr lang="en-US" altLang="zh-CN" dirty="0">
                <a:solidFill>
                  <a:srgbClr val="FF0000"/>
                </a:solidFill>
                <a:latin typeface="LinLibertineTB"/>
              </a:rPr>
              <a:t>3</a:t>
            </a:r>
            <a:r>
              <a:rPr lang="en-US" altLang="zh-CN" dirty="0">
                <a:latin typeface="LinLibertineTB"/>
              </a:rPr>
              <a:t>: How many critical fault sites can be identified by G-SEPM?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6BCDBC-1B76-41AD-8F49-9C33FBCE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0B5FEB-F5B1-488E-AB50-8C779CC10BCF}"/>
              </a:ext>
            </a:extLst>
          </p:cNvPr>
          <p:cNvSpPr/>
          <p:nvPr/>
        </p:nvSpPr>
        <p:spPr>
          <a:xfrm>
            <a:off x="1130972" y="1355519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7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030A0"/>
                </a:solidFill>
              </a:rPr>
              <a:t>Background &amp; Motivation 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Fault Site Error Characterization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G-SEPM Framework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Evaluation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Use Case &amp; Discussion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Conclusion &amp; Future Work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2BA3EA-CAA4-4B60-BA5D-A3D7FA5213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"/>
    </mc:Choice>
    <mc:Fallback xmlns="">
      <p:transition spd="slow" advTm="161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Accuracy (</a:t>
            </a:r>
            <a:r>
              <a:rPr lang="zh-CN" alt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𝑅𝑄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02F229A-265A-4E71-83B8-06ED7A4B17D9}"/>
              </a:ext>
            </a:extLst>
          </p:cNvPr>
          <p:cNvSpPr/>
          <p:nvPr/>
        </p:nvSpPr>
        <p:spPr>
          <a:xfrm>
            <a:off x="230567" y="972645"/>
            <a:ext cx="4305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LinLibertineTB"/>
              </a:rPr>
              <a:t>Exploring the minimum number of FI</a:t>
            </a:r>
            <a:endParaRPr lang="zh-CN" altLang="en-US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F45E67-107E-4BB7-9C2C-672D44F4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946" y="1381945"/>
            <a:ext cx="4780598" cy="26315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0EB0351-7C0D-441E-A98B-674DE64F9FCD}"/>
              </a:ext>
            </a:extLst>
          </p:cNvPr>
          <p:cNvSpPr/>
          <p:nvPr/>
        </p:nvSpPr>
        <p:spPr>
          <a:xfrm>
            <a:off x="1638748" y="4117671"/>
            <a:ext cx="5416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FF0000"/>
                </a:solidFill>
              </a:rPr>
              <a:t>1000</a:t>
            </a:r>
            <a:r>
              <a:rPr lang="zh-CN" altLang="en-US" sz="2000" dirty="0"/>
              <a:t> FI trials are sufficient to train the G-SEPM.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438CE8-1F8F-47C0-A95E-2251D025CC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2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Accuracy (</a:t>
            </a:r>
            <a:r>
              <a:rPr lang="zh-CN" alt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𝑅𝑄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EB0351-7C0D-441E-A98B-674DE64F9FCD}"/>
              </a:ext>
            </a:extLst>
          </p:cNvPr>
          <p:cNvSpPr/>
          <p:nvPr/>
        </p:nvSpPr>
        <p:spPr>
          <a:xfrm>
            <a:off x="248330" y="3917969"/>
            <a:ext cx="8895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Average accuracy achieves </a:t>
            </a:r>
            <a:r>
              <a:rPr lang="en-US" altLang="zh-CN" dirty="0">
                <a:solidFill>
                  <a:srgbClr val="FF0000"/>
                </a:solidFill>
              </a:rPr>
              <a:t>93.92%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High accuracy on </a:t>
            </a:r>
            <a:r>
              <a:rPr lang="en-US" altLang="zh-CN" dirty="0">
                <a:solidFill>
                  <a:srgbClr val="7030A0"/>
                </a:solidFill>
              </a:rPr>
              <a:t>simple/well-known </a:t>
            </a:r>
            <a:r>
              <a:rPr lang="en-US" altLang="zh-CN" dirty="0"/>
              <a:t>classifiers indicates our identified features are efficient for error characterization.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36F925-5F2D-4417-A965-D60295AF7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87005"/>
            <a:ext cx="8201025" cy="3229607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475FDCB4-B02D-4000-BD18-366FF85756EB}"/>
              </a:ext>
            </a:extLst>
          </p:cNvPr>
          <p:cNvSpPr/>
          <p:nvPr/>
        </p:nvSpPr>
        <p:spPr>
          <a:xfrm>
            <a:off x="2643188" y="1327878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6E3A317-B43B-45A7-AA29-6043F083A722}"/>
              </a:ext>
            </a:extLst>
          </p:cNvPr>
          <p:cNvSpPr/>
          <p:nvPr/>
        </p:nvSpPr>
        <p:spPr>
          <a:xfrm>
            <a:off x="2652707" y="1480278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85B1E9-CC0B-417F-8BBE-BF8A4FB61A2A}"/>
              </a:ext>
            </a:extLst>
          </p:cNvPr>
          <p:cNvSpPr/>
          <p:nvPr/>
        </p:nvSpPr>
        <p:spPr>
          <a:xfrm>
            <a:off x="2652707" y="1662638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337B912-F75B-401A-A765-472A01E5BA81}"/>
              </a:ext>
            </a:extLst>
          </p:cNvPr>
          <p:cNvSpPr/>
          <p:nvPr/>
        </p:nvSpPr>
        <p:spPr>
          <a:xfrm>
            <a:off x="2652707" y="1943523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46E5A27-D957-403F-833C-965B5EC927C5}"/>
              </a:ext>
            </a:extLst>
          </p:cNvPr>
          <p:cNvSpPr/>
          <p:nvPr/>
        </p:nvSpPr>
        <p:spPr>
          <a:xfrm>
            <a:off x="2663813" y="2266091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7246785-0F58-49B9-AB77-185A83CA0206}"/>
              </a:ext>
            </a:extLst>
          </p:cNvPr>
          <p:cNvSpPr/>
          <p:nvPr/>
        </p:nvSpPr>
        <p:spPr>
          <a:xfrm>
            <a:off x="2657463" y="2582189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A70CCFE-2BFC-40B2-BBD7-90CCC37E5179}"/>
              </a:ext>
            </a:extLst>
          </p:cNvPr>
          <p:cNvSpPr/>
          <p:nvPr/>
        </p:nvSpPr>
        <p:spPr>
          <a:xfrm>
            <a:off x="2652707" y="3051904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371E057-E891-426F-AA4D-D7B0881836DE}"/>
              </a:ext>
            </a:extLst>
          </p:cNvPr>
          <p:cNvSpPr/>
          <p:nvPr/>
        </p:nvSpPr>
        <p:spPr>
          <a:xfrm>
            <a:off x="2649513" y="3808278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25F873C-A55D-4DC9-98A7-F46C40E8424F}"/>
              </a:ext>
            </a:extLst>
          </p:cNvPr>
          <p:cNvSpPr/>
          <p:nvPr/>
        </p:nvSpPr>
        <p:spPr>
          <a:xfrm>
            <a:off x="4477544" y="1809785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E6FC1A6-33F8-4780-AD89-51D96C83230E}"/>
              </a:ext>
            </a:extLst>
          </p:cNvPr>
          <p:cNvSpPr/>
          <p:nvPr/>
        </p:nvSpPr>
        <p:spPr>
          <a:xfrm>
            <a:off x="4477544" y="3370634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9D3C6EB-3D29-483C-A190-9F3F58BC98A1}"/>
              </a:ext>
            </a:extLst>
          </p:cNvPr>
          <p:cNvSpPr/>
          <p:nvPr/>
        </p:nvSpPr>
        <p:spPr>
          <a:xfrm>
            <a:off x="4477544" y="3517781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8871AA3-9AC3-44C5-9E84-E38D7BDE82B5}"/>
              </a:ext>
            </a:extLst>
          </p:cNvPr>
          <p:cNvSpPr/>
          <p:nvPr/>
        </p:nvSpPr>
        <p:spPr>
          <a:xfrm>
            <a:off x="8122444" y="2118944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6844555-3B8F-4F73-9D15-BA6626230016}"/>
              </a:ext>
            </a:extLst>
          </p:cNvPr>
          <p:cNvSpPr/>
          <p:nvPr/>
        </p:nvSpPr>
        <p:spPr>
          <a:xfrm>
            <a:off x="8122444" y="2440446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FF8A96A-80A9-48B8-BA2E-0F4BBDCF32F1}"/>
              </a:ext>
            </a:extLst>
          </p:cNvPr>
          <p:cNvSpPr/>
          <p:nvPr/>
        </p:nvSpPr>
        <p:spPr>
          <a:xfrm>
            <a:off x="8122444" y="2729336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8364600-04DB-4A88-9308-11798F4C9DA1}"/>
              </a:ext>
            </a:extLst>
          </p:cNvPr>
          <p:cNvSpPr/>
          <p:nvPr/>
        </p:nvSpPr>
        <p:spPr>
          <a:xfrm>
            <a:off x="8122444" y="2899626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7CE40EF-ABA6-4325-85B9-492F1689D963}"/>
              </a:ext>
            </a:extLst>
          </p:cNvPr>
          <p:cNvSpPr/>
          <p:nvPr/>
        </p:nvSpPr>
        <p:spPr>
          <a:xfrm>
            <a:off x="8122444" y="3199051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A527149-5844-4B2D-B0D7-1B9149479A32}"/>
              </a:ext>
            </a:extLst>
          </p:cNvPr>
          <p:cNvSpPr/>
          <p:nvPr/>
        </p:nvSpPr>
        <p:spPr>
          <a:xfrm>
            <a:off x="8122444" y="3670332"/>
            <a:ext cx="417512" cy="14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AD74856-9326-4737-A8A6-277008DE67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0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Error Profile Evaluation (</a:t>
            </a:r>
            <a:r>
              <a:rPr lang="zh-CN" alt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𝑅𝑄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6776505-82C1-40BD-BF99-CFF6F49B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5" y="1278291"/>
            <a:ext cx="8895670" cy="257301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33B9A96-7F3F-4C82-A4B8-5A816AB96CB5}"/>
              </a:ext>
            </a:extLst>
          </p:cNvPr>
          <p:cNvSpPr/>
          <p:nvPr/>
        </p:nvSpPr>
        <p:spPr>
          <a:xfrm>
            <a:off x="148714" y="3985975"/>
            <a:ext cx="884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The difference in terms of the percentage of </a:t>
            </a:r>
            <a:r>
              <a:rPr lang="zh-CN" altLang="en-US" dirty="0">
                <a:solidFill>
                  <a:srgbClr val="7030A0"/>
                </a:solidFill>
              </a:rPr>
              <a:t>Masked, SDCs, and Detected </a:t>
            </a:r>
            <a:r>
              <a:rPr lang="zh-CN" altLang="en-US" dirty="0"/>
              <a:t>comparing with baseline (performed by 60K random FI) are </a:t>
            </a:r>
            <a:r>
              <a:rPr lang="zh-CN" altLang="en-US" dirty="0">
                <a:solidFill>
                  <a:srgbClr val="FF0000"/>
                </a:solidFill>
              </a:rPr>
              <a:t>merely 0.80%, 0.79%, and 0.43%, </a:t>
            </a:r>
            <a:r>
              <a:rPr lang="zh-CN" altLang="en-US" dirty="0"/>
              <a:t>respectively.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A527149-5844-4B2D-B0D7-1B9149479A32}"/>
              </a:ext>
            </a:extLst>
          </p:cNvPr>
          <p:cNvSpPr/>
          <p:nvPr/>
        </p:nvSpPr>
        <p:spPr>
          <a:xfrm>
            <a:off x="8410575" y="1338500"/>
            <a:ext cx="435995" cy="19835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393F93-6E39-4A82-A9D9-CFAE4DA581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Error Profile Evaluation (</a:t>
            </a:r>
            <a:r>
              <a:rPr lang="zh-CN" alt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𝑅𝑄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3B9A96-7F3F-4C82-A4B8-5A816AB96CB5}"/>
              </a:ext>
            </a:extLst>
          </p:cNvPr>
          <p:cNvSpPr/>
          <p:nvPr/>
        </p:nvSpPr>
        <p:spPr>
          <a:xfrm>
            <a:off x="600074" y="4033089"/>
            <a:ext cx="884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G-SEPM is </a:t>
            </a:r>
            <a:r>
              <a:rPr lang="en-US" altLang="zh-CN" dirty="0">
                <a:solidFill>
                  <a:srgbClr val="FF0000"/>
                </a:solidFill>
              </a:rPr>
              <a:t>58.49</a:t>
            </a:r>
            <a:r>
              <a:rPr lang="en-US" altLang="zh-CN" dirty="0"/>
              <a:t> times faster than baseline 60K-FI (carrying out the data collection and training process online)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F9768B-12CD-4DAD-A441-2C4AF973899F}"/>
              </a:ext>
            </a:extLst>
          </p:cNvPr>
          <p:cNvSpPr/>
          <p:nvPr/>
        </p:nvSpPr>
        <p:spPr>
          <a:xfrm>
            <a:off x="148714" y="989641"/>
            <a:ext cx="8846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Overhead Comparison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259672-F570-4538-8838-D6604B55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2" y="1413279"/>
            <a:ext cx="4710113" cy="25726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511FFAB-5FC1-4F65-934B-F6D0903B0D45}"/>
              </a:ext>
            </a:extLst>
          </p:cNvPr>
          <p:cNvSpPr/>
          <p:nvPr/>
        </p:nvSpPr>
        <p:spPr>
          <a:xfrm>
            <a:off x="600074" y="4637317"/>
            <a:ext cx="714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Once the model is trained, G-SEPM is </a:t>
            </a:r>
            <a:r>
              <a:rPr lang="en-US" altLang="zh-CN" dirty="0">
                <a:solidFill>
                  <a:srgbClr val="FF0000"/>
                </a:solidFill>
              </a:rPr>
              <a:t>∼ 6557</a:t>
            </a:r>
            <a:r>
              <a:rPr lang="zh-CN" altLang="en-US" dirty="0">
                <a:solidFill>
                  <a:srgbClr val="FF0000"/>
                </a:solidFill>
              </a:rPr>
              <a:t>𝑋 </a:t>
            </a:r>
            <a:r>
              <a:rPr lang="en-US" altLang="zh-CN" dirty="0"/>
              <a:t>faster than FI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255997-6BD4-407F-A194-2ABE796542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Critical Fault Sites (</a:t>
            </a:r>
            <a:r>
              <a:rPr lang="zh-CN" alt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𝑅𝑄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3B9A96-7F3F-4C82-A4B8-5A816AB96CB5}"/>
              </a:ext>
            </a:extLst>
          </p:cNvPr>
          <p:cNvSpPr/>
          <p:nvPr/>
        </p:nvSpPr>
        <p:spPr>
          <a:xfrm>
            <a:off x="837000" y="3864612"/>
            <a:ext cx="884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G-SEPM can cover </a:t>
            </a:r>
            <a:r>
              <a:rPr lang="en-US" altLang="zh-CN" dirty="0">
                <a:solidFill>
                  <a:srgbClr val="FF0000"/>
                </a:solidFill>
              </a:rPr>
              <a:t>95.99%</a:t>
            </a:r>
            <a:r>
              <a:rPr lang="en-US" altLang="zh-CN" dirty="0"/>
              <a:t> of critical fault sites with </a:t>
            </a:r>
            <a:r>
              <a:rPr lang="en-US" altLang="zh-CN" dirty="0">
                <a:solidFill>
                  <a:srgbClr val="FF0000"/>
                </a:solidFill>
              </a:rPr>
              <a:t>95.39%</a:t>
            </a:r>
            <a:r>
              <a:rPr lang="en-US" altLang="zh-CN" dirty="0"/>
              <a:t> precision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587D926-6E10-4AEA-81EF-9F0969BE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4" y="1094222"/>
            <a:ext cx="8315325" cy="22734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9B049A-BB7C-4A4C-9ADB-5B7D797734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0B5FEB-F5B1-488E-AB50-8C779CC10BCF}"/>
              </a:ext>
            </a:extLst>
          </p:cNvPr>
          <p:cNvSpPr/>
          <p:nvPr/>
        </p:nvSpPr>
        <p:spPr>
          <a:xfrm>
            <a:off x="1105572" y="1374569"/>
            <a:ext cx="72764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0"/>
              </a:spcBef>
              <a:buSzPct val="100000"/>
            </a:pPr>
            <a:r>
              <a:rPr lang="en-US" altLang="zh-CN" sz="2000" dirty="0">
                <a:cs typeface="Arial" panose="020B0604020202020204" pitchFamily="34" charset="0"/>
              </a:rPr>
              <a:t>Background &amp; Motivation 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Fault Site Error Characterization 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G-SEPM Framework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Evaluation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030A0"/>
                </a:solidFill>
                <a:cs typeface="Arial" panose="020B0604020202020204" pitchFamily="34" charset="0"/>
              </a:rPr>
              <a:t>Use Case &amp; Discussion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Conclusion &amp; Future Work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FCBF2D-62DD-4473-BFC8-D2B0939147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6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 proneness instructions identification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E5AD45-D72C-43ED-AAE8-CF292E85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1505694"/>
            <a:ext cx="3276600" cy="1193958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E18546-3579-42F3-9459-12EF321F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19" y="3237230"/>
            <a:ext cx="5300662" cy="1279743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F319A48-C179-4ED2-A65B-F230876209EB}"/>
              </a:ext>
            </a:extLst>
          </p:cNvPr>
          <p:cNvSpPr/>
          <p:nvPr/>
        </p:nvSpPr>
        <p:spPr>
          <a:xfrm>
            <a:off x="238125" y="2780777"/>
            <a:ext cx="8496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The difference </a:t>
            </a:r>
            <a:r>
              <a:rPr lang="en-US" altLang="zh-CN" sz="2000" dirty="0"/>
              <a:t>compared with FI is merely </a:t>
            </a:r>
            <a:r>
              <a:rPr lang="zh-CN" altLang="en-US" sz="2000" dirty="0">
                <a:solidFill>
                  <a:srgbClr val="FF0000"/>
                </a:solidFill>
              </a:rPr>
              <a:t>0.7%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682016-BF6A-4556-A8CD-CBB459EBA1AF}"/>
              </a:ext>
            </a:extLst>
          </p:cNvPr>
          <p:cNvSpPr/>
          <p:nvPr/>
        </p:nvSpPr>
        <p:spPr>
          <a:xfrm>
            <a:off x="238125" y="1038380"/>
            <a:ext cx="7105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Efficiently estimating the SDC probability of a static instruction</a:t>
            </a:r>
            <a:r>
              <a:rPr lang="en-US" altLang="zh-CN" sz="2000" dirty="0"/>
              <a:t>: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49C603-73EA-4258-A9B0-38310D9852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Bit-wise Insights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C5977A4-4535-4DFF-BC78-08603273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598459"/>
            <a:ext cx="5967412" cy="2252019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040B715-5CB5-4E12-9F7D-BF9329E4025B}"/>
              </a:ext>
            </a:extLst>
          </p:cNvPr>
          <p:cNvSpPr/>
          <p:nvPr/>
        </p:nvSpPr>
        <p:spPr>
          <a:xfrm>
            <a:off x="252412" y="1025516"/>
            <a:ext cx="8639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G-SEPM</a:t>
            </a:r>
            <a:r>
              <a:rPr lang="en-US" altLang="zh-CN" dirty="0">
                <a:sym typeface="Wingdings" panose="05000000000000000000" pitchFamily="2" charset="2"/>
              </a:rPr>
              <a:t> the </a:t>
            </a:r>
            <a:r>
              <a:rPr lang="zh-CN" altLang="en-US" dirty="0"/>
              <a:t>first </a:t>
            </a:r>
            <a:r>
              <a:rPr lang="zh-CN" altLang="en-US" dirty="0">
                <a:solidFill>
                  <a:srgbClr val="FF0000"/>
                </a:solidFill>
              </a:rPr>
              <a:t>individual fault sites (i.e., bit-wise) </a:t>
            </a:r>
            <a:r>
              <a:rPr lang="zh-CN" altLang="en-US" dirty="0"/>
              <a:t>resilience estimation </a:t>
            </a:r>
            <a:r>
              <a:rPr lang="en-US" altLang="zh-CN" dirty="0"/>
              <a:t>model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D1F6C2-C40F-4D7F-9192-74825E58D497}"/>
              </a:ext>
            </a:extLst>
          </p:cNvPr>
          <p:cNvSpPr/>
          <p:nvPr/>
        </p:nvSpPr>
        <p:spPr>
          <a:xfrm>
            <a:off x="338137" y="4048044"/>
            <a:ext cx="900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Observation: </a:t>
            </a:r>
            <a:r>
              <a:rPr lang="zh-CN" altLang="en-US" dirty="0"/>
              <a:t>Lower bit position has lower chances of causing SDC even in the SDC proneness instruction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Guidance for efficient, reliable execution unit design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927B0B5-C134-487F-A186-621AE9C0B126}"/>
              </a:ext>
            </a:extLst>
          </p:cNvPr>
          <p:cNvSpPr/>
          <p:nvPr/>
        </p:nvSpPr>
        <p:spPr>
          <a:xfrm>
            <a:off x="2113472" y="2941782"/>
            <a:ext cx="435995" cy="8032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7261F73-3995-41B9-86BD-7F493C4396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G-SEPM Generalization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40B715-5CB5-4E12-9F7D-BF9329E4025B}"/>
              </a:ext>
            </a:extLst>
          </p:cNvPr>
          <p:cNvSpPr/>
          <p:nvPr/>
        </p:nvSpPr>
        <p:spPr>
          <a:xfrm>
            <a:off x="154780" y="1039061"/>
            <a:ext cx="9329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Achieving </a:t>
            </a:r>
            <a:r>
              <a:rPr lang="en-US" altLang="zh-CN" sz="2000" dirty="0">
                <a:solidFill>
                  <a:srgbClr val="FF0000"/>
                </a:solidFill>
              </a:rPr>
              <a:t>93.24%</a:t>
            </a:r>
            <a:r>
              <a:rPr lang="en-US" altLang="zh-CN" sz="2000" dirty="0"/>
              <a:t> accuracy by capturing training samples from 10 different inputs 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0F734E-E4D8-4D9A-8436-C67ADE6C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476375"/>
            <a:ext cx="7496175" cy="2000250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CEB9DC-C077-456D-9F00-DCA6A34F0D68}"/>
              </a:ext>
            </a:extLst>
          </p:cNvPr>
          <p:cNvSpPr/>
          <p:nvPr/>
        </p:nvSpPr>
        <p:spPr>
          <a:xfrm>
            <a:off x="154779" y="3513829"/>
            <a:ext cx="932973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Exhibiting an average of </a:t>
            </a:r>
            <a:r>
              <a:rPr lang="zh-CN" altLang="en-US" sz="2000" dirty="0">
                <a:solidFill>
                  <a:srgbClr val="FF0000"/>
                </a:solidFill>
              </a:rPr>
              <a:t>85.12% </a:t>
            </a:r>
            <a:r>
              <a:rPr lang="zh-CN" altLang="en-US" sz="2000" dirty="0"/>
              <a:t>prediction accuracy for </a:t>
            </a:r>
            <a:r>
              <a:rPr lang="zh-CN" altLang="en-US" sz="2000" dirty="0">
                <a:solidFill>
                  <a:srgbClr val="FF0000"/>
                </a:solidFill>
              </a:rPr>
              <a:t>unseen</a:t>
            </a:r>
            <a:r>
              <a:rPr lang="zh-CN" altLang="en-US" sz="2000" dirty="0"/>
              <a:t> applications</a:t>
            </a:r>
            <a:endParaRPr lang="en-US" altLang="zh-CN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Miss-identification for </a:t>
            </a:r>
            <a:r>
              <a:rPr lang="en-US" altLang="zh-CN" dirty="0">
                <a:solidFill>
                  <a:srgbClr val="FF0000"/>
                </a:solidFill>
              </a:rPr>
              <a:t>Masked</a:t>
            </a:r>
            <a:r>
              <a:rPr lang="en-US" altLang="zh-CN" dirty="0"/>
              <a:t> cases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Computation pattern/data flow discrepancy among programs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9B0C12C-8102-4076-9266-280DFD9DA95E}"/>
              </a:ext>
            </a:extLst>
          </p:cNvPr>
          <p:cNvSpPr/>
          <p:nvPr/>
        </p:nvSpPr>
        <p:spPr>
          <a:xfrm>
            <a:off x="154780" y="4434095"/>
            <a:ext cx="8639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Recommending building </a:t>
            </a:r>
            <a:r>
              <a:rPr lang="zh-CN" altLang="en-US" sz="2000" dirty="0">
                <a:solidFill>
                  <a:srgbClr val="FF0000"/>
                </a:solidFill>
              </a:rPr>
              <a:t>application-specific </a:t>
            </a:r>
            <a:r>
              <a:rPr lang="zh-CN" altLang="en-US" sz="2000" dirty="0"/>
              <a:t>model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BFE220A-A1A5-444C-B67B-36D5D76FA3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6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0B5FEB-F5B1-488E-AB50-8C779CC10BCF}"/>
              </a:ext>
            </a:extLst>
          </p:cNvPr>
          <p:cNvSpPr/>
          <p:nvPr/>
        </p:nvSpPr>
        <p:spPr>
          <a:xfrm>
            <a:off x="1105572" y="1374569"/>
            <a:ext cx="72764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0"/>
              </a:spcBef>
              <a:buSzPct val="100000"/>
            </a:pPr>
            <a:r>
              <a:rPr lang="en-US" altLang="zh-CN" sz="2000" dirty="0">
                <a:cs typeface="Arial" panose="020B0604020202020204" pitchFamily="34" charset="0"/>
              </a:rPr>
              <a:t>Background &amp; Motivation 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Fault Site Error Characterization 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G-SEPM Framework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Evaluation</a:t>
            </a:r>
          </a:p>
          <a:p>
            <a:pPr>
              <a:spcBef>
                <a:spcPts val="57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Use Case &amp; Discussion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030A0"/>
                </a:solidFill>
                <a:cs typeface="Arial" panose="020B0604020202020204" pitchFamily="34" charset="0"/>
              </a:rPr>
              <a:t>Conclusion &amp; Future Work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7EF83C-5F8A-44C0-AB31-F539058472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GPGPU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0B5FEB-F5B1-488E-AB50-8C779CC10BCF}"/>
              </a:ext>
            </a:extLst>
          </p:cNvPr>
          <p:cNvSpPr/>
          <p:nvPr/>
        </p:nvSpPr>
        <p:spPr>
          <a:xfrm>
            <a:off x="273722" y="1208036"/>
            <a:ext cx="9144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GPUs = Graphics Processing Units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Arial" panose="020B0604020202020204" pitchFamily="34" charset="0"/>
              </a:rPr>
              <a:t>High computational throughput</a:t>
            </a:r>
          </a:p>
          <a:p>
            <a:pPr marL="342900" indent="-342900"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Arial" panose="020B0604020202020204" pitchFamily="34" charset="0"/>
              </a:rPr>
              <a:t>Popular in general-purpose computing</a:t>
            </a:r>
          </a:p>
          <a:p>
            <a:pPr marL="800100" lvl="1" indent="-342900">
              <a:spcBef>
                <a:spcPts val="570"/>
              </a:spcBef>
              <a:buFont typeface="Arial" panose="020B0604020202020204" pitchFamily="34" charset="0"/>
              <a:buChar char="̶"/>
            </a:pPr>
            <a:r>
              <a:rPr lang="en-US" altLang="zh-CN" sz="2000" b="0" dirty="0">
                <a:cs typeface="Arial" panose="020B0604020202020204" pitchFamily="34" charset="0"/>
              </a:rPr>
              <a:t>i.e., </a:t>
            </a:r>
            <a:r>
              <a:rPr lang="en-US" altLang="zh-CN" sz="2000" dirty="0">
                <a:cs typeface="Arial" panose="020B0604020202020204" pitchFamily="34" charset="0"/>
              </a:rPr>
              <a:t>GPGPUs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B18B95D5-34F9-4247-8C1A-CE72F375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33" y="1358284"/>
            <a:ext cx="1299577" cy="9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5">
            <a:extLst>
              <a:ext uri="{FF2B5EF4-FFF2-40B4-BE49-F238E27FC236}">
                <a16:creationId xmlns:a16="http://schemas.microsoft.com/office/drawing/2014/main" id="{D0527BA9-0CB7-418A-931C-E5041CCC671F}"/>
              </a:ext>
            </a:extLst>
          </p:cNvPr>
          <p:cNvSpPr/>
          <p:nvPr/>
        </p:nvSpPr>
        <p:spPr bwMode="auto">
          <a:xfrm>
            <a:off x="5392281" y="2468276"/>
            <a:ext cx="285373" cy="369333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39725" indent="-339725" defTabSz="457200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3ADFBFB-E25A-4719-98CE-0D0FB0BAD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4" y="3077037"/>
            <a:ext cx="1629082" cy="1128289"/>
          </a:xfrm>
          <a:prstGeom prst="rect">
            <a:avLst/>
          </a:prstGeom>
        </p:spPr>
      </p:pic>
      <p:sp>
        <p:nvSpPr>
          <p:cNvPr id="13" name="Rectangle 33">
            <a:extLst>
              <a:ext uri="{FF2B5EF4-FFF2-40B4-BE49-F238E27FC236}">
                <a16:creationId xmlns:a16="http://schemas.microsoft.com/office/drawing/2014/main" id="{6DBAD20F-F431-43F6-BF55-B6C2BA6532CF}"/>
              </a:ext>
            </a:extLst>
          </p:cNvPr>
          <p:cNvSpPr/>
          <p:nvPr/>
        </p:nvSpPr>
        <p:spPr>
          <a:xfrm>
            <a:off x="-56960" y="4252033"/>
            <a:ext cx="4002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600"/>
              </a:spcAft>
            </a:pPr>
            <a:r>
              <a:rPr lang="en-US" sz="1600" dirty="0">
                <a:cs typeface="Arial" panose="020B0604020202020204" pitchFamily="34" charset="0"/>
              </a:rPr>
              <a:t>Machine Learning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C7E8F1A-0F2D-4A7F-B4B6-F226A747D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6" y="3091721"/>
            <a:ext cx="1856009" cy="1113605"/>
          </a:xfrm>
          <a:prstGeom prst="rect">
            <a:avLst/>
          </a:prstGeom>
        </p:spPr>
      </p:pic>
      <p:sp>
        <p:nvSpPr>
          <p:cNvPr id="15" name="Rectangle 33">
            <a:extLst>
              <a:ext uri="{FF2B5EF4-FFF2-40B4-BE49-F238E27FC236}">
                <a16:creationId xmlns:a16="http://schemas.microsoft.com/office/drawing/2014/main" id="{22176D20-2229-4B82-8D37-724B0BBF3B77}"/>
              </a:ext>
            </a:extLst>
          </p:cNvPr>
          <p:cNvSpPr/>
          <p:nvPr/>
        </p:nvSpPr>
        <p:spPr>
          <a:xfrm>
            <a:off x="2462254" y="4299594"/>
            <a:ext cx="4002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600"/>
              </a:spcAft>
            </a:pPr>
            <a:r>
              <a:rPr lang="en-US" altLang="zh-CN" sz="1600" dirty="0">
                <a:cs typeface="Arial" panose="020B0604020202020204" pitchFamily="34" charset="0"/>
              </a:rPr>
              <a:t>Simulation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D280DF0-B433-4A8B-80A8-D9B12CC691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30" y="3077037"/>
            <a:ext cx="1999564" cy="1119756"/>
          </a:xfrm>
          <a:prstGeom prst="rect">
            <a:avLst/>
          </a:prstGeom>
        </p:spPr>
      </p:pic>
      <p:sp>
        <p:nvSpPr>
          <p:cNvPr id="17" name="Rectangle 33">
            <a:extLst>
              <a:ext uri="{FF2B5EF4-FFF2-40B4-BE49-F238E27FC236}">
                <a16:creationId xmlns:a16="http://schemas.microsoft.com/office/drawing/2014/main" id="{DAE4A859-FA40-4908-9A24-C81AED334ADD}"/>
              </a:ext>
            </a:extLst>
          </p:cNvPr>
          <p:cNvSpPr/>
          <p:nvPr/>
        </p:nvSpPr>
        <p:spPr>
          <a:xfrm>
            <a:off x="6370305" y="4334370"/>
            <a:ext cx="2918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cs typeface="Arial" panose="020B0604020202020204" pitchFamily="34" charset="0"/>
              </a:rPr>
              <a:t>Autonomous</a:t>
            </a:r>
            <a:r>
              <a:rPr lang="en-US" altLang="zh-CN" sz="1800" dirty="0">
                <a:latin typeface="Roboto"/>
              </a:rPr>
              <a:t> </a:t>
            </a:r>
            <a:r>
              <a:rPr lang="en-US" altLang="zh-CN" sz="1600" dirty="0">
                <a:cs typeface="Arial" panose="020B0604020202020204" pitchFamily="34" charset="0"/>
              </a:rPr>
              <a:t>vehicles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6A20173-8469-4291-8D52-20F176375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74" y="1432660"/>
            <a:ext cx="1572105" cy="1146436"/>
          </a:xfrm>
          <a:prstGeom prst="rect">
            <a:avLst/>
          </a:prstGeom>
        </p:spPr>
      </p:pic>
      <p:sp>
        <p:nvSpPr>
          <p:cNvPr id="19" name="Rectangle 33">
            <a:extLst>
              <a:ext uri="{FF2B5EF4-FFF2-40B4-BE49-F238E27FC236}">
                <a16:creationId xmlns:a16="http://schemas.microsoft.com/office/drawing/2014/main" id="{F58A5CD7-8D20-452E-808E-9EBFC6DAA840}"/>
              </a:ext>
            </a:extLst>
          </p:cNvPr>
          <p:cNvSpPr/>
          <p:nvPr/>
        </p:nvSpPr>
        <p:spPr>
          <a:xfrm>
            <a:off x="5835441" y="2616856"/>
            <a:ext cx="302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600"/>
              </a:spcAft>
            </a:pPr>
            <a:r>
              <a:rPr lang="en-US" altLang="zh-CN" sz="1600" dirty="0">
                <a:cs typeface="Arial" panose="020B0604020202020204" pitchFamily="34" charset="0"/>
              </a:rPr>
              <a:t>Financial</a:t>
            </a:r>
            <a:r>
              <a:rPr lang="en-US" altLang="zh-CN" sz="1800" dirty="0">
                <a:latin typeface="Roboto"/>
              </a:rPr>
              <a:t> </a:t>
            </a:r>
            <a:r>
              <a:rPr lang="en-US" altLang="zh-CN" sz="1600" dirty="0">
                <a:cs typeface="Arial" panose="020B0604020202020204" pitchFamily="34" charset="0"/>
              </a:rPr>
              <a:t>application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BD580BB-A630-453C-B171-2A6BD527396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2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19"/>
    </mc:Choice>
    <mc:Fallback xmlns="">
      <p:transition spd="slow" advTm="43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  <p:extLst>
    <p:ext uri="{E180D4A7-C9FB-4DFB-919C-405C955672EB}">
      <p14:showEvtLst xmlns:p14="http://schemas.microsoft.com/office/powerpoint/2010/main">
        <p14:playEvt time="2179" objId="23"/>
        <p14:triggerEvt type="onClick" time="2179" objId="23"/>
        <p14:stopEvt time="18363" objId="23"/>
        <p14:playEvt time="18365" objId="23"/>
        <p14:stopEvt time="40522" objId="23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>
            <a:extLst>
              <a:ext uri="{FF2B5EF4-FFF2-40B4-BE49-F238E27FC236}">
                <a16:creationId xmlns:a16="http://schemas.microsoft.com/office/drawing/2014/main" id="{AFB1ED3F-BF40-41EA-B69F-BDCB1B69FF02}"/>
              </a:ext>
            </a:extLst>
          </p:cNvPr>
          <p:cNvSpPr/>
          <p:nvPr/>
        </p:nvSpPr>
        <p:spPr>
          <a:xfrm>
            <a:off x="177289" y="4280207"/>
            <a:ext cx="6058729" cy="707886"/>
          </a:xfrm>
          <a:prstGeom prst="ellipse">
            <a:avLst/>
          </a:prstGeom>
          <a:gradFill>
            <a:gsLst>
              <a:gs pos="99691">
                <a:schemeClr val="accent2"/>
              </a:gs>
              <a:gs pos="99382">
                <a:srgbClr val="95B3FF"/>
              </a:gs>
              <a:gs pos="98765">
                <a:srgbClr val="96B3FF"/>
              </a:gs>
              <a:gs pos="97531">
                <a:srgbClr val="97B4FF"/>
              </a:gs>
              <a:gs pos="95062">
                <a:srgbClr val="9AB6FF"/>
              </a:gs>
              <a:gs pos="90125">
                <a:srgbClr val="A0BAFE"/>
              </a:gs>
              <a:gs pos="80250">
                <a:srgbClr val="ACC2FC"/>
              </a:gs>
              <a:gs pos="60500">
                <a:srgbClr val="C3D2F9"/>
              </a:gs>
              <a:gs pos="21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D7A3F76-78BA-4255-858E-E19982E61DE6}"/>
              </a:ext>
            </a:extLst>
          </p:cNvPr>
          <p:cNvSpPr/>
          <p:nvPr/>
        </p:nvSpPr>
        <p:spPr>
          <a:xfrm>
            <a:off x="189239" y="3462334"/>
            <a:ext cx="6058729" cy="707886"/>
          </a:xfrm>
          <a:prstGeom prst="ellipse">
            <a:avLst/>
          </a:prstGeom>
          <a:gradFill>
            <a:gsLst>
              <a:gs pos="99691">
                <a:schemeClr val="accent2"/>
              </a:gs>
              <a:gs pos="99382">
                <a:srgbClr val="95B3FF"/>
              </a:gs>
              <a:gs pos="98765">
                <a:srgbClr val="96B3FF"/>
              </a:gs>
              <a:gs pos="97531">
                <a:srgbClr val="97B4FF"/>
              </a:gs>
              <a:gs pos="95062">
                <a:srgbClr val="9AB6FF"/>
              </a:gs>
              <a:gs pos="90125">
                <a:srgbClr val="A0BAFE"/>
              </a:gs>
              <a:gs pos="80250">
                <a:srgbClr val="ACC2FC"/>
              </a:gs>
              <a:gs pos="60500">
                <a:srgbClr val="C3D2F9"/>
              </a:gs>
              <a:gs pos="21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Future Work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02F229A-265A-4E71-83B8-06ED7A4B17D9}"/>
              </a:ext>
            </a:extLst>
          </p:cNvPr>
          <p:cNvSpPr/>
          <p:nvPr/>
        </p:nvSpPr>
        <p:spPr>
          <a:xfrm>
            <a:off x="230567" y="905616"/>
            <a:ext cx="2187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LinLibertineTB"/>
              </a:rPr>
              <a:t>Main contribution:</a:t>
            </a:r>
          </a:p>
          <a:p>
            <a:endParaRPr lang="zh-CN" altLang="en-US" sz="2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A54D8F-FCC1-4DB3-9CD8-339C4E65D746}"/>
              </a:ext>
            </a:extLst>
          </p:cNvPr>
          <p:cNvSpPr/>
          <p:nvPr/>
        </p:nvSpPr>
        <p:spPr>
          <a:xfrm>
            <a:off x="289376" y="1259559"/>
            <a:ext cx="82812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>
                <a:latin typeface="LinLibertineTB"/>
              </a:rPr>
              <a:t>Proposing critical </a:t>
            </a:r>
            <a:r>
              <a:rPr lang="en-US" altLang="zh-CN" dirty="0">
                <a:solidFill>
                  <a:srgbClr val="FF0000"/>
                </a:solidFill>
                <a:latin typeface="LinLibertineTB"/>
              </a:rPr>
              <a:t>heuristic features </a:t>
            </a:r>
            <a:r>
              <a:rPr lang="en-US" altLang="zh-CN" dirty="0">
                <a:latin typeface="LinLibertineTB"/>
              </a:rPr>
              <a:t>for fault site resilience characterization.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>
                <a:latin typeface="LinLibertineTB"/>
              </a:rPr>
              <a:t>Building a framework named </a:t>
            </a:r>
            <a:r>
              <a:rPr lang="en-US" altLang="zh-CN" dirty="0">
                <a:solidFill>
                  <a:srgbClr val="FF0000"/>
                </a:solidFill>
                <a:latin typeface="LinLibertineTB"/>
              </a:rPr>
              <a:t>G-SEPM </a:t>
            </a:r>
            <a:r>
              <a:rPr lang="en-US" altLang="zh-CN" dirty="0">
                <a:latin typeface="LinLibertineTB"/>
              </a:rPr>
              <a:t>that is able to estimate the resilience characteristic of individual fault sites in GPGPU.</a:t>
            </a:r>
            <a:endParaRPr lang="zh-CN" altLang="en-US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>
                <a:latin typeface="LinLibertineTB"/>
              </a:rPr>
              <a:t>Demonstrating how we can leverage G-SEPM to provide insights for </a:t>
            </a:r>
            <a:r>
              <a:rPr lang="en-US" altLang="zh-CN" dirty="0">
                <a:solidFill>
                  <a:srgbClr val="FF0000"/>
                </a:solidFill>
                <a:latin typeface="LinLibertineTB"/>
              </a:rPr>
              <a:t>efficient protection schemes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9F5BCF-6D4F-4074-910C-C7B77D9E5584}"/>
              </a:ext>
            </a:extLst>
          </p:cNvPr>
          <p:cNvSpPr/>
          <p:nvPr/>
        </p:nvSpPr>
        <p:spPr>
          <a:xfrm>
            <a:off x="230567" y="3075676"/>
            <a:ext cx="1587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LinLibertineTB"/>
              </a:rPr>
              <a:t>Future Work:</a:t>
            </a:r>
          </a:p>
          <a:p>
            <a:endParaRPr lang="zh-CN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A529E0E-8D65-4BEF-B192-32C4F8184E05}"/>
              </a:ext>
            </a:extLst>
          </p:cNvPr>
          <p:cNvSpPr/>
          <p:nvPr/>
        </p:nvSpPr>
        <p:spPr>
          <a:xfrm>
            <a:off x="289622" y="3596246"/>
            <a:ext cx="6231193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>
                <a:latin typeface="LinLibertineTB"/>
              </a:rPr>
              <a:t>Extending G-SEPM for </a:t>
            </a:r>
            <a:r>
              <a:rPr lang="en-US" altLang="zh-CN" dirty="0">
                <a:solidFill>
                  <a:srgbClr val="FF0000"/>
                </a:solidFill>
                <a:latin typeface="LinLibertineTB"/>
              </a:rPr>
              <a:t>accuracy-aware </a:t>
            </a:r>
            <a:r>
              <a:rPr lang="en-US" altLang="zh-CN" dirty="0">
                <a:latin typeface="LinLibertineTB"/>
              </a:rPr>
              <a:t>resilience estimation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A55B6E-9561-498F-A07B-A2077D68AC44}"/>
              </a:ext>
            </a:extLst>
          </p:cNvPr>
          <p:cNvSpPr/>
          <p:nvPr/>
        </p:nvSpPr>
        <p:spPr>
          <a:xfrm>
            <a:off x="6620705" y="4571076"/>
            <a:ext cx="2537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LinLibertineTB"/>
              </a:rPr>
              <a:t>Some SDC </a:t>
            </a:r>
            <a:r>
              <a:rPr lang="en-US" altLang="zh-CN" sz="1400" dirty="0"/>
              <a:t>can be used as </a:t>
            </a:r>
            <a:r>
              <a:rPr lang="en-US" altLang="zh-CN" sz="1400" dirty="0">
                <a:solidFill>
                  <a:srgbClr val="7030A0"/>
                </a:solidFill>
              </a:rPr>
              <a:t>approximate </a:t>
            </a:r>
            <a:r>
              <a:rPr lang="en-US" altLang="zh-CN" sz="1400" dirty="0"/>
              <a:t>results</a:t>
            </a:r>
            <a:endParaRPr lang="en-US" altLang="zh-CN" sz="1400" dirty="0">
              <a:latin typeface="LinLibertineTB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7DF239-87A8-4173-A38B-B5416960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140" y="2766868"/>
            <a:ext cx="2108590" cy="1805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62CE6BD-C248-45FF-B2FE-800D4173ABFD}"/>
              </a:ext>
            </a:extLst>
          </p:cNvPr>
          <p:cNvSpPr/>
          <p:nvPr/>
        </p:nvSpPr>
        <p:spPr>
          <a:xfrm>
            <a:off x="341423" y="4430140"/>
            <a:ext cx="6240719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LinLibertineTB"/>
              </a:rPr>
              <a:t>2.   Designing effective soft error elimination technologies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1A1DCC4E-6A63-4F2E-AB10-FFE360F4A478}"/>
              </a:ext>
            </a:extLst>
          </p:cNvPr>
          <p:cNvSpPr/>
          <p:nvPr/>
        </p:nvSpPr>
        <p:spPr>
          <a:xfrm rot="10800000">
            <a:off x="6302172" y="3727532"/>
            <a:ext cx="455843" cy="1936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0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AF74D02-EA1C-4B24-B52D-7DF4F65331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7" grpId="0"/>
      <p:bldP spid="8" grpId="0"/>
      <p:bldP spid="2" grpId="0"/>
      <p:bldP spid="5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AF74D02-EA1C-4B24-B52D-7DF4F65331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A66F212-A2F8-490D-894C-AA5B5CAF3520}"/>
              </a:ext>
            </a:extLst>
          </p:cNvPr>
          <p:cNvSpPr/>
          <p:nvPr/>
        </p:nvSpPr>
        <p:spPr>
          <a:xfrm>
            <a:off x="652711" y="1540698"/>
            <a:ext cx="7296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0" algn="ctr"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for your attention!</a:t>
            </a:r>
          </a:p>
          <a:p>
            <a:pPr marL="36000" indent="0" algn="ctr">
              <a:buNone/>
            </a:pPr>
            <a:endParaRPr lang="en-US" altLang="zh-C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" indent="0" algn="ctr"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Hengshan Yue</a:t>
            </a:r>
          </a:p>
          <a:p>
            <a:pPr marL="36000" indent="0" algn="ctr"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yuehs18@mails.jlu.edu.cn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4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Challenges in GPUs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E7C8929-43E1-40BA-87F0-BE29A5159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09" y="3732589"/>
            <a:ext cx="1102665" cy="114249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A801894-3CEA-4C93-AB23-7AF6DC627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69" y="2058065"/>
            <a:ext cx="979543" cy="1014926"/>
          </a:xfrm>
          <a:prstGeom prst="rect">
            <a:avLst/>
          </a:prstGeom>
        </p:spPr>
      </p:pic>
      <p:sp>
        <p:nvSpPr>
          <p:cNvPr id="39" name="内容占位符 1">
            <a:extLst>
              <a:ext uri="{FF2B5EF4-FFF2-40B4-BE49-F238E27FC236}">
                <a16:creationId xmlns:a16="http://schemas.microsoft.com/office/drawing/2014/main" id="{6323236A-684C-4A9C-9785-31618AD46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1" y="1057204"/>
            <a:ext cx="7566660" cy="3583013"/>
          </a:xfrm>
        </p:spPr>
        <p:txBody>
          <a:bodyPr/>
          <a:lstStyle/>
          <a:p>
            <a:r>
              <a:rPr lang="en-US" sz="2000" dirty="0"/>
              <a:t>GPUs are originally designed for graphic applications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0" dirty="0"/>
              <a:t>Error detection and fault tolerance are ignored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>
              <a:spcBef>
                <a:spcPts val="2000"/>
              </a:spcBef>
            </a:pPr>
            <a:r>
              <a:rPr lang="en-US" sz="2000" dirty="0"/>
              <a:t>General-purpose HPC programs require strict execution correctness</a:t>
            </a:r>
          </a:p>
        </p:txBody>
      </p:sp>
      <p:pic>
        <p:nvPicPr>
          <p:cNvPr id="41" name="Picture 14">
            <a:extLst>
              <a:ext uri="{FF2B5EF4-FFF2-40B4-BE49-F238E27FC236}">
                <a16:creationId xmlns:a16="http://schemas.microsoft.com/office/drawing/2014/main" id="{57AD5C70-8C3D-4583-8193-5E5D53C3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351" y="2332566"/>
            <a:ext cx="308826" cy="425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2" name="Picture 14">
            <a:extLst>
              <a:ext uri="{FF2B5EF4-FFF2-40B4-BE49-F238E27FC236}">
                <a16:creationId xmlns:a16="http://schemas.microsoft.com/office/drawing/2014/main" id="{CA7B2A1D-3CE6-4E7D-B171-77E6F207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058" y="1875366"/>
            <a:ext cx="308826" cy="425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0D7BEB2A-60FA-47DF-910F-93735D67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1258" y="2332566"/>
            <a:ext cx="308826" cy="425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" name="Right Arrow 47">
            <a:extLst>
              <a:ext uri="{FF2B5EF4-FFF2-40B4-BE49-F238E27FC236}">
                <a16:creationId xmlns:a16="http://schemas.microsoft.com/office/drawing/2014/main" id="{66B11172-A4FF-4E0F-9996-001BD1D0E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588" y="1730287"/>
            <a:ext cx="561888" cy="206135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339725" indent="-339725" defTabSz="457200">
              <a:spcBef>
                <a:spcPct val="20000"/>
              </a:spcBef>
              <a:buFontTx/>
              <a:buChar char="•"/>
            </a:pPr>
            <a:endParaRPr lang="zh-CN" altLang="zh-CN"/>
          </a:p>
        </p:txBody>
      </p:sp>
      <p:pic>
        <p:nvPicPr>
          <p:cNvPr id="45" name="Picture 7">
            <a:extLst>
              <a:ext uri="{FF2B5EF4-FFF2-40B4-BE49-F238E27FC236}">
                <a16:creationId xmlns:a16="http://schemas.microsoft.com/office/drawing/2014/main" id="{98149BEC-163E-49C1-A17A-623F2806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7297" y="2003960"/>
            <a:ext cx="1101964" cy="103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C5CB9E0F-E8A6-4C62-88EB-401CA572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7602" y="1980599"/>
            <a:ext cx="1082050" cy="101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019942C0-3797-495C-B654-2FB7808E8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8378" y="3598364"/>
            <a:ext cx="1067270" cy="12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5FDC5FCC-29C9-4842-A431-F1BC4854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9604" y="3643683"/>
            <a:ext cx="1069606" cy="12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id="{271854F6-C6DD-43D0-8B31-D89A0051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6534" y="4222687"/>
            <a:ext cx="334123" cy="460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DC491715-BCC0-499F-9C8B-90EC533F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241" y="3765487"/>
            <a:ext cx="334123" cy="460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" name="Picture 14">
            <a:extLst>
              <a:ext uri="{FF2B5EF4-FFF2-40B4-BE49-F238E27FC236}">
                <a16:creationId xmlns:a16="http://schemas.microsoft.com/office/drawing/2014/main" id="{BE19A345-8E84-4FF1-8090-B097A825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441" y="4222687"/>
            <a:ext cx="334123" cy="460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" name="Right Arrow 47">
            <a:extLst>
              <a:ext uri="{FF2B5EF4-FFF2-40B4-BE49-F238E27FC236}">
                <a16:creationId xmlns:a16="http://schemas.microsoft.com/office/drawing/2014/main" id="{08D5EB2B-4AF6-42E5-8641-B55EF1786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453" y="3475634"/>
            <a:ext cx="539281" cy="176310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339725" indent="-339725" defTabSz="457200">
              <a:spcBef>
                <a:spcPct val="20000"/>
              </a:spcBef>
              <a:buFontTx/>
              <a:buChar char="•"/>
            </a:pPr>
            <a:endParaRPr lang="zh-CN" altLang="zh-CN"/>
          </a:p>
        </p:txBody>
      </p:sp>
      <p:sp>
        <p:nvSpPr>
          <p:cNvPr id="53" name="Rectangle 79">
            <a:extLst>
              <a:ext uri="{FF2B5EF4-FFF2-40B4-BE49-F238E27FC236}">
                <a16:creationId xmlns:a16="http://schemas.microsoft.com/office/drawing/2014/main" id="{E089E31E-A030-4134-AF84-96544C12DC1C}"/>
              </a:ext>
            </a:extLst>
          </p:cNvPr>
          <p:cNvSpPr>
            <a:spLocks noChangeArrowheads="1"/>
          </p:cNvSpPr>
          <p:nvPr/>
        </p:nvSpPr>
        <p:spPr bwMode="auto">
          <a:xfrm rot="20578738">
            <a:off x="1988966" y="2497445"/>
            <a:ext cx="4996612" cy="55411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9725" indent="-3397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92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altLang="zh-CN" sz="1600" b="1" dirty="0">
                <a:solidFill>
                  <a:schemeClr val="bg1"/>
                </a:solidFill>
              </a:rPr>
              <a:t>Reliability is a growing challenge in GPU architecture design</a:t>
            </a:r>
          </a:p>
        </p:txBody>
      </p:sp>
    </p:spTree>
    <p:extLst>
      <p:ext uri="{BB962C8B-B14F-4D97-AF65-F5344CB8AC3E}">
        <p14:creationId xmlns:p14="http://schemas.microsoft.com/office/powerpoint/2010/main" val="19378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errors in GPGPUs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6CFC9E83-9088-43D4-9E53-4A4A02E8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117600"/>
            <a:ext cx="5737328" cy="2298700"/>
          </a:xfrm>
        </p:spPr>
        <p:txBody>
          <a:bodyPr>
            <a:normAutofit/>
          </a:bodyPr>
          <a:lstStyle/>
          <a:p>
            <a:pPr defTabSz="2613025">
              <a:lnSpc>
                <a:spcPct val="120000"/>
              </a:lnSpc>
              <a:buSzPct val="100000"/>
            </a:pPr>
            <a:r>
              <a:rPr lang="en-US" altLang="zh-CN" sz="2000" dirty="0"/>
              <a:t>Caused by high energy neutrons or </a:t>
            </a:r>
            <a:r>
              <a:rPr lang="el-GR" altLang="zh-CN" sz="2000" dirty="0"/>
              <a:t>α</a:t>
            </a:r>
            <a:r>
              <a:rPr lang="en-US" altLang="zh-CN" sz="2000" dirty="0"/>
              <a:t>-particle strikes</a:t>
            </a:r>
          </a:p>
          <a:p>
            <a:pPr marL="800100" lvl="1" indent="-342900" defTabSz="2613025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altLang="zh-CN" sz="2000" dirty="0">
                <a:ea typeface="SimSun" pitchFamily="2" charset="-122"/>
              </a:rPr>
              <a:t>Flip the device state (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0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  <a:sym typeface="Wingdings" pitchFamily="2" charset="2"/>
              </a:rPr>
              <a:t>1 or 10</a:t>
            </a:r>
            <a:r>
              <a:rPr lang="en-US" altLang="zh-CN" sz="2000" dirty="0">
                <a:ea typeface="SimSun" pitchFamily="2" charset="-122"/>
                <a:sym typeface="Wingdings" pitchFamily="2" charset="2"/>
              </a:rPr>
              <a:t>)</a:t>
            </a:r>
            <a:endParaRPr lang="en-US" altLang="zh-CN" sz="2000" dirty="0">
              <a:ea typeface="SimSun" pitchFamily="2" charset="-122"/>
            </a:endParaRPr>
          </a:p>
          <a:p>
            <a:pPr defTabSz="2613025">
              <a:lnSpc>
                <a:spcPct val="120000"/>
              </a:lnSpc>
              <a:buSzPct val="100000"/>
            </a:pPr>
            <a:r>
              <a:rPr lang="en-US" altLang="zh-CN" sz="2000" dirty="0"/>
              <a:t>Lead to data corruption</a:t>
            </a:r>
          </a:p>
          <a:p>
            <a:pPr marL="800100" lvl="1" indent="-342900" defTabSz="2613025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altLang="zh-CN" sz="2000" dirty="0">
                <a:ea typeface="SimSun" pitchFamily="2" charset="-122"/>
              </a:rPr>
              <a:t>Circuits are not damaged</a:t>
            </a:r>
          </a:p>
          <a:p>
            <a:pPr marL="57150" indent="0" defTabSz="2613025">
              <a:lnSpc>
                <a:spcPct val="100000"/>
              </a:lnSpc>
              <a:spcBef>
                <a:spcPts val="400"/>
              </a:spcBef>
              <a:buSzPct val="100000"/>
              <a:buNone/>
            </a:pPr>
            <a:endParaRPr lang="en-GB" altLang="zh-CN" dirty="0">
              <a:ea typeface="SimSun" pitchFamily="2" charset="-122"/>
            </a:endParaRPr>
          </a:p>
          <a:p>
            <a:pPr marL="457200" lvl="1" indent="0" defTabSz="2613025">
              <a:lnSpc>
                <a:spcPct val="100000"/>
              </a:lnSpc>
              <a:buSzPct val="100000"/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DC2078-19D1-4A3A-8571-6C293D9A940B}"/>
              </a:ext>
            </a:extLst>
          </p:cNvPr>
          <p:cNvSpPr/>
          <p:nvPr/>
        </p:nvSpPr>
        <p:spPr>
          <a:xfrm>
            <a:off x="215900" y="3173151"/>
            <a:ext cx="5594350" cy="122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613025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SimSun" pitchFamily="2" charset="-122"/>
              </a:rPr>
              <a:t>GPUs are highly vulnerable to soft errors  attacks</a:t>
            </a:r>
          </a:p>
          <a:p>
            <a:pPr marL="799200" lvl="1" indent="-342900" defTabSz="2613025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altLang="zh-CN" sz="2000" dirty="0">
                <a:ea typeface="SimSun" pitchFamily="2" charset="-122"/>
              </a:rPr>
              <a:t>E.g.,8 soft errors in a 72-hour run of GPU programs [Maruyama, IPDPS’10]</a:t>
            </a:r>
            <a:endParaRPr lang="en-GB" altLang="zh-CN" sz="2000" dirty="0">
              <a:ea typeface="SimSun" pitchFamily="2" charset="-122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865B01CB-0AD7-4FF7-97E2-664ADAF6C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647" y="4431050"/>
            <a:ext cx="2014490" cy="133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just" defTabSz="457200" fontAlgn="auto">
              <a:lnSpc>
                <a:spcPct val="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</a:t>
            </a:r>
          </a:p>
          <a:p>
            <a:pPr algn="just" defTabSz="45720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Arial" charset="0"/>
              <a:buNone/>
              <a:defRPr/>
            </a:pPr>
            <a:r>
              <a:rPr lang="en-US" altLang="zh-CN" sz="800" kern="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S. </a:t>
            </a:r>
            <a:r>
              <a:rPr lang="en-US" altLang="zh-CN" sz="800" kern="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Borkar</a:t>
            </a:r>
            <a:r>
              <a:rPr lang="en-US" altLang="zh-CN" sz="800" kern="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Designing reliable systems from unreliable components: the challenges of  transistor variability and degradation, IEEE Computer Society, 2005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FE17DA3E-2401-429F-8B44-E24326C5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46" y="3197258"/>
            <a:ext cx="1833186" cy="131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3">
            <a:extLst>
              <a:ext uri="{FF2B5EF4-FFF2-40B4-BE49-F238E27FC236}">
                <a16:creationId xmlns:a16="http://schemas.microsoft.com/office/drawing/2014/main" id="{498E8089-9E35-4CCC-ACB8-A22624340FD8}"/>
              </a:ext>
            </a:extLst>
          </p:cNvPr>
          <p:cNvSpPr txBox="1"/>
          <p:nvPr/>
        </p:nvSpPr>
        <p:spPr>
          <a:xfrm>
            <a:off x="8024128" y="1501799"/>
            <a:ext cx="80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accent2"/>
                </a:solidFill>
              </a:rPr>
              <a:t>α-</a:t>
            </a:r>
            <a:r>
              <a:rPr lang="en-US" sz="1200" dirty="0">
                <a:solidFill>
                  <a:schemeClr val="accent2"/>
                </a:solidFill>
              </a:rPr>
              <a:t>particle </a:t>
            </a:r>
          </a:p>
        </p:txBody>
      </p:sp>
      <p:pic>
        <p:nvPicPr>
          <p:cNvPr id="29" name="Picture 6" descr="https://regmedia.co.uk/2012/05/17/nvidia_kepler2_die_shot.jpg">
            <a:extLst>
              <a:ext uri="{FF2B5EF4-FFF2-40B4-BE49-F238E27FC236}">
                <a16:creationId xmlns:a16="http://schemas.microsoft.com/office/drawing/2014/main" id="{254B6500-C537-4FFC-B779-06E70AAE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17" y="2279057"/>
            <a:ext cx="755844" cy="7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CB0B6427-E96E-4DCF-8667-ACDBD1EB0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08330" y="1903647"/>
            <a:ext cx="520501" cy="6502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" name="Picture 2" descr="https://upload.wikimedia.org/wikipedia/commons/thumb/7/79/Alpha_Decay.svg/240px-Alpha_Decay.svg.png">
            <a:extLst>
              <a:ext uri="{FF2B5EF4-FFF2-40B4-BE49-F238E27FC236}">
                <a16:creationId xmlns:a16="http://schemas.microsoft.com/office/drawing/2014/main" id="{41BF01AA-A6C9-4966-96D3-CF9A805B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41" y="1120084"/>
            <a:ext cx="790965" cy="5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i.huffpost.com/gen/574316/images/r-COSMIC-RAY-MYSTERY-large570.jpg">
            <a:extLst>
              <a:ext uri="{FF2B5EF4-FFF2-40B4-BE49-F238E27FC236}">
                <a16:creationId xmlns:a16="http://schemas.microsoft.com/office/drawing/2014/main" id="{338C4C67-A628-4C22-8DD1-5CA5B397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28" y="1117600"/>
            <a:ext cx="1240853" cy="51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1">
            <a:extLst>
              <a:ext uri="{FF2B5EF4-FFF2-40B4-BE49-F238E27FC236}">
                <a16:creationId xmlns:a16="http://schemas.microsoft.com/office/drawing/2014/main" id="{4312258E-2B1F-4DBF-98C6-08DDD6EA50D1}"/>
              </a:ext>
            </a:extLst>
          </p:cNvPr>
          <p:cNvSpPr txBox="1"/>
          <p:nvPr/>
        </p:nvSpPr>
        <p:spPr>
          <a:xfrm>
            <a:off x="6121762" y="1635711"/>
            <a:ext cx="80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neutron </a:t>
            </a:r>
          </a:p>
        </p:txBody>
      </p:sp>
      <p:pic>
        <p:nvPicPr>
          <p:cNvPr id="34" name="Picture 14">
            <a:extLst>
              <a:ext uri="{FF2B5EF4-FFF2-40B4-BE49-F238E27FC236}">
                <a16:creationId xmlns:a16="http://schemas.microsoft.com/office/drawing/2014/main" id="{677834F1-6F24-4EA3-A226-1CB24D3D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364" y="1885341"/>
            <a:ext cx="490147" cy="65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3F42644-858C-400B-9FB5-A644DC23D06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>
            <a:extLst>
              <a:ext uri="{FF2B5EF4-FFF2-40B4-BE49-F238E27FC236}">
                <a16:creationId xmlns:a16="http://schemas.microsoft.com/office/drawing/2014/main" id="{97A1980D-EACF-4FE9-B35D-975015FAD2D8}"/>
              </a:ext>
            </a:extLst>
          </p:cNvPr>
          <p:cNvSpPr/>
          <p:nvPr/>
        </p:nvSpPr>
        <p:spPr>
          <a:xfrm>
            <a:off x="704851" y="2927396"/>
            <a:ext cx="7431694" cy="1558879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Injection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DC2078-19D1-4A3A-8571-6C293D9A940B}"/>
              </a:ext>
            </a:extLst>
          </p:cNvPr>
          <p:cNvSpPr/>
          <p:nvPr/>
        </p:nvSpPr>
        <p:spPr>
          <a:xfrm>
            <a:off x="327731" y="1061479"/>
            <a:ext cx="8755309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613025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Fault Injection (FI) </a:t>
            </a:r>
            <a:r>
              <a:rPr lang="en-US" altLang="zh-CN" sz="2000" dirty="0">
                <a:ea typeface="SimSun" pitchFamily="2" charset="-122"/>
              </a:rPr>
              <a:t>is the common practice to understand the resilience of programs toward soft errors.</a:t>
            </a:r>
          </a:p>
          <a:p>
            <a:pPr marL="799200" lvl="1" indent="-342900" defTabSz="2613025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altLang="zh-CN" sz="2000" dirty="0">
                <a:ea typeface="SimSun" pitchFamily="2" charset="-122"/>
              </a:rPr>
              <a:t>Randomly injecting errors to a subset of the program's fault sites</a:t>
            </a:r>
          </a:p>
          <a:p>
            <a:pPr marL="799200" lvl="1" indent="-342900" defTabSz="2613025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altLang="zh-CN" sz="2000" dirty="0">
                <a:ea typeface="SimSun" pitchFamily="2" charset="-122"/>
              </a:rPr>
              <a:t>E.g., SASSIFI, G-SEAP, GPU-Qin…</a:t>
            </a:r>
          </a:p>
          <a:p>
            <a:pPr marL="799200" lvl="1" indent="-342900" defTabSz="2613025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ü"/>
            </a:pPr>
            <a:endParaRPr lang="en-US" altLang="zh-CN" sz="2000" dirty="0">
              <a:ea typeface="SimSun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6C6A2D0-09AB-4402-A4C9-3CD91A197316}"/>
              </a:ext>
            </a:extLst>
          </p:cNvPr>
          <p:cNvSpPr txBox="1"/>
          <p:nvPr/>
        </p:nvSpPr>
        <p:spPr>
          <a:xfrm>
            <a:off x="1665138" y="3109218"/>
            <a:ext cx="6364438" cy="9827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617" indent="-571617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Limitations  of Current FI  Frameworks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Consuming tremendous resources- and time-overhead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Unable to find all the error-critical fault sites of programs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BD1332-5FDA-490A-AAA5-25606F7ED1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DC2078-19D1-4A3A-8571-6C293D9A940B}"/>
              </a:ext>
            </a:extLst>
          </p:cNvPr>
          <p:cNvSpPr/>
          <p:nvPr/>
        </p:nvSpPr>
        <p:spPr>
          <a:xfrm>
            <a:off x="197556" y="1072039"/>
            <a:ext cx="6996994" cy="122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613025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G-SEPM</a:t>
            </a:r>
            <a:r>
              <a:rPr lang="en-US" altLang="zh-CN" sz="2000" dirty="0">
                <a:ea typeface="SimSun" pitchFamily="2" charset="-122"/>
              </a:rPr>
              <a:t>: building a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G</a:t>
            </a:r>
            <a:r>
              <a:rPr lang="en-US" altLang="zh-CN" sz="2000" dirty="0">
                <a:ea typeface="SimSun" pitchFamily="2" charset="-122"/>
              </a:rPr>
              <a:t>PGPU-based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S</a:t>
            </a:r>
            <a:r>
              <a:rPr lang="en-US" altLang="zh-CN" sz="2000" dirty="0">
                <a:ea typeface="SimSun" pitchFamily="2" charset="-122"/>
              </a:rPr>
              <a:t>oft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E</a:t>
            </a:r>
            <a:r>
              <a:rPr lang="en-US" altLang="zh-CN" sz="2000" dirty="0">
                <a:ea typeface="SimSun" pitchFamily="2" charset="-122"/>
              </a:rPr>
              <a:t>rror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P</a:t>
            </a:r>
            <a:r>
              <a:rPr lang="en-US" altLang="zh-CN" sz="2000" dirty="0">
                <a:ea typeface="SimSun" pitchFamily="2" charset="-122"/>
              </a:rPr>
              <a:t>rediction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M</a:t>
            </a:r>
            <a:r>
              <a:rPr lang="en-US" altLang="zh-CN" sz="2000" dirty="0">
                <a:ea typeface="SimSun" pitchFamily="2" charset="-122"/>
              </a:rPr>
              <a:t>odel to estimate the resilience characteristic of individual fault sites.</a:t>
            </a:r>
          </a:p>
          <a:p>
            <a:pPr marL="456300" lvl="1" defTabSz="2613025">
              <a:lnSpc>
                <a:spcPct val="120000"/>
              </a:lnSpc>
              <a:spcBef>
                <a:spcPts val="400"/>
              </a:spcBef>
              <a:buSzPct val="100000"/>
            </a:pPr>
            <a:endParaRPr lang="en-US" altLang="zh-CN" sz="2000" dirty="0">
              <a:ea typeface="SimSun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AC7CBE2-34DC-4E8B-BCD3-CDBB4B4254FF}"/>
              </a:ext>
            </a:extLst>
          </p:cNvPr>
          <p:cNvSpPr/>
          <p:nvPr/>
        </p:nvSpPr>
        <p:spPr>
          <a:xfrm>
            <a:off x="480131" y="1986981"/>
            <a:ext cx="5025564" cy="13607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zh-CN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CORE IDEA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identifying </a:t>
            </a:r>
            <a:r>
              <a:rPr lang="en-US" altLang="zh-CN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GPGPU-specific features </a:t>
            </a:r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relevant to fault site error resilience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leveraging heuristic features to drive the </a:t>
            </a:r>
            <a:r>
              <a:rPr lang="en-US" altLang="zh-CN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model for error estimation</a:t>
            </a:r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pic>
        <p:nvPicPr>
          <p:cNvPr id="8" name="Picture 4" descr="http://trentonsystems.wpengine.com/wp-content/uploads/2013/02/NVIDIA-Kepler-K110-Block-Diagram.jpg">
            <a:extLst>
              <a:ext uri="{FF2B5EF4-FFF2-40B4-BE49-F238E27FC236}">
                <a16:creationId xmlns:a16="http://schemas.microsoft.com/office/drawing/2014/main" id="{B0DB1E07-5D2A-4D30-9C4A-390B401C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29305"/>
            <a:ext cx="1749871" cy="12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A51CD3E-3F26-4056-A872-4A15055A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1203087"/>
            <a:ext cx="1360725" cy="13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21">
            <a:extLst>
              <a:ext uri="{FF2B5EF4-FFF2-40B4-BE49-F238E27FC236}">
                <a16:creationId xmlns:a16="http://schemas.microsoft.com/office/drawing/2014/main" id="{77542585-D495-47A3-8803-2DFA68E853A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88869" y="2839009"/>
            <a:ext cx="271886" cy="149273"/>
          </a:xfrm>
          <a:prstGeom prst="rightArrow">
            <a:avLst>
              <a:gd name="adj1" fmla="val 50000"/>
              <a:gd name="adj2" fmla="val 50022"/>
            </a:avLst>
          </a:prstGeom>
          <a:solidFill>
            <a:srgbClr val="FFFFFF"/>
          </a:solidFill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>
            <a:lvl1pPr marL="339725" indent="-3397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FB6120-EFB9-4C4F-83CA-71C61418E305}"/>
              </a:ext>
            </a:extLst>
          </p:cNvPr>
          <p:cNvSpPr/>
          <p:nvPr/>
        </p:nvSpPr>
        <p:spPr>
          <a:xfrm>
            <a:off x="197556" y="3460431"/>
            <a:ext cx="6263569" cy="117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613025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SimSun" pitchFamily="2" charset="-122"/>
              </a:rPr>
              <a:t>Achieving an average accuracy of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93.92%</a:t>
            </a:r>
          </a:p>
          <a:p>
            <a:pPr marL="342900" indent="-342900" defTabSz="2613025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SimSun" pitchFamily="2" charset="-122"/>
              </a:rPr>
              <a:t>Covering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95.99%</a:t>
            </a:r>
            <a:r>
              <a:rPr lang="en-US" altLang="zh-CN" sz="2000" dirty="0">
                <a:ea typeface="SimSun" pitchFamily="2" charset="-122"/>
              </a:rPr>
              <a:t> of critical fault sites</a:t>
            </a:r>
          </a:p>
          <a:p>
            <a:pPr marL="342900" indent="-342900" defTabSz="2613025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SimSun" pitchFamily="2" charset="-122"/>
              </a:rPr>
              <a:t>Obtaining a speedup of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6557</a:t>
            </a:r>
            <a:r>
              <a:rPr lang="zh-CN" altLang="en-US" sz="2000" dirty="0">
                <a:solidFill>
                  <a:srgbClr val="FF0000"/>
                </a:solidFill>
                <a:ea typeface="SimSun" pitchFamily="2" charset="-122"/>
              </a:rPr>
              <a:t>𝑋 </a:t>
            </a:r>
            <a:r>
              <a:rPr lang="en-US" altLang="zh-CN" sz="2000" dirty="0">
                <a:ea typeface="SimSun" pitchFamily="2" charset="-122"/>
              </a:rPr>
              <a:t>over baseline FI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FB32B0-3639-41BC-B17B-C3AD83B4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GPGPU Architecture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4">
            <a:extLst>
              <a:ext uri="{FF2B5EF4-FFF2-40B4-BE49-F238E27FC236}">
                <a16:creationId xmlns:a16="http://schemas.microsoft.com/office/drawing/2014/main" id="{AC36CCC3-69FC-4EBB-BC0D-7E8133B45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497687"/>
              </p:ext>
            </p:extLst>
          </p:nvPr>
        </p:nvGraphicFramePr>
        <p:xfrm>
          <a:off x="2466456" y="2000568"/>
          <a:ext cx="2645294" cy="257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" name="Visio" r:id="rId4" imgW="3510107" imgH="3413340" progId="Visio.Drawing.11">
                  <p:embed/>
                </p:oleObj>
              </mc:Choice>
              <mc:Fallback>
                <p:oleObj name="Visio" r:id="rId4" imgW="3510107" imgH="3413340" progId="Visio.Drawing.11">
                  <p:embed/>
                  <p:pic>
                    <p:nvPicPr>
                      <p:cNvPr id="10243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456" y="2000568"/>
                        <a:ext cx="2645294" cy="2578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2">
            <a:extLst>
              <a:ext uri="{FF2B5EF4-FFF2-40B4-BE49-F238E27FC236}">
                <a16:creationId xmlns:a16="http://schemas.microsoft.com/office/drawing/2014/main" id="{54867E7C-C4C5-41F1-9E0B-EB8F34B3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583" y="4653165"/>
            <a:ext cx="556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</a:rPr>
              <a:t>SM: Streaming Multiprocessor     SP: Streaming Processor</a:t>
            </a:r>
            <a:endParaRPr lang="zh-CN" alt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A1494BBC-8739-41A6-8637-275527CDA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36404"/>
              </p:ext>
            </p:extLst>
          </p:nvPr>
        </p:nvGraphicFramePr>
        <p:xfrm>
          <a:off x="1966594" y="1013778"/>
          <a:ext cx="3152775" cy="70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" name="Visio" r:id="rId6" imgW="3758119" imgH="777456" progId="Visio.Drawing.11">
                  <p:link updateAutomatic="1"/>
                </p:oleObj>
              </mc:Choice>
              <mc:Fallback>
                <p:oleObj name="Visio" r:id="rId6" imgW="3758119" imgH="777456" progId="Visio.Drawing.11">
                  <p:link updateAutomatic="1"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594" y="1013778"/>
                        <a:ext cx="3152775" cy="705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490D3B25-1F04-4886-B2D1-836B165EB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327781"/>
              </p:ext>
            </p:extLst>
          </p:nvPr>
        </p:nvGraphicFramePr>
        <p:xfrm>
          <a:off x="2583926" y="1259840"/>
          <a:ext cx="2365581" cy="40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" name="Visio" r:id="rId8" imgW="3151491" imgH="534568" progId="Visio.Drawing.11">
                  <p:embed/>
                </p:oleObj>
              </mc:Choice>
              <mc:Fallback>
                <p:oleObj name="Visio" r:id="rId8" imgW="3151491" imgH="534568" progId="Visio.Drawing.11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926" y="1259840"/>
                        <a:ext cx="2365581" cy="402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033E7CAB-12B0-4E80-BC73-73C0FD9F6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6655"/>
              </p:ext>
            </p:extLst>
          </p:nvPr>
        </p:nvGraphicFramePr>
        <p:xfrm>
          <a:off x="6204963" y="1095693"/>
          <a:ext cx="2100519" cy="311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" name="Visio" r:id="rId10" imgW="1409013" imgH="2087910" progId="Visio.Drawing.11">
                  <p:embed/>
                </p:oleObj>
              </mc:Choice>
              <mc:Fallback>
                <p:oleObj name="Visio" r:id="rId10" imgW="1409013" imgH="2087910" progId="Visio.Drawing.11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963" y="1095693"/>
                        <a:ext cx="2100519" cy="3115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6D35133-AC78-4766-AB88-72DFD8AEDA8E}"/>
              </a:ext>
            </a:extLst>
          </p:cNvPr>
          <p:cNvCxnSpPr>
            <a:cxnSpLocks/>
          </p:cNvCxnSpPr>
          <p:nvPr/>
        </p:nvCxnSpPr>
        <p:spPr>
          <a:xfrm flipV="1">
            <a:off x="4999354" y="1153390"/>
            <a:ext cx="1222747" cy="114983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6434E20-E490-40DE-A746-DB229569021C}"/>
              </a:ext>
            </a:extLst>
          </p:cNvPr>
          <p:cNvCxnSpPr>
            <a:cxnSpLocks/>
          </p:cNvCxnSpPr>
          <p:nvPr/>
        </p:nvCxnSpPr>
        <p:spPr>
          <a:xfrm>
            <a:off x="4968875" y="2567098"/>
            <a:ext cx="1266568" cy="145709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5594E2A2-A17C-4AD9-9455-1BC83250C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12975"/>
              </p:ext>
            </p:extLst>
          </p:nvPr>
        </p:nvGraphicFramePr>
        <p:xfrm>
          <a:off x="2626153" y="2224088"/>
          <a:ext cx="2365581" cy="40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" name="Visio" r:id="rId12" imgW="3151491" imgH="534568" progId="Visio.Drawing.11">
                  <p:embed/>
                </p:oleObj>
              </mc:Choice>
              <mc:Fallback>
                <p:oleObj name="Visio" r:id="rId12" imgW="3151491" imgH="534568" progId="Visio.Drawing.11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153" y="2224088"/>
                        <a:ext cx="2365581" cy="402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25A77E2F-52F8-4F1A-985A-4FA91069A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8053"/>
              </p:ext>
            </p:extLst>
          </p:nvPr>
        </p:nvGraphicFramePr>
        <p:xfrm>
          <a:off x="741650" y="2106614"/>
          <a:ext cx="1522443" cy="72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" name="Visio" r:id="rId13" imgW="1313234" imgH="625685" progId="Visio.Drawing.11">
                  <p:embed/>
                </p:oleObj>
              </mc:Choice>
              <mc:Fallback>
                <p:oleObj name="Visio" r:id="rId13" imgW="1313234" imgH="625685" progId="Visio.Drawing.11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50" y="2106614"/>
                        <a:ext cx="1522443" cy="725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80DEF32-EBC6-47D5-AE0C-4B02FABA86A9}"/>
              </a:ext>
            </a:extLst>
          </p:cNvPr>
          <p:cNvCxnSpPr/>
          <p:nvPr/>
        </p:nvCxnSpPr>
        <p:spPr>
          <a:xfrm>
            <a:off x="2242185" y="2114233"/>
            <a:ext cx="360363" cy="13652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0167EE9-88D3-4943-A428-835F1CA76537}"/>
              </a:ext>
            </a:extLst>
          </p:cNvPr>
          <p:cNvCxnSpPr/>
          <p:nvPr/>
        </p:nvCxnSpPr>
        <p:spPr>
          <a:xfrm flipV="1">
            <a:off x="2242185" y="2545399"/>
            <a:ext cx="360363" cy="28892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248115F-FBE5-4A93-A9E6-F8814ED467E2}"/>
              </a:ext>
            </a:extLst>
          </p:cNvPr>
          <p:cNvSpPr/>
          <p:nvPr/>
        </p:nvSpPr>
        <p:spPr>
          <a:xfrm>
            <a:off x="739350" y="2098675"/>
            <a:ext cx="1510455" cy="2060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D4893ECB-1B0D-467E-B4A2-7195A3325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103" y="1724025"/>
            <a:ext cx="845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/>
              <a:t>warp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44DAD1E-05F8-485B-AD0C-83A5E069412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D0DF1-22C1-D542-AA88-0FE9D144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350"/>
            <a:ext cx="9144000" cy="454106"/>
          </a:xfrm>
          <a:solidFill>
            <a:srgbClr val="FFDDD0"/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	</a:t>
            </a:r>
            <a:r>
              <a:rPr lang="en-US" altLang="zh-CN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Fault Model</a:t>
            </a:r>
            <a:endParaRPr 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5559F9D-C74A-4355-AADA-4642CC7A7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70" y="1528238"/>
            <a:ext cx="495541" cy="24147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58C736-C713-4912-914A-951C1E062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572" y="1449331"/>
            <a:ext cx="3356828" cy="545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E6142-4F9B-4A3F-AF54-70FD44C7B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72" y="2364627"/>
            <a:ext cx="3121623" cy="7164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31FB9A4-5100-4544-A6CD-2D5CD047F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572" y="3492014"/>
            <a:ext cx="3173702" cy="54486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BBF50F78-A0FC-4C8B-998F-C290E72BA713}"/>
              </a:ext>
            </a:extLst>
          </p:cNvPr>
          <p:cNvSpPr/>
          <p:nvPr/>
        </p:nvSpPr>
        <p:spPr>
          <a:xfrm>
            <a:off x="197556" y="977326"/>
            <a:ext cx="8550204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613025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Error manifestation model:</a:t>
            </a:r>
            <a:endParaRPr lang="en-US" altLang="zh-CN" sz="2000" dirty="0">
              <a:solidFill>
                <a:srgbClr val="FF0000"/>
              </a:solidFill>
              <a:ea typeface="SimSun" pitchFamily="2" charset="-122"/>
            </a:endParaRPr>
          </a:p>
          <a:p>
            <a:pPr marL="456300" lvl="1" defTabSz="2613025">
              <a:lnSpc>
                <a:spcPct val="120000"/>
              </a:lnSpc>
              <a:spcBef>
                <a:spcPts val="400"/>
              </a:spcBef>
              <a:buSzPct val="100000"/>
            </a:pPr>
            <a:endParaRPr lang="en-US" altLang="zh-CN" sz="2000" dirty="0">
              <a:ea typeface="SimSun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199BC9-D417-420C-B16A-729C367FD26E}"/>
              </a:ext>
            </a:extLst>
          </p:cNvPr>
          <p:cNvSpPr/>
          <p:nvPr/>
        </p:nvSpPr>
        <p:spPr>
          <a:xfrm>
            <a:off x="396240" y="4156412"/>
            <a:ext cx="874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LinLibertineT"/>
              </a:rPr>
              <a:t>The symptom of the corrupted program reveals the </a:t>
            </a:r>
            <a:r>
              <a:rPr lang="en-US" altLang="zh-CN" dirty="0">
                <a:solidFill>
                  <a:srgbClr val="FF0000"/>
                </a:solidFill>
                <a:latin typeface="LinLibertineT"/>
              </a:rPr>
              <a:t>resilience (or vulnerability) profile </a:t>
            </a:r>
            <a:r>
              <a:rPr lang="en-US" altLang="zh-CN" dirty="0">
                <a:latin typeface="LinLibertineT"/>
              </a:rPr>
              <a:t>of the corresponding fault site.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774C1753-67E5-426F-AC1A-CE839445BBEC}"/>
              </a:ext>
            </a:extLst>
          </p:cNvPr>
          <p:cNvSpPr/>
          <p:nvPr/>
        </p:nvSpPr>
        <p:spPr>
          <a:xfrm>
            <a:off x="5627426" y="1644132"/>
            <a:ext cx="596552" cy="246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00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AE8B1F42-280D-4DD1-8DC3-430BEA3DBB6E}"/>
              </a:ext>
            </a:extLst>
          </p:cNvPr>
          <p:cNvSpPr/>
          <p:nvPr/>
        </p:nvSpPr>
        <p:spPr>
          <a:xfrm>
            <a:off x="5627426" y="2609044"/>
            <a:ext cx="596552" cy="246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0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3540C3E-8341-4DAC-994E-EEF89E96EF6C}"/>
              </a:ext>
            </a:extLst>
          </p:cNvPr>
          <p:cNvSpPr/>
          <p:nvPr/>
        </p:nvSpPr>
        <p:spPr>
          <a:xfrm>
            <a:off x="6096417" y="1885002"/>
            <a:ext cx="2209384" cy="718151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C77E3DB-29BA-4BDB-A468-16EA50E810BA}"/>
              </a:ext>
            </a:extLst>
          </p:cNvPr>
          <p:cNvSpPr/>
          <p:nvPr/>
        </p:nvSpPr>
        <p:spPr>
          <a:xfrm>
            <a:off x="6211858" y="2018077"/>
            <a:ext cx="1978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  <a:latin typeface="Cambria Math" panose="02040503050406030204" pitchFamily="18" charset="0"/>
              </a:rPr>
              <a:t>Critical fault site</a:t>
            </a:r>
            <a:endParaRPr kumimoji="1" lang="zh-CN" altLang="en-US" sz="2000" dirty="0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2097FFA-BEE4-468B-B7FA-6DE854AEEA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582" y="0"/>
            <a:ext cx="509350" cy="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29" grpId="0" animBg="1"/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.2|1.2|1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</TotalTime>
  <Words>1145</Words>
  <Application>Microsoft Office PowerPoint</Application>
  <PresentationFormat>全屏显示(16:9)</PresentationFormat>
  <Paragraphs>216</Paragraphs>
  <Slides>31</Slides>
  <Notes>26</Notes>
  <HiddenSlides>0</HiddenSlides>
  <MMClips>0</MMClips>
  <ScaleCrop>false</ScaleCrop>
  <HeadingPairs>
    <vt:vector size="10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链接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LinLibertineT</vt:lpstr>
      <vt:lpstr>LinLibertineTB</vt:lpstr>
      <vt:lpstr>Roboto</vt:lpstr>
      <vt:lpstr>等线</vt:lpstr>
      <vt:lpstr>等线 Light</vt:lpstr>
      <vt:lpstr>宋体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file:///C:\Users\yankaige\Documents\jtan%20papers\PACT-2012\presentation\GPGPU-SM.vsd\Drawing\~页-2\Sheet.51</vt:lpstr>
      <vt:lpstr>Visio</vt:lpstr>
      <vt:lpstr>G-SEPM: Building an Accurate and Efficient Soft Error Prediction Model for GPGPUs</vt:lpstr>
      <vt:lpstr> Outline</vt:lpstr>
      <vt:lpstr> GPGPU</vt:lpstr>
      <vt:lpstr> Reliability Challenges in GPUs</vt:lpstr>
      <vt:lpstr> Soft errors in GPGPUs</vt:lpstr>
      <vt:lpstr> Fault Injection</vt:lpstr>
      <vt:lpstr> Contributions</vt:lpstr>
      <vt:lpstr> Background: GPGPU Architecture</vt:lpstr>
      <vt:lpstr> Background: Fault Model</vt:lpstr>
      <vt:lpstr> Outline</vt:lpstr>
      <vt:lpstr> Observation 1: Impact of Instruction-type</vt:lpstr>
      <vt:lpstr> Observation 2: Impact of Bit-position</vt:lpstr>
      <vt:lpstr> Observation 3: Impact of Bit-flip Direction</vt:lpstr>
      <vt:lpstr> Observation 4: Impact of Error Propagation</vt:lpstr>
      <vt:lpstr> Putting It All Together</vt:lpstr>
      <vt:lpstr> Outline</vt:lpstr>
      <vt:lpstr> G-SEPM Framework</vt:lpstr>
      <vt:lpstr> Outline</vt:lpstr>
      <vt:lpstr> Research Questions</vt:lpstr>
      <vt:lpstr> Prediction Accuracy (𝑅𝑄1)</vt:lpstr>
      <vt:lpstr> Prediction Accuracy (𝑅𝑄1)</vt:lpstr>
      <vt:lpstr> Overall Error Profile Evaluation (𝑅𝑄2)</vt:lpstr>
      <vt:lpstr> Overall Error Profile Evaluation (𝑅𝑄2)</vt:lpstr>
      <vt:lpstr> Identifying Critical Fault Sites (𝑅𝑄3)</vt:lpstr>
      <vt:lpstr> Outline</vt:lpstr>
      <vt:lpstr> SDC proneness instructions identification</vt:lpstr>
      <vt:lpstr> Bit-wise Insights</vt:lpstr>
      <vt:lpstr> G-SEPM Generalization</vt:lpstr>
      <vt:lpstr> Outline</vt:lpstr>
      <vt:lpstr> Conclusion &amp; Future Work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Yue Hengshan</cp:lastModifiedBy>
  <cp:revision>123</cp:revision>
  <dcterms:created xsi:type="dcterms:W3CDTF">2021-09-17T00:52:29Z</dcterms:created>
  <dcterms:modified xsi:type="dcterms:W3CDTF">2021-11-03T08:17:46Z</dcterms:modified>
  <cp:category/>
</cp:coreProperties>
</file>