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95" r:id="rId3"/>
    <p:sldId id="263" r:id="rId4"/>
    <p:sldId id="264" r:id="rId5"/>
    <p:sldId id="266" r:id="rId6"/>
    <p:sldId id="265" r:id="rId7"/>
    <p:sldId id="267" r:id="rId8"/>
    <p:sldId id="281" r:id="rId9"/>
    <p:sldId id="269" r:id="rId10"/>
    <p:sldId id="273" r:id="rId11"/>
    <p:sldId id="274" r:id="rId12"/>
    <p:sldId id="275" r:id="rId13"/>
    <p:sldId id="270" r:id="rId14"/>
    <p:sldId id="276" r:id="rId15"/>
    <p:sldId id="277" r:id="rId16"/>
    <p:sldId id="278" r:id="rId17"/>
    <p:sldId id="279" r:id="rId18"/>
    <p:sldId id="280" r:id="rId19"/>
    <p:sldId id="282" r:id="rId20"/>
    <p:sldId id="283" r:id="rId21"/>
    <p:sldId id="284" r:id="rId22"/>
    <p:sldId id="287" r:id="rId23"/>
    <p:sldId id="296" r:id="rId24"/>
    <p:sldId id="290" r:id="rId25"/>
    <p:sldId id="271" r:id="rId26"/>
    <p:sldId id="291" r:id="rId27"/>
    <p:sldId id="297" r:id="rId28"/>
    <p:sldId id="292" r:id="rId29"/>
    <p:sldId id="293" r:id="rId30"/>
    <p:sldId id="294" r:id="rId31"/>
    <p:sldId id="272" r:id="rId32"/>
    <p:sldId id="268" r:id="rId33"/>
    <p:sldId id="298" r:id="rId34"/>
    <p:sldId id="299" r:id="rId35"/>
    <p:sldId id="286"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272B3E"/>
    <a:srgbClr val="606F7E"/>
    <a:srgbClr val="84A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75986"/>
  </p:normalViewPr>
  <p:slideViewPr>
    <p:cSldViewPr snapToGrid="0" snapToObjects="1">
      <p:cViewPr varScale="1">
        <p:scale>
          <a:sx n="127" d="100"/>
          <a:sy n="127" d="100"/>
        </p:scale>
        <p:origin x="150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8A013-14F3-A54D-B3DC-8E3C409DFE4C}" type="datetimeFigureOut">
              <a:rPr lang="en-CN" smtClean="0"/>
              <a:t>2021/10/19</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04FE2-2202-444C-8F9F-1FCB0C19EC58}" type="slidenum">
              <a:rPr lang="en-CN" smtClean="0"/>
              <a:t>‹#›</a:t>
            </a:fld>
            <a:endParaRPr lang="en-CN"/>
          </a:p>
        </p:txBody>
      </p:sp>
    </p:spTree>
    <p:extLst>
      <p:ext uri="{BB962C8B-B14F-4D97-AF65-F5344CB8AC3E}">
        <p14:creationId xmlns:p14="http://schemas.microsoft.com/office/powerpoint/2010/main" val="400790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Hello everyone, I am Xin Chen from Institute of Applied physics and computational mathematics. Today it’s my honor to give you the presentation about our paper: TensorKMC, kinetic monte carlo simulation of 50 trillions of atoms driven by deep learning on a new generation of sunway supercomputer.</a:t>
            </a:r>
          </a:p>
        </p:txBody>
      </p:sp>
      <p:sp>
        <p:nvSpPr>
          <p:cNvPr id="4" name="Slide Number Placeholder 3"/>
          <p:cNvSpPr>
            <a:spLocks noGrp="1"/>
          </p:cNvSpPr>
          <p:nvPr>
            <p:ph type="sldNum" sz="quarter" idx="5"/>
          </p:nvPr>
        </p:nvSpPr>
        <p:spPr/>
        <p:txBody>
          <a:bodyPr/>
          <a:lstStyle/>
          <a:p>
            <a:fld id="{E3904FE2-2202-444C-8F9F-1FCB0C19EC58}" type="slidenum">
              <a:rPr lang="en-CN" smtClean="0"/>
              <a:t>1</a:t>
            </a:fld>
            <a:endParaRPr lang="en-CN"/>
          </a:p>
        </p:txBody>
      </p:sp>
    </p:spTree>
    <p:extLst>
      <p:ext uri="{BB962C8B-B14F-4D97-AF65-F5344CB8AC3E}">
        <p14:creationId xmlns:p14="http://schemas.microsoft.com/office/powerpoint/2010/main" val="417922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LAKIMOCA code is a KMC as well as a Metropolis Monte Carlo package developed in standard C by Domain at EDF 1998. </a:t>
            </a:r>
          </a:p>
          <a:p>
            <a:r>
              <a:rPr lang="en-US" sz="1200" b="0" i="0" u="none" strike="noStrike" kern="1200" dirty="0">
                <a:solidFill>
                  <a:schemeClr val="tx1"/>
                </a:solidFill>
                <a:effectLst/>
                <a:latin typeface="+mn-lt"/>
                <a:ea typeface="+mn-ea"/>
                <a:cs typeface="+mn-cs"/>
              </a:rPr>
              <a:t>LAKIMOCA has been used to study long-term kinetic behaviors of dilute metal alloys. But this program only has a serial version.</a:t>
            </a:r>
          </a:p>
          <a:p>
            <a:r>
              <a:rPr lang="en-US" sz="1200" b="0" i="0" u="none" strike="noStrike" kern="1200" dirty="0">
                <a:solidFill>
                  <a:schemeClr val="tx1"/>
                </a:solidFill>
                <a:effectLst/>
                <a:latin typeface="+mn-lt"/>
                <a:ea typeface="+mn-ea"/>
                <a:cs typeface="+mn-cs"/>
              </a:rPr>
              <a:t>And it only supports modified empirical potentials. </a:t>
            </a:r>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10</a:t>
            </a:fld>
            <a:endParaRPr lang="en-CN"/>
          </a:p>
        </p:txBody>
      </p:sp>
    </p:spTree>
    <p:extLst>
      <p:ext uri="{BB962C8B-B14F-4D97-AF65-F5344CB8AC3E}">
        <p14:creationId xmlns:p14="http://schemas.microsoft.com/office/powerpoint/2010/main" val="171810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Hong-Hui Shang and co-workers developed a massively-parallel AKMC program for Sunway Taihulight, named OpenKMC in 2019.</a:t>
            </a:r>
          </a:p>
          <a:p>
            <a:r>
              <a:rPr lang="en-CN" dirty="0"/>
              <a:t>It can simulate up to hundreds of billions of atoms with empirical potentials.</a:t>
            </a:r>
          </a:p>
        </p:txBody>
      </p:sp>
      <p:sp>
        <p:nvSpPr>
          <p:cNvPr id="4" name="Slide Number Placeholder 3"/>
          <p:cNvSpPr>
            <a:spLocks noGrp="1"/>
          </p:cNvSpPr>
          <p:nvPr>
            <p:ph type="sldNum" sz="quarter" idx="5"/>
          </p:nvPr>
        </p:nvSpPr>
        <p:spPr/>
        <p:txBody>
          <a:bodyPr/>
          <a:lstStyle/>
          <a:p>
            <a:fld id="{E3904FE2-2202-444C-8F9F-1FCB0C19EC58}" type="slidenum">
              <a:rPr lang="en-CN" smtClean="0"/>
              <a:t>11</a:t>
            </a:fld>
            <a:endParaRPr lang="en-CN"/>
          </a:p>
        </p:txBody>
      </p:sp>
    </p:spTree>
    <p:extLst>
      <p:ext uri="{BB962C8B-B14F-4D97-AF65-F5344CB8AC3E}">
        <p14:creationId xmlns:p14="http://schemas.microsoft.com/office/powerpoint/2010/main" val="31174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Recently, Jahn published a work about simulating natural aging behaviors of the Aluminum alloy with AKMC based on the i-PI unversal force engine.</a:t>
            </a:r>
          </a:p>
          <a:p>
            <a:r>
              <a:rPr lang="en-CN" dirty="0"/>
              <a:t>They uses an accurate neural network potential. But the AKMC simulation itself is serial.</a:t>
            </a:r>
          </a:p>
          <a:p>
            <a:endParaRPr lang="en-CN" dirty="0"/>
          </a:p>
          <a:p>
            <a:r>
              <a:rPr lang="en-CN" dirty="0"/>
              <a:t>In a conclusion, massively-parallel AKMC program with accurate interation modeling is still missing.</a:t>
            </a:r>
          </a:p>
        </p:txBody>
      </p:sp>
      <p:sp>
        <p:nvSpPr>
          <p:cNvPr id="4" name="Slide Number Placeholder 3"/>
          <p:cNvSpPr>
            <a:spLocks noGrp="1"/>
          </p:cNvSpPr>
          <p:nvPr>
            <p:ph type="sldNum" sz="quarter" idx="5"/>
          </p:nvPr>
        </p:nvSpPr>
        <p:spPr/>
        <p:txBody>
          <a:bodyPr/>
          <a:lstStyle/>
          <a:p>
            <a:fld id="{E3904FE2-2202-444C-8F9F-1FCB0C19EC58}" type="slidenum">
              <a:rPr lang="en-CN" smtClean="0"/>
              <a:t>12</a:t>
            </a:fld>
            <a:endParaRPr lang="en-CN"/>
          </a:p>
        </p:txBody>
      </p:sp>
    </p:spTree>
    <p:extLst>
      <p:ext uri="{BB962C8B-B14F-4D97-AF65-F5344CB8AC3E}">
        <p14:creationId xmlns:p14="http://schemas.microsoft.com/office/powerpoint/2010/main" val="309675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 third part of this presentation is the introduction of TensorKMC and its key innovations.</a:t>
            </a:r>
          </a:p>
        </p:txBody>
      </p:sp>
      <p:sp>
        <p:nvSpPr>
          <p:cNvPr id="4" name="Slide Number Placeholder 3"/>
          <p:cNvSpPr>
            <a:spLocks noGrp="1"/>
          </p:cNvSpPr>
          <p:nvPr>
            <p:ph type="sldNum" sz="quarter" idx="5"/>
          </p:nvPr>
        </p:nvSpPr>
        <p:spPr/>
        <p:txBody>
          <a:bodyPr/>
          <a:lstStyle/>
          <a:p>
            <a:fld id="{E3904FE2-2202-444C-8F9F-1FCB0C19EC58}" type="slidenum">
              <a:rPr lang="en-CN" smtClean="0"/>
              <a:t>13</a:t>
            </a:fld>
            <a:endParaRPr lang="en-CN"/>
          </a:p>
        </p:txBody>
      </p:sp>
    </p:spTree>
    <p:extLst>
      <p:ext uri="{BB962C8B-B14F-4D97-AF65-F5344CB8AC3E}">
        <p14:creationId xmlns:p14="http://schemas.microsoft.com/office/powerpoint/2010/main" val="3838438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TensorKMC is the first massively-parallel AKMC program.</a:t>
            </a:r>
          </a:p>
          <a:p>
            <a:endParaRPr lang="en-CN" dirty="0"/>
          </a:p>
          <a:p>
            <a:r>
              <a:rPr lang="en-CN" dirty="0"/>
              <a:t>TensorKMC is the integration of TensorAlloy and OpenKMC.</a:t>
            </a:r>
          </a:p>
          <a:p>
            <a:r>
              <a:rPr lang="en-CN" dirty="0"/>
              <a:t>TensorAlloy is an automatic atomistic neural network program for metals and alloys. OpenKMC, introduced before, </a:t>
            </a:r>
          </a:p>
          <a:p>
            <a:r>
              <a:rPr lang="en-CN" dirty="0"/>
              <a:t>is an AKMC program capable of simulating up to hundreds of billions of atoms.</a:t>
            </a:r>
          </a:p>
          <a:p>
            <a:endParaRPr lang="en-CN" dirty="0"/>
          </a:p>
          <a:p>
            <a:r>
              <a:rPr lang="en-CN" dirty="0"/>
              <a:t>In this work, we have two parts of major contributions:</a:t>
            </a:r>
          </a:p>
          <a:p>
            <a:r>
              <a:rPr lang="en-US" dirty="0"/>
              <a:t>T</a:t>
            </a:r>
            <a:r>
              <a:rPr lang="en-CN" dirty="0"/>
              <a:t>he first part is AKMC algorithms, including the triple-encodings approach and the vacancy cache mechanism. These gurantee the ability of largescale simulation.</a:t>
            </a:r>
          </a:p>
          <a:p>
            <a:r>
              <a:rPr lang="en-CN" dirty="0"/>
              <a:t>The second part is the NNP implementation algorithms for many-core processor. This part ensures the practical </a:t>
            </a:r>
            <a:r>
              <a:rPr lang="en-US" dirty="0"/>
              <a:t>usability</a:t>
            </a:r>
            <a:r>
              <a:rPr lang="en-CN" dirty="0"/>
              <a:t> of TensorKMC.</a:t>
            </a:r>
          </a:p>
        </p:txBody>
      </p:sp>
      <p:sp>
        <p:nvSpPr>
          <p:cNvPr id="4" name="Slide Number Placeholder 3"/>
          <p:cNvSpPr>
            <a:spLocks noGrp="1"/>
          </p:cNvSpPr>
          <p:nvPr>
            <p:ph type="sldNum" sz="quarter" idx="5"/>
          </p:nvPr>
        </p:nvSpPr>
        <p:spPr/>
        <p:txBody>
          <a:bodyPr/>
          <a:lstStyle/>
          <a:p>
            <a:fld id="{E3904FE2-2202-444C-8F9F-1FCB0C19EC58}" type="slidenum">
              <a:rPr lang="en-CN" smtClean="0"/>
              <a:t>14</a:t>
            </a:fld>
            <a:endParaRPr lang="en-CN"/>
          </a:p>
        </p:txBody>
      </p:sp>
    </p:spTree>
    <p:extLst>
      <p:ext uri="{BB962C8B-B14F-4D97-AF65-F5344CB8AC3E}">
        <p14:creationId xmlns:p14="http://schemas.microsoft.com/office/powerpoint/2010/main" val="123675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 first key innovation is the triple-encodings algorothm.</a:t>
            </a:r>
          </a:p>
          <a:p>
            <a:endParaRPr lang="en-CN" dirty="0"/>
          </a:p>
          <a:p>
            <a:r>
              <a:rPr lang="en-CN" dirty="0"/>
              <a:t>This algorithm originates from special features of AKMC:</a:t>
            </a:r>
          </a:p>
          <a:p>
            <a:endParaRPr lang="en-US" dirty="0"/>
          </a:p>
          <a:p>
            <a:r>
              <a:rPr lang="en-US" dirty="0"/>
              <a:t>T</a:t>
            </a:r>
            <a:r>
              <a:rPr lang="en-CN" dirty="0"/>
              <a:t>he simulation domain is much larger than MD. For example, OpenKMC can simulate up to 11 millions of atoms per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But it;’s the </a:t>
            </a:r>
            <a:r>
              <a:rPr lang="en-US" sz="1200" kern="1200" dirty="0">
                <a:solidFill>
                  <a:schemeClr val="tx1"/>
                </a:solidFill>
                <a:effectLst/>
                <a:latin typeface="+mn-lt"/>
                <a:ea typeface="+mn-ea"/>
                <a:cs typeface="+mn-cs"/>
              </a:rPr>
              <a:t>vacancy which plays the crucial role in dynamical evolution by causing random diffusion, even though vacancy concentration is usually 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basic kinetic process, a vacancy hop, only involves one vacancy and one of its first nearest neighbors.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interatomic interaction has limited range.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only a small portion of atoms should be invoked for computing the total energy of an AKMC system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Hence, a large simulation domain can be decomposed to discrete vacancy systems, as illustrated by the figure.</a:t>
            </a:r>
            <a:endParaRPr lang="en-US" dirty="0"/>
          </a:p>
          <a:p>
            <a:endParaRPr lang="en-CN"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15</a:t>
            </a:fld>
            <a:endParaRPr lang="en-CN"/>
          </a:p>
        </p:txBody>
      </p:sp>
    </p:spTree>
    <p:extLst>
      <p:ext uri="{BB962C8B-B14F-4D97-AF65-F5344CB8AC3E}">
        <p14:creationId xmlns:p14="http://schemas.microsoft.com/office/powerpoint/2010/main" val="193438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Then the problem arises: how to effectively represent these vacancies and their nearby atoms?</a:t>
            </a:r>
          </a:p>
          <a:p>
            <a:endParaRPr lang="en-CN" dirty="0"/>
          </a:p>
          <a:p>
            <a:r>
              <a:rPr lang="en-CN" dirty="0"/>
              <a:t>In this work, we proposed a triple-encodings algorithm. This algorithm is applicable to BCC and FCC systems. </a:t>
            </a:r>
          </a:p>
          <a:p>
            <a:r>
              <a:rPr lang="en-CN" dirty="0"/>
              <a:t>In this presentation we use BCC Iron-Copper system as an example.</a:t>
            </a:r>
          </a:p>
          <a:p>
            <a:endParaRPr lang="en-CN" dirty="0"/>
          </a:p>
          <a:p>
            <a:r>
              <a:rPr lang="en-CN" dirty="0"/>
              <a:t>Before we talk about the encoding algorithms, we should make clear the concept “vacancy system”.</a:t>
            </a:r>
          </a:p>
          <a:p>
            <a:r>
              <a:rPr lang="en-CN" dirty="0"/>
              <a:t>Here “vacancy” system refers to a vacancy and its nearby atoms. A simulation domain may have several vacancy systems. Vacancy systems may overlap.</a:t>
            </a:r>
          </a:p>
          <a:p>
            <a:endParaRPr lang="en-CN" dirty="0"/>
          </a:p>
          <a:p>
            <a:r>
              <a:rPr lang="en-CN" dirty="0"/>
              <a:t>“triple encodings” are tabular arrays. There are three types of encodings:</a:t>
            </a:r>
          </a:p>
          <a:p>
            <a:endParaRPr lang="en-CN" dirty="0"/>
          </a:p>
          <a:p>
            <a:r>
              <a:rPr lang="en-CN" dirty="0"/>
              <a:t>CET, the relative coordinates array;</a:t>
            </a:r>
          </a:p>
          <a:p>
            <a:r>
              <a:rPr lang="en-CN" dirty="0"/>
              <a:t>NET, the neighbor list array</a:t>
            </a:r>
          </a:p>
          <a:p>
            <a:r>
              <a:rPr lang="en-US" dirty="0"/>
              <a:t>A</a:t>
            </a:r>
            <a:r>
              <a:rPr lang="en-CN" dirty="0"/>
              <a:t>nd VET, the vacancy encoding array.</a:t>
            </a:r>
          </a:p>
          <a:p>
            <a:endParaRPr lang="en-CN" dirty="0"/>
          </a:p>
          <a:p>
            <a:r>
              <a:rPr lang="en-CN" dirty="0"/>
              <a:t>CET are relative coordinates of sites of a vacancy system. One should note that all lattice sites of BCC/FCC systems are geometrically equivalent. </a:t>
            </a:r>
          </a:p>
          <a:p>
            <a:r>
              <a:rPr lang="en-CN" dirty="0"/>
              <a:t>Hence only one CET is required. </a:t>
            </a:r>
          </a:p>
          <a:p>
            <a:r>
              <a:rPr lang="en-CN" dirty="0"/>
              <a:t>CET is a Nall-by-3 matrix. </a:t>
            </a:r>
            <a:r>
              <a:rPr lang="en-US" sz="1200" kern="1200" dirty="0">
                <a:solidFill>
                  <a:schemeClr val="tx1"/>
                </a:solidFill>
                <a:effectLst/>
                <a:latin typeface="+mn-lt"/>
                <a:ea typeface="+mn-ea"/>
                <a:cs typeface="+mn-cs"/>
              </a:rPr>
              <a:t>The center of this system, </a:t>
            </a:r>
            <a:endParaRPr lang="en-US" dirty="0"/>
          </a:p>
          <a:p>
            <a:r>
              <a:rPr lang="en-US" sz="1200" kern="1200" dirty="0">
                <a:solidFill>
                  <a:schemeClr val="tx1"/>
                </a:solidFill>
                <a:effectLst/>
                <a:latin typeface="+mn-lt"/>
                <a:ea typeface="+mn-ea"/>
                <a:cs typeface="+mn-cs"/>
              </a:rPr>
              <a:t>locating at (0,0,0), is a vacancy. Given a Euclidean cutoff radius </a:t>
            </a:r>
            <a:r>
              <a:rPr lang="en-US" sz="1200" kern="1200" dirty="0" err="1">
                <a:solidFill>
                  <a:schemeClr val="tx1"/>
                </a:solidFill>
                <a:effectLst/>
                <a:latin typeface="+mn-lt"/>
                <a:ea typeface="+mn-ea"/>
                <a:cs typeface="+mn-cs"/>
              </a:rPr>
              <a:t>rcut</a:t>
            </a:r>
            <a:r>
              <a:rPr lang="en-US" sz="1200" kern="1200" dirty="0">
                <a:solidFill>
                  <a:schemeClr val="tx1"/>
                </a:solidFill>
                <a:effectLst/>
                <a:latin typeface="+mn-lt"/>
                <a:ea typeface="+mn-ea"/>
                <a:cs typeface="+mn-cs"/>
              </a:rPr>
              <a:t>, positions of neighbors of the center vacancy can be determined, </a:t>
            </a:r>
          </a:p>
          <a:p>
            <a:r>
              <a:rPr lang="en-US" sz="1200" kern="1200" dirty="0">
                <a:solidFill>
                  <a:schemeClr val="tx1"/>
                </a:solidFill>
                <a:effectLst/>
                <a:latin typeface="+mn-lt"/>
                <a:ea typeface="+mn-ea"/>
                <a:cs typeface="+mn-cs"/>
              </a:rPr>
              <a:t>and they are colored as green in Figure A. The vacancy may jump to one of its eight nearest neighbors. Neighbors of these first nearest neighbor sites are all affected</a:t>
            </a:r>
          </a:p>
          <a:p>
            <a:r>
              <a:rPr lang="en-US" sz="1200" kern="1200" dirty="0">
                <a:solidFill>
                  <a:schemeClr val="tx1"/>
                </a:solidFill>
                <a:effectLst/>
                <a:latin typeface="+mn-lt"/>
                <a:ea typeface="+mn-ea"/>
                <a:cs typeface="+mn-cs"/>
              </a:rPr>
              <a:t>by a site jump. These sites together forms the jumping region, colored in light blue in the figure.</a:t>
            </a:r>
          </a:p>
          <a:p>
            <a:r>
              <a:rPr lang="en-US" sz="1200" kern="1200" dirty="0">
                <a:solidFill>
                  <a:schemeClr val="tx1"/>
                </a:solidFill>
                <a:effectLst/>
                <a:latin typeface="+mn-lt"/>
                <a:ea typeface="+mn-ea"/>
                <a:cs typeface="+mn-cs"/>
              </a:rPr>
              <a:t>The outer deep blue sites are just neighbors of sites in the region. Their energies will not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CET, the three-dimensional array NET, describing neighbors indices and distances of each site in the jumping region, can be constructed.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For BCC/FCC systems, CET and NET only depend on lattice constant and cutoff radius, they are shared across all vacancy systems.</a:t>
            </a:r>
          </a:p>
          <a:p>
            <a:r>
              <a:rPr lang="en-US" sz="1200" kern="1200" dirty="0">
                <a:solidFill>
                  <a:schemeClr val="tx1"/>
                </a:solidFill>
                <a:effectLst/>
                <a:latin typeface="+mn-lt"/>
                <a:ea typeface="+mn-ea"/>
                <a:cs typeface="+mn-cs"/>
              </a:rPr>
              <a:t>The last tabulation is VET, VET encodes real environments of a vacancy system.</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triple-encoding algorithm builds the foundation of TensorKMC. A huge simulation domain can be simplified to several small dense vacancy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Only during the initialization of a VET should we access the large lattice array. Thus, further optimizations, including significant memory reduction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distributing calculations on CPEs, become possible. </a:t>
            </a:r>
            <a:endParaRPr lang="en-US" dirty="0"/>
          </a:p>
          <a:p>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lang="en-CN"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16</a:t>
            </a:fld>
            <a:endParaRPr lang="en-CN"/>
          </a:p>
        </p:txBody>
      </p:sp>
    </p:spTree>
    <p:extLst>
      <p:ext uri="{BB962C8B-B14F-4D97-AF65-F5344CB8AC3E}">
        <p14:creationId xmlns:p14="http://schemas.microsoft.com/office/powerpoint/2010/main" val="137647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The second key innovation is vacancy cache mechanism and memory optimization.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Benefit from the domain simplication introduced before, </a:t>
            </a:r>
            <a:r>
              <a:rPr lang="en-US" sz="1200" kern="1200" dirty="0">
                <a:solidFill>
                  <a:schemeClr val="tx1"/>
                </a:solidFill>
                <a:effectLst/>
                <a:latin typeface="+mn-lt"/>
                <a:ea typeface="+mn-ea"/>
                <a:cs typeface="+mn-cs"/>
              </a:rPr>
              <a:t>only vacancy systems are cached in TensorKMC.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each vacancy system, the corresponding VET vector and global IDs of its sites are cached. After a vacancy hop or a sublattice synchronization,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euclidean</a:t>
            </a:r>
            <a:r>
              <a:rPr lang="en-US" sz="1200" kern="1200" dirty="0">
                <a:solidFill>
                  <a:schemeClr val="tx1"/>
                </a:solidFill>
                <a:effectLst/>
                <a:latin typeface="+mn-lt"/>
                <a:ea typeface="+mn-ea"/>
                <a:cs typeface="+mn-cs"/>
              </a:rPr>
              <a:t> distances between active site(s) and centers of vacancy systems in the simulation domain are calculated.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Vacancy systems close to the active site(s) will be updated during the next calculation.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contrary, OpenKMC had to store all essential atomic properties. This cache mechanism can save significant amount of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major memory reduction comes from replacing the three-dimensional spatial mapping array with a direct calculation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results, overall memory cost of TensorKMC reduces to one third of OpenKMC.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17</a:t>
            </a:fld>
            <a:endParaRPr lang="en-CN"/>
          </a:p>
        </p:txBody>
      </p:sp>
    </p:spTree>
    <p:extLst>
      <p:ext uri="{BB962C8B-B14F-4D97-AF65-F5344CB8AC3E}">
        <p14:creationId xmlns:p14="http://schemas.microsoft.com/office/powerpoint/2010/main" val="175505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 third key innovation is the CPE-based atomic feature calculation algorithm.</a:t>
            </a:r>
          </a:p>
          <a:p>
            <a:endParaRPr lang="en-CN" dirty="0"/>
          </a:p>
          <a:p>
            <a:r>
              <a:rPr lang="en-CN" dirty="0"/>
              <a:t>Gnerally speaking, to calculate atomic energies with a neural network potential, </a:t>
            </a:r>
          </a:p>
          <a:p>
            <a:r>
              <a:rPr lang="en-CN" dirty="0"/>
              <a:t>atomic positions shall be transformed to translationally, rotationally and permutationally invariant atomic features.</a:t>
            </a:r>
          </a:p>
          <a:p>
            <a:r>
              <a:rPr lang="en-CN" dirty="0"/>
              <a:t>These atomic features are feeded to neural networks as inputs. The outputs are atomic energies.</a:t>
            </a:r>
          </a:p>
          <a:p>
            <a:endParaRPr lang="en-CN" dirty="0"/>
          </a:p>
          <a:p>
            <a:r>
              <a:rPr lang="en-CN" dirty="0"/>
              <a:t>In NNP-based molecular dynamics simulation, atomic features are calculated by descriptor functions or machine learning models.</a:t>
            </a:r>
          </a:p>
          <a:p>
            <a:r>
              <a:rPr lang="en-CN" dirty="0"/>
              <a:t>However, in AKMC we should note that atoms always locates on lattice sites. Thus, interatomic distances are </a:t>
            </a:r>
            <a:r>
              <a:rPr lang="en-US" dirty="0"/>
              <a:t>enumerable</a:t>
            </a:r>
            <a:r>
              <a:rPr lang="en-CN" dirty="0"/>
              <a:t>.</a:t>
            </a:r>
          </a:p>
          <a:p>
            <a:r>
              <a:rPr lang="en-CN" dirty="0"/>
              <a:t>Naturally we can use tabular arrays for computing features.</a:t>
            </a:r>
          </a:p>
          <a:p>
            <a:endParaRPr lang="en-CN" dirty="0"/>
          </a:p>
          <a:p>
            <a:r>
              <a:rPr lang="en-CN" dirty="0"/>
              <a:t>This seems a easy task, but for Sunway, we met a challenge.</a:t>
            </a:r>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18</a:t>
            </a:fld>
            <a:endParaRPr lang="en-CN"/>
          </a:p>
        </p:txBody>
      </p:sp>
    </p:spTree>
    <p:extLst>
      <p:ext uri="{BB962C8B-B14F-4D97-AF65-F5344CB8AC3E}">
        <p14:creationId xmlns:p14="http://schemas.microsoft.com/office/powerpoint/2010/main" val="4043443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In AKMC, a vacancy may jump to one of its first nearest neighbors. Let’s say Nf.</a:t>
            </a:r>
          </a:p>
          <a:p>
            <a:r>
              <a:rPr lang="en-CN" dirty="0"/>
              <a:t>For BCC Nf equals to eight.</a:t>
            </a:r>
          </a:p>
          <a:p>
            <a:r>
              <a:rPr lang="en-CN" dirty="0"/>
              <a:t>A total of Nf plus one states shall be computed for each vacancy system.</a:t>
            </a:r>
          </a:p>
          <a:p>
            <a:endParaRPr lang="en-CN" dirty="0"/>
          </a:p>
          <a:p>
            <a:r>
              <a:rPr lang="en-CN" dirty="0"/>
              <a:t>Thus, large numbers of memory operations should be done for computing atomic features.</a:t>
            </a:r>
          </a:p>
          <a:p>
            <a:r>
              <a:rPr lang="en-CN" dirty="0"/>
              <a:t>However, memory speed and bandwidth of the new Sunway is limited. And MPE on the </a:t>
            </a:r>
          </a:p>
          <a:p>
            <a:r>
              <a:rPr lang="en-CN" dirty="0"/>
              <a:t>new Sunway is not that powerfull compared with IBM or Intel CPUs</a:t>
            </a:r>
          </a:p>
        </p:txBody>
      </p:sp>
      <p:sp>
        <p:nvSpPr>
          <p:cNvPr id="4" name="Slide Number Placeholder 3"/>
          <p:cNvSpPr>
            <a:spLocks noGrp="1"/>
          </p:cNvSpPr>
          <p:nvPr>
            <p:ph type="sldNum" sz="quarter" idx="5"/>
          </p:nvPr>
        </p:nvSpPr>
        <p:spPr/>
        <p:txBody>
          <a:bodyPr/>
          <a:lstStyle/>
          <a:p>
            <a:fld id="{E3904FE2-2202-444C-8F9F-1FCB0C19EC58}" type="slidenum">
              <a:rPr lang="en-CN" smtClean="0"/>
              <a:t>19</a:t>
            </a:fld>
            <a:endParaRPr lang="en-CN"/>
          </a:p>
        </p:txBody>
      </p:sp>
    </p:spTree>
    <p:extLst>
      <p:ext uri="{BB962C8B-B14F-4D97-AF65-F5344CB8AC3E}">
        <p14:creationId xmlns:p14="http://schemas.microsoft.com/office/powerpoint/2010/main" val="227938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First, let me introduce myself</a:t>
            </a:r>
          </a:p>
          <a:p>
            <a:r>
              <a:rPr lang="en-CN" dirty="0"/>
              <a:t>I obtained Ph.D. degree in computational chemistry from Tsinghua University in 2018. Then I joined Institute of applied physics and computational mathematics as an assistant professor.</a:t>
            </a:r>
          </a:p>
          <a:p>
            <a:r>
              <a:rPr lang="en-CN" dirty="0"/>
              <a:t>Curently my work focuses on materials modeling and equation of state.</a:t>
            </a:r>
          </a:p>
          <a:p>
            <a:r>
              <a:rPr lang="en-CN" dirty="0"/>
              <a:t>I am the leader developer of two programs: TensorKMC and TensorAlloy.</a:t>
            </a:r>
          </a:p>
          <a:p>
            <a:r>
              <a:rPr lang="en-CN" dirty="0"/>
              <a:t>This presentation I will give a detailed introduction of TensorKMC.</a:t>
            </a:r>
          </a:p>
        </p:txBody>
      </p:sp>
      <p:sp>
        <p:nvSpPr>
          <p:cNvPr id="4" name="Slide Number Placeholder 3"/>
          <p:cNvSpPr>
            <a:spLocks noGrp="1"/>
          </p:cNvSpPr>
          <p:nvPr>
            <p:ph type="sldNum" sz="quarter" idx="5"/>
          </p:nvPr>
        </p:nvSpPr>
        <p:spPr/>
        <p:txBody>
          <a:bodyPr/>
          <a:lstStyle/>
          <a:p>
            <a:fld id="{E3904FE2-2202-444C-8F9F-1FCB0C19EC58}" type="slidenum">
              <a:rPr lang="en-CN" smtClean="0"/>
              <a:t>2</a:t>
            </a:fld>
            <a:endParaRPr lang="en-CN"/>
          </a:p>
        </p:txBody>
      </p:sp>
    </p:spTree>
    <p:extLst>
      <p:ext uri="{BB962C8B-B14F-4D97-AF65-F5344CB8AC3E}">
        <p14:creationId xmlns:p14="http://schemas.microsoft.com/office/powerpoint/2010/main" val="238283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To overcome this challenge, </a:t>
            </a:r>
            <a:r>
              <a:rPr lang="en-US" sz="1200" kern="1200" dirty="0">
                <a:solidFill>
                  <a:schemeClr val="tx1"/>
                </a:solidFill>
                <a:effectLst/>
                <a:latin typeface="+mn-lt"/>
                <a:ea typeface="+mn-ea"/>
                <a:cs typeface="+mn-cs"/>
              </a:rPr>
              <a:t>we treat CPEs of each core group as normal processors and a micro parallel system is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Atomic features are calculated in parallel on CPEs:.</a:t>
            </a:r>
          </a:p>
          <a:p>
            <a:r>
              <a:rPr lang="en-US" sz="1200" kern="1200" dirty="0">
                <a:solidFill>
                  <a:schemeClr val="tx1"/>
                </a:solidFill>
                <a:effectLst/>
                <a:latin typeface="+mn-lt"/>
                <a:ea typeface="+mn-ea"/>
                <a:cs typeface="+mn-cs"/>
              </a:rPr>
              <a:t>The 𝑁𝑟𝑒𝑔𝑖𝑜𝑛 sites in a vacancy system are assigned to CPEs circularly. For each CPE, the NET array, a copy of the VET vector, and the precomputed TABLE are stored in LDM. </a:t>
            </a:r>
            <a:endParaRPr lang="en-US" dirty="0"/>
          </a:p>
          <a:p>
            <a:r>
              <a:rPr lang="en-US" sz="1200" kern="1200" dirty="0">
                <a:solidFill>
                  <a:schemeClr val="tx1"/>
                </a:solidFill>
                <a:effectLst/>
                <a:latin typeface="+mn-lt"/>
                <a:ea typeface="+mn-ea"/>
                <a:cs typeface="+mn-cs"/>
              </a:rPr>
              <a:t>A total of 1 + 𝑁 𝑓 states will be performed on each CPE. The first loop computes the features for the initial state. </a:t>
            </a:r>
            <a:endParaRPr lang="en-US" dirty="0"/>
          </a:p>
          <a:p>
            <a:r>
              <a:rPr lang="en-US" sz="1200" kern="1200" dirty="0">
                <a:solidFill>
                  <a:schemeClr val="tx1"/>
                </a:solidFill>
                <a:effectLst/>
                <a:latin typeface="+mn-lt"/>
                <a:ea typeface="+mn-ea"/>
                <a:cs typeface="+mn-cs"/>
              </a:rPr>
              <a:t>The following 𝑁f loops compute features for 𝑁f possible final states. For each final state 𝑘 , the corresponding vacancy hop is simulated by swapping VET</a:t>
            </a:r>
          </a:p>
          <a:p>
            <a:r>
              <a:rPr lang="en-US" sz="1200" kern="1200" dirty="0">
                <a:solidFill>
                  <a:schemeClr val="tx1"/>
                </a:solidFill>
                <a:effectLst/>
                <a:latin typeface="+mn-lt"/>
                <a:ea typeface="+mn-ea"/>
                <a:cs typeface="+mn-cs"/>
              </a:rPr>
              <a:t>and re-organizing neighbor lists. </a:t>
            </a:r>
            <a:endParaRPr lang="en-US" dirty="0"/>
          </a:p>
          <a:p>
            <a:r>
              <a:rPr lang="en-US" sz="1200" kern="1200" dirty="0">
                <a:solidFill>
                  <a:schemeClr val="tx1"/>
                </a:solidFill>
                <a:effectLst/>
                <a:latin typeface="+mn-lt"/>
                <a:ea typeface="+mn-ea"/>
                <a:cs typeface="+mn-cs"/>
              </a:rPr>
              <a:t>The generated features for 1 + 𝑁𝑓 states are all kept in LDM until all done. These data are then sent back to the main memory with a direct memory access operation.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20</a:t>
            </a:fld>
            <a:endParaRPr lang="en-CN"/>
          </a:p>
        </p:txBody>
      </p:sp>
    </p:spTree>
    <p:extLst>
      <p:ext uri="{BB962C8B-B14F-4D97-AF65-F5344CB8AC3E}">
        <p14:creationId xmlns:p14="http://schemas.microsoft.com/office/powerpoint/2010/main" val="209259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Now we talk about the last key innovation, the energy calculation.</a:t>
            </a:r>
          </a:p>
          <a:p>
            <a:endParaRPr lang="en-CN" dirty="0"/>
          </a:p>
          <a:p>
            <a:r>
              <a:rPr lang="en-CN" dirty="0"/>
              <a:t>With atomic features as inputs, energies can be calculated with a multi-layer convolutional neural network.</a:t>
            </a:r>
          </a:p>
          <a:p>
            <a:r>
              <a:rPr lang="en-CN" dirty="0"/>
              <a:t>Each batch corresponds to a state.</a:t>
            </a:r>
          </a:p>
          <a:p>
            <a:endParaRPr lang="en-CN" dirty="0"/>
          </a:p>
          <a:p>
            <a:r>
              <a:rPr lang="en-CN" dirty="0"/>
              <a:t>Sunway officially provides a highly optimized DNN libraray, the implementation is fast, but not fast enough.</a:t>
            </a:r>
          </a:p>
          <a:p>
            <a:r>
              <a:rPr lang="en-CN" dirty="0"/>
              <a:t>Massive data exchange between CPEs and the main memory is required.</a:t>
            </a:r>
          </a:p>
          <a:p>
            <a:r>
              <a:rPr lang="en-CN" dirty="0"/>
              <a:t>If the network has N layers, 2N DMA operations will be performed. The bandwidth significantly limits the overall speed.</a:t>
            </a:r>
          </a:p>
          <a:p>
            <a:endParaRPr lang="en-CN" dirty="0"/>
          </a:p>
          <a:p>
            <a:r>
              <a:rPr lang="en-CN" dirty="0"/>
              <a:t>To further accelerate the calculation, we proposed a big-fusion strategy.</a:t>
            </a:r>
          </a:p>
          <a:p>
            <a:r>
              <a:rPr lang="en-CN" dirty="0"/>
              <a:t>The ultimate goal is to minimize memory access and hide data exchange behind computation.</a:t>
            </a:r>
          </a:p>
          <a:p>
            <a:endParaRPr lang="en-CN" dirty="0"/>
          </a:p>
          <a:p>
            <a:r>
              <a:rPr lang="en-CN" dirty="0"/>
              <a:t>In our big-fusion strategy, only two DMA are required, as shown in this figure.</a:t>
            </a:r>
          </a:p>
        </p:txBody>
      </p:sp>
      <p:sp>
        <p:nvSpPr>
          <p:cNvPr id="4" name="Slide Number Placeholder 3"/>
          <p:cNvSpPr>
            <a:spLocks noGrp="1"/>
          </p:cNvSpPr>
          <p:nvPr>
            <p:ph type="sldNum" sz="quarter" idx="5"/>
          </p:nvPr>
        </p:nvSpPr>
        <p:spPr/>
        <p:txBody>
          <a:bodyPr/>
          <a:lstStyle/>
          <a:p>
            <a:fld id="{E3904FE2-2202-444C-8F9F-1FCB0C19EC58}" type="slidenum">
              <a:rPr lang="en-CN" smtClean="0"/>
              <a:t>21</a:t>
            </a:fld>
            <a:endParaRPr lang="en-CN"/>
          </a:p>
        </p:txBody>
      </p:sp>
    </p:spTree>
    <p:extLst>
      <p:ext uri="{BB962C8B-B14F-4D97-AF65-F5344CB8AC3E}">
        <p14:creationId xmlns:p14="http://schemas.microsoft.com/office/powerpoint/2010/main" val="977537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In the big fusion strategy, CPEs are viewed as normal cores.</a:t>
            </a:r>
          </a:p>
          <a:p>
            <a:r>
              <a:rPr lang="en-CN" dirty="0"/>
              <a:t>The local device memory of CPEs are used as distributed storage. NNP parameters are saved in LDM.</a:t>
            </a:r>
          </a:p>
          <a:p>
            <a:r>
              <a:rPr lang="en-CN" dirty="0"/>
              <a:t>Remote scratched memory access is used for sharing parameters across CPEs.</a:t>
            </a:r>
          </a:p>
          <a:p>
            <a:endParaRPr lang="en-CN"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22</a:t>
            </a:fld>
            <a:endParaRPr lang="en-CN"/>
          </a:p>
        </p:txBody>
      </p:sp>
    </p:spTree>
    <p:extLst>
      <p:ext uri="{BB962C8B-B14F-4D97-AF65-F5344CB8AC3E}">
        <p14:creationId xmlns:p14="http://schemas.microsoft.com/office/powerpoint/2010/main" val="10355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Inside the calculation of each multi-layer convolutional neural network, a fusion strategy is adopted.</a:t>
            </a:r>
          </a:p>
          <a:p>
            <a:endParaRPr lang="en-CN" dirty="0"/>
          </a:p>
          <a:p>
            <a:r>
              <a:rPr lang="en-CN" dirty="0"/>
              <a:t>For layer k, the calculation of k and RMA based data fetching of layer k plus one executes simultenously</a:t>
            </a:r>
          </a:p>
          <a:p>
            <a:endParaRPr lang="en-CN" dirty="0"/>
          </a:p>
          <a:p>
            <a:r>
              <a:rPr lang="en-CN" dirty="0"/>
              <a:t>The cost of data exchange is successfully hided</a:t>
            </a:r>
          </a:p>
        </p:txBody>
      </p:sp>
      <p:sp>
        <p:nvSpPr>
          <p:cNvPr id="4" name="Slide Number Placeholder 3"/>
          <p:cNvSpPr>
            <a:spLocks noGrp="1"/>
          </p:cNvSpPr>
          <p:nvPr>
            <p:ph type="sldNum" sz="quarter" idx="5"/>
          </p:nvPr>
        </p:nvSpPr>
        <p:spPr/>
        <p:txBody>
          <a:bodyPr/>
          <a:lstStyle/>
          <a:p>
            <a:fld id="{E3904FE2-2202-444C-8F9F-1FCB0C19EC58}" type="slidenum">
              <a:rPr lang="en-CN" smtClean="0"/>
              <a:t>23</a:t>
            </a:fld>
            <a:endParaRPr lang="en-CN"/>
          </a:p>
        </p:txBody>
      </p:sp>
    </p:spTree>
    <p:extLst>
      <p:ext uri="{BB962C8B-B14F-4D97-AF65-F5344CB8AC3E}">
        <p14:creationId xmlns:p14="http://schemas.microsoft.com/office/powerpoint/2010/main" val="3044500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 same logic is also applied to the outer loop.</a:t>
            </a:r>
          </a:p>
          <a:p>
            <a:endParaRPr lang="en-CN" dirty="0"/>
          </a:p>
          <a:p>
            <a:r>
              <a:rPr lang="en-CN" dirty="0"/>
              <a:t>For state k, the calculation of the multi-layer convolutional neural network executes simultenously with DMA operations, including putting k minus one back and fetching k plus one.</a:t>
            </a:r>
          </a:p>
          <a:p>
            <a:endParaRPr lang="en-CN" dirty="0"/>
          </a:p>
          <a:p>
            <a:r>
              <a:rPr lang="en-US" sz="1200" kern="1200" dirty="0">
                <a:solidFill>
                  <a:schemeClr val="tx1"/>
                </a:solidFill>
                <a:effectLst/>
                <a:latin typeface="+mn-lt"/>
                <a:ea typeface="+mn-ea"/>
                <a:cs typeface="+mn-cs"/>
              </a:rPr>
              <a:t>the big-fusion operator can reach seventy-six of the single precision peak at most. </a:t>
            </a:r>
            <a:endParaRPr lang="en-US" dirty="0"/>
          </a:p>
        </p:txBody>
      </p:sp>
      <p:sp>
        <p:nvSpPr>
          <p:cNvPr id="4" name="Slide Number Placeholder 3"/>
          <p:cNvSpPr>
            <a:spLocks noGrp="1"/>
          </p:cNvSpPr>
          <p:nvPr>
            <p:ph type="sldNum" sz="quarter" idx="5"/>
          </p:nvPr>
        </p:nvSpPr>
        <p:spPr/>
        <p:txBody>
          <a:bodyPr/>
          <a:lstStyle/>
          <a:p>
            <a:fld id="{E3904FE2-2202-444C-8F9F-1FCB0C19EC58}" type="slidenum">
              <a:rPr lang="en-CN" smtClean="0"/>
              <a:t>24</a:t>
            </a:fld>
            <a:endParaRPr lang="en-CN"/>
          </a:p>
        </p:txBody>
      </p:sp>
    </p:spTree>
    <p:extLst>
      <p:ext uri="{BB962C8B-B14F-4D97-AF65-F5344CB8AC3E}">
        <p14:creationId xmlns:p14="http://schemas.microsoft.com/office/powerpoint/2010/main" val="3553268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Next, we will discuss the performances of the innovations.</a:t>
            </a:r>
          </a:p>
        </p:txBody>
      </p:sp>
      <p:sp>
        <p:nvSpPr>
          <p:cNvPr id="4" name="Slide Number Placeholder 3"/>
          <p:cNvSpPr>
            <a:spLocks noGrp="1"/>
          </p:cNvSpPr>
          <p:nvPr>
            <p:ph type="sldNum" sz="quarter" idx="5"/>
          </p:nvPr>
        </p:nvSpPr>
        <p:spPr/>
        <p:txBody>
          <a:bodyPr/>
          <a:lstStyle/>
          <a:p>
            <a:fld id="{E3904FE2-2202-444C-8F9F-1FCB0C19EC58}" type="slidenum">
              <a:rPr lang="en-CN" smtClean="0"/>
              <a:t>25</a:t>
            </a:fld>
            <a:endParaRPr lang="en-CN"/>
          </a:p>
        </p:txBody>
      </p:sp>
    </p:spTree>
    <p:extLst>
      <p:ext uri="{BB962C8B-B14F-4D97-AF65-F5344CB8AC3E}">
        <p14:creationId xmlns:p14="http://schemas.microsoft.com/office/powerpoint/2010/main" val="1158061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First is the roofline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 N, H, W of [32, 16, 16] as an example to show this algorithm. The operation-intensity of each layer increases  point </a:t>
            </a:r>
            <a:r>
              <a:rPr lang="en-US" sz="1200" kern="1200" dirty="0" err="1">
                <a:solidFill>
                  <a:schemeClr val="tx1"/>
                </a:solidFill>
                <a:effectLst/>
                <a:latin typeface="+mn-lt"/>
                <a:ea typeface="+mn-ea"/>
                <a:cs typeface="+mn-cs"/>
              </a:rPr>
              <a:t>fourty</a:t>
            </a:r>
            <a:r>
              <a:rPr lang="en-US" sz="1200" kern="1200" dirty="0">
                <a:solidFill>
                  <a:schemeClr val="tx1"/>
                </a:solidFill>
                <a:effectLst/>
                <a:latin typeface="+mn-lt"/>
                <a:ea typeface="+mn-ea"/>
                <a:cs typeface="+mn-cs"/>
              </a:rPr>
              <a:t>-eight to twenty one point three, which is far less than the </a:t>
            </a:r>
            <a:r>
              <a:rPr lang="en-US" sz="1200" kern="1200" dirty="0" err="1">
                <a:solidFill>
                  <a:schemeClr val="tx1"/>
                </a:solidFill>
                <a:effectLst/>
                <a:latin typeface="+mn-lt"/>
                <a:ea typeface="+mn-ea"/>
                <a:cs typeface="+mn-cs"/>
              </a:rPr>
              <a:t>fourty</a:t>
            </a:r>
            <a:r>
              <a:rPr lang="en-US" sz="1200" kern="1200" dirty="0">
                <a:solidFill>
                  <a:schemeClr val="tx1"/>
                </a:solidFill>
                <a:effectLst/>
                <a:latin typeface="+mn-lt"/>
                <a:ea typeface="+mn-ea"/>
                <a:cs typeface="+mn-cs"/>
              </a:rPr>
              <a:t> three point sixty three of the machine, and the computing performance is limited by the access bandwidth of the system. Our big-fusion operator reduces the total memory access from 56 megabytes to 2 megabytes, which is equal to the memory size of the last layer.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arithmetic intensity is increased up to five-hundreds and nine point one F. As a result, energy calculation becomes computation-bounded but not memory-bounded.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26</a:t>
            </a:fld>
            <a:endParaRPr lang="en-CN"/>
          </a:p>
        </p:txBody>
      </p:sp>
    </p:spTree>
    <p:extLst>
      <p:ext uri="{BB962C8B-B14F-4D97-AF65-F5344CB8AC3E}">
        <p14:creationId xmlns:p14="http://schemas.microsoft.com/office/powerpoint/2010/main" val="429150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we analyze the performance improvements for different levels of optimization methods.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the convolution is converted to matrix multiplication, increasing the performance from 1.0x to 1.23x.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applying SIMD vectorization improves the performance to 16x~22x.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the layer (Conv2D, Bias,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 fusion speedups up around 33x to 41x. This is the performance of SWDNN.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the big-fusion strategy significantly reduces main memory access and achieved a performance speedup around 131x to 161x compared with the base version, or ~5x faster than SWDNN.</a:t>
            </a: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27</a:t>
            </a:fld>
            <a:endParaRPr lang="en-CN"/>
          </a:p>
        </p:txBody>
      </p:sp>
    </p:spTree>
    <p:extLst>
      <p:ext uri="{BB962C8B-B14F-4D97-AF65-F5344CB8AC3E}">
        <p14:creationId xmlns:p14="http://schemas.microsoft.com/office/powerpoint/2010/main" val="4158013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Then we did serial comparisons. </a:t>
            </a:r>
          </a:p>
          <a:p>
            <a:endParaRPr lang="en-CN" dirty="0"/>
          </a:p>
          <a:p>
            <a:r>
              <a:rPr lang="en-CN" dirty="0"/>
              <a:t>There are three tests:</a:t>
            </a:r>
          </a:p>
          <a:p>
            <a:r>
              <a:rPr lang="en-US" dirty="0"/>
              <a:t>X86 refers to the test n</a:t>
            </a:r>
            <a:r>
              <a:rPr lang="en-CN" dirty="0"/>
              <a:t>n a general AMD CPU with libtensorflow and serial atomic feature calculation;</a:t>
            </a:r>
          </a:p>
          <a:p>
            <a:r>
              <a:rPr lang="en-CN" dirty="0"/>
              <a:t>SW refers to the direct ported code with libtensorflow and SWDNN. Atomic features are calculated in serial on MPE.</a:t>
            </a:r>
          </a:p>
          <a:p>
            <a:r>
              <a:rPr lang="en-CN" dirty="0"/>
              <a:t>S</a:t>
            </a:r>
            <a:r>
              <a:rPr lang="en-US" dirty="0"/>
              <a:t>w</a:t>
            </a:r>
            <a:r>
              <a:rPr lang="en-CN" dirty="0"/>
              <a:t>opt refers to the fully optimized code with customized atomic feature and energy operators.</a:t>
            </a:r>
          </a:p>
        </p:txBody>
      </p:sp>
      <p:sp>
        <p:nvSpPr>
          <p:cNvPr id="4" name="Slide Number Placeholder 3"/>
          <p:cNvSpPr>
            <a:spLocks noGrp="1"/>
          </p:cNvSpPr>
          <p:nvPr>
            <p:ph type="sldNum" sz="quarter" idx="5"/>
          </p:nvPr>
        </p:nvSpPr>
        <p:spPr/>
        <p:txBody>
          <a:bodyPr/>
          <a:lstStyle/>
          <a:p>
            <a:fld id="{E3904FE2-2202-444C-8F9F-1FCB0C19EC58}" type="slidenum">
              <a:rPr lang="en-CN" smtClean="0"/>
              <a:t>28</a:t>
            </a:fld>
            <a:endParaRPr lang="en-CN"/>
          </a:p>
        </p:txBody>
      </p:sp>
    </p:spTree>
    <p:extLst>
      <p:ext uri="{BB962C8B-B14F-4D97-AF65-F5344CB8AC3E}">
        <p14:creationId xmlns:p14="http://schemas.microsoft.com/office/powerpoint/2010/main" val="421330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Here are the results.</a:t>
            </a:r>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For the feature calculation, </a:t>
            </a:r>
            <a:r>
              <a:rPr lang="en-US" sz="1200" kern="1200" dirty="0">
                <a:solidFill>
                  <a:schemeClr val="tx1"/>
                </a:solidFill>
                <a:effectLst/>
                <a:latin typeface="+mn-lt"/>
                <a:ea typeface="+mn-ea"/>
                <a:cs typeface="+mn-cs"/>
              </a:rPr>
              <a:t>Bottle-necked by the main memory speed, the serial version is ~5 times slower on the new Sunway, compared with AMD EPYC. With our innovation, feature calculations can run in parallel on CPEs efficiently. As a result, the optimized version is ~60 times faster than the serial version on the new Sunway, or ~14 times faster than EPYC.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energy calculation, CPEs are very powerful vectorized computing units. Energy calculation on new Sunway is ~3 times faster than EPYC, even though there are a lot of main-memory accesses. With our big fusion algorithm, main memory accesses are successfully hidden behind computation. Thus, the time cost of computing energies is amazingly further reduced by almost 80% (or ~15 times faster than EPYC).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overall speed, </a:t>
            </a:r>
            <a:r>
              <a:rPr lang="en-US" sz="1200" kern="1200" dirty="0">
                <a:solidFill>
                  <a:schemeClr val="tx1"/>
                </a:solidFill>
                <a:effectLst/>
                <a:latin typeface="+mn-lt"/>
                <a:ea typeface="+mn-ea"/>
                <a:cs typeface="+mn-cs"/>
              </a:rPr>
              <a:t>TensorKMC with our fully optimized operators is no doubt the fastest version. It is approximately 11 times faster than the TensorFlow based version on EPYC and 17 times faster than the TensorFlow/SWDNN based version on the new Sunway.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29</a:t>
            </a:fld>
            <a:endParaRPr lang="en-CN"/>
          </a:p>
        </p:txBody>
      </p:sp>
    </p:spTree>
    <p:extLst>
      <p:ext uri="{BB962C8B-B14F-4D97-AF65-F5344CB8AC3E}">
        <p14:creationId xmlns:p14="http://schemas.microsoft.com/office/powerpoint/2010/main" val="303674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 presentation is organized as follows:</a:t>
            </a:r>
          </a:p>
          <a:p>
            <a:r>
              <a:rPr lang="en-US" dirty="0"/>
              <a:t>F</a:t>
            </a:r>
            <a:r>
              <a:rPr lang="en-CN" dirty="0"/>
              <a:t>irst I will introduce the background, the theory and application of Kinetic Monte Carlo</a:t>
            </a:r>
          </a:p>
          <a:p>
            <a:r>
              <a:rPr lang="en-CN" dirty="0"/>
              <a:t>Then I talks about related works.</a:t>
            </a:r>
          </a:p>
          <a:p>
            <a:r>
              <a:rPr lang="en-CN" dirty="0"/>
              <a:t>Next, key innovations and performances will be introduced.</a:t>
            </a:r>
          </a:p>
          <a:p>
            <a:r>
              <a:rPr lang="en-CN" dirty="0"/>
              <a:t>Last is a demo application of our program.</a:t>
            </a:r>
          </a:p>
        </p:txBody>
      </p:sp>
      <p:sp>
        <p:nvSpPr>
          <p:cNvPr id="4" name="Slide Number Placeholder 3"/>
          <p:cNvSpPr>
            <a:spLocks noGrp="1"/>
          </p:cNvSpPr>
          <p:nvPr>
            <p:ph type="sldNum" sz="quarter" idx="5"/>
          </p:nvPr>
        </p:nvSpPr>
        <p:spPr/>
        <p:txBody>
          <a:bodyPr/>
          <a:lstStyle/>
          <a:p>
            <a:fld id="{E3904FE2-2202-444C-8F9F-1FCB0C19EC58}" type="slidenum">
              <a:rPr lang="en-CN" smtClean="0"/>
              <a:t>3</a:t>
            </a:fld>
            <a:endParaRPr lang="en-CN"/>
          </a:p>
        </p:txBody>
      </p:sp>
    </p:spTree>
    <p:extLst>
      <p:ext uri="{BB962C8B-B14F-4D97-AF65-F5344CB8AC3E}">
        <p14:creationId xmlns:p14="http://schemas.microsoft.com/office/powerpoint/2010/main" val="633912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Last is the parallel performances.</a:t>
            </a:r>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We did both strong and weak scaling tests. </a:t>
            </a:r>
            <a:r>
              <a:rPr lang="en-US" sz="1200" kern="1200" dirty="0">
                <a:solidFill>
                  <a:schemeClr val="tx1"/>
                </a:solidFill>
                <a:effectLst/>
                <a:latin typeface="+mn-lt"/>
                <a:ea typeface="+mn-ea"/>
                <a:cs typeface="+mn-cs"/>
              </a:rPr>
              <a:t>In all scalability tests, we use the tree strategy for propensity update and a very strict synchronization interval even if the vacancy and Cu concentrations are relatively low. </a:t>
            </a:r>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practical simulations, one can adjust this variable to some larger values to significantly reduce communication between processes. </a:t>
            </a:r>
            <a:endParaRPr lang="en-US" dirty="0"/>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Both tests achieved extradinary efficiency. </a:t>
            </a:r>
            <a:r>
              <a:rPr lang="en-US" sz="1200" kern="1200" dirty="0">
                <a:solidFill>
                  <a:schemeClr val="tx1"/>
                </a:solidFill>
                <a:effectLst/>
                <a:latin typeface="+mn-lt"/>
                <a:ea typeface="+mn-ea"/>
                <a:cs typeface="+mn-cs"/>
              </a:rPr>
              <a:t>Among the testing systems, the largest size is 54 trillion atoms, which is more than two orders of magnitude larger compared with OpenKMC, reaching a true experimentally relevant time-spatial scale. </a:t>
            </a: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30</a:t>
            </a:fld>
            <a:endParaRPr lang="en-CN"/>
          </a:p>
        </p:txBody>
      </p:sp>
    </p:spTree>
    <p:extLst>
      <p:ext uri="{BB962C8B-B14F-4D97-AF65-F5344CB8AC3E}">
        <p14:creationId xmlns:p14="http://schemas.microsoft.com/office/powerpoint/2010/main" val="1413433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 last part is application.</a:t>
            </a:r>
          </a:p>
        </p:txBody>
      </p:sp>
      <p:sp>
        <p:nvSpPr>
          <p:cNvPr id="4" name="Slide Number Placeholder 3"/>
          <p:cNvSpPr>
            <a:spLocks noGrp="1"/>
          </p:cNvSpPr>
          <p:nvPr>
            <p:ph type="sldNum" sz="quarter" idx="5"/>
          </p:nvPr>
        </p:nvSpPr>
        <p:spPr/>
        <p:txBody>
          <a:bodyPr/>
          <a:lstStyle/>
          <a:p>
            <a:fld id="{E3904FE2-2202-444C-8F9F-1FCB0C19EC58}" type="slidenum">
              <a:rPr lang="en-CN" smtClean="0"/>
              <a:t>31</a:t>
            </a:fld>
            <a:endParaRPr lang="en-CN"/>
          </a:p>
        </p:txBody>
      </p:sp>
    </p:spTree>
    <p:extLst>
      <p:ext uri="{BB962C8B-B14F-4D97-AF65-F5344CB8AC3E}">
        <p14:creationId xmlns:p14="http://schemas.microsoft.com/office/powerpoint/2010/main" val="4268924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figure showed the Cu precipitation and void formation after one-second evolution in a 2.5 billions atoms of Iron-Copper alloy by TensorKMC simulation. after a long-term evolution, considerable Cu cluster precipitations are observed while isolated Cu atoms are significantly reduced.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analysis and scientific insights will be described by another paper.</a:t>
            </a:r>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32</a:t>
            </a:fld>
            <a:endParaRPr lang="en-CN"/>
          </a:p>
        </p:txBody>
      </p:sp>
    </p:spTree>
    <p:extLst>
      <p:ext uri="{BB962C8B-B14F-4D97-AF65-F5344CB8AC3E}">
        <p14:creationId xmlns:p14="http://schemas.microsoft.com/office/powerpoint/2010/main" val="749188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Here is the conclusion.</a:t>
            </a:r>
          </a:p>
          <a:p>
            <a:endParaRPr lang="en-CN" dirty="0"/>
          </a:p>
          <a:p>
            <a:r>
              <a:rPr lang="en-CN" dirty="0"/>
              <a:t>In this presentation we introduce our TensorKMC code. TensorKMC is a deep learning driven massively parallel AKMC software. It is a successful integration of TensorAlloy and OpenKMC.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innovations realized in TensorKMC will make it suitable for mesoscale simulation of the atomic system on the future </a:t>
            </a:r>
            <a:r>
              <a:rPr lang="en-US" sz="1200" kern="1200" dirty="0" err="1">
                <a:solidFill>
                  <a:schemeClr val="tx1"/>
                </a:solidFill>
                <a:effectLst/>
                <a:latin typeface="+mn-lt"/>
                <a:ea typeface="+mn-ea"/>
                <a:cs typeface="+mn-cs"/>
              </a:rPr>
              <a:t>exascale</a:t>
            </a:r>
            <a:r>
              <a:rPr lang="en-US" sz="1200" kern="1200" dirty="0">
                <a:solidFill>
                  <a:schemeClr val="tx1"/>
                </a:solidFill>
                <a:effectLst/>
                <a:latin typeface="+mn-lt"/>
                <a:ea typeface="+mn-ea"/>
                <a:cs typeface="+mn-cs"/>
              </a:rPr>
              <a:t> machines. </a:t>
            </a:r>
            <a:endParaRPr lang="en-US" dirty="0"/>
          </a:p>
          <a:p>
            <a:r>
              <a:rPr lang="en-US" sz="1200" kern="1200" dirty="0">
                <a:solidFill>
                  <a:schemeClr val="tx1"/>
                </a:solidFill>
                <a:effectLst/>
                <a:latin typeface="+mn-lt"/>
                <a:ea typeface="+mn-ea"/>
                <a:cs typeface="+mn-cs"/>
              </a:rPr>
              <a:t>o the best of our knowledge, this is first reported that the micron-long kinetic simulation of 50 trillion atoms with ab initio accuracy is achieved over twenty million cores, which open new perspectives for predicting </a:t>
            </a:r>
            <a:endParaRPr lang="en-US" dirty="0"/>
          </a:p>
          <a:p>
            <a:r>
              <a:rPr lang="en-US" sz="1200" kern="1200" dirty="0">
                <a:solidFill>
                  <a:schemeClr val="tx1"/>
                </a:solidFill>
                <a:effectLst/>
                <a:latin typeface="+mn-lt"/>
                <a:ea typeface="+mn-ea"/>
                <a:cs typeface="+mn-cs"/>
              </a:rPr>
              <a:t>and investigating the microstructure evolution at experimental resolution.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algorithms are </a:t>
            </a: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33</a:t>
            </a:fld>
            <a:endParaRPr lang="en-CN"/>
          </a:p>
        </p:txBody>
      </p:sp>
    </p:spTree>
    <p:extLst>
      <p:ext uri="{BB962C8B-B14F-4D97-AF65-F5344CB8AC3E}">
        <p14:creationId xmlns:p14="http://schemas.microsoft.com/office/powerpoint/2010/main" val="4061632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Thanks all the foundations for supporting this work.</a:t>
            </a:r>
          </a:p>
        </p:txBody>
      </p:sp>
      <p:sp>
        <p:nvSpPr>
          <p:cNvPr id="4" name="Slide Number Placeholder 3"/>
          <p:cNvSpPr>
            <a:spLocks noGrp="1"/>
          </p:cNvSpPr>
          <p:nvPr>
            <p:ph type="sldNum" sz="quarter" idx="5"/>
          </p:nvPr>
        </p:nvSpPr>
        <p:spPr/>
        <p:txBody>
          <a:bodyPr/>
          <a:lstStyle/>
          <a:p>
            <a:fld id="{E3904FE2-2202-444C-8F9F-1FCB0C19EC58}" type="slidenum">
              <a:rPr lang="en-CN" smtClean="0"/>
              <a:t>34</a:t>
            </a:fld>
            <a:endParaRPr lang="en-CN"/>
          </a:p>
        </p:txBody>
      </p:sp>
    </p:spTree>
    <p:extLst>
      <p:ext uri="{BB962C8B-B14F-4D97-AF65-F5344CB8AC3E}">
        <p14:creationId xmlns:p14="http://schemas.microsoft.com/office/powerpoint/2010/main" val="150657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Nuclear energy now provides about 10% of the world's electricity from about 440 power reactors. </a:t>
            </a:r>
          </a:p>
          <a:p>
            <a:r>
              <a:rPr lang="en-US" dirty="0"/>
              <a:t>Nuclear is the world's second largest source of low-carbon power (29% of the total in 2018).</a:t>
            </a:r>
          </a:p>
          <a:p>
            <a:r>
              <a:rPr lang="en-CN" dirty="0"/>
              <a:t>For a nuclear powerplant, reactor pressure vessel, RPV, is one of the most important component. </a:t>
            </a:r>
          </a:p>
          <a:p>
            <a:r>
              <a:rPr lang="en-CN" dirty="0"/>
              <a:t>It plays a critical role in safety of nuclear powerplant. </a:t>
            </a:r>
          </a:p>
          <a:p>
            <a:r>
              <a:rPr lang="en-CN" dirty="0"/>
              <a:t>However, RPV is unsubstitutable and it operates on harsh conditions. Thus, </a:t>
            </a:r>
            <a:r>
              <a:rPr lang="en-US" sz="1200" b="0" i="0" u="none" strike="noStrike" kern="1200" dirty="0">
                <a:solidFill>
                  <a:schemeClr val="tx1"/>
                </a:solidFill>
                <a:effectLst/>
                <a:latin typeface="+mn-lt"/>
                <a:ea typeface="+mn-ea"/>
                <a:cs typeface="+mn-cs"/>
              </a:rPr>
              <a:t>the RPV cylinder shell material is often the lifetime-limiting component for a nuclear reactor.</a:t>
            </a:r>
            <a:endParaRPr lang="en-US" sz="1200" b="0" i="0" u="none" strike="noStrike" kern="1200" baseline="300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904FE2-2202-444C-8F9F-1FCB0C19EC58}" type="slidenum">
              <a:rPr lang="en-CN" smtClean="0"/>
              <a:t>4</a:t>
            </a:fld>
            <a:endParaRPr lang="en-CN"/>
          </a:p>
        </p:txBody>
      </p:sp>
    </p:spTree>
    <p:extLst>
      <p:ext uri="{BB962C8B-B14F-4D97-AF65-F5344CB8AC3E}">
        <p14:creationId xmlns:p14="http://schemas.microsoft.com/office/powerpoint/2010/main" val="314765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Stainless steel is currently the most widely used materials for </a:t>
            </a:r>
            <a:r>
              <a:rPr lang="en-US" sz="1200" b="0" i="0" u="none" strike="noStrike" kern="1200" dirty="0">
                <a:solidFill>
                  <a:schemeClr val="tx1"/>
                </a:solidFill>
                <a:effectLst/>
                <a:latin typeface="+mn-lt"/>
                <a:ea typeface="+mn-ea"/>
                <a:cs typeface="+mn-cs"/>
              </a:rPr>
              <a:t>cylindrical shell of RPVs.</a:t>
            </a:r>
          </a:p>
          <a:p>
            <a:r>
              <a:rPr lang="en-US" sz="1200" b="0" i="0" u="none" strike="noStrike" kern="1200" dirty="0">
                <a:solidFill>
                  <a:schemeClr val="tx1"/>
                </a:solidFill>
                <a:effectLst/>
                <a:latin typeface="+mn-lt"/>
                <a:ea typeface="+mn-ea"/>
                <a:cs typeface="+mn-cs"/>
              </a:rPr>
              <a:t>The materials is constantly bombarded by high-energy particles. </a:t>
            </a:r>
          </a:p>
          <a:p>
            <a:r>
              <a:rPr lang="en-US" sz="1200" b="0" i="0" u="none" strike="noStrike" kern="1200" dirty="0">
                <a:solidFill>
                  <a:schemeClr val="tx1"/>
                </a:solidFill>
                <a:effectLst/>
                <a:latin typeface="+mn-lt"/>
                <a:ea typeface="+mn-ea"/>
                <a:cs typeface="+mn-cs"/>
              </a:rPr>
              <a:t>The alloy atoms </a:t>
            </a:r>
            <a:r>
              <a:rPr lang="en-CN" dirty="0"/>
              <a:t>segregate or aggregate.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Defects formed and accumulated.</a:t>
            </a:r>
            <a:r>
              <a:rPr lang="en-CN" sz="1200" b="0" i="0" u="none" strike="noStrike" kern="1200" dirty="0">
                <a:solidFill>
                  <a:schemeClr val="tx1"/>
                </a:solidFill>
                <a:effectLst/>
                <a:latin typeface="+mn-lt"/>
                <a:ea typeface="+mn-ea"/>
                <a:cs typeface="+mn-cs"/>
              </a:rPr>
              <a:t> Both the hadrness and </a:t>
            </a:r>
            <a:r>
              <a:rPr lang="en-US" sz="1200" b="0" i="0" u="none" strike="noStrike" kern="1200" dirty="0">
                <a:solidFill>
                  <a:schemeClr val="tx1"/>
                </a:solidFill>
                <a:effectLst/>
                <a:latin typeface="+mn-lt"/>
                <a:ea typeface="+mn-ea"/>
                <a:cs typeface="+mn-cs"/>
              </a:rPr>
              <a:t>brittleness</a:t>
            </a:r>
            <a:r>
              <a:rPr lang="en-CN" sz="1200" b="0" i="0" u="none" strike="noStrike" kern="1200" dirty="0">
                <a:solidFill>
                  <a:schemeClr val="tx1"/>
                </a:solidFill>
                <a:effectLst/>
                <a:latin typeface="+mn-lt"/>
                <a:ea typeface="+mn-ea"/>
                <a:cs typeface="+mn-cs"/>
              </a:rPr>
              <a:t> are gradually increasing.</a:t>
            </a:r>
          </a:p>
          <a:p>
            <a:r>
              <a:rPr lang="en-CN" sz="1200" b="0" i="0" u="none" strike="noStrike" kern="1200" dirty="0">
                <a:solidFill>
                  <a:schemeClr val="tx1"/>
                </a:solidFill>
                <a:effectLst/>
                <a:latin typeface="+mn-lt"/>
                <a:ea typeface="+mn-ea"/>
                <a:cs typeface="+mn-cs"/>
              </a:rPr>
              <a:t>Losing </a:t>
            </a:r>
            <a:r>
              <a:rPr lang="en-US" dirty="0">
                <a:solidFill>
                  <a:srgbClr val="0432FF"/>
                </a:solidFill>
              </a:rPr>
              <a:t>ductility is crucial for RPV because unexpected catastrophic failure may occur.</a:t>
            </a:r>
          </a:p>
          <a:p>
            <a:r>
              <a:rPr lang="en-US" sz="1200" b="0" i="0" u="none" strike="noStrike" kern="1200" dirty="0">
                <a:solidFill>
                  <a:srgbClr val="0432FF"/>
                </a:solidFill>
                <a:effectLst/>
                <a:latin typeface="+mn-lt"/>
                <a:ea typeface="+mn-ea"/>
                <a:cs typeface="+mn-cs"/>
              </a:rPr>
              <a:t>Thus, </a:t>
            </a:r>
            <a:r>
              <a:rPr lang="en-US" sz="1200" b="0" i="0" u="none" strike="noStrike" kern="1200" dirty="0">
                <a:solidFill>
                  <a:schemeClr val="tx1"/>
                </a:solidFill>
                <a:effectLst/>
                <a:latin typeface="+mn-lt"/>
                <a:ea typeface="+mn-ea"/>
                <a:cs typeface="+mn-cs"/>
              </a:rPr>
              <a:t>understanding the effects radiation on the microstructure in addition to the physical and </a:t>
            </a:r>
          </a:p>
          <a:p>
            <a:r>
              <a:rPr lang="en-US" sz="1200" b="0" i="0" u="none" strike="noStrike" kern="1200" dirty="0">
                <a:solidFill>
                  <a:schemeClr val="tx1"/>
                </a:solidFill>
                <a:effectLst/>
                <a:latin typeface="+mn-lt"/>
                <a:ea typeface="+mn-ea"/>
                <a:cs typeface="+mn-cs"/>
              </a:rPr>
              <a:t>mechanical properties will allow scientists to design alloys more resistant to radiation damage.</a:t>
            </a:r>
            <a:endParaRPr lang="en-CN" dirty="0"/>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904FE2-2202-444C-8F9F-1FCB0C19EC58}" type="slidenum">
              <a:rPr lang="en-CN" smtClean="0"/>
              <a:t>5</a:t>
            </a:fld>
            <a:endParaRPr lang="en-CN"/>
          </a:p>
        </p:txBody>
      </p:sp>
    </p:spTree>
    <p:extLst>
      <p:ext uri="{BB962C8B-B14F-4D97-AF65-F5344CB8AC3E}">
        <p14:creationId xmlns:p14="http://schemas.microsoft.com/office/powerpoint/2010/main" val="46814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Direct experiment on radiation induced aging is obvously difficult, dangerous and costy.</a:t>
            </a:r>
          </a:p>
          <a:p>
            <a:r>
              <a:rPr lang="en-CN" dirty="0"/>
              <a:t>However, theoretical study and simulation is also a challenge. </a:t>
            </a:r>
          </a:p>
          <a:p>
            <a:r>
              <a:rPr lang="en-CN" dirty="0"/>
              <a:t>Many aging phenomenons closely relate to microstructural changes at atomic level. Accurate modeling approaches at atomic level are required.</a:t>
            </a:r>
          </a:p>
          <a:p>
            <a:r>
              <a:rPr lang="en-CN" dirty="0"/>
              <a:t>But aging is a very slow process. Such changes may occur at the timescale of seconds or even longer. Hence, molecular dynamics is not applicable here.</a:t>
            </a:r>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Currently, atomic kinetic monte carlo, or AKMC, is one of the most promising method for </a:t>
            </a:r>
            <a:r>
              <a:rPr lang="en-US" sz="1200" kern="1200" dirty="0">
                <a:solidFill>
                  <a:schemeClr val="tx1"/>
                </a:solidFill>
                <a:effectLst/>
                <a:latin typeface="+mn-lt"/>
                <a:ea typeface="+mn-ea"/>
                <a:cs typeface="+mn-cs"/>
              </a:rPr>
              <a:t>studying mechanisms of various kinetic processes, including irradiation,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defect diffusion, cracking, and solute precipitation, in a wide variety of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AKMC maps hop events to changes in the states lattice sites, provides feasibility for simulating systems of micron size with atomic resolution.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6</a:t>
            </a:fld>
            <a:endParaRPr lang="en-CN"/>
          </a:p>
        </p:txBody>
      </p:sp>
    </p:spTree>
    <p:extLst>
      <p:ext uri="{BB962C8B-B14F-4D97-AF65-F5344CB8AC3E}">
        <p14:creationId xmlns:p14="http://schemas.microsoft.com/office/powerpoint/2010/main" val="105397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it remains problematic to widely apply the AKMC model to reproduce phenomena at realistic scales because of the complex interaction and kinetics of materials. </a:t>
            </a:r>
            <a:endParaRPr lang="en-US" dirty="0"/>
          </a:p>
          <a:p>
            <a:endParaRPr lang="en-CN" dirty="0"/>
          </a:p>
          <a:p>
            <a:r>
              <a:rPr lang="en-CN" dirty="0"/>
              <a:t>Traditionally, AKMC simulation uses simplified interaction models. These models can be established before AKMC simulation. Core models and parameters maybe </a:t>
            </a:r>
          </a:p>
          <a:p>
            <a:r>
              <a:rPr lang="en-CN" dirty="0"/>
              <a:t>tabulated so that the simulation can be extended to experimentally revalent </a:t>
            </a:r>
            <a:r>
              <a:rPr lang="en-US" dirty="0"/>
              <a:t>scale,</a:t>
            </a:r>
            <a:r>
              <a:rPr lang="en-CN" dirty="0"/>
              <a:t> but physical reliability is limited.</a:t>
            </a:r>
          </a:p>
          <a:p>
            <a:endParaRPr lang="en-CN" dirty="0"/>
          </a:p>
          <a:p>
            <a:r>
              <a:rPr lang="en-CN" dirty="0"/>
              <a:t>For a physically reliable AKMC simulation, interaction and kinetics process should be calculated during simulation with highly accurate theoretical approach .</a:t>
            </a:r>
          </a:p>
          <a:p>
            <a:r>
              <a:rPr lang="en-CN" dirty="0"/>
              <a:t>It also must be applicable to large spatial systems. </a:t>
            </a:r>
          </a:p>
          <a:p>
            <a:endParaRPr lang="en-CN" dirty="0"/>
          </a:p>
          <a:p>
            <a:r>
              <a:rPr lang="en-CN" dirty="0"/>
              <a:t>Developing such AKMC program is both demanding and challenging.</a:t>
            </a:r>
          </a:p>
        </p:txBody>
      </p:sp>
      <p:sp>
        <p:nvSpPr>
          <p:cNvPr id="4" name="Slide Number Placeholder 3"/>
          <p:cNvSpPr>
            <a:spLocks noGrp="1"/>
          </p:cNvSpPr>
          <p:nvPr>
            <p:ph type="sldNum" sz="quarter" idx="5"/>
          </p:nvPr>
        </p:nvSpPr>
        <p:spPr/>
        <p:txBody>
          <a:bodyPr/>
          <a:lstStyle/>
          <a:p>
            <a:fld id="{E3904FE2-2202-444C-8F9F-1FCB0C19EC58}" type="slidenum">
              <a:rPr lang="en-CN" smtClean="0"/>
              <a:t>7</a:t>
            </a:fld>
            <a:endParaRPr lang="en-CN"/>
          </a:p>
        </p:txBody>
      </p:sp>
    </p:spTree>
    <p:extLst>
      <p:ext uri="{BB962C8B-B14F-4D97-AF65-F5344CB8AC3E}">
        <p14:creationId xmlns:p14="http://schemas.microsoft.com/office/powerpoint/2010/main" val="186685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Modeling materials at realistic spatial and temporal scales obviously requires a lot of computing resources. </a:t>
            </a:r>
          </a:p>
          <a:p>
            <a:r>
              <a:rPr lang="en-CN" dirty="0"/>
              <a:t>Efficiently harnessing power of supercomputer is a fundamental requiste. </a:t>
            </a:r>
          </a:p>
          <a:p>
            <a:endParaRPr lang="en-CN" dirty="0"/>
          </a:p>
          <a:p>
            <a:r>
              <a:rPr lang="en-CN" dirty="0"/>
              <a:t>Luckily, we got a chance to work on the new generation of Sunway supercomputer.</a:t>
            </a:r>
          </a:p>
          <a:p>
            <a:r>
              <a:rPr lang="en-CN" dirty="0"/>
              <a:t>The new generation of Sunway supercomputer equips with the new SW26010pro many-core processor.</a:t>
            </a:r>
          </a:p>
          <a:p>
            <a:r>
              <a:rPr lang="en-CN" dirty="0"/>
              <a:t>Each processor has 6 core groups and each core group has 1 management processing el;ement, 64 computing processing elements and 16 gigabytes of main memory.</a:t>
            </a:r>
          </a:p>
          <a:p>
            <a:r>
              <a:rPr lang="en-CN" dirty="0"/>
              <a:t>Each CPE has 256 kilobytes high-speed, manually controllable, local device memory.</a:t>
            </a:r>
          </a:p>
          <a:p>
            <a:endParaRPr lang="en-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 to the Sunway </a:t>
            </a:r>
            <a:r>
              <a:rPr lang="en-US" sz="1200" kern="1200" dirty="0" err="1">
                <a:solidFill>
                  <a:schemeClr val="tx1"/>
                </a:solidFill>
                <a:effectLst/>
                <a:latin typeface="+mn-lt"/>
                <a:ea typeface="+mn-ea"/>
                <a:cs typeface="+mn-cs"/>
              </a:rPr>
              <a:t>TaihuLight</a:t>
            </a:r>
            <a:r>
              <a:rPr lang="en-US" sz="1200" kern="1200" dirty="0">
                <a:solidFill>
                  <a:schemeClr val="tx1"/>
                </a:solidFill>
                <a:effectLst/>
                <a:latin typeface="+mn-lt"/>
                <a:ea typeface="+mn-ea"/>
                <a:cs typeface="+mn-cs"/>
              </a:rPr>
              <a:t> system, the new Sunway supercomputer adopts a new-generation of domestic high-performance heterogeneous many-core processors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interconnection network chips in China. </a:t>
            </a:r>
            <a:endParaRPr lang="en-US" dirty="0"/>
          </a:p>
          <a:p>
            <a:endParaRPr lang="en-CN" dirty="0"/>
          </a:p>
        </p:txBody>
      </p:sp>
      <p:sp>
        <p:nvSpPr>
          <p:cNvPr id="4" name="Slide Number Placeholder 3"/>
          <p:cNvSpPr>
            <a:spLocks noGrp="1"/>
          </p:cNvSpPr>
          <p:nvPr>
            <p:ph type="sldNum" sz="quarter" idx="5"/>
          </p:nvPr>
        </p:nvSpPr>
        <p:spPr/>
        <p:txBody>
          <a:bodyPr/>
          <a:lstStyle/>
          <a:p>
            <a:fld id="{E3904FE2-2202-444C-8F9F-1FCB0C19EC58}" type="slidenum">
              <a:rPr lang="en-CN" smtClean="0"/>
              <a:t>8</a:t>
            </a:fld>
            <a:endParaRPr lang="en-CN"/>
          </a:p>
        </p:txBody>
      </p:sp>
    </p:spTree>
    <p:extLst>
      <p:ext uri="{BB962C8B-B14F-4D97-AF65-F5344CB8AC3E}">
        <p14:creationId xmlns:p14="http://schemas.microsoft.com/office/powerpoint/2010/main" val="427995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Next, I will discuss about related works.</a:t>
            </a:r>
          </a:p>
        </p:txBody>
      </p:sp>
      <p:sp>
        <p:nvSpPr>
          <p:cNvPr id="4" name="Slide Number Placeholder 3"/>
          <p:cNvSpPr>
            <a:spLocks noGrp="1"/>
          </p:cNvSpPr>
          <p:nvPr>
            <p:ph type="sldNum" sz="quarter" idx="5"/>
          </p:nvPr>
        </p:nvSpPr>
        <p:spPr/>
        <p:txBody>
          <a:bodyPr/>
          <a:lstStyle/>
          <a:p>
            <a:fld id="{E3904FE2-2202-444C-8F9F-1FCB0C19EC58}" type="slidenum">
              <a:rPr lang="en-CN" smtClean="0"/>
              <a:t>9</a:t>
            </a:fld>
            <a:endParaRPr lang="en-CN"/>
          </a:p>
        </p:txBody>
      </p:sp>
    </p:spTree>
    <p:extLst>
      <p:ext uri="{BB962C8B-B14F-4D97-AF65-F5344CB8AC3E}">
        <p14:creationId xmlns:p14="http://schemas.microsoft.com/office/powerpoint/2010/main" val="186224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26740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04519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7832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Slide">
    <p:bg>
      <p:bgPr>
        <a:solidFill>
          <a:srgbClr val="F9F2ED">
            <a:alpha val="57000"/>
          </a:srgbClr>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7556EA58-CE62-A14C-A748-18BD6A9BCF5A}"/>
              </a:ext>
            </a:extLst>
          </p:cNvPr>
          <p:cNvSpPr>
            <a:spLocks noGrp="1"/>
          </p:cNvSpPr>
          <p:nvPr>
            <p:ph idx="1"/>
          </p:nvPr>
        </p:nvSpPr>
        <p:spPr>
          <a:xfrm>
            <a:off x="628650" y="1288257"/>
            <a:ext cx="7886700" cy="3344467"/>
          </a:xfrm>
        </p:spPr>
        <p:txBody>
          <a:bodyPr/>
          <a:lstStyle>
            <a:lvl1pPr>
              <a:defRPr sz="1650" baseline="0"/>
            </a:lvl1pPr>
            <a:lvl2pPr>
              <a:defRPr sz="1500" baseline="0"/>
            </a:lvl2pPr>
            <a:lvl3pPr>
              <a:defRPr sz="1350"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a:extLst>
              <a:ext uri="{FF2B5EF4-FFF2-40B4-BE49-F238E27FC236}">
                <a16:creationId xmlns:a16="http://schemas.microsoft.com/office/drawing/2014/main" id="{316EBF12-E194-2946-A340-DE2CA119DA6C}"/>
              </a:ext>
            </a:extLst>
          </p:cNvPr>
          <p:cNvSpPr>
            <a:spLocks noGrp="1"/>
          </p:cNvSpPr>
          <p:nvPr>
            <p:ph type="title"/>
          </p:nvPr>
        </p:nvSpPr>
        <p:spPr>
          <a:xfrm>
            <a:off x="628650" y="722710"/>
            <a:ext cx="7886700" cy="357188"/>
          </a:xfrm>
        </p:spPr>
        <p:txBody>
          <a:bodyPr/>
          <a:lstStyle/>
          <a:p>
            <a:r>
              <a:rPr lang="en-US"/>
              <a:t>Click to edit Master title style</a:t>
            </a:r>
          </a:p>
        </p:txBody>
      </p:sp>
      <p:pic>
        <p:nvPicPr>
          <p:cNvPr id="27" name="Picture 26">
            <a:extLst>
              <a:ext uri="{FF2B5EF4-FFF2-40B4-BE49-F238E27FC236}">
                <a16:creationId xmlns:a16="http://schemas.microsoft.com/office/drawing/2014/main" id="{C3220641-CC8E-6D48-8C14-9B98F26DA5DF}"/>
              </a:ext>
            </a:extLst>
          </p:cNvPr>
          <p:cNvPicPr>
            <a:picLocks noChangeAspect="1"/>
          </p:cNvPicPr>
          <p:nvPr/>
        </p:nvPicPr>
        <p:blipFill>
          <a:blip r:embed="rId2"/>
          <a:stretch>
            <a:fillRect/>
          </a:stretch>
        </p:blipFill>
        <p:spPr>
          <a:xfrm>
            <a:off x="0" y="0"/>
            <a:ext cx="9144000" cy="514350"/>
          </a:xfrm>
          <a:prstGeom prst="rect">
            <a:avLst/>
          </a:prstGeom>
        </p:spPr>
      </p:pic>
      <p:pic>
        <p:nvPicPr>
          <p:cNvPr id="5" name="Picture 4">
            <a:extLst>
              <a:ext uri="{FF2B5EF4-FFF2-40B4-BE49-F238E27FC236}">
                <a16:creationId xmlns:a16="http://schemas.microsoft.com/office/drawing/2014/main" id="{7CEDFF7B-0ADA-BC43-B656-470E4BFFA8B0}"/>
              </a:ext>
            </a:extLst>
          </p:cNvPr>
          <p:cNvPicPr>
            <a:picLocks noChangeAspect="1"/>
          </p:cNvPicPr>
          <p:nvPr userDrawn="1"/>
        </p:nvPicPr>
        <p:blipFill>
          <a:blip r:embed="rId2"/>
          <a:stretch>
            <a:fillRect/>
          </a:stretch>
        </p:blipFill>
        <p:spPr>
          <a:xfrm>
            <a:off x="0" y="0"/>
            <a:ext cx="9144000" cy="514350"/>
          </a:xfrm>
          <a:prstGeom prst="rect">
            <a:avLst/>
          </a:prstGeom>
        </p:spPr>
      </p:pic>
    </p:spTree>
    <p:extLst>
      <p:ext uri="{BB962C8B-B14F-4D97-AF65-F5344CB8AC3E}">
        <p14:creationId xmlns:p14="http://schemas.microsoft.com/office/powerpoint/2010/main" val="240200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277474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2051637"/>
            <a:ext cx="5491162" cy="1370220"/>
          </a:xfrm>
        </p:spPr>
        <p:txBody>
          <a:bodyPr anchor="b">
            <a:normAutofit/>
          </a:bodyPr>
          <a:lstStyle>
            <a:lvl1pPr>
              <a:defRPr sz="2400" baseline="0">
                <a:solidFill>
                  <a:srgbClr val="ECE4DA"/>
                </a:solidFill>
              </a:defRPr>
            </a:lvl1pPr>
          </a:lstStyle>
          <a:p>
            <a:r>
              <a:rPr lang="en-US" dirty="0"/>
              <a:t>Click to edit Master title style</a:t>
            </a:r>
          </a:p>
        </p:txBody>
      </p:sp>
      <p:sp>
        <p:nvSpPr>
          <p:cNvPr id="3" name="Text Placeholder 2"/>
          <p:cNvSpPr>
            <a:spLocks noGrp="1"/>
          </p:cNvSpPr>
          <p:nvPr>
            <p:ph type="body" idx="1"/>
          </p:nvPr>
        </p:nvSpPr>
        <p:spPr>
          <a:xfrm>
            <a:off x="623889" y="3442098"/>
            <a:ext cx="5491162" cy="1125140"/>
          </a:xfrm>
        </p:spPr>
        <p:txBody>
          <a:bodyPr>
            <a:normAutofit/>
          </a:bodyPr>
          <a:lstStyle>
            <a:lvl1pPr marL="0" indent="0">
              <a:buNone/>
              <a:defRPr sz="1600" baseline="0">
                <a:solidFill>
                  <a:srgbClr val="ECE4D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187C93F-99C9-E741-B555-BE1D49D36462}"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28676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87C93F-99C9-E741-B555-BE1D49D36462}"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90422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87C93F-99C9-E741-B555-BE1D49D36462}" type="datetimeFigureOut">
              <a:rPr lang="en-US" smtClean="0"/>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19506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87C93F-99C9-E741-B555-BE1D49D36462}" type="datetimeFigureOut">
              <a:rPr lang="en-US" smtClean="0"/>
              <a:t>10/19/21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53453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7C93F-99C9-E741-B555-BE1D49D36462}" type="datetimeFigureOut">
              <a:rPr lang="en-US" smtClean="0"/>
              <a:t>10/19/21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59425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187C93F-99C9-E741-B555-BE1D49D36462}"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57214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187C93F-99C9-E741-B555-BE1D49D36462}"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56865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187C93F-99C9-E741-B555-BE1D49D36462}" type="datetimeFigureOut">
              <a:rPr lang="en-US" smtClean="0"/>
              <a:t>10/19/21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BA06C4-DED5-B445-98FA-62023581D134}" type="slidenum">
              <a:rPr lang="en-US" smtClean="0"/>
              <a:t>‹#›</a:t>
            </a:fld>
            <a:endParaRPr lang="en-US"/>
          </a:p>
        </p:txBody>
      </p:sp>
    </p:spTree>
    <p:extLst>
      <p:ext uri="{BB962C8B-B14F-4D97-AF65-F5344CB8AC3E}">
        <p14:creationId xmlns:p14="http://schemas.microsoft.com/office/powerpoint/2010/main" val="160366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file:////Users/toddszymanski/Documents/01%20Work/SC21/title%20slide/sc21_back_02.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FC9D1-DD16-2542-830B-FA0A17CA87C5}"/>
              </a:ext>
            </a:extLst>
          </p:cNvPr>
          <p:cNvPicPr>
            <a:picLocks noChangeAspect="1"/>
          </p:cNvPicPr>
          <p:nvPr/>
        </p:nvPicPr>
        <p:blipFill>
          <a:blip r:embed="rId3" r:link="rId4">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1F50E50E-9473-EE4C-BC1E-32F301523BB1}"/>
              </a:ext>
            </a:extLst>
          </p:cNvPr>
          <p:cNvSpPr>
            <a:spLocks noGrp="1"/>
          </p:cNvSpPr>
          <p:nvPr>
            <p:ph type="title"/>
          </p:nvPr>
        </p:nvSpPr>
        <p:spPr/>
        <p:txBody>
          <a:bodyPr>
            <a:normAutofit fontScale="90000"/>
          </a:bodyPr>
          <a:lstStyle/>
          <a:p>
            <a:pPr algn="just"/>
            <a:r>
              <a:rPr lang="en-US" dirty="0"/>
              <a:t>TensorKMC: Kinetic Monte Carlo Simulation of 50 Trillion Atoms Driven by Deep Learning on a New Generation of Sunway Supercomputer</a:t>
            </a:r>
          </a:p>
        </p:txBody>
      </p:sp>
      <p:sp>
        <p:nvSpPr>
          <p:cNvPr id="7" name="Text Placeholder 6">
            <a:extLst>
              <a:ext uri="{FF2B5EF4-FFF2-40B4-BE49-F238E27FC236}">
                <a16:creationId xmlns:a16="http://schemas.microsoft.com/office/drawing/2014/main" id="{660EFD0D-479A-E44C-8E36-A899E9B68C19}"/>
              </a:ext>
            </a:extLst>
          </p:cNvPr>
          <p:cNvSpPr>
            <a:spLocks noGrp="1"/>
          </p:cNvSpPr>
          <p:nvPr>
            <p:ph type="body" idx="1"/>
          </p:nvPr>
        </p:nvSpPr>
        <p:spPr/>
        <p:txBody>
          <a:bodyPr>
            <a:normAutofit fontScale="92500" lnSpcReduction="10000"/>
          </a:bodyPr>
          <a:lstStyle/>
          <a:p>
            <a:endParaRPr lang="en-US" dirty="0"/>
          </a:p>
          <a:p>
            <a:r>
              <a:rPr lang="en-US" dirty="0"/>
              <a:t>Xin Chen</a:t>
            </a:r>
          </a:p>
          <a:p>
            <a:r>
              <a:rPr lang="en-US" sz="1400" dirty="0"/>
              <a:t>Institute of Applied Physics and Computational Mathematics</a:t>
            </a:r>
          </a:p>
          <a:p>
            <a:r>
              <a:rPr lang="en-US" sz="1400" dirty="0"/>
              <a:t>Beijing, China</a:t>
            </a:r>
          </a:p>
        </p:txBody>
      </p:sp>
    </p:spTree>
    <p:extLst>
      <p:ext uri="{BB962C8B-B14F-4D97-AF65-F5344CB8AC3E}">
        <p14:creationId xmlns:p14="http://schemas.microsoft.com/office/powerpoint/2010/main" val="3375226446"/>
      </p:ext>
    </p:extLst>
  </p:cSld>
  <p:clrMapOvr>
    <a:masterClrMapping/>
  </p:clrMapOvr>
  <mc:AlternateContent xmlns:mc="http://schemas.openxmlformats.org/markup-compatibility/2006" xmlns:p14="http://schemas.microsoft.com/office/powerpoint/2010/main">
    <mc:Choice Requires="p14">
      <p:transition spd="slow" p14:dur="2000" advTm="23210"/>
    </mc:Choice>
    <mc:Fallback xmlns="">
      <p:transition spd="slow" advTm="232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F8976-61EF-EC4E-A5AB-BD4F7287EAC7}"/>
              </a:ext>
            </a:extLst>
          </p:cNvPr>
          <p:cNvSpPr>
            <a:spLocks noGrp="1"/>
          </p:cNvSpPr>
          <p:nvPr>
            <p:ph idx="1"/>
          </p:nvPr>
        </p:nvSpPr>
        <p:spPr/>
        <p:txBody>
          <a:bodyPr/>
          <a:lstStyle/>
          <a:p>
            <a:r>
              <a:rPr lang="en-US" dirty="0"/>
              <a:t>Developed by </a:t>
            </a:r>
            <a:r>
              <a:rPr lang="en-US" dirty="0" err="1"/>
              <a:t>Électricité</a:t>
            </a:r>
            <a:r>
              <a:rPr lang="en-US" dirty="0"/>
              <a:t> de France (EDF), owner of 58 power plants in France</a:t>
            </a:r>
          </a:p>
          <a:p>
            <a:r>
              <a:rPr lang="en-US" dirty="0"/>
              <a:t>Capable of simulating long-term kinetics and atomic behaviors of dilute metal alloys</a:t>
            </a:r>
          </a:p>
          <a:p>
            <a:r>
              <a:rPr lang="en-US" dirty="0"/>
              <a:t>Serial, empirical potentials, hundreds of thousands of atoms</a:t>
            </a:r>
          </a:p>
          <a:p>
            <a:endParaRPr lang="en-US" dirty="0"/>
          </a:p>
          <a:p>
            <a:endParaRPr lang="en-CN" dirty="0"/>
          </a:p>
        </p:txBody>
      </p:sp>
      <p:sp>
        <p:nvSpPr>
          <p:cNvPr id="3" name="Title 2">
            <a:extLst>
              <a:ext uri="{FF2B5EF4-FFF2-40B4-BE49-F238E27FC236}">
                <a16:creationId xmlns:a16="http://schemas.microsoft.com/office/drawing/2014/main" id="{9F1BA862-1083-BC40-9067-FA5E39E74C55}"/>
              </a:ext>
            </a:extLst>
          </p:cNvPr>
          <p:cNvSpPr>
            <a:spLocks noGrp="1"/>
          </p:cNvSpPr>
          <p:nvPr>
            <p:ph type="title"/>
          </p:nvPr>
        </p:nvSpPr>
        <p:spPr/>
        <p:txBody>
          <a:bodyPr>
            <a:normAutofit fontScale="90000"/>
          </a:bodyPr>
          <a:lstStyle/>
          <a:p>
            <a:r>
              <a:rPr lang="en-CN" b="1" dirty="0"/>
              <a:t>LAKIMOCA</a:t>
            </a:r>
          </a:p>
        </p:txBody>
      </p:sp>
      <p:grpSp>
        <p:nvGrpSpPr>
          <p:cNvPr id="4" name="Group 3">
            <a:extLst>
              <a:ext uri="{FF2B5EF4-FFF2-40B4-BE49-F238E27FC236}">
                <a16:creationId xmlns:a16="http://schemas.microsoft.com/office/drawing/2014/main" id="{083D9F46-E682-BC49-8030-FE1DF53886A2}"/>
              </a:ext>
            </a:extLst>
          </p:cNvPr>
          <p:cNvGrpSpPr/>
          <p:nvPr/>
        </p:nvGrpSpPr>
        <p:grpSpPr>
          <a:xfrm>
            <a:off x="1067562" y="2379779"/>
            <a:ext cx="6732270" cy="2252945"/>
            <a:chOff x="358938" y="2132856"/>
            <a:chExt cx="8840886" cy="2958590"/>
          </a:xfrm>
        </p:grpSpPr>
        <p:pic>
          <p:nvPicPr>
            <p:cNvPr id="5" name="Picture 4">
              <a:extLst>
                <a:ext uri="{FF2B5EF4-FFF2-40B4-BE49-F238E27FC236}">
                  <a16:creationId xmlns:a16="http://schemas.microsoft.com/office/drawing/2014/main" id="{86E00A02-F4C2-6D49-A024-0C29C5AEC973}"/>
                </a:ext>
              </a:extLst>
            </p:cNvPr>
            <p:cNvPicPr>
              <a:picLocks noChangeAspect="1"/>
            </p:cNvPicPr>
            <p:nvPr/>
          </p:nvPicPr>
          <p:blipFill>
            <a:blip r:embed="rId3"/>
            <a:stretch>
              <a:fillRect/>
            </a:stretch>
          </p:blipFill>
          <p:spPr>
            <a:xfrm>
              <a:off x="358938" y="2132856"/>
              <a:ext cx="5832648" cy="2958590"/>
            </a:xfrm>
            <a:prstGeom prst="rect">
              <a:avLst/>
            </a:prstGeom>
          </p:spPr>
        </p:pic>
        <p:pic>
          <p:nvPicPr>
            <p:cNvPr id="6" name="Picture 5">
              <a:extLst>
                <a:ext uri="{FF2B5EF4-FFF2-40B4-BE49-F238E27FC236}">
                  <a16:creationId xmlns:a16="http://schemas.microsoft.com/office/drawing/2014/main" id="{1B34EF30-C17A-CE49-BF83-A8A99E7478A5}"/>
                </a:ext>
              </a:extLst>
            </p:cNvPr>
            <p:cNvPicPr>
              <a:picLocks noChangeAspect="1"/>
            </p:cNvPicPr>
            <p:nvPr/>
          </p:nvPicPr>
          <p:blipFill>
            <a:blip r:embed="rId4"/>
            <a:stretch>
              <a:fillRect/>
            </a:stretch>
          </p:blipFill>
          <p:spPr>
            <a:xfrm>
              <a:off x="6465168" y="2185015"/>
              <a:ext cx="2734656" cy="2886582"/>
            </a:xfrm>
            <a:prstGeom prst="rect">
              <a:avLst/>
            </a:prstGeom>
          </p:spPr>
        </p:pic>
      </p:grpSp>
      <p:sp>
        <p:nvSpPr>
          <p:cNvPr id="7" name="Rectangle 6">
            <a:extLst>
              <a:ext uri="{FF2B5EF4-FFF2-40B4-BE49-F238E27FC236}">
                <a16:creationId xmlns:a16="http://schemas.microsoft.com/office/drawing/2014/main" id="{84833304-4026-C24C-A618-BDC1E7BA928E}"/>
              </a:ext>
            </a:extLst>
          </p:cNvPr>
          <p:cNvSpPr/>
          <p:nvPr/>
        </p:nvSpPr>
        <p:spPr>
          <a:xfrm>
            <a:off x="2876841" y="4766591"/>
            <a:ext cx="3019096" cy="276999"/>
          </a:xfrm>
          <a:prstGeom prst="rect">
            <a:avLst/>
          </a:prstGeom>
        </p:spPr>
        <p:txBody>
          <a:bodyPr wrap="none">
            <a:spAutoFit/>
          </a:bodyPr>
          <a:lstStyle/>
          <a:p>
            <a:r>
              <a:rPr lang="en-US" altLang="zh-CN" sz="1200" dirty="0"/>
              <a:t>Vincent et al., J. </a:t>
            </a:r>
            <a:r>
              <a:rPr lang="en-US" altLang="zh-CN" sz="1200" dirty="0" err="1"/>
              <a:t>Nuc</a:t>
            </a:r>
            <a:r>
              <a:rPr lang="en-US" altLang="zh-CN" sz="1200" dirty="0"/>
              <a:t>. Mater. 2006, 351, 88-99</a:t>
            </a:r>
            <a:endParaRPr lang="en-CN" sz="1200" dirty="0"/>
          </a:p>
        </p:txBody>
      </p:sp>
    </p:spTree>
    <p:extLst>
      <p:ext uri="{BB962C8B-B14F-4D97-AF65-F5344CB8AC3E}">
        <p14:creationId xmlns:p14="http://schemas.microsoft.com/office/powerpoint/2010/main" val="3034937666"/>
      </p:ext>
    </p:extLst>
  </p:cSld>
  <p:clrMapOvr>
    <a:masterClrMapping/>
  </p:clrMapOvr>
  <mc:AlternateContent xmlns:mc="http://schemas.openxmlformats.org/markup-compatibility/2006" xmlns:p14="http://schemas.microsoft.com/office/powerpoint/2010/main">
    <mc:Choice Requires="p14">
      <p:transition spd="slow" p14:dur="2000" advTm="25476"/>
    </mc:Choice>
    <mc:Fallback xmlns="">
      <p:transition spd="slow" advTm="2547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91295-5BB2-774B-B068-E64F81D7307B}"/>
              </a:ext>
            </a:extLst>
          </p:cNvPr>
          <p:cNvSpPr>
            <a:spLocks noGrp="1"/>
          </p:cNvSpPr>
          <p:nvPr>
            <p:ph idx="1"/>
          </p:nvPr>
        </p:nvSpPr>
        <p:spPr/>
        <p:txBody>
          <a:bodyPr/>
          <a:lstStyle/>
          <a:p>
            <a:r>
              <a:rPr lang="en-CN" dirty="0"/>
              <a:t>Developed by Hong-Hui Shang and co-workers in 2019</a:t>
            </a:r>
          </a:p>
          <a:p>
            <a:r>
              <a:rPr lang="en-CN" dirty="0"/>
              <a:t>Can simulate up to hundreds of billions of atoms with empirical potentials</a:t>
            </a:r>
          </a:p>
          <a:p>
            <a:r>
              <a:rPr lang="en-CN" dirty="0"/>
              <a:t>Specially optimized for Sunway TaihuLight</a:t>
            </a:r>
          </a:p>
        </p:txBody>
      </p:sp>
      <p:sp>
        <p:nvSpPr>
          <p:cNvPr id="3" name="Title 2">
            <a:extLst>
              <a:ext uri="{FF2B5EF4-FFF2-40B4-BE49-F238E27FC236}">
                <a16:creationId xmlns:a16="http://schemas.microsoft.com/office/drawing/2014/main" id="{269668D7-FED3-2048-9269-B6676BA98AAE}"/>
              </a:ext>
            </a:extLst>
          </p:cNvPr>
          <p:cNvSpPr>
            <a:spLocks noGrp="1"/>
          </p:cNvSpPr>
          <p:nvPr>
            <p:ph type="title"/>
          </p:nvPr>
        </p:nvSpPr>
        <p:spPr/>
        <p:txBody>
          <a:bodyPr>
            <a:normAutofit fontScale="90000"/>
          </a:bodyPr>
          <a:lstStyle/>
          <a:p>
            <a:r>
              <a:rPr lang="en-CN" b="1" dirty="0"/>
              <a:t>OpenKMC</a:t>
            </a:r>
          </a:p>
        </p:txBody>
      </p:sp>
      <p:pic>
        <p:nvPicPr>
          <p:cNvPr id="4" name="图片 23">
            <a:extLst>
              <a:ext uri="{FF2B5EF4-FFF2-40B4-BE49-F238E27FC236}">
                <a16:creationId xmlns:a16="http://schemas.microsoft.com/office/drawing/2014/main" id="{DDDB164F-3862-FF47-8415-C06381434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62" y="2479472"/>
            <a:ext cx="3065526" cy="1817194"/>
          </a:xfrm>
          <a:prstGeom prst="rect">
            <a:avLst/>
          </a:prstGeom>
        </p:spPr>
      </p:pic>
      <p:pic>
        <p:nvPicPr>
          <p:cNvPr id="5" name="Picture 4">
            <a:extLst>
              <a:ext uri="{FF2B5EF4-FFF2-40B4-BE49-F238E27FC236}">
                <a16:creationId xmlns:a16="http://schemas.microsoft.com/office/drawing/2014/main" id="{9F13A9CC-B869-AA43-A750-0509033BF2F9}"/>
              </a:ext>
            </a:extLst>
          </p:cNvPr>
          <p:cNvPicPr>
            <a:picLocks noChangeAspect="1"/>
          </p:cNvPicPr>
          <p:nvPr/>
        </p:nvPicPr>
        <p:blipFill>
          <a:blip r:embed="rId4"/>
          <a:stretch>
            <a:fillRect/>
          </a:stretch>
        </p:blipFill>
        <p:spPr>
          <a:xfrm>
            <a:off x="4660789" y="2460586"/>
            <a:ext cx="3065526" cy="1836080"/>
          </a:xfrm>
          <a:prstGeom prst="rect">
            <a:avLst/>
          </a:prstGeom>
        </p:spPr>
      </p:pic>
      <p:sp>
        <p:nvSpPr>
          <p:cNvPr id="6" name="TextBox 5">
            <a:extLst>
              <a:ext uri="{FF2B5EF4-FFF2-40B4-BE49-F238E27FC236}">
                <a16:creationId xmlns:a16="http://schemas.microsoft.com/office/drawing/2014/main" id="{03E028B3-1130-9E4E-A857-14388524F2C3}"/>
              </a:ext>
            </a:extLst>
          </p:cNvPr>
          <p:cNvSpPr txBox="1"/>
          <p:nvPr/>
        </p:nvSpPr>
        <p:spPr>
          <a:xfrm>
            <a:off x="1891290" y="4590911"/>
            <a:ext cx="4758226" cy="276999"/>
          </a:xfrm>
          <a:prstGeom prst="rect">
            <a:avLst/>
          </a:prstGeom>
          <a:noFill/>
        </p:spPr>
        <p:txBody>
          <a:bodyPr wrap="none" rtlCol="0">
            <a:spAutoFit/>
          </a:bodyPr>
          <a:lstStyle/>
          <a:p>
            <a:r>
              <a:rPr lang="en-US" sz="1200" dirty="0" err="1"/>
              <a:t>Kun</a:t>
            </a:r>
            <a:r>
              <a:rPr lang="en-US" sz="1200" dirty="0"/>
              <a:t> Li and Hong-Hui Shang et al. SC’ 19. </a:t>
            </a:r>
            <a:r>
              <a:rPr lang="en-US" sz="1200" dirty="0" err="1"/>
              <a:t>doi</a:t>
            </a:r>
            <a:r>
              <a:rPr lang="en-US" sz="1200" dirty="0"/>
              <a:t>: 10. 1145/3295500.3356165 </a:t>
            </a:r>
          </a:p>
        </p:txBody>
      </p:sp>
    </p:spTree>
    <p:extLst>
      <p:ext uri="{BB962C8B-B14F-4D97-AF65-F5344CB8AC3E}">
        <p14:creationId xmlns:p14="http://schemas.microsoft.com/office/powerpoint/2010/main" val="699030177"/>
      </p:ext>
    </p:extLst>
  </p:cSld>
  <p:clrMapOvr>
    <a:masterClrMapping/>
  </p:clrMapOvr>
  <mc:AlternateContent xmlns:mc="http://schemas.openxmlformats.org/markup-compatibility/2006" xmlns:p14="http://schemas.microsoft.com/office/powerpoint/2010/main">
    <mc:Choice Requires="p14">
      <p:transition spd="slow" p14:dur="2000" advTm="17581"/>
    </mc:Choice>
    <mc:Fallback xmlns="">
      <p:transition spd="slow" advTm="1758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993E2-1703-8743-9CDE-BA87C3406F60}"/>
              </a:ext>
            </a:extLst>
          </p:cNvPr>
          <p:cNvSpPr>
            <a:spLocks noGrp="1"/>
          </p:cNvSpPr>
          <p:nvPr>
            <p:ph idx="1"/>
          </p:nvPr>
        </p:nvSpPr>
        <p:spPr/>
        <p:txBody>
          <a:bodyPr/>
          <a:lstStyle/>
          <a:p>
            <a:r>
              <a:rPr lang="en-CN" dirty="0"/>
              <a:t>i-Pi 2.0 is a universal force engine</a:t>
            </a:r>
          </a:p>
          <a:p>
            <a:r>
              <a:rPr lang="en-CN" dirty="0"/>
              <a:t>Neural network potential based AKMC simulates natural aging behavior of Al-6xxx alloys (~1500 atoms)</a:t>
            </a:r>
          </a:p>
        </p:txBody>
      </p:sp>
      <p:sp>
        <p:nvSpPr>
          <p:cNvPr id="3" name="Title 2">
            <a:extLst>
              <a:ext uri="{FF2B5EF4-FFF2-40B4-BE49-F238E27FC236}">
                <a16:creationId xmlns:a16="http://schemas.microsoft.com/office/drawing/2014/main" id="{719F55C7-FA75-8447-8B74-216C030AB1F6}"/>
              </a:ext>
            </a:extLst>
          </p:cNvPr>
          <p:cNvSpPr>
            <a:spLocks noGrp="1"/>
          </p:cNvSpPr>
          <p:nvPr>
            <p:ph type="title"/>
          </p:nvPr>
        </p:nvSpPr>
        <p:spPr/>
        <p:txBody>
          <a:bodyPr>
            <a:normAutofit fontScale="90000"/>
          </a:bodyPr>
          <a:lstStyle/>
          <a:p>
            <a:r>
              <a:rPr lang="en-CN" b="1" dirty="0"/>
              <a:t>i-PI</a:t>
            </a:r>
          </a:p>
        </p:txBody>
      </p:sp>
      <p:pic>
        <p:nvPicPr>
          <p:cNvPr id="4" name="Picture 3">
            <a:extLst>
              <a:ext uri="{FF2B5EF4-FFF2-40B4-BE49-F238E27FC236}">
                <a16:creationId xmlns:a16="http://schemas.microsoft.com/office/drawing/2014/main" id="{4C2BE8AC-7537-F742-A0D7-79B400EDCD27}"/>
              </a:ext>
            </a:extLst>
          </p:cNvPr>
          <p:cNvPicPr>
            <a:picLocks noChangeAspect="1"/>
          </p:cNvPicPr>
          <p:nvPr/>
        </p:nvPicPr>
        <p:blipFill>
          <a:blip r:embed="rId3"/>
          <a:stretch>
            <a:fillRect/>
          </a:stretch>
        </p:blipFill>
        <p:spPr>
          <a:xfrm>
            <a:off x="998232" y="2435518"/>
            <a:ext cx="3372254" cy="1864107"/>
          </a:xfrm>
          <a:prstGeom prst="rect">
            <a:avLst/>
          </a:prstGeom>
        </p:spPr>
      </p:pic>
      <p:pic>
        <p:nvPicPr>
          <p:cNvPr id="5" name="Picture 4">
            <a:extLst>
              <a:ext uri="{FF2B5EF4-FFF2-40B4-BE49-F238E27FC236}">
                <a16:creationId xmlns:a16="http://schemas.microsoft.com/office/drawing/2014/main" id="{6D2AF8EB-79C3-F84A-A25F-721B0DB41D86}"/>
              </a:ext>
            </a:extLst>
          </p:cNvPr>
          <p:cNvPicPr>
            <a:picLocks noChangeAspect="1"/>
          </p:cNvPicPr>
          <p:nvPr/>
        </p:nvPicPr>
        <p:blipFill>
          <a:blip r:embed="rId4"/>
          <a:stretch>
            <a:fillRect/>
          </a:stretch>
        </p:blipFill>
        <p:spPr>
          <a:xfrm>
            <a:off x="5077839" y="2435518"/>
            <a:ext cx="2932558" cy="1864107"/>
          </a:xfrm>
          <a:prstGeom prst="rect">
            <a:avLst/>
          </a:prstGeom>
        </p:spPr>
      </p:pic>
      <p:sp>
        <p:nvSpPr>
          <p:cNvPr id="6" name="TextBox 5">
            <a:extLst>
              <a:ext uri="{FF2B5EF4-FFF2-40B4-BE49-F238E27FC236}">
                <a16:creationId xmlns:a16="http://schemas.microsoft.com/office/drawing/2014/main" id="{C3B25A88-1FD0-854E-8569-16262A95C1A8}"/>
              </a:ext>
            </a:extLst>
          </p:cNvPr>
          <p:cNvSpPr txBox="1"/>
          <p:nvPr/>
        </p:nvSpPr>
        <p:spPr>
          <a:xfrm>
            <a:off x="2942851" y="4568441"/>
            <a:ext cx="3435877" cy="461665"/>
          </a:xfrm>
          <a:prstGeom prst="rect">
            <a:avLst/>
          </a:prstGeom>
          <a:noFill/>
        </p:spPr>
        <p:txBody>
          <a:bodyPr wrap="none" rtlCol="0">
            <a:spAutoFit/>
          </a:bodyPr>
          <a:lstStyle/>
          <a:p>
            <a:r>
              <a:rPr lang="en-CN" sz="1200" dirty="0"/>
              <a:t>Jahn et al. Phys. Rev. M. 2021, 5, 053805</a:t>
            </a:r>
          </a:p>
          <a:p>
            <a:r>
              <a:rPr lang="en-US" sz="1200" dirty="0"/>
              <a:t>Kapil et al., Comp. Phys. Comm. 2018, 236, 214–223</a:t>
            </a:r>
            <a:endParaRPr lang="en-CN" sz="1200" dirty="0"/>
          </a:p>
        </p:txBody>
      </p:sp>
    </p:spTree>
    <p:extLst>
      <p:ext uri="{BB962C8B-B14F-4D97-AF65-F5344CB8AC3E}">
        <p14:creationId xmlns:p14="http://schemas.microsoft.com/office/powerpoint/2010/main" val="3703855058"/>
      </p:ext>
    </p:extLst>
  </p:cSld>
  <p:clrMapOvr>
    <a:masterClrMapping/>
  </p:clrMapOvr>
  <mc:AlternateContent xmlns:mc="http://schemas.openxmlformats.org/markup-compatibility/2006" xmlns:p14="http://schemas.microsoft.com/office/powerpoint/2010/main">
    <mc:Choice Requires="p14">
      <p:transition spd="slow" p14:dur="2000" advTm="25240"/>
    </mc:Choice>
    <mc:Fallback xmlns="">
      <p:transition spd="slow" advTm="252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3D34959E-6D16-4946-B54B-31C9A0F8D00C}"/>
              </a:ext>
            </a:extLst>
          </p:cNvPr>
          <p:cNvSpPr txBox="1">
            <a:spLocks noChangeArrowheads="1"/>
          </p:cNvSpPr>
          <p:nvPr/>
        </p:nvSpPr>
        <p:spPr bwMode="auto">
          <a:xfrm>
            <a:off x="1712613" y="980764"/>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en-US" sz="2200" b="1" dirty="0">
                <a:solidFill>
                  <a:schemeClr val="bg1">
                    <a:lumMod val="65000"/>
                  </a:schemeClr>
                </a:solidFill>
                <a:latin typeface="+mj-lt"/>
                <a:ea typeface="黑体" panose="02010609060101010101" pitchFamily="49" charset="-122"/>
                <a:sym typeface="Calibri" panose="020F0502020204030204" pitchFamily="34" charset="0"/>
              </a:rPr>
              <a:t>Background</a:t>
            </a:r>
            <a:endParaRPr lang="en-US" altLang="zh-CN"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5" name="Text Box 14">
            <a:extLst>
              <a:ext uri="{FF2B5EF4-FFF2-40B4-BE49-F238E27FC236}">
                <a16:creationId xmlns:a16="http://schemas.microsoft.com/office/drawing/2014/main" id="{280F2C14-8CE2-7347-9FE2-84269852D8BB}"/>
              </a:ext>
            </a:extLst>
          </p:cNvPr>
          <p:cNvSpPr txBox="1">
            <a:spLocks noChangeArrowheads="1"/>
          </p:cNvSpPr>
          <p:nvPr/>
        </p:nvSpPr>
        <p:spPr bwMode="auto">
          <a:xfrm>
            <a:off x="1028400" y="992839"/>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1</a:t>
            </a:r>
          </a:p>
        </p:txBody>
      </p:sp>
      <p:sp>
        <p:nvSpPr>
          <p:cNvPr id="6" name="Text Box 15">
            <a:extLst>
              <a:ext uri="{FF2B5EF4-FFF2-40B4-BE49-F238E27FC236}">
                <a16:creationId xmlns:a16="http://schemas.microsoft.com/office/drawing/2014/main" id="{758BAE6C-DB9A-294B-882A-2CDA6867FE32}"/>
              </a:ext>
            </a:extLst>
          </p:cNvPr>
          <p:cNvSpPr txBox="1">
            <a:spLocks noChangeArrowheads="1"/>
          </p:cNvSpPr>
          <p:nvPr/>
        </p:nvSpPr>
        <p:spPr bwMode="auto">
          <a:xfrm>
            <a:off x="1712612" y="177609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Related</a:t>
            </a:r>
            <a:r>
              <a:rPr lang="en-US" altLang="zh-CN" sz="2200" b="1" dirty="0">
                <a:latin typeface="+mj-lt"/>
                <a:ea typeface="黑体" panose="02010609060101010101" pitchFamily="49" charset="-122"/>
                <a:sym typeface="Calibri" panose="020F0502020204030204" pitchFamily="34" charset="0"/>
              </a:rPr>
              <a:t> </a:t>
            </a: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works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7" name="Text Box 16">
            <a:extLst>
              <a:ext uri="{FF2B5EF4-FFF2-40B4-BE49-F238E27FC236}">
                <a16:creationId xmlns:a16="http://schemas.microsoft.com/office/drawing/2014/main" id="{943A99E8-1DD3-CB45-9724-90ACE49A7C24}"/>
              </a:ext>
            </a:extLst>
          </p:cNvPr>
          <p:cNvSpPr txBox="1">
            <a:spLocks noChangeArrowheads="1"/>
          </p:cNvSpPr>
          <p:nvPr/>
        </p:nvSpPr>
        <p:spPr bwMode="auto">
          <a:xfrm>
            <a:off x="1028400" y="1787030"/>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Times New Roman" panose="02020603050405020304" pitchFamily="18" charset="0"/>
                <a:cs typeface="Times New Roman" panose="02020603050405020304" pitchFamily="18" charset="0"/>
              </a:rPr>
              <a:t>2</a:t>
            </a:r>
          </a:p>
        </p:txBody>
      </p:sp>
      <p:grpSp>
        <p:nvGrpSpPr>
          <p:cNvPr id="16" name="Group 15">
            <a:extLst>
              <a:ext uri="{FF2B5EF4-FFF2-40B4-BE49-F238E27FC236}">
                <a16:creationId xmlns:a16="http://schemas.microsoft.com/office/drawing/2014/main" id="{BABC56B8-AEFF-4A4C-B4CA-933BF329DB87}"/>
              </a:ext>
            </a:extLst>
          </p:cNvPr>
          <p:cNvGrpSpPr/>
          <p:nvPr/>
        </p:nvGrpSpPr>
        <p:grpSpPr>
          <a:xfrm>
            <a:off x="1028397" y="4203052"/>
            <a:ext cx="6901165" cy="430888"/>
            <a:chOff x="971248" y="4287523"/>
            <a:chExt cx="6901165" cy="430888"/>
          </a:xfrm>
        </p:grpSpPr>
        <p:sp>
          <p:nvSpPr>
            <p:cNvPr id="8" name="Text Box 17">
              <a:extLst>
                <a:ext uri="{FF2B5EF4-FFF2-40B4-BE49-F238E27FC236}">
                  <a16:creationId xmlns:a16="http://schemas.microsoft.com/office/drawing/2014/main" id="{4DF7CA96-395B-794A-BECF-13BB7ABF7F02}"/>
                </a:ext>
              </a:extLst>
            </p:cNvPr>
            <p:cNvSpPr txBox="1">
              <a:spLocks noChangeArrowheads="1"/>
            </p:cNvSpPr>
            <p:nvPr/>
          </p:nvSpPr>
          <p:spPr bwMode="auto">
            <a:xfrm>
              <a:off x="1663401" y="4287524"/>
              <a:ext cx="6209012"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Application</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9" name="Text Box 18">
              <a:extLst>
                <a:ext uri="{FF2B5EF4-FFF2-40B4-BE49-F238E27FC236}">
                  <a16:creationId xmlns:a16="http://schemas.microsoft.com/office/drawing/2014/main" id="{9F1BE1E5-E782-9C4E-90AD-C4120AA49453}"/>
                </a:ext>
              </a:extLst>
            </p:cNvPr>
            <p:cNvSpPr txBox="1">
              <a:spLocks noChangeArrowheads="1"/>
            </p:cNvSpPr>
            <p:nvPr/>
          </p:nvSpPr>
          <p:spPr bwMode="auto">
            <a:xfrm>
              <a:off x="971248" y="4287523"/>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mj-lt"/>
                  <a:cs typeface="Times New Roman" panose="02020603050405020304" pitchFamily="18" charset="0"/>
                </a:rPr>
                <a:t>5</a:t>
              </a:r>
            </a:p>
          </p:txBody>
        </p:sp>
      </p:grpSp>
      <p:sp>
        <p:nvSpPr>
          <p:cNvPr id="10" name="Text Box 19">
            <a:extLst>
              <a:ext uri="{FF2B5EF4-FFF2-40B4-BE49-F238E27FC236}">
                <a16:creationId xmlns:a16="http://schemas.microsoft.com/office/drawing/2014/main" id="{F2542EA9-4F16-3241-BD8B-72FFE8EF92AB}"/>
              </a:ext>
            </a:extLst>
          </p:cNvPr>
          <p:cNvSpPr txBox="1">
            <a:spLocks noChangeArrowheads="1"/>
          </p:cNvSpPr>
          <p:nvPr/>
        </p:nvSpPr>
        <p:spPr bwMode="auto">
          <a:xfrm>
            <a:off x="1712612" y="259190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latin typeface="+mj-lt"/>
                <a:ea typeface="黑体" panose="02010609060101010101" pitchFamily="49" charset="-122"/>
                <a:sym typeface="Calibri" panose="020F0502020204030204" pitchFamily="34" charset="0"/>
              </a:rPr>
              <a:t>Key innovations</a:t>
            </a:r>
            <a:endParaRPr lang="zh-CN" altLang="en-US" sz="2200" b="1" dirty="0">
              <a:latin typeface="+mj-lt"/>
              <a:ea typeface="黑体" panose="02010609060101010101" pitchFamily="49" charset="-122"/>
              <a:sym typeface="Calibri" panose="020F0502020204030204" pitchFamily="34" charset="0"/>
            </a:endParaRPr>
          </a:p>
        </p:txBody>
      </p:sp>
      <p:sp>
        <p:nvSpPr>
          <p:cNvPr id="11" name="Text Box 20">
            <a:extLst>
              <a:ext uri="{FF2B5EF4-FFF2-40B4-BE49-F238E27FC236}">
                <a16:creationId xmlns:a16="http://schemas.microsoft.com/office/drawing/2014/main" id="{C9413B8A-5832-AB40-B68B-1A9AC10EC833}"/>
              </a:ext>
            </a:extLst>
          </p:cNvPr>
          <p:cNvSpPr txBox="1">
            <a:spLocks noChangeArrowheads="1"/>
          </p:cNvSpPr>
          <p:nvPr/>
        </p:nvSpPr>
        <p:spPr bwMode="auto">
          <a:xfrm>
            <a:off x="1028398" y="2581826"/>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3</a:t>
            </a:r>
          </a:p>
        </p:txBody>
      </p:sp>
      <p:sp>
        <p:nvSpPr>
          <p:cNvPr id="14" name="Text Box 23">
            <a:extLst>
              <a:ext uri="{FF2B5EF4-FFF2-40B4-BE49-F238E27FC236}">
                <a16:creationId xmlns:a16="http://schemas.microsoft.com/office/drawing/2014/main" id="{9C104A7C-9D1E-5B45-A5F7-3E21BFD74B3B}"/>
              </a:ext>
            </a:extLst>
          </p:cNvPr>
          <p:cNvSpPr txBox="1">
            <a:spLocks noChangeArrowheads="1"/>
          </p:cNvSpPr>
          <p:nvPr/>
        </p:nvSpPr>
        <p:spPr bwMode="auto">
          <a:xfrm>
            <a:off x="1712612" y="3387242"/>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cs typeface="Times New Roman" panose="02020603050405020304" pitchFamily="18" charset="0"/>
                <a:sym typeface="Calibri" panose="020F0502020204030204" pitchFamily="34" charset="0"/>
              </a:rPr>
              <a:t>P</a:t>
            </a: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erformances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5" name="Text Box 24">
            <a:extLst>
              <a:ext uri="{FF2B5EF4-FFF2-40B4-BE49-F238E27FC236}">
                <a16:creationId xmlns:a16="http://schemas.microsoft.com/office/drawing/2014/main" id="{078388E8-6564-E348-AE41-BDBBECB0F362}"/>
              </a:ext>
            </a:extLst>
          </p:cNvPr>
          <p:cNvSpPr txBox="1">
            <a:spLocks noChangeArrowheads="1"/>
          </p:cNvSpPr>
          <p:nvPr/>
        </p:nvSpPr>
        <p:spPr bwMode="auto">
          <a:xfrm>
            <a:off x="1028397" y="3387242"/>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759490243"/>
      </p:ext>
    </p:extLst>
  </p:cSld>
  <p:clrMapOvr>
    <a:masterClrMapping/>
  </p:clrMapOvr>
  <mc:AlternateContent xmlns:mc="http://schemas.openxmlformats.org/markup-compatibility/2006" xmlns:p14="http://schemas.microsoft.com/office/powerpoint/2010/main">
    <mc:Choice Requires="p14">
      <p:transition spd="slow" p14:dur="2000" advTm="8231"/>
    </mc:Choice>
    <mc:Fallback xmlns="">
      <p:transition spd="slow" advTm="823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9135CD-116D-A54D-BB49-EEDFA6E92F0F}"/>
              </a:ext>
            </a:extLst>
          </p:cNvPr>
          <p:cNvSpPr>
            <a:spLocks noGrp="1"/>
          </p:cNvSpPr>
          <p:nvPr>
            <p:ph idx="1"/>
          </p:nvPr>
        </p:nvSpPr>
        <p:spPr>
          <a:xfrm>
            <a:off x="628650" y="1288257"/>
            <a:ext cx="7886700" cy="3528291"/>
          </a:xfrm>
        </p:spPr>
        <p:txBody>
          <a:bodyPr/>
          <a:lstStyle/>
          <a:p>
            <a:r>
              <a:rPr lang="en-CN" b="1" dirty="0">
                <a:solidFill>
                  <a:srgbClr val="0432FF"/>
                </a:solidFill>
              </a:rPr>
              <a:t>TensorKMC</a:t>
            </a:r>
            <a:r>
              <a:rPr lang="en-CN" dirty="0"/>
              <a:t> is a massively parallel AKMC program integrated with highly accurate neural network potentials</a:t>
            </a:r>
          </a:p>
          <a:p>
            <a:pPr lvl="1"/>
            <a:r>
              <a:rPr lang="en-CN" b="1" dirty="0"/>
              <a:t>TensorAlloy</a:t>
            </a:r>
            <a:r>
              <a:rPr lang="en-CN" dirty="0"/>
              <a:t>: an automatic atomistic neural network program for metals and alloys</a:t>
            </a:r>
          </a:p>
          <a:p>
            <a:pPr lvl="2"/>
            <a:r>
              <a:rPr lang="en-CN" dirty="0"/>
              <a:t>Comput. Phys. Commun, 2020, 107057</a:t>
            </a:r>
          </a:p>
          <a:p>
            <a:pPr lvl="2"/>
            <a:r>
              <a:rPr lang="en-CN" dirty="0"/>
              <a:t>Comput. Phys. Commun, 2021, 108132</a:t>
            </a:r>
          </a:p>
          <a:p>
            <a:pPr lvl="1"/>
            <a:r>
              <a:rPr lang="en-CN" b="1" dirty="0"/>
              <a:t>OpenKMC</a:t>
            </a:r>
            <a:r>
              <a:rPr lang="en-CN" dirty="0"/>
              <a:t>: </a:t>
            </a:r>
            <a:r>
              <a:rPr lang="en-US" dirty="0"/>
              <a:t>a KMC Design for Hundred-Billion-Atom Simulation Using Millions of Cores on Sunway </a:t>
            </a:r>
            <a:r>
              <a:rPr lang="en-US" dirty="0" err="1"/>
              <a:t>TaihuLight</a:t>
            </a:r>
            <a:r>
              <a:rPr lang="en-US" dirty="0"/>
              <a:t> </a:t>
            </a:r>
          </a:p>
          <a:p>
            <a:pPr lvl="2"/>
            <a:r>
              <a:rPr lang="en-US" sz="1400" dirty="0"/>
              <a:t>SC’ 19. </a:t>
            </a:r>
            <a:r>
              <a:rPr lang="en-US" sz="1400" dirty="0" err="1"/>
              <a:t>doi</a:t>
            </a:r>
            <a:r>
              <a:rPr lang="en-US" sz="1400" dirty="0"/>
              <a:t>: 10. 1145/3295500.3356165 </a:t>
            </a:r>
            <a:endParaRPr lang="en-US" dirty="0"/>
          </a:p>
          <a:p>
            <a:endParaRPr lang="en-US" dirty="0"/>
          </a:p>
          <a:p>
            <a:r>
              <a:rPr lang="en-US" b="1" dirty="0">
                <a:solidFill>
                  <a:srgbClr val="0432FF"/>
                </a:solidFill>
              </a:rPr>
              <a:t>Major contributions:</a:t>
            </a:r>
          </a:p>
          <a:p>
            <a:pPr lvl="1"/>
            <a:r>
              <a:rPr lang="en-US" dirty="0"/>
              <a:t>Triple-encodings and vacancy cache mechanism for largescale AKMC simulation</a:t>
            </a:r>
          </a:p>
          <a:p>
            <a:pPr lvl="1"/>
            <a:r>
              <a:rPr lang="en-US" dirty="0"/>
              <a:t>Extremely fast NNP implementation algorithms for many-core processor</a:t>
            </a:r>
          </a:p>
          <a:p>
            <a:endParaRPr lang="en-US" dirty="0"/>
          </a:p>
        </p:txBody>
      </p:sp>
      <p:sp>
        <p:nvSpPr>
          <p:cNvPr id="3" name="Title 2">
            <a:extLst>
              <a:ext uri="{FF2B5EF4-FFF2-40B4-BE49-F238E27FC236}">
                <a16:creationId xmlns:a16="http://schemas.microsoft.com/office/drawing/2014/main" id="{0D3783C9-AD07-8644-B88A-BD897A58DB87}"/>
              </a:ext>
            </a:extLst>
          </p:cNvPr>
          <p:cNvSpPr>
            <a:spLocks noGrp="1"/>
          </p:cNvSpPr>
          <p:nvPr>
            <p:ph type="title"/>
          </p:nvPr>
        </p:nvSpPr>
        <p:spPr/>
        <p:txBody>
          <a:bodyPr>
            <a:normAutofit fontScale="90000"/>
          </a:bodyPr>
          <a:lstStyle/>
          <a:p>
            <a:r>
              <a:rPr lang="en-CN" b="1" dirty="0"/>
              <a:t>TensorKMC</a:t>
            </a:r>
          </a:p>
        </p:txBody>
      </p:sp>
    </p:spTree>
    <p:extLst>
      <p:ext uri="{BB962C8B-B14F-4D97-AF65-F5344CB8AC3E}">
        <p14:creationId xmlns:p14="http://schemas.microsoft.com/office/powerpoint/2010/main" val="1628595229"/>
      </p:ext>
    </p:extLst>
  </p:cSld>
  <p:clrMapOvr>
    <a:masterClrMapping/>
  </p:clrMapOvr>
  <mc:AlternateContent xmlns:mc="http://schemas.openxmlformats.org/markup-compatibility/2006" xmlns:p14="http://schemas.microsoft.com/office/powerpoint/2010/main">
    <mc:Choice Requires="p14">
      <p:transition spd="slow" p14:dur="2000" advTm="53723"/>
    </mc:Choice>
    <mc:Fallback xmlns="">
      <p:transition spd="slow" advTm="5372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16DE68-2F19-4C43-A6AC-E55958C27163}"/>
              </a:ext>
            </a:extLst>
          </p:cNvPr>
          <p:cNvSpPr>
            <a:spLocks noGrp="1"/>
          </p:cNvSpPr>
          <p:nvPr>
            <p:ph idx="1"/>
          </p:nvPr>
        </p:nvSpPr>
        <p:spPr>
          <a:xfrm>
            <a:off x="628650" y="1288258"/>
            <a:ext cx="7886700" cy="1637822"/>
          </a:xfrm>
        </p:spPr>
        <p:txBody>
          <a:bodyPr>
            <a:normAutofit/>
          </a:bodyPr>
          <a:lstStyle/>
          <a:p>
            <a:r>
              <a:rPr lang="en-CN" dirty="0"/>
              <a:t>Simulation domain of each process is large</a:t>
            </a:r>
          </a:p>
          <a:p>
            <a:r>
              <a:rPr lang="en-CN" dirty="0"/>
              <a:t>Vacancy concentration is extremely low: 0.0001%-0.01%</a:t>
            </a:r>
          </a:p>
          <a:p>
            <a:r>
              <a:rPr lang="en-CN" dirty="0"/>
              <a:t>Interatomic interaction has limited range, only atoms close to an active vacancy are “important”</a:t>
            </a:r>
          </a:p>
          <a:p>
            <a:r>
              <a:rPr lang="en-US" dirty="0">
                <a:solidFill>
                  <a:srgbClr val="0432FF"/>
                </a:solidFill>
              </a:rPr>
              <a:t>Hence, a large simulation domain can be decomposed to discrete vacancy systems </a:t>
            </a:r>
          </a:p>
          <a:p>
            <a:pPr marL="0" indent="0">
              <a:buNone/>
            </a:pPr>
            <a:endParaRPr lang="en-CN" dirty="0"/>
          </a:p>
        </p:txBody>
      </p:sp>
      <p:sp>
        <p:nvSpPr>
          <p:cNvPr id="3" name="Title 2">
            <a:extLst>
              <a:ext uri="{FF2B5EF4-FFF2-40B4-BE49-F238E27FC236}">
                <a16:creationId xmlns:a16="http://schemas.microsoft.com/office/drawing/2014/main" id="{8328CAD6-4887-9844-BCB4-4F7B10218C21}"/>
              </a:ext>
            </a:extLst>
          </p:cNvPr>
          <p:cNvSpPr>
            <a:spLocks noGrp="1"/>
          </p:cNvSpPr>
          <p:nvPr>
            <p:ph type="title"/>
          </p:nvPr>
        </p:nvSpPr>
        <p:spPr/>
        <p:txBody>
          <a:bodyPr>
            <a:normAutofit fontScale="90000"/>
          </a:bodyPr>
          <a:lstStyle/>
          <a:p>
            <a:r>
              <a:rPr lang="en-CN" b="1" dirty="0"/>
              <a:t>Triple-Encodings</a:t>
            </a:r>
          </a:p>
        </p:txBody>
      </p:sp>
      <p:graphicFrame>
        <p:nvGraphicFramePr>
          <p:cNvPr id="4" name="表格 4">
            <a:extLst>
              <a:ext uri="{FF2B5EF4-FFF2-40B4-BE49-F238E27FC236}">
                <a16:creationId xmlns:a16="http://schemas.microsoft.com/office/drawing/2014/main" id="{866C0FFE-BB54-744B-B201-575E7568BA03}"/>
              </a:ext>
            </a:extLst>
          </p:cNvPr>
          <p:cNvGraphicFramePr>
            <a:graphicFrameLocks noGrp="1"/>
          </p:cNvGraphicFramePr>
          <p:nvPr>
            <p:extLst>
              <p:ext uri="{D42A27DB-BD31-4B8C-83A1-F6EECF244321}">
                <p14:modId xmlns:p14="http://schemas.microsoft.com/office/powerpoint/2010/main" val="2440597962"/>
              </p:ext>
            </p:extLst>
          </p:nvPr>
        </p:nvGraphicFramePr>
        <p:xfrm>
          <a:off x="882930" y="2869460"/>
          <a:ext cx="3644772" cy="1855597"/>
        </p:xfrm>
        <a:graphic>
          <a:graphicData uri="http://schemas.openxmlformats.org/drawingml/2006/table">
            <a:tbl>
              <a:tblPr firstRow="1" bandRow="1">
                <a:tableStyleId>{1FECB4D8-DB02-4DC6-A0A2-4F2EBAE1DC90}</a:tableStyleId>
              </a:tblPr>
              <a:tblGrid>
                <a:gridCol w="1195367">
                  <a:extLst>
                    <a:ext uri="{9D8B030D-6E8A-4147-A177-3AD203B41FA5}">
                      <a16:colId xmlns:a16="http://schemas.microsoft.com/office/drawing/2014/main" val="1761563732"/>
                    </a:ext>
                  </a:extLst>
                </a:gridCol>
                <a:gridCol w="2449405">
                  <a:extLst>
                    <a:ext uri="{9D8B030D-6E8A-4147-A177-3AD203B41FA5}">
                      <a16:colId xmlns:a16="http://schemas.microsoft.com/office/drawing/2014/main" val="2057521254"/>
                    </a:ext>
                  </a:extLst>
                </a:gridCol>
              </a:tblGrid>
              <a:tr h="307811">
                <a:tc>
                  <a:txBody>
                    <a:bodyPr/>
                    <a:lstStyle/>
                    <a:p>
                      <a:endParaRPr lang="zh-CN" altLang="en-US" sz="1400" dirty="0"/>
                    </a:p>
                  </a:txBody>
                  <a:tcPr/>
                </a:tc>
                <a:tc>
                  <a:txBody>
                    <a:bodyPr/>
                    <a:lstStyle/>
                    <a:p>
                      <a:pPr algn="ctr"/>
                      <a:r>
                        <a:rPr lang="en-US" altLang="zh-CN" sz="1400" dirty="0"/>
                        <a:t>AKMC</a:t>
                      </a:r>
                      <a:endParaRPr lang="zh-CN" altLang="en-US" sz="1400" dirty="0"/>
                    </a:p>
                  </a:txBody>
                  <a:tcPr anchor="ctr"/>
                </a:tc>
                <a:extLst>
                  <a:ext uri="{0D108BD9-81ED-4DB2-BD59-A6C34878D82A}">
                    <a16:rowId xmlns:a16="http://schemas.microsoft.com/office/drawing/2014/main" val="2749612846"/>
                  </a:ext>
                </a:extLst>
              </a:tr>
              <a:tr h="480384">
                <a:tc>
                  <a:txBody>
                    <a:bodyPr/>
                    <a:lstStyle/>
                    <a:p>
                      <a:pPr algn="ctr"/>
                      <a:r>
                        <a:rPr lang="en-US" altLang="zh-CN" sz="1400" dirty="0">
                          <a:solidFill>
                            <a:srgbClr val="0432FF"/>
                          </a:solidFill>
                        </a:rPr>
                        <a:t>Spatial</a:t>
                      </a:r>
                      <a:endParaRPr lang="zh-CN" altLang="en-US" sz="1400" dirty="0">
                        <a:solidFill>
                          <a:srgbClr val="0432FF"/>
                        </a:solidFill>
                      </a:endParaRPr>
                    </a:p>
                  </a:txBody>
                  <a:tcPr anchor="ctr"/>
                </a:tc>
                <a:tc>
                  <a:txBody>
                    <a:bodyPr/>
                    <a:lstStyle/>
                    <a:p>
                      <a:pPr algn="ctr"/>
                      <a:r>
                        <a:rPr lang="en-US" altLang="zh-CN" sz="1400" b="0" dirty="0">
                          <a:solidFill>
                            <a:srgbClr val="0432FF"/>
                          </a:solidFill>
                        </a:rPr>
                        <a:t>nm - μm</a:t>
                      </a:r>
                    </a:p>
                    <a:p>
                      <a:pPr marL="0" marR="0" lvl="0" indent="0" algn="ctr" defTabSz="914423" rtl="0" eaLnBrk="1" fontAlgn="auto" latinLnBrk="0" hangingPunct="1">
                        <a:lnSpc>
                          <a:spcPct val="100000"/>
                        </a:lnSpc>
                        <a:spcBef>
                          <a:spcPts val="0"/>
                        </a:spcBef>
                        <a:spcAft>
                          <a:spcPts val="0"/>
                        </a:spcAft>
                        <a:buClrTx/>
                        <a:buSzTx/>
                        <a:buFontTx/>
                        <a:buNone/>
                        <a:tabLst/>
                        <a:defRPr/>
                      </a:pPr>
                      <a:r>
                        <a:rPr lang="zh-CN" altLang="en-US" sz="1400" b="0" dirty="0">
                          <a:solidFill>
                            <a:srgbClr val="0432FF"/>
                          </a:solidFill>
                        </a:rPr>
                        <a:t>（</a:t>
                      </a:r>
                      <a:r>
                        <a:rPr lang="en-US" altLang="zh-CN" sz="1400" b="0" dirty="0">
                          <a:solidFill>
                            <a:srgbClr val="0432FF"/>
                          </a:solidFill>
                        </a:rPr>
                        <a:t>10</a:t>
                      </a:r>
                      <a:r>
                        <a:rPr lang="en-US" altLang="zh-CN" sz="1400" b="0" baseline="30000" dirty="0">
                          <a:solidFill>
                            <a:srgbClr val="0432FF"/>
                          </a:solidFill>
                        </a:rPr>
                        <a:t>4</a:t>
                      </a:r>
                      <a:r>
                        <a:rPr lang="en-US" altLang="zh-CN" sz="1400" b="0" baseline="0" dirty="0">
                          <a:solidFill>
                            <a:srgbClr val="0432FF"/>
                          </a:solidFill>
                        </a:rPr>
                        <a:t> – 10</a:t>
                      </a:r>
                      <a:r>
                        <a:rPr lang="en-US" altLang="zh-CN" sz="1400" b="0" baseline="30000" dirty="0">
                          <a:solidFill>
                            <a:srgbClr val="0432FF"/>
                          </a:solidFill>
                        </a:rPr>
                        <a:t>7</a:t>
                      </a:r>
                      <a:r>
                        <a:rPr lang="en-US" altLang="zh-CN" sz="1400" b="0" baseline="0" dirty="0">
                          <a:solidFill>
                            <a:srgbClr val="0432FF"/>
                          </a:solidFill>
                        </a:rPr>
                        <a:t> atoms/proc</a:t>
                      </a:r>
                      <a:r>
                        <a:rPr lang="zh-CN" altLang="en-US" sz="1400" b="0" baseline="0" dirty="0">
                          <a:solidFill>
                            <a:srgbClr val="0432FF"/>
                          </a:solidFill>
                        </a:rPr>
                        <a:t>）</a:t>
                      </a:r>
                      <a:endParaRPr lang="en-US" altLang="zh-CN" sz="1400" b="0" baseline="0" dirty="0">
                        <a:solidFill>
                          <a:srgbClr val="0432FF"/>
                        </a:solidFill>
                      </a:endParaRPr>
                    </a:p>
                  </a:txBody>
                  <a:tcPr anchor="ctr"/>
                </a:tc>
                <a:extLst>
                  <a:ext uri="{0D108BD9-81ED-4DB2-BD59-A6C34878D82A}">
                    <a16:rowId xmlns:a16="http://schemas.microsoft.com/office/drawing/2014/main" val="3485161897"/>
                  </a:ext>
                </a:extLst>
              </a:tr>
              <a:tr h="282579">
                <a:tc>
                  <a:txBody>
                    <a:bodyPr/>
                    <a:lstStyle/>
                    <a:p>
                      <a:pPr algn="ctr"/>
                      <a:r>
                        <a:rPr lang="en-US" altLang="zh-CN" sz="1400" dirty="0"/>
                        <a:t>Time</a:t>
                      </a:r>
                      <a:endParaRPr lang="zh-CN" altLang="en-US" sz="1400" dirty="0"/>
                    </a:p>
                  </a:txBody>
                  <a:tcPr anchor="ctr"/>
                </a:tc>
                <a:tc>
                  <a:txBody>
                    <a:bodyPr/>
                    <a:lstStyle/>
                    <a:p>
                      <a:pPr algn="ctr"/>
                      <a:r>
                        <a:rPr lang="en-US" altLang="zh-CN" sz="1400" b="0" dirty="0">
                          <a:solidFill>
                            <a:schemeClr val="tx1"/>
                          </a:solidFill>
                        </a:rPr>
                        <a:t>μs - s</a:t>
                      </a:r>
                      <a:endParaRPr lang="zh-CN" altLang="en-US" sz="1400" b="0" dirty="0">
                        <a:solidFill>
                          <a:schemeClr val="tx1"/>
                        </a:solidFill>
                      </a:endParaRPr>
                    </a:p>
                  </a:txBody>
                  <a:tcPr anchor="ctr"/>
                </a:tc>
                <a:extLst>
                  <a:ext uri="{0D108BD9-81ED-4DB2-BD59-A6C34878D82A}">
                    <a16:rowId xmlns:a16="http://schemas.microsoft.com/office/drawing/2014/main" val="2974915368"/>
                  </a:ext>
                </a:extLst>
              </a:tr>
              <a:tr h="282579">
                <a:tc>
                  <a:txBody>
                    <a:bodyPr/>
                    <a:lstStyle/>
                    <a:p>
                      <a:pPr algn="ctr"/>
                      <a:r>
                        <a:rPr lang="en-US" altLang="zh-CN" sz="1400" dirty="0"/>
                        <a:t>Driven by</a:t>
                      </a:r>
                      <a:endParaRPr lang="zh-CN" altLang="en-US" sz="1400" dirty="0"/>
                    </a:p>
                  </a:txBody>
                  <a:tcPr anchor="ctr"/>
                </a:tc>
                <a:tc>
                  <a:txBody>
                    <a:bodyPr/>
                    <a:lstStyle/>
                    <a:p>
                      <a:pPr algn="ctr"/>
                      <a:r>
                        <a:rPr lang="en-US" altLang="zh-CN" sz="1400" b="0" dirty="0">
                          <a:solidFill>
                            <a:schemeClr val="tx1"/>
                          </a:solidFill>
                        </a:rPr>
                        <a:t>Energy</a:t>
                      </a:r>
                      <a:endParaRPr lang="zh-CN" altLang="en-US" sz="1400" b="0" dirty="0">
                        <a:solidFill>
                          <a:schemeClr val="tx1"/>
                        </a:solidFill>
                      </a:endParaRPr>
                    </a:p>
                  </a:txBody>
                  <a:tcPr anchor="ctr"/>
                </a:tc>
                <a:extLst>
                  <a:ext uri="{0D108BD9-81ED-4DB2-BD59-A6C34878D82A}">
                    <a16:rowId xmlns:a16="http://schemas.microsoft.com/office/drawing/2014/main" val="1380227342"/>
                  </a:ext>
                </a:extLst>
              </a:tr>
              <a:tr h="420026">
                <a:tc>
                  <a:txBody>
                    <a:bodyPr/>
                    <a:lstStyle/>
                    <a:p>
                      <a:pPr algn="ctr"/>
                      <a:r>
                        <a:rPr lang="en-US" altLang="zh-CN" sz="1400" dirty="0"/>
                        <a:t>Atoms</a:t>
                      </a:r>
                      <a:endParaRPr lang="zh-CN" altLang="en-US" sz="1400" dirty="0"/>
                    </a:p>
                  </a:txBody>
                  <a:tcPr anchor="ctr"/>
                </a:tc>
                <a:tc>
                  <a:txBody>
                    <a:bodyPr/>
                    <a:lstStyle/>
                    <a:p>
                      <a:pPr algn="ctr"/>
                      <a:r>
                        <a:rPr lang="en-US" altLang="zh-CN" sz="1400" b="0" dirty="0">
                          <a:solidFill>
                            <a:schemeClr val="tx1"/>
                          </a:solidFill>
                        </a:rPr>
                        <a:t>Always on lattice sites</a:t>
                      </a:r>
                      <a:endParaRPr lang="zh-CN" altLang="en-US" sz="1400" b="0" dirty="0">
                        <a:solidFill>
                          <a:schemeClr val="tx1"/>
                        </a:solidFill>
                      </a:endParaRPr>
                    </a:p>
                  </a:txBody>
                  <a:tcPr anchor="ctr"/>
                </a:tc>
                <a:extLst>
                  <a:ext uri="{0D108BD9-81ED-4DB2-BD59-A6C34878D82A}">
                    <a16:rowId xmlns:a16="http://schemas.microsoft.com/office/drawing/2014/main" val="1115175115"/>
                  </a:ext>
                </a:extLst>
              </a:tr>
            </a:tbl>
          </a:graphicData>
        </a:graphic>
      </p:graphicFrame>
      <p:pic>
        <p:nvPicPr>
          <p:cNvPr id="5" name="Picture 4">
            <a:extLst>
              <a:ext uri="{FF2B5EF4-FFF2-40B4-BE49-F238E27FC236}">
                <a16:creationId xmlns:a16="http://schemas.microsoft.com/office/drawing/2014/main" id="{9E74EA52-1178-724D-9EDF-1D5589FE8C0D}"/>
              </a:ext>
            </a:extLst>
          </p:cNvPr>
          <p:cNvPicPr>
            <a:picLocks noChangeAspect="1"/>
          </p:cNvPicPr>
          <p:nvPr/>
        </p:nvPicPr>
        <p:blipFill>
          <a:blip r:embed="rId3"/>
          <a:srcRect/>
          <a:stretch/>
        </p:blipFill>
        <p:spPr>
          <a:xfrm>
            <a:off x="5520690" y="2834655"/>
            <a:ext cx="1863635" cy="1890402"/>
          </a:xfrm>
          <a:prstGeom prst="rect">
            <a:avLst/>
          </a:prstGeom>
        </p:spPr>
      </p:pic>
      <p:sp>
        <p:nvSpPr>
          <p:cNvPr id="6" name="TextBox 5">
            <a:extLst>
              <a:ext uri="{FF2B5EF4-FFF2-40B4-BE49-F238E27FC236}">
                <a16:creationId xmlns:a16="http://schemas.microsoft.com/office/drawing/2014/main" id="{9244418C-5B70-C845-AF55-5BABFB5FF004}"/>
              </a:ext>
            </a:extLst>
          </p:cNvPr>
          <p:cNvSpPr txBox="1"/>
          <p:nvPr/>
        </p:nvSpPr>
        <p:spPr>
          <a:xfrm>
            <a:off x="5010028" y="4762571"/>
            <a:ext cx="2884957" cy="307777"/>
          </a:xfrm>
          <a:prstGeom prst="rect">
            <a:avLst/>
          </a:prstGeom>
          <a:noFill/>
        </p:spPr>
        <p:txBody>
          <a:bodyPr wrap="none" rtlCol="0">
            <a:spAutoFit/>
          </a:bodyPr>
          <a:lstStyle/>
          <a:p>
            <a:r>
              <a:rPr lang="en-CN" sz="1400" dirty="0"/>
              <a:t>Illustration of domain decomposition</a:t>
            </a:r>
          </a:p>
        </p:txBody>
      </p:sp>
    </p:spTree>
    <p:extLst>
      <p:ext uri="{BB962C8B-B14F-4D97-AF65-F5344CB8AC3E}">
        <p14:creationId xmlns:p14="http://schemas.microsoft.com/office/powerpoint/2010/main" val="3442333032"/>
      </p:ext>
    </p:extLst>
  </p:cSld>
  <p:clrMapOvr>
    <a:masterClrMapping/>
  </p:clrMapOvr>
  <mc:AlternateContent xmlns:mc="http://schemas.openxmlformats.org/markup-compatibility/2006" xmlns:p14="http://schemas.microsoft.com/office/powerpoint/2010/main">
    <mc:Choice Requires="p14">
      <p:transition spd="slow" p14:dur="2000" advTm="64985"/>
    </mc:Choice>
    <mc:Fallback xmlns="">
      <p:transition spd="slow" advTm="6498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9C4CEA-C3E0-914C-9A26-36D305475641}"/>
              </a:ext>
            </a:extLst>
          </p:cNvPr>
          <p:cNvSpPr>
            <a:spLocks noGrp="1"/>
          </p:cNvSpPr>
          <p:nvPr>
            <p:ph idx="1"/>
          </p:nvPr>
        </p:nvSpPr>
        <p:spPr>
          <a:xfrm>
            <a:off x="628650" y="1288257"/>
            <a:ext cx="7886700" cy="1206688"/>
          </a:xfrm>
        </p:spPr>
        <p:txBody>
          <a:bodyPr/>
          <a:lstStyle/>
          <a:p>
            <a:r>
              <a:rPr lang="en-CN" dirty="0"/>
              <a:t>How to effectively represent these vacancies and atoms?</a:t>
            </a:r>
          </a:p>
          <a:p>
            <a:r>
              <a:rPr lang="en-CN" b="1" dirty="0">
                <a:solidFill>
                  <a:srgbClr val="0432FF"/>
                </a:solidFill>
              </a:rPr>
              <a:t>Triple-Encodings: </a:t>
            </a:r>
            <a:r>
              <a:rPr lang="en-CN" dirty="0"/>
              <a:t>tabular arrays describing vacancy systems for BCC/FCC systems</a:t>
            </a:r>
          </a:p>
          <a:p>
            <a:pPr lvl="1"/>
            <a:r>
              <a:rPr lang="en-CN" dirty="0"/>
              <a:t>128 millions of atoms, 0.0008% vacancy concentration </a:t>
            </a:r>
            <a:r>
              <a:rPr lang="en-CN" dirty="0">
                <a:sym typeface="Wingdings" pitchFamily="2" charset="2"/>
              </a:rPr>
              <a:t> 1024 vacancy systems</a:t>
            </a:r>
          </a:p>
          <a:p>
            <a:pPr lvl="1"/>
            <a:r>
              <a:rPr lang="en-CN" dirty="0">
                <a:sym typeface="Wingdings" pitchFamily="2" charset="2"/>
              </a:rPr>
              <a:t>Large randomly accessed array  small continous dense block</a:t>
            </a:r>
            <a:endParaRPr lang="en-CN" dirty="0"/>
          </a:p>
        </p:txBody>
      </p:sp>
      <p:sp>
        <p:nvSpPr>
          <p:cNvPr id="3" name="Title 2">
            <a:extLst>
              <a:ext uri="{FF2B5EF4-FFF2-40B4-BE49-F238E27FC236}">
                <a16:creationId xmlns:a16="http://schemas.microsoft.com/office/drawing/2014/main" id="{0BB0BE59-F9ED-1240-A31B-218EAA88D20E}"/>
              </a:ext>
            </a:extLst>
          </p:cNvPr>
          <p:cNvSpPr>
            <a:spLocks noGrp="1"/>
          </p:cNvSpPr>
          <p:nvPr>
            <p:ph type="title"/>
          </p:nvPr>
        </p:nvSpPr>
        <p:spPr/>
        <p:txBody>
          <a:bodyPr>
            <a:normAutofit fontScale="90000"/>
          </a:bodyPr>
          <a:lstStyle/>
          <a:p>
            <a:r>
              <a:rPr lang="en-CN" b="1" dirty="0"/>
              <a:t>Triple-Encodings</a:t>
            </a:r>
          </a:p>
        </p:txBody>
      </p:sp>
      <p:pic>
        <p:nvPicPr>
          <p:cNvPr id="4" name="Picture 3">
            <a:extLst>
              <a:ext uri="{FF2B5EF4-FFF2-40B4-BE49-F238E27FC236}">
                <a16:creationId xmlns:a16="http://schemas.microsoft.com/office/drawing/2014/main" id="{5FE66812-F461-4B48-8CB1-3E8961085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2494945"/>
            <a:ext cx="7589520" cy="2346138"/>
          </a:xfrm>
          <a:prstGeom prst="rect">
            <a:avLst/>
          </a:prstGeom>
        </p:spPr>
      </p:pic>
    </p:spTree>
    <p:extLst>
      <p:ext uri="{BB962C8B-B14F-4D97-AF65-F5344CB8AC3E}">
        <p14:creationId xmlns:p14="http://schemas.microsoft.com/office/powerpoint/2010/main" val="3938934943"/>
      </p:ext>
    </p:extLst>
  </p:cSld>
  <p:clrMapOvr>
    <a:masterClrMapping/>
  </p:clrMapOvr>
  <mc:AlternateContent xmlns:mc="http://schemas.openxmlformats.org/markup-compatibility/2006" xmlns:p14="http://schemas.microsoft.com/office/powerpoint/2010/main">
    <mc:Choice Requires="p14">
      <p:transition spd="slow" p14:dur="2000" advTm="165920"/>
    </mc:Choice>
    <mc:Fallback xmlns="">
      <p:transition spd="slow" advTm="16592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06C430-5AB2-3C46-BDCB-8B77DEAA9849}"/>
              </a:ext>
            </a:extLst>
          </p:cNvPr>
          <p:cNvSpPr>
            <a:spLocks noGrp="1"/>
          </p:cNvSpPr>
          <p:nvPr>
            <p:ph idx="1"/>
          </p:nvPr>
        </p:nvSpPr>
        <p:spPr/>
        <p:txBody>
          <a:bodyPr/>
          <a:lstStyle/>
          <a:p>
            <a:r>
              <a:rPr lang="en-CN" b="1" dirty="0">
                <a:solidFill>
                  <a:srgbClr val="0432FF"/>
                </a:solidFill>
              </a:rPr>
              <a:t>Cache mechanism: </a:t>
            </a:r>
            <a:r>
              <a:rPr lang="en-CN" dirty="0"/>
              <a:t>only properties of atoms of vacancy systems need to be kept</a:t>
            </a:r>
          </a:p>
          <a:p>
            <a:pPr lvl="1"/>
            <a:r>
              <a:rPr lang="en-CN" dirty="0"/>
              <a:t>Vacancy systems can be viewed as “big particles”</a:t>
            </a:r>
          </a:p>
          <a:p>
            <a:pPr lvl="1"/>
            <a:r>
              <a:rPr lang="en-CN" dirty="0"/>
              <a:t>Update properties of a vacancy system only if it is close to a jump</a:t>
            </a:r>
          </a:p>
          <a:p>
            <a:pPr lvl="1"/>
            <a:r>
              <a:rPr lang="en-CN" dirty="0"/>
              <a:t>OpenKMC stores properties of all atoms</a:t>
            </a:r>
          </a:p>
          <a:p>
            <a:pPr lvl="1"/>
            <a:endParaRPr lang="en-CN" dirty="0"/>
          </a:p>
          <a:p>
            <a:r>
              <a:rPr lang="en-CN" b="1" dirty="0">
                <a:solidFill>
                  <a:srgbClr val="0432FF"/>
                </a:solidFill>
              </a:rPr>
              <a:t>Comput</a:t>
            </a:r>
            <a:r>
              <a:rPr lang="en-CN" dirty="0"/>
              <a:t>e the 1D index of a spatial position (</a:t>
            </a:r>
            <a:r>
              <a:rPr lang="en-US" dirty="0"/>
              <a:t>i</a:t>
            </a:r>
            <a:r>
              <a:rPr lang="en-CN" dirty="0"/>
              <a:t>, j, k)</a:t>
            </a:r>
          </a:p>
          <a:p>
            <a:pPr lvl="1"/>
            <a:r>
              <a:rPr lang="en-US" dirty="0"/>
              <a:t>Applicable to BCC/FCC systems</a:t>
            </a:r>
          </a:p>
          <a:p>
            <a:pPr lvl="1"/>
            <a:r>
              <a:rPr lang="en-US" dirty="0"/>
              <a:t>OpenKMC uses a 3D array</a:t>
            </a:r>
          </a:p>
          <a:p>
            <a:pPr lvl="1"/>
            <a:endParaRPr lang="en-US" dirty="0"/>
          </a:p>
          <a:p>
            <a:r>
              <a:rPr lang="en-US" dirty="0"/>
              <a:t>Overall memory cost reduces by ~66%</a:t>
            </a:r>
          </a:p>
          <a:p>
            <a:pPr marL="342900" lvl="1" indent="0">
              <a:buNone/>
            </a:pPr>
            <a:endParaRPr lang="en-US" dirty="0"/>
          </a:p>
          <a:p>
            <a:pPr marL="0" indent="0">
              <a:buNone/>
            </a:pPr>
            <a:endParaRPr lang="en-CN" dirty="0"/>
          </a:p>
          <a:p>
            <a:endParaRPr lang="en-CN" dirty="0"/>
          </a:p>
        </p:txBody>
      </p:sp>
      <p:sp>
        <p:nvSpPr>
          <p:cNvPr id="3" name="Title 2">
            <a:extLst>
              <a:ext uri="{FF2B5EF4-FFF2-40B4-BE49-F238E27FC236}">
                <a16:creationId xmlns:a16="http://schemas.microsoft.com/office/drawing/2014/main" id="{A8B9F7A6-FEBB-D748-9F20-FCC88E8F211A}"/>
              </a:ext>
            </a:extLst>
          </p:cNvPr>
          <p:cNvSpPr>
            <a:spLocks noGrp="1"/>
          </p:cNvSpPr>
          <p:nvPr>
            <p:ph type="title"/>
          </p:nvPr>
        </p:nvSpPr>
        <p:spPr/>
        <p:txBody>
          <a:bodyPr>
            <a:normAutofit fontScale="90000"/>
          </a:bodyPr>
          <a:lstStyle/>
          <a:p>
            <a:r>
              <a:rPr lang="en-CN" b="1" dirty="0"/>
              <a:t>Vacancy cache and memory optimization</a:t>
            </a:r>
          </a:p>
        </p:txBody>
      </p:sp>
      <p:pic>
        <p:nvPicPr>
          <p:cNvPr id="4" name="Picture 3">
            <a:extLst>
              <a:ext uri="{FF2B5EF4-FFF2-40B4-BE49-F238E27FC236}">
                <a16:creationId xmlns:a16="http://schemas.microsoft.com/office/drawing/2014/main" id="{F54BBF94-9D61-954C-8166-B557B61D993F}"/>
              </a:ext>
            </a:extLst>
          </p:cNvPr>
          <p:cNvPicPr>
            <a:picLocks noChangeAspect="1"/>
          </p:cNvPicPr>
          <p:nvPr/>
        </p:nvPicPr>
        <p:blipFill>
          <a:blip r:embed="rId3"/>
          <a:srcRect/>
          <a:stretch/>
        </p:blipFill>
        <p:spPr>
          <a:xfrm>
            <a:off x="6247678" y="2395319"/>
            <a:ext cx="1863635" cy="1890402"/>
          </a:xfrm>
          <a:prstGeom prst="rect">
            <a:avLst/>
          </a:prstGeom>
        </p:spPr>
      </p:pic>
    </p:spTree>
    <p:extLst>
      <p:ext uri="{BB962C8B-B14F-4D97-AF65-F5344CB8AC3E}">
        <p14:creationId xmlns:p14="http://schemas.microsoft.com/office/powerpoint/2010/main" val="25812535"/>
      </p:ext>
    </p:extLst>
  </p:cSld>
  <p:clrMapOvr>
    <a:masterClrMapping/>
  </p:clrMapOvr>
  <mc:AlternateContent xmlns:mc="http://schemas.openxmlformats.org/markup-compatibility/2006" xmlns:p14="http://schemas.microsoft.com/office/powerpoint/2010/main">
    <mc:Choice Requires="p14">
      <p:transition spd="slow" p14:dur="2000" advTm="69650"/>
    </mc:Choice>
    <mc:Fallback xmlns="">
      <p:transition spd="slow" advTm="696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902DC-AB34-3B47-A674-FE568AEF5248}"/>
              </a:ext>
            </a:extLst>
          </p:cNvPr>
          <p:cNvSpPr>
            <a:spLocks noGrp="1"/>
          </p:cNvSpPr>
          <p:nvPr>
            <p:ph idx="1"/>
          </p:nvPr>
        </p:nvSpPr>
        <p:spPr/>
        <p:txBody>
          <a:bodyPr/>
          <a:lstStyle/>
          <a:p>
            <a:r>
              <a:rPr lang="en-CN" dirty="0"/>
              <a:t>The general NNP scheme: atomic positions </a:t>
            </a:r>
            <a:r>
              <a:rPr lang="en-CN" dirty="0">
                <a:sym typeface="Wingdings" pitchFamily="2" charset="2"/>
              </a:rPr>
              <a:t> atomic features  atomic energy</a:t>
            </a:r>
          </a:p>
          <a:p>
            <a:r>
              <a:rPr lang="en-CN" dirty="0">
                <a:sym typeface="Wingdings" pitchFamily="2" charset="2"/>
              </a:rPr>
              <a:t>Atomic features are calculated with descriptor functions:</a:t>
            </a:r>
          </a:p>
          <a:p>
            <a:r>
              <a:rPr lang="en-CN" dirty="0">
                <a:sym typeface="Wingdings" pitchFamily="2" charset="2"/>
              </a:rPr>
              <a:t>In AKMC, interatomic distances are </a:t>
            </a:r>
            <a:r>
              <a:rPr lang="en-US" dirty="0">
                <a:sym typeface="Wingdings" pitchFamily="2" charset="2"/>
              </a:rPr>
              <a:t>enumerable</a:t>
            </a:r>
            <a:endParaRPr lang="en-CN" dirty="0">
              <a:sym typeface="Wingdings" pitchFamily="2" charset="2"/>
            </a:endParaRPr>
          </a:p>
          <a:p>
            <a:r>
              <a:rPr lang="en-CN" dirty="0">
                <a:solidFill>
                  <a:srgbClr val="0432FF"/>
                </a:solidFill>
                <a:sym typeface="Wingdings" pitchFamily="2" charset="2"/>
              </a:rPr>
              <a:t>Tabular arrays c</a:t>
            </a:r>
            <a:r>
              <a:rPr lang="en-US" dirty="0">
                <a:solidFill>
                  <a:srgbClr val="0432FF"/>
                </a:solidFill>
                <a:sym typeface="Wingdings" pitchFamily="2" charset="2"/>
              </a:rPr>
              <a:t>an</a:t>
            </a:r>
            <a:r>
              <a:rPr lang="en-CN" dirty="0">
                <a:solidFill>
                  <a:srgbClr val="0432FF"/>
                </a:solidFill>
                <a:sym typeface="Wingdings" pitchFamily="2" charset="2"/>
              </a:rPr>
              <a:t> be used to compute features</a:t>
            </a:r>
          </a:p>
          <a:p>
            <a:endParaRPr lang="en-CN" dirty="0"/>
          </a:p>
        </p:txBody>
      </p:sp>
      <p:sp>
        <p:nvSpPr>
          <p:cNvPr id="3" name="Title 2">
            <a:extLst>
              <a:ext uri="{FF2B5EF4-FFF2-40B4-BE49-F238E27FC236}">
                <a16:creationId xmlns:a16="http://schemas.microsoft.com/office/drawing/2014/main" id="{9C43A9BB-5F7A-0549-BF1A-0455A73E468B}"/>
              </a:ext>
            </a:extLst>
          </p:cNvPr>
          <p:cNvSpPr>
            <a:spLocks noGrp="1"/>
          </p:cNvSpPr>
          <p:nvPr>
            <p:ph type="title"/>
          </p:nvPr>
        </p:nvSpPr>
        <p:spPr/>
        <p:txBody>
          <a:bodyPr>
            <a:normAutofit fontScale="90000"/>
          </a:bodyPr>
          <a:lstStyle/>
          <a:p>
            <a:r>
              <a:rPr lang="en-CN" b="1" dirty="0"/>
              <a:t>Atomic feature calculation</a:t>
            </a:r>
          </a:p>
        </p:txBody>
      </p:sp>
      <p:pic>
        <p:nvPicPr>
          <p:cNvPr id="4" name="Picture 2" descr="Schematic representation of a high-dimensional neural network potential...  | Download Scientific Diagram">
            <a:extLst>
              <a:ext uri="{FF2B5EF4-FFF2-40B4-BE49-F238E27FC236}">
                <a16:creationId xmlns:a16="http://schemas.microsoft.com/office/drawing/2014/main" id="{3D78C439-CFE5-9740-9DC9-513964DBE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4" r="1268"/>
          <a:stretch/>
        </p:blipFill>
        <p:spPr bwMode="auto">
          <a:xfrm>
            <a:off x="4518681" y="2908066"/>
            <a:ext cx="3914852" cy="18515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783E43-4D4B-DC49-9549-6BE04FC3C35A}"/>
              </a:ext>
            </a:extLst>
          </p:cNvPr>
          <p:cNvPicPr>
            <a:picLocks noChangeAspect="1"/>
          </p:cNvPicPr>
          <p:nvPr/>
        </p:nvPicPr>
        <p:blipFill>
          <a:blip r:embed="rId4"/>
          <a:stretch>
            <a:fillRect/>
          </a:stretch>
        </p:blipFill>
        <p:spPr>
          <a:xfrm>
            <a:off x="6094021" y="1767962"/>
            <a:ext cx="2298700" cy="660400"/>
          </a:xfrm>
          <a:prstGeom prst="rect">
            <a:avLst/>
          </a:prstGeom>
        </p:spPr>
      </p:pic>
      <p:graphicFrame>
        <p:nvGraphicFramePr>
          <p:cNvPr id="8" name="表格 4">
            <a:extLst>
              <a:ext uri="{FF2B5EF4-FFF2-40B4-BE49-F238E27FC236}">
                <a16:creationId xmlns:a16="http://schemas.microsoft.com/office/drawing/2014/main" id="{E5BD1FAF-A913-1C4C-B7A3-F179C20E68E0}"/>
              </a:ext>
            </a:extLst>
          </p:cNvPr>
          <p:cNvGraphicFramePr>
            <a:graphicFrameLocks noGrp="1"/>
          </p:cNvGraphicFramePr>
          <p:nvPr>
            <p:extLst>
              <p:ext uri="{D42A27DB-BD31-4B8C-83A1-F6EECF244321}">
                <p14:modId xmlns:p14="http://schemas.microsoft.com/office/powerpoint/2010/main" val="573470568"/>
              </p:ext>
            </p:extLst>
          </p:nvPr>
        </p:nvGraphicFramePr>
        <p:xfrm>
          <a:off x="751279" y="2904002"/>
          <a:ext cx="3644772" cy="1855597"/>
        </p:xfrm>
        <a:graphic>
          <a:graphicData uri="http://schemas.openxmlformats.org/drawingml/2006/table">
            <a:tbl>
              <a:tblPr firstRow="1" bandRow="1">
                <a:tableStyleId>{1FECB4D8-DB02-4DC6-A0A2-4F2EBAE1DC90}</a:tableStyleId>
              </a:tblPr>
              <a:tblGrid>
                <a:gridCol w="1195367">
                  <a:extLst>
                    <a:ext uri="{9D8B030D-6E8A-4147-A177-3AD203B41FA5}">
                      <a16:colId xmlns:a16="http://schemas.microsoft.com/office/drawing/2014/main" val="1761563732"/>
                    </a:ext>
                  </a:extLst>
                </a:gridCol>
                <a:gridCol w="2449405">
                  <a:extLst>
                    <a:ext uri="{9D8B030D-6E8A-4147-A177-3AD203B41FA5}">
                      <a16:colId xmlns:a16="http://schemas.microsoft.com/office/drawing/2014/main" val="2057521254"/>
                    </a:ext>
                  </a:extLst>
                </a:gridCol>
              </a:tblGrid>
              <a:tr h="307811">
                <a:tc>
                  <a:txBody>
                    <a:bodyPr/>
                    <a:lstStyle/>
                    <a:p>
                      <a:endParaRPr lang="zh-CN" altLang="en-US" sz="1400" dirty="0"/>
                    </a:p>
                  </a:txBody>
                  <a:tcPr/>
                </a:tc>
                <a:tc>
                  <a:txBody>
                    <a:bodyPr/>
                    <a:lstStyle/>
                    <a:p>
                      <a:pPr algn="ctr"/>
                      <a:r>
                        <a:rPr lang="en-US" altLang="zh-CN" sz="1400" dirty="0"/>
                        <a:t>AKMC</a:t>
                      </a:r>
                      <a:endParaRPr lang="zh-CN" altLang="en-US" sz="1400" dirty="0"/>
                    </a:p>
                  </a:txBody>
                  <a:tcPr anchor="ctr"/>
                </a:tc>
                <a:extLst>
                  <a:ext uri="{0D108BD9-81ED-4DB2-BD59-A6C34878D82A}">
                    <a16:rowId xmlns:a16="http://schemas.microsoft.com/office/drawing/2014/main" val="2749612846"/>
                  </a:ext>
                </a:extLst>
              </a:tr>
              <a:tr h="480384">
                <a:tc>
                  <a:txBody>
                    <a:bodyPr/>
                    <a:lstStyle/>
                    <a:p>
                      <a:pPr algn="ctr"/>
                      <a:r>
                        <a:rPr lang="en-US" altLang="zh-CN" sz="1400" dirty="0">
                          <a:solidFill>
                            <a:schemeClr val="tx1"/>
                          </a:solidFill>
                        </a:rPr>
                        <a:t>Spatial</a:t>
                      </a:r>
                      <a:endParaRPr lang="zh-CN" altLang="en-US" sz="1400" dirty="0">
                        <a:solidFill>
                          <a:schemeClr val="tx1"/>
                        </a:solidFill>
                      </a:endParaRPr>
                    </a:p>
                  </a:txBody>
                  <a:tcPr anchor="ctr"/>
                </a:tc>
                <a:tc>
                  <a:txBody>
                    <a:bodyPr/>
                    <a:lstStyle/>
                    <a:p>
                      <a:pPr algn="ctr"/>
                      <a:r>
                        <a:rPr lang="en-US" altLang="zh-CN" sz="1400" b="0" dirty="0">
                          <a:solidFill>
                            <a:schemeClr val="tx1"/>
                          </a:solidFill>
                        </a:rPr>
                        <a:t>nm - μm</a:t>
                      </a:r>
                    </a:p>
                    <a:p>
                      <a:pPr marL="0" marR="0" lvl="0" indent="0" algn="ctr" defTabSz="914423" rtl="0" eaLnBrk="1" fontAlgn="auto" latinLnBrk="0" hangingPunct="1">
                        <a:lnSpc>
                          <a:spcPct val="100000"/>
                        </a:lnSpc>
                        <a:spcBef>
                          <a:spcPts val="0"/>
                        </a:spcBef>
                        <a:spcAft>
                          <a:spcPts val="0"/>
                        </a:spcAft>
                        <a:buClrTx/>
                        <a:buSzTx/>
                        <a:buFontTx/>
                        <a:buNone/>
                        <a:tabLst/>
                        <a:defRPr/>
                      </a:pPr>
                      <a:r>
                        <a:rPr lang="zh-CN" altLang="en-US" sz="1400" b="0" dirty="0">
                          <a:solidFill>
                            <a:schemeClr val="tx1"/>
                          </a:solidFill>
                        </a:rPr>
                        <a:t>（</a:t>
                      </a:r>
                      <a:r>
                        <a:rPr lang="en-US" altLang="zh-CN" sz="1400" b="0" dirty="0">
                          <a:solidFill>
                            <a:schemeClr val="tx1"/>
                          </a:solidFill>
                        </a:rPr>
                        <a:t>10</a:t>
                      </a:r>
                      <a:r>
                        <a:rPr lang="en-US" altLang="zh-CN" sz="1400" b="0" baseline="30000" dirty="0">
                          <a:solidFill>
                            <a:schemeClr val="tx1"/>
                          </a:solidFill>
                        </a:rPr>
                        <a:t>4</a:t>
                      </a:r>
                      <a:r>
                        <a:rPr lang="en-US" altLang="zh-CN" sz="1400" b="0" baseline="0" dirty="0">
                          <a:solidFill>
                            <a:schemeClr val="tx1"/>
                          </a:solidFill>
                        </a:rPr>
                        <a:t> – 10</a:t>
                      </a:r>
                      <a:r>
                        <a:rPr lang="en-US" altLang="zh-CN" sz="1400" b="0" baseline="30000" dirty="0">
                          <a:solidFill>
                            <a:schemeClr val="tx1"/>
                          </a:solidFill>
                        </a:rPr>
                        <a:t>7</a:t>
                      </a:r>
                      <a:r>
                        <a:rPr lang="en-US" altLang="zh-CN" sz="1400" b="0" baseline="0" dirty="0">
                          <a:solidFill>
                            <a:schemeClr val="tx1"/>
                          </a:solidFill>
                        </a:rPr>
                        <a:t> atoms/proc</a:t>
                      </a:r>
                      <a:r>
                        <a:rPr lang="zh-CN" altLang="en-US" sz="1400" b="0" baseline="0" dirty="0">
                          <a:solidFill>
                            <a:schemeClr val="tx1"/>
                          </a:solidFill>
                        </a:rPr>
                        <a:t>）</a:t>
                      </a:r>
                      <a:endParaRPr lang="en-US" altLang="zh-CN" sz="1400" b="0" baseline="0" dirty="0">
                        <a:solidFill>
                          <a:schemeClr val="tx1"/>
                        </a:solidFill>
                      </a:endParaRPr>
                    </a:p>
                  </a:txBody>
                  <a:tcPr anchor="ctr"/>
                </a:tc>
                <a:extLst>
                  <a:ext uri="{0D108BD9-81ED-4DB2-BD59-A6C34878D82A}">
                    <a16:rowId xmlns:a16="http://schemas.microsoft.com/office/drawing/2014/main" val="3485161897"/>
                  </a:ext>
                </a:extLst>
              </a:tr>
              <a:tr h="282579">
                <a:tc>
                  <a:txBody>
                    <a:bodyPr/>
                    <a:lstStyle/>
                    <a:p>
                      <a:pPr algn="ctr"/>
                      <a:r>
                        <a:rPr lang="en-US" altLang="zh-CN" sz="1400" dirty="0"/>
                        <a:t>Time</a:t>
                      </a:r>
                      <a:endParaRPr lang="zh-CN" altLang="en-US" sz="1400" dirty="0"/>
                    </a:p>
                  </a:txBody>
                  <a:tcPr anchor="ctr"/>
                </a:tc>
                <a:tc>
                  <a:txBody>
                    <a:bodyPr/>
                    <a:lstStyle/>
                    <a:p>
                      <a:pPr algn="ctr"/>
                      <a:r>
                        <a:rPr lang="en-US" altLang="zh-CN" sz="1400" b="0" dirty="0">
                          <a:solidFill>
                            <a:schemeClr val="tx1"/>
                          </a:solidFill>
                        </a:rPr>
                        <a:t>μs - s</a:t>
                      </a:r>
                      <a:endParaRPr lang="zh-CN" altLang="en-US" sz="1400" b="0" dirty="0">
                        <a:solidFill>
                          <a:schemeClr val="tx1"/>
                        </a:solidFill>
                      </a:endParaRPr>
                    </a:p>
                  </a:txBody>
                  <a:tcPr anchor="ctr"/>
                </a:tc>
                <a:extLst>
                  <a:ext uri="{0D108BD9-81ED-4DB2-BD59-A6C34878D82A}">
                    <a16:rowId xmlns:a16="http://schemas.microsoft.com/office/drawing/2014/main" val="2974915368"/>
                  </a:ext>
                </a:extLst>
              </a:tr>
              <a:tr h="282579">
                <a:tc>
                  <a:txBody>
                    <a:bodyPr/>
                    <a:lstStyle/>
                    <a:p>
                      <a:pPr algn="ctr"/>
                      <a:r>
                        <a:rPr lang="en-US" altLang="zh-CN" sz="1400" dirty="0"/>
                        <a:t>Driven by</a:t>
                      </a:r>
                      <a:endParaRPr lang="zh-CN" altLang="en-US" sz="1400" dirty="0"/>
                    </a:p>
                  </a:txBody>
                  <a:tcPr anchor="ctr"/>
                </a:tc>
                <a:tc>
                  <a:txBody>
                    <a:bodyPr/>
                    <a:lstStyle/>
                    <a:p>
                      <a:pPr algn="ctr"/>
                      <a:r>
                        <a:rPr lang="en-US" altLang="zh-CN" sz="1400" b="0" dirty="0">
                          <a:solidFill>
                            <a:schemeClr val="tx1"/>
                          </a:solidFill>
                        </a:rPr>
                        <a:t>Energy</a:t>
                      </a:r>
                      <a:endParaRPr lang="zh-CN" altLang="en-US" sz="1400" b="0" dirty="0">
                        <a:solidFill>
                          <a:schemeClr val="tx1"/>
                        </a:solidFill>
                      </a:endParaRPr>
                    </a:p>
                  </a:txBody>
                  <a:tcPr anchor="ctr"/>
                </a:tc>
                <a:extLst>
                  <a:ext uri="{0D108BD9-81ED-4DB2-BD59-A6C34878D82A}">
                    <a16:rowId xmlns:a16="http://schemas.microsoft.com/office/drawing/2014/main" val="1380227342"/>
                  </a:ext>
                </a:extLst>
              </a:tr>
              <a:tr h="420026">
                <a:tc>
                  <a:txBody>
                    <a:bodyPr/>
                    <a:lstStyle/>
                    <a:p>
                      <a:pPr algn="ctr"/>
                      <a:r>
                        <a:rPr lang="en-US" altLang="zh-CN" sz="1400" dirty="0">
                          <a:solidFill>
                            <a:srgbClr val="0432FF"/>
                          </a:solidFill>
                        </a:rPr>
                        <a:t>Atoms</a:t>
                      </a:r>
                      <a:endParaRPr lang="zh-CN" altLang="en-US" sz="1400" dirty="0">
                        <a:solidFill>
                          <a:srgbClr val="0432FF"/>
                        </a:solidFill>
                      </a:endParaRPr>
                    </a:p>
                  </a:txBody>
                  <a:tcPr anchor="ctr"/>
                </a:tc>
                <a:tc>
                  <a:txBody>
                    <a:bodyPr/>
                    <a:lstStyle/>
                    <a:p>
                      <a:pPr algn="ctr"/>
                      <a:r>
                        <a:rPr lang="en-US" altLang="zh-CN" sz="1400" b="0" dirty="0">
                          <a:solidFill>
                            <a:srgbClr val="0432FF"/>
                          </a:solidFill>
                        </a:rPr>
                        <a:t>Always on lattice sites</a:t>
                      </a:r>
                      <a:endParaRPr lang="zh-CN" altLang="en-US" sz="1400" b="0" dirty="0">
                        <a:solidFill>
                          <a:srgbClr val="0432FF"/>
                        </a:solidFill>
                      </a:endParaRPr>
                    </a:p>
                  </a:txBody>
                  <a:tcPr anchor="ctr"/>
                </a:tc>
                <a:extLst>
                  <a:ext uri="{0D108BD9-81ED-4DB2-BD59-A6C34878D82A}">
                    <a16:rowId xmlns:a16="http://schemas.microsoft.com/office/drawing/2014/main" val="1115175115"/>
                  </a:ext>
                </a:extLst>
              </a:tr>
            </a:tbl>
          </a:graphicData>
        </a:graphic>
      </p:graphicFrame>
      <p:pic>
        <p:nvPicPr>
          <p:cNvPr id="9" name="Picture 8">
            <a:extLst>
              <a:ext uri="{FF2B5EF4-FFF2-40B4-BE49-F238E27FC236}">
                <a16:creationId xmlns:a16="http://schemas.microsoft.com/office/drawing/2014/main" id="{FBE4DC62-D449-7242-9067-681D28408002}"/>
              </a:ext>
            </a:extLst>
          </p:cNvPr>
          <p:cNvPicPr>
            <a:picLocks noChangeAspect="1"/>
          </p:cNvPicPr>
          <p:nvPr/>
        </p:nvPicPr>
        <p:blipFill rotWithShape="1">
          <a:blip r:embed="rId5"/>
          <a:srcRect r="1656"/>
          <a:stretch/>
        </p:blipFill>
        <p:spPr>
          <a:xfrm>
            <a:off x="6094021" y="1769562"/>
            <a:ext cx="2497085" cy="658800"/>
          </a:xfrm>
          <a:prstGeom prst="rect">
            <a:avLst/>
          </a:prstGeom>
          <a:ln>
            <a:noFill/>
          </a:ln>
        </p:spPr>
      </p:pic>
    </p:spTree>
    <p:extLst>
      <p:ext uri="{BB962C8B-B14F-4D97-AF65-F5344CB8AC3E}">
        <p14:creationId xmlns:p14="http://schemas.microsoft.com/office/powerpoint/2010/main" val="312849475"/>
      </p:ext>
    </p:extLst>
  </p:cSld>
  <p:clrMapOvr>
    <a:masterClrMapping/>
  </p:clrMapOvr>
  <mc:AlternateContent xmlns:mc="http://schemas.openxmlformats.org/markup-compatibility/2006" xmlns:p14="http://schemas.microsoft.com/office/powerpoint/2010/main">
    <mc:Choice Requires="p14">
      <p:transition spd="slow" p14:dur="2000" advTm="56360"/>
    </mc:Choice>
    <mc:Fallback xmlns="">
      <p:transition spd="slow" advTm="563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CC18CC1-A08C-0242-AF6A-F0BC927620FD}"/>
                  </a:ext>
                </a:extLst>
              </p:cNvPr>
              <p:cNvSpPr>
                <a:spLocks noGrp="1"/>
              </p:cNvSpPr>
              <p:nvPr>
                <p:ph idx="1"/>
              </p:nvPr>
            </p:nvSpPr>
            <p:spPr/>
            <p:txBody>
              <a:bodyPr/>
              <a:lstStyle/>
              <a:p>
                <a:r>
                  <a:rPr lang="en-CN" dirty="0"/>
                  <a:t>A vacancy may jump to one of 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oMath>
                </a14:m>
                <a:r>
                  <a:rPr lang="en-CN" dirty="0"/>
                  <a:t> first nearest neighbors </a:t>
                </a:r>
              </a:p>
              <a:p>
                <a:pPr lvl="1"/>
                <a:r>
                  <a:rPr lang="en-CN" dirty="0"/>
                  <a:t>BCC: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𝑓</m:t>
                        </m:r>
                      </m:sub>
                    </m:sSub>
                    <m:r>
                      <a:rPr lang="en-US" b="0" i="1" smtClean="0">
                        <a:latin typeface="Cambria Math" panose="02040503050406030204" pitchFamily="18" charset="0"/>
                      </a:rPr>
                      <m:t>=8</m:t>
                    </m:r>
                  </m:oMath>
                </a14:m>
                <a:endParaRPr lang="en-US" b="0" dirty="0"/>
              </a:p>
              <a:p>
                <a:pPr lvl="1"/>
                <a:r>
                  <a:rPr lang="en-CN" dirty="0"/>
                  <a:t>FCC: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𝑓</m:t>
                        </m:r>
                      </m:sub>
                    </m:sSub>
                    <m:r>
                      <a:rPr lang="en-US" i="1">
                        <a:latin typeface="Cambria Math" panose="02040503050406030204" pitchFamily="18" charset="0"/>
                      </a:rPr>
                      <m:t>=</m:t>
                    </m:r>
                    <m:r>
                      <a:rPr lang="en-US" b="0" i="1" smtClean="0">
                        <a:latin typeface="Cambria Math" panose="02040503050406030204" pitchFamily="18" charset="0"/>
                      </a:rPr>
                      <m:t>12</m:t>
                    </m:r>
                  </m:oMath>
                </a14:m>
                <a:endParaRPr lang="en-US" dirty="0"/>
              </a:p>
              <a:p>
                <a:r>
                  <a:rPr lang="en-US" dirty="0"/>
                  <a:t>A total of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rPr>
                          <m:t>𝑁</m:t>
                        </m:r>
                      </m:e>
                      <m:sub>
                        <m:r>
                          <a:rPr lang="en-US" i="1">
                            <a:latin typeface="Cambria Math" panose="02040503050406030204" pitchFamily="18" charset="0"/>
                          </a:rPr>
                          <m:t>𝑓</m:t>
                        </m:r>
                      </m:sub>
                    </m:sSub>
                  </m:oMath>
                </a14:m>
                <a:r>
                  <a:rPr lang="en-CN" dirty="0"/>
                  <a:t> states should be computed each time</a:t>
                </a:r>
              </a:p>
              <a:p>
                <a:endParaRPr lang="en-CN" dirty="0"/>
              </a:p>
              <a:p>
                <a:r>
                  <a:rPr lang="en-CN" dirty="0"/>
                  <a:t>Memory-bounded task:</a:t>
                </a:r>
              </a:p>
              <a:p>
                <a:pPr lvl="1"/>
                <a:r>
                  <a:rPr lang="en-CN" dirty="0"/>
                  <a:t>#Ops =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𝑟𝑒𝑔𝑖𝑜𝑛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𝑙𝑜𝑐𝑎𝑙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𝑓𝑒𝑎𝑡𝑢𝑟𝑒𝑠</m:t>
                        </m:r>
                      </m:sub>
                    </m:sSub>
                  </m:oMath>
                </a14:m>
                <a:endParaRPr lang="en-CN" dirty="0"/>
              </a:p>
              <a:p>
                <a:r>
                  <a:rPr lang="en-CN" dirty="0">
                    <a:solidFill>
                      <a:srgbClr val="0432FF"/>
                    </a:solidFill>
                  </a:rPr>
                  <a:t>Memory speed and bandwidth of SW26010pro is limited</a:t>
                </a:r>
              </a:p>
            </p:txBody>
          </p:sp>
        </mc:Choice>
        <mc:Fallback xmlns="">
          <p:sp>
            <p:nvSpPr>
              <p:cNvPr id="2" name="Content Placeholder 1">
                <a:extLst>
                  <a:ext uri="{FF2B5EF4-FFF2-40B4-BE49-F238E27FC236}">
                    <a16:creationId xmlns:a16="http://schemas.microsoft.com/office/drawing/2014/main" id="{ACC18CC1-A08C-0242-AF6A-F0BC927620FD}"/>
                  </a:ext>
                </a:extLst>
              </p:cNvPr>
              <p:cNvSpPr>
                <a:spLocks noGrp="1" noRot="1" noChangeAspect="1" noMove="1" noResize="1" noEditPoints="1" noAdjustHandles="1" noChangeArrowheads="1" noChangeShapeType="1" noTextEdit="1"/>
              </p:cNvSpPr>
              <p:nvPr>
                <p:ph idx="1"/>
              </p:nvPr>
            </p:nvSpPr>
            <p:spPr>
              <a:blipFill>
                <a:blip r:embed="rId5"/>
                <a:stretch>
                  <a:fillRect l="-322" t="-1136"/>
                </a:stretch>
              </a:blipFill>
            </p:spPr>
            <p:txBody>
              <a:bodyPr/>
              <a:lstStyle/>
              <a:p>
                <a:r>
                  <a:rPr lang="en-CN">
                    <a:noFill/>
                  </a:rPr>
                  <a:t> </a:t>
                </a:r>
              </a:p>
            </p:txBody>
          </p:sp>
        </mc:Fallback>
      </mc:AlternateContent>
      <p:sp>
        <p:nvSpPr>
          <p:cNvPr id="3" name="Title 2">
            <a:extLst>
              <a:ext uri="{FF2B5EF4-FFF2-40B4-BE49-F238E27FC236}">
                <a16:creationId xmlns:a16="http://schemas.microsoft.com/office/drawing/2014/main" id="{C007B510-B053-C940-986B-7F1E804998D6}"/>
              </a:ext>
            </a:extLst>
          </p:cNvPr>
          <p:cNvSpPr>
            <a:spLocks noGrp="1"/>
          </p:cNvSpPr>
          <p:nvPr>
            <p:ph type="title"/>
          </p:nvPr>
        </p:nvSpPr>
        <p:spPr/>
        <p:txBody>
          <a:bodyPr>
            <a:normAutofit fontScale="90000"/>
          </a:bodyPr>
          <a:lstStyle/>
          <a:p>
            <a:r>
              <a:rPr lang="en-CN" b="1" dirty="0"/>
              <a:t>Atomic feature calculation</a:t>
            </a:r>
          </a:p>
        </p:txBody>
      </p:sp>
      <p:pic>
        <p:nvPicPr>
          <p:cNvPr id="4" name="图片 5">
            <a:extLst>
              <a:ext uri="{FF2B5EF4-FFF2-40B4-BE49-F238E27FC236}">
                <a16:creationId xmlns:a16="http://schemas.microsoft.com/office/drawing/2014/main" id="{5673D52B-5ED7-F045-9BB4-8CBADC9AA44E}"/>
              </a:ext>
            </a:extLst>
          </p:cNvPr>
          <p:cNvPicPr>
            <a:picLocks noChangeAspect="1"/>
          </p:cNvPicPr>
          <p:nvPr/>
        </p:nvPicPr>
        <p:blipFill rotWithShape="1">
          <a:blip r:embed="rId6">
            <a:extLst>
              <a:ext uri="{28A0092B-C50C-407E-A947-70E740481C1C}">
                <a14:useLocalDpi xmlns:a14="http://schemas.microsoft.com/office/drawing/2010/main" val="0"/>
              </a:ext>
            </a:extLst>
          </a:blip>
          <a:srcRect l="2402" t="3404" r="66052" b="35807"/>
          <a:stretch/>
        </p:blipFill>
        <p:spPr>
          <a:xfrm>
            <a:off x="6372667" y="806746"/>
            <a:ext cx="1860698" cy="1765004"/>
          </a:xfrm>
          <a:prstGeom prst="rect">
            <a:avLst/>
          </a:prstGeom>
        </p:spPr>
      </p:pic>
      <p:pic>
        <p:nvPicPr>
          <p:cNvPr id="1026" name="Picture 2" descr="A unit 3D FCC lattice with 12 basis vectors on the Cartesian coordinates. |  Download Scientific Diagram">
            <a:extLst>
              <a:ext uri="{FF2B5EF4-FFF2-40B4-BE49-F238E27FC236}">
                <a16:creationId xmlns:a16="http://schemas.microsoft.com/office/drawing/2014/main" id="{A7FEDD0E-7354-8C47-B861-9729408DA1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667" y="2999076"/>
            <a:ext cx="1874498" cy="17650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4E5AC7-BCB9-C74B-A24D-9C783F1A4030}"/>
              </a:ext>
            </a:extLst>
          </p:cNvPr>
          <p:cNvSpPr txBox="1"/>
          <p:nvPr/>
        </p:nvSpPr>
        <p:spPr>
          <a:xfrm>
            <a:off x="7024733" y="2600747"/>
            <a:ext cx="556563" cy="369332"/>
          </a:xfrm>
          <a:prstGeom prst="rect">
            <a:avLst/>
          </a:prstGeom>
          <a:noFill/>
        </p:spPr>
        <p:txBody>
          <a:bodyPr wrap="none" rtlCol="0">
            <a:spAutoFit/>
          </a:bodyPr>
          <a:lstStyle/>
          <a:p>
            <a:r>
              <a:rPr lang="en-CN" dirty="0"/>
              <a:t>BCC</a:t>
            </a:r>
          </a:p>
        </p:txBody>
      </p:sp>
      <p:sp>
        <p:nvSpPr>
          <p:cNvPr id="7" name="TextBox 6">
            <a:extLst>
              <a:ext uri="{FF2B5EF4-FFF2-40B4-BE49-F238E27FC236}">
                <a16:creationId xmlns:a16="http://schemas.microsoft.com/office/drawing/2014/main" id="{D8D56DF1-59C7-8143-8A9A-0C9F4334D179}"/>
              </a:ext>
            </a:extLst>
          </p:cNvPr>
          <p:cNvSpPr txBox="1"/>
          <p:nvPr/>
        </p:nvSpPr>
        <p:spPr>
          <a:xfrm>
            <a:off x="7024734" y="4750177"/>
            <a:ext cx="556563" cy="369332"/>
          </a:xfrm>
          <a:prstGeom prst="rect">
            <a:avLst/>
          </a:prstGeom>
          <a:noFill/>
        </p:spPr>
        <p:txBody>
          <a:bodyPr wrap="none" rtlCol="0">
            <a:spAutoFit/>
          </a:bodyPr>
          <a:lstStyle/>
          <a:p>
            <a:r>
              <a:rPr lang="en-CN" dirty="0"/>
              <a:t>FCC</a:t>
            </a:r>
          </a:p>
        </p:txBody>
      </p:sp>
    </p:spTree>
    <p:extLst>
      <p:ext uri="{BB962C8B-B14F-4D97-AF65-F5344CB8AC3E}">
        <p14:creationId xmlns:p14="http://schemas.microsoft.com/office/powerpoint/2010/main" val="3824613310"/>
      </p:ext>
    </p:extLst>
  </p:cSld>
  <p:clrMapOvr>
    <a:masterClrMapping/>
  </p:clrMapOvr>
  <mc:AlternateContent xmlns:mc="http://schemas.openxmlformats.org/markup-compatibility/2006" xmlns:p14="http://schemas.microsoft.com/office/powerpoint/2010/main">
    <mc:Choice Requires="p14">
      <p:transition spd="slow" p14:dur="2000" advTm="43685"/>
    </mc:Choice>
    <mc:Fallback xmlns="">
      <p:transition spd="slow" advTm="4368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DEDA32C-537E-2041-A0E4-1FC8A6174974}"/>
              </a:ext>
            </a:extLst>
          </p:cNvPr>
          <p:cNvSpPr>
            <a:spLocks noGrp="1"/>
          </p:cNvSpPr>
          <p:nvPr>
            <p:ph idx="1"/>
          </p:nvPr>
        </p:nvSpPr>
        <p:spPr>
          <a:xfrm>
            <a:off x="628650" y="1288257"/>
            <a:ext cx="8190885" cy="3344467"/>
          </a:xfrm>
        </p:spPr>
        <p:txBody>
          <a:bodyPr/>
          <a:lstStyle/>
          <a:p>
            <a:r>
              <a:rPr lang="en-US" dirty="0">
                <a:latin typeface="Calibri" panose="020F0502020204030204" pitchFamily="34" charset="0"/>
                <a:ea typeface="DengXian" panose="02010600030101010101" pitchFamily="2" charset="-122"/>
                <a:cs typeface="Times New Roman" panose="02020603050405020304" pitchFamily="18" charset="0"/>
              </a:rPr>
              <a:t>Ph.D. degree in chemistry from Tsinghua University in 2018</a:t>
            </a:r>
          </a:p>
          <a:p>
            <a:endParaRPr lang="en-US" dirty="0">
              <a:latin typeface="Calibri" panose="020F0502020204030204" pitchFamily="34" charset="0"/>
              <a:ea typeface="DengXian" panose="02010600030101010101" pitchFamily="2" charset="-122"/>
              <a:cs typeface="Times New Roman" panose="02020603050405020304" pitchFamily="18" charset="0"/>
            </a:endParaRPr>
          </a:p>
          <a:p>
            <a:r>
              <a:rPr lang="en-US" dirty="0">
                <a:latin typeface="Calibri" panose="020F0502020204030204" pitchFamily="34" charset="0"/>
                <a:ea typeface="DengXian" panose="02010600030101010101" pitchFamily="2" charset="-122"/>
                <a:cs typeface="Times New Roman" panose="02020603050405020304" pitchFamily="18" charset="0"/>
              </a:rPr>
              <a:t>Assistant professor at the Institute of Applied Physics and Computational Mathematics, focusing on materials modeling and equation of state</a:t>
            </a:r>
            <a:endParaRPr lang="en-CN" dirty="0"/>
          </a:p>
          <a:p>
            <a:endParaRPr lang="en-US" dirty="0">
              <a:latin typeface="Calibri" panose="020F0502020204030204" pitchFamily="34" charset="0"/>
              <a:ea typeface="DengXian" panose="02010600030101010101" pitchFamily="2" charset="-122"/>
              <a:cs typeface="Times New Roman" panose="02020603050405020304" pitchFamily="18" charset="0"/>
            </a:endParaRPr>
          </a:p>
          <a:p>
            <a:r>
              <a:rPr lang="en-US" dirty="0">
                <a:latin typeface="Calibri" panose="020F0502020204030204" pitchFamily="34" charset="0"/>
                <a:ea typeface="DengXian" panose="02010600030101010101" pitchFamily="2" charset="-122"/>
                <a:cs typeface="Times New Roman" panose="02020603050405020304" pitchFamily="18" charset="0"/>
              </a:rPr>
              <a:t>The leader of TensorKMC (AI-assisted atomic kinetic monte </a:t>
            </a:r>
            <a:r>
              <a:rPr lang="en-US" dirty="0" err="1">
                <a:latin typeface="Calibri" panose="020F0502020204030204" pitchFamily="34" charset="0"/>
                <a:ea typeface="DengXian" panose="02010600030101010101" pitchFamily="2" charset="-122"/>
                <a:cs typeface="Times New Roman" panose="02020603050405020304" pitchFamily="18" charset="0"/>
              </a:rPr>
              <a:t>carlo</a:t>
            </a:r>
            <a:r>
              <a:rPr lang="en-US" dirty="0">
                <a:latin typeface="Calibri" panose="020F0502020204030204" pitchFamily="34" charset="0"/>
                <a:ea typeface="DengXian" panose="02010600030101010101" pitchFamily="2" charset="-122"/>
                <a:cs typeface="Times New Roman" panose="02020603050405020304" pitchFamily="18" charset="0"/>
              </a:rPr>
              <a:t> codes) and TensorAlloy (flexible tensor-based codes for modeling interactions of metals and alloy)</a:t>
            </a:r>
            <a:endParaRPr lang="en-CN" dirty="0"/>
          </a:p>
        </p:txBody>
      </p:sp>
      <p:sp>
        <p:nvSpPr>
          <p:cNvPr id="8" name="Title 2">
            <a:extLst>
              <a:ext uri="{FF2B5EF4-FFF2-40B4-BE49-F238E27FC236}">
                <a16:creationId xmlns:a16="http://schemas.microsoft.com/office/drawing/2014/main" id="{47830502-CAB5-DF49-BC19-926AFF14AD54}"/>
              </a:ext>
            </a:extLst>
          </p:cNvPr>
          <p:cNvSpPr>
            <a:spLocks noGrp="1"/>
          </p:cNvSpPr>
          <p:nvPr>
            <p:ph type="title"/>
          </p:nvPr>
        </p:nvSpPr>
        <p:spPr>
          <a:xfrm>
            <a:off x="628650" y="722710"/>
            <a:ext cx="7886700" cy="357188"/>
          </a:xfrm>
        </p:spPr>
        <p:txBody>
          <a:bodyPr>
            <a:normAutofit fontScale="90000"/>
          </a:bodyPr>
          <a:lstStyle/>
          <a:p>
            <a:r>
              <a:rPr lang="en-CN" b="1" dirty="0"/>
              <a:t>The presenter: Xin Chen</a:t>
            </a:r>
          </a:p>
        </p:txBody>
      </p:sp>
    </p:spTree>
    <p:extLst>
      <p:ext uri="{BB962C8B-B14F-4D97-AF65-F5344CB8AC3E}">
        <p14:creationId xmlns:p14="http://schemas.microsoft.com/office/powerpoint/2010/main" val="2140093678"/>
      </p:ext>
    </p:extLst>
  </p:cSld>
  <p:clrMapOvr>
    <a:masterClrMapping/>
  </p:clrMapOvr>
  <mc:AlternateContent xmlns:mc="http://schemas.openxmlformats.org/markup-compatibility/2006" xmlns:p14="http://schemas.microsoft.com/office/powerpoint/2010/main">
    <mc:Choice Requires="p14">
      <p:transition spd="slow" p14:dur="2000" advTm="35493"/>
    </mc:Choice>
    <mc:Fallback xmlns="">
      <p:transition spd="slow" advTm="354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DDB19-C113-124E-BE70-3806D11E9AAF}"/>
              </a:ext>
            </a:extLst>
          </p:cNvPr>
          <p:cNvSpPr>
            <a:spLocks noGrp="1"/>
          </p:cNvSpPr>
          <p:nvPr>
            <p:ph idx="1"/>
          </p:nvPr>
        </p:nvSpPr>
        <p:spPr/>
        <p:txBody>
          <a:bodyPr/>
          <a:lstStyle/>
          <a:p>
            <a:r>
              <a:rPr lang="en-CN" dirty="0"/>
              <a:t>A parallel CPEs-based feature operator</a:t>
            </a:r>
          </a:p>
          <a:p>
            <a:r>
              <a:rPr lang="en-CN" dirty="0"/>
              <a:t>Vacancy hopping simulation is moved to CPEs</a:t>
            </a:r>
          </a:p>
        </p:txBody>
      </p:sp>
      <p:sp>
        <p:nvSpPr>
          <p:cNvPr id="3" name="Title 2">
            <a:extLst>
              <a:ext uri="{FF2B5EF4-FFF2-40B4-BE49-F238E27FC236}">
                <a16:creationId xmlns:a16="http://schemas.microsoft.com/office/drawing/2014/main" id="{4E75B370-1456-B148-9860-68A0995F28D5}"/>
              </a:ext>
            </a:extLst>
          </p:cNvPr>
          <p:cNvSpPr>
            <a:spLocks noGrp="1"/>
          </p:cNvSpPr>
          <p:nvPr>
            <p:ph type="title"/>
          </p:nvPr>
        </p:nvSpPr>
        <p:spPr/>
        <p:txBody>
          <a:bodyPr>
            <a:normAutofit fontScale="90000"/>
          </a:bodyPr>
          <a:lstStyle/>
          <a:p>
            <a:r>
              <a:rPr lang="en-CN" b="1" dirty="0"/>
              <a:t>Atomic feature calculation</a:t>
            </a:r>
          </a:p>
        </p:txBody>
      </p:sp>
      <p:pic>
        <p:nvPicPr>
          <p:cNvPr id="4" name="Picture 6" descr="Graphical user interface, diagram&#10;&#10;Description automatically generated">
            <a:extLst>
              <a:ext uri="{FF2B5EF4-FFF2-40B4-BE49-F238E27FC236}">
                <a16:creationId xmlns:a16="http://schemas.microsoft.com/office/drawing/2014/main" id="{EEFD20A7-469C-044F-90EA-D05503DD23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018" y="2275121"/>
            <a:ext cx="8739963" cy="2445933"/>
          </a:xfrm>
          <a:prstGeom prst="rect">
            <a:avLst/>
          </a:prstGeom>
        </p:spPr>
      </p:pic>
    </p:spTree>
    <p:extLst>
      <p:ext uri="{BB962C8B-B14F-4D97-AF65-F5344CB8AC3E}">
        <p14:creationId xmlns:p14="http://schemas.microsoft.com/office/powerpoint/2010/main" val="3906434280"/>
      </p:ext>
    </p:extLst>
  </p:cSld>
  <p:clrMapOvr>
    <a:masterClrMapping/>
  </p:clrMapOvr>
  <mc:AlternateContent xmlns:mc="http://schemas.openxmlformats.org/markup-compatibility/2006" xmlns:p14="http://schemas.microsoft.com/office/powerpoint/2010/main">
    <mc:Choice Requires="p14">
      <p:transition spd="slow" p14:dur="2000" advTm="65931"/>
    </mc:Choice>
    <mc:Fallback xmlns="">
      <p:transition spd="slow" advTm="6593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560C3-D1E6-E74D-BD0D-CC4BE4E5BF90}"/>
              </a:ext>
            </a:extLst>
          </p:cNvPr>
          <p:cNvSpPr>
            <a:spLocks noGrp="1"/>
          </p:cNvSpPr>
          <p:nvPr>
            <p:ph idx="1"/>
          </p:nvPr>
        </p:nvSpPr>
        <p:spPr/>
        <p:txBody>
          <a:bodyPr/>
          <a:lstStyle/>
          <a:p>
            <a:r>
              <a:rPr lang="en-CN" dirty="0"/>
              <a:t>The energy calculation is achieved by a multi-layer convolutional neural network</a:t>
            </a:r>
          </a:p>
          <a:p>
            <a:pPr lvl="1"/>
            <a:r>
              <a:rPr lang="en-CN" dirty="0"/>
              <a:t>Each batch corresponds to a state</a:t>
            </a:r>
          </a:p>
          <a:p>
            <a:pPr lvl="1"/>
            <a:endParaRPr lang="en-CN" dirty="0"/>
          </a:p>
          <a:p>
            <a:r>
              <a:rPr lang="en-CN" dirty="0"/>
              <a:t>SW officially provides a highly-optimized DNN library (SWDNN)</a:t>
            </a:r>
          </a:p>
          <a:p>
            <a:pPr lvl="1"/>
            <a:r>
              <a:rPr lang="en-CN" dirty="0"/>
              <a:t>Requires massive data exchange between CPEs and the main memory</a:t>
            </a:r>
          </a:p>
          <a:p>
            <a:endParaRPr lang="en-CN" dirty="0"/>
          </a:p>
          <a:p>
            <a:r>
              <a:rPr lang="en-CN" dirty="0">
                <a:solidFill>
                  <a:srgbClr val="0432FF"/>
                </a:solidFill>
              </a:rPr>
              <a:t>The big-fusion strategy</a:t>
            </a:r>
          </a:p>
          <a:p>
            <a:pPr lvl="1"/>
            <a:r>
              <a:rPr lang="en-CN" dirty="0">
                <a:solidFill>
                  <a:srgbClr val="0432FF"/>
                </a:solidFill>
              </a:rPr>
              <a:t>Minimize memory access</a:t>
            </a:r>
          </a:p>
          <a:p>
            <a:pPr lvl="1"/>
            <a:r>
              <a:rPr lang="en-CN" dirty="0">
                <a:solidFill>
                  <a:srgbClr val="0432FF"/>
                </a:solidFill>
              </a:rPr>
              <a:t>Hide data exchange behind computation</a:t>
            </a:r>
          </a:p>
        </p:txBody>
      </p:sp>
      <p:sp>
        <p:nvSpPr>
          <p:cNvPr id="3" name="Title 2">
            <a:extLst>
              <a:ext uri="{FF2B5EF4-FFF2-40B4-BE49-F238E27FC236}">
                <a16:creationId xmlns:a16="http://schemas.microsoft.com/office/drawing/2014/main" id="{4F038D98-09A2-D243-9543-4C8E3620E7C7}"/>
              </a:ext>
            </a:extLst>
          </p:cNvPr>
          <p:cNvSpPr>
            <a:spLocks noGrp="1"/>
          </p:cNvSpPr>
          <p:nvPr>
            <p:ph type="title"/>
          </p:nvPr>
        </p:nvSpPr>
        <p:spPr/>
        <p:txBody>
          <a:bodyPr>
            <a:normAutofit fontScale="90000"/>
          </a:bodyPr>
          <a:lstStyle/>
          <a:p>
            <a:r>
              <a:rPr lang="en-CN" b="1" dirty="0"/>
              <a:t>Energy calculation</a:t>
            </a:r>
          </a:p>
        </p:txBody>
      </p:sp>
      <p:pic>
        <p:nvPicPr>
          <p:cNvPr id="4" name="Picture 3" descr="Diagram&#10;&#10;Description automatically generated">
            <a:extLst>
              <a:ext uri="{FF2B5EF4-FFF2-40B4-BE49-F238E27FC236}">
                <a16:creationId xmlns:a16="http://schemas.microsoft.com/office/drawing/2014/main" id="{362480BB-6D33-674A-9812-D9F74C5BC0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898"/>
          <a:stretch/>
        </p:blipFill>
        <p:spPr>
          <a:xfrm>
            <a:off x="4469228" y="2821076"/>
            <a:ext cx="2034346" cy="1835341"/>
          </a:xfrm>
          <a:prstGeom prst="rect">
            <a:avLst/>
          </a:prstGeom>
        </p:spPr>
      </p:pic>
      <p:pic>
        <p:nvPicPr>
          <p:cNvPr id="5" name="Picture 4" descr="Diagram&#10;&#10;Description automatically generated">
            <a:extLst>
              <a:ext uri="{FF2B5EF4-FFF2-40B4-BE49-F238E27FC236}">
                <a16:creationId xmlns:a16="http://schemas.microsoft.com/office/drawing/2014/main" id="{C197916C-A972-9446-ABA1-FAEF1095DC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81"/>
          <a:stretch/>
        </p:blipFill>
        <p:spPr>
          <a:xfrm>
            <a:off x="6631460" y="2821076"/>
            <a:ext cx="2055774" cy="1835341"/>
          </a:xfrm>
          <a:prstGeom prst="rect">
            <a:avLst/>
          </a:prstGeom>
        </p:spPr>
      </p:pic>
      <p:sp>
        <p:nvSpPr>
          <p:cNvPr id="6" name="TextBox 5">
            <a:extLst>
              <a:ext uri="{FF2B5EF4-FFF2-40B4-BE49-F238E27FC236}">
                <a16:creationId xmlns:a16="http://schemas.microsoft.com/office/drawing/2014/main" id="{6F8A132E-7149-BF43-AD2E-FF40D7D5B963}"/>
              </a:ext>
            </a:extLst>
          </p:cNvPr>
          <p:cNvSpPr txBox="1"/>
          <p:nvPr/>
        </p:nvSpPr>
        <p:spPr>
          <a:xfrm>
            <a:off x="5018997" y="4656417"/>
            <a:ext cx="934808" cy="369332"/>
          </a:xfrm>
          <a:prstGeom prst="rect">
            <a:avLst/>
          </a:prstGeom>
          <a:noFill/>
        </p:spPr>
        <p:txBody>
          <a:bodyPr wrap="none" rtlCol="0">
            <a:spAutoFit/>
          </a:bodyPr>
          <a:lstStyle/>
          <a:p>
            <a:r>
              <a:rPr lang="en-CN" dirty="0"/>
              <a:t>SWDNN</a:t>
            </a:r>
          </a:p>
        </p:txBody>
      </p:sp>
      <p:sp>
        <p:nvSpPr>
          <p:cNvPr id="7" name="TextBox 6">
            <a:extLst>
              <a:ext uri="{FF2B5EF4-FFF2-40B4-BE49-F238E27FC236}">
                <a16:creationId xmlns:a16="http://schemas.microsoft.com/office/drawing/2014/main" id="{CBD09AF7-F977-7E45-B641-20F568A01FCB}"/>
              </a:ext>
            </a:extLst>
          </p:cNvPr>
          <p:cNvSpPr txBox="1"/>
          <p:nvPr/>
        </p:nvSpPr>
        <p:spPr>
          <a:xfrm>
            <a:off x="6873939" y="4656417"/>
            <a:ext cx="1570815" cy="369332"/>
          </a:xfrm>
          <a:prstGeom prst="rect">
            <a:avLst/>
          </a:prstGeom>
          <a:noFill/>
        </p:spPr>
        <p:txBody>
          <a:bodyPr wrap="none" rtlCol="0">
            <a:spAutoFit/>
          </a:bodyPr>
          <a:lstStyle/>
          <a:p>
            <a:r>
              <a:rPr lang="en-CN" dirty="0"/>
              <a:t>The big-fusion</a:t>
            </a:r>
          </a:p>
        </p:txBody>
      </p:sp>
    </p:spTree>
    <p:extLst>
      <p:ext uri="{BB962C8B-B14F-4D97-AF65-F5344CB8AC3E}">
        <p14:creationId xmlns:p14="http://schemas.microsoft.com/office/powerpoint/2010/main" val="1005091502"/>
      </p:ext>
    </p:extLst>
  </p:cSld>
  <p:clrMapOvr>
    <a:masterClrMapping/>
  </p:clrMapOvr>
  <mc:AlternateContent xmlns:mc="http://schemas.openxmlformats.org/markup-compatibility/2006" xmlns:p14="http://schemas.microsoft.com/office/powerpoint/2010/main">
    <mc:Choice Requires="p14">
      <p:transition spd="slow" p14:dur="2000" advTm="70275"/>
    </mc:Choice>
    <mc:Fallback xmlns="">
      <p:transition spd="slow" advTm="7027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C34231-530B-514C-B4F9-197861259727}"/>
              </a:ext>
            </a:extLst>
          </p:cNvPr>
          <p:cNvSpPr>
            <a:spLocks noGrp="1"/>
          </p:cNvSpPr>
          <p:nvPr>
            <p:ph idx="1"/>
          </p:nvPr>
        </p:nvSpPr>
        <p:spPr/>
        <p:txBody>
          <a:bodyPr/>
          <a:lstStyle/>
          <a:p>
            <a:r>
              <a:rPr lang="en-CN" b="1" dirty="0"/>
              <a:t>CPEs act as “normal” cores</a:t>
            </a:r>
          </a:p>
          <a:p>
            <a:r>
              <a:rPr lang="en-CN" b="1" dirty="0"/>
              <a:t>LDM act as distributed storage</a:t>
            </a:r>
            <a:r>
              <a:rPr lang="en-CN" dirty="0"/>
              <a:t>: NNP parameters are dispatched to CPEs</a:t>
            </a:r>
          </a:p>
          <a:p>
            <a:r>
              <a:rPr lang="en-CN" dirty="0"/>
              <a:t>Parameter sharing across CPEs is achieved by remote scratched memory access (RMA)  </a:t>
            </a:r>
          </a:p>
          <a:p>
            <a:endParaRPr lang="en-CN" dirty="0"/>
          </a:p>
        </p:txBody>
      </p:sp>
      <p:sp>
        <p:nvSpPr>
          <p:cNvPr id="3" name="Title 2">
            <a:extLst>
              <a:ext uri="{FF2B5EF4-FFF2-40B4-BE49-F238E27FC236}">
                <a16:creationId xmlns:a16="http://schemas.microsoft.com/office/drawing/2014/main" id="{3AE5DEF3-D669-DE41-9815-A7F9FDD99530}"/>
              </a:ext>
            </a:extLst>
          </p:cNvPr>
          <p:cNvSpPr>
            <a:spLocks noGrp="1"/>
          </p:cNvSpPr>
          <p:nvPr>
            <p:ph type="title"/>
          </p:nvPr>
        </p:nvSpPr>
        <p:spPr/>
        <p:txBody>
          <a:bodyPr>
            <a:normAutofit fontScale="90000"/>
          </a:bodyPr>
          <a:lstStyle/>
          <a:p>
            <a:r>
              <a:rPr lang="en-CN" b="1" dirty="0"/>
              <a:t>Energy calculation: the big-fusion strategy</a:t>
            </a:r>
          </a:p>
        </p:txBody>
      </p:sp>
      <p:pic>
        <p:nvPicPr>
          <p:cNvPr id="4" name="Picture 3" descr="A picture containing text, electronics, screenshot&#10;&#10;Description automatically generated">
            <a:extLst>
              <a:ext uri="{FF2B5EF4-FFF2-40B4-BE49-F238E27FC236}">
                <a16:creationId xmlns:a16="http://schemas.microsoft.com/office/drawing/2014/main" id="{8C51CB45-2871-1B49-B1BE-C64B94D3F6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807" y="2326501"/>
            <a:ext cx="4986825" cy="2608133"/>
          </a:xfrm>
          <a:prstGeom prst="rect">
            <a:avLst/>
          </a:prstGeom>
        </p:spPr>
      </p:pic>
    </p:spTree>
    <p:extLst>
      <p:ext uri="{BB962C8B-B14F-4D97-AF65-F5344CB8AC3E}">
        <p14:creationId xmlns:p14="http://schemas.microsoft.com/office/powerpoint/2010/main" val="2318538001"/>
      </p:ext>
    </p:extLst>
  </p:cSld>
  <p:clrMapOvr>
    <a:masterClrMapping/>
  </p:clrMapOvr>
  <mc:AlternateContent xmlns:mc="http://schemas.openxmlformats.org/markup-compatibility/2006" xmlns:p14="http://schemas.microsoft.com/office/powerpoint/2010/main">
    <mc:Choice Requires="p14">
      <p:transition spd="slow" p14:dur="2000" advTm="23293"/>
    </mc:Choice>
    <mc:Fallback xmlns="">
      <p:transition spd="slow" advTm="2329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1B787A-FCC7-1D46-9067-2DC67BD2DC42}"/>
              </a:ext>
            </a:extLst>
          </p:cNvPr>
          <p:cNvSpPr>
            <a:spLocks noGrp="1"/>
          </p:cNvSpPr>
          <p:nvPr>
            <p:ph type="title"/>
          </p:nvPr>
        </p:nvSpPr>
        <p:spPr/>
        <p:txBody>
          <a:bodyPr>
            <a:normAutofit fontScale="90000"/>
          </a:bodyPr>
          <a:lstStyle/>
          <a:p>
            <a:r>
              <a:rPr lang="en-CN" b="1" dirty="0"/>
              <a:t>Energy calculation: the big-fusion strategy</a:t>
            </a:r>
          </a:p>
        </p:txBody>
      </p:sp>
      <p:pic>
        <p:nvPicPr>
          <p:cNvPr id="8" name="Picture 7" descr="Graphical user interface, application&#10;&#10;Description automatically generated">
            <a:extLst>
              <a:ext uri="{FF2B5EF4-FFF2-40B4-BE49-F238E27FC236}">
                <a16:creationId xmlns:a16="http://schemas.microsoft.com/office/drawing/2014/main" id="{DC3747E0-9721-2943-BDA9-D256031754A5}"/>
              </a:ext>
            </a:extLst>
          </p:cNvPr>
          <p:cNvPicPr>
            <a:picLocks noChangeAspect="1"/>
          </p:cNvPicPr>
          <p:nvPr/>
        </p:nvPicPr>
        <p:blipFill rotWithShape="1">
          <a:blip r:embed="rId3"/>
          <a:srcRect l="57575" t="45661" r="1" b="1"/>
          <a:stretch/>
        </p:blipFill>
        <p:spPr>
          <a:xfrm>
            <a:off x="816914" y="1347778"/>
            <a:ext cx="7510172" cy="3415608"/>
          </a:xfrm>
          <a:prstGeom prst="rect">
            <a:avLst/>
          </a:prstGeom>
        </p:spPr>
      </p:pic>
    </p:spTree>
    <p:extLst>
      <p:ext uri="{BB962C8B-B14F-4D97-AF65-F5344CB8AC3E}">
        <p14:creationId xmlns:p14="http://schemas.microsoft.com/office/powerpoint/2010/main" val="151764782"/>
      </p:ext>
    </p:extLst>
  </p:cSld>
  <p:clrMapOvr>
    <a:masterClrMapping/>
  </p:clrMapOvr>
  <mc:AlternateContent xmlns:mc="http://schemas.openxmlformats.org/markup-compatibility/2006" xmlns:p14="http://schemas.microsoft.com/office/powerpoint/2010/main">
    <mc:Choice Requires="p14">
      <p:transition spd="slow" p14:dur="2000" advTm="24288"/>
    </mc:Choice>
    <mc:Fallback xmlns="">
      <p:transition spd="slow" advTm="2428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1B787A-FCC7-1D46-9067-2DC67BD2DC42}"/>
              </a:ext>
            </a:extLst>
          </p:cNvPr>
          <p:cNvSpPr>
            <a:spLocks noGrp="1"/>
          </p:cNvSpPr>
          <p:nvPr>
            <p:ph type="title"/>
          </p:nvPr>
        </p:nvSpPr>
        <p:spPr/>
        <p:txBody>
          <a:bodyPr>
            <a:normAutofit fontScale="90000"/>
          </a:bodyPr>
          <a:lstStyle/>
          <a:p>
            <a:r>
              <a:rPr lang="en-CN" b="1" dirty="0"/>
              <a:t>Energy calculation: the big-fusion strategy</a:t>
            </a:r>
          </a:p>
        </p:txBody>
      </p:sp>
      <p:pic>
        <p:nvPicPr>
          <p:cNvPr id="11" name="Picture 10" descr="Graphical user interface, application&#10;&#10;Description automatically generated">
            <a:extLst>
              <a:ext uri="{FF2B5EF4-FFF2-40B4-BE49-F238E27FC236}">
                <a16:creationId xmlns:a16="http://schemas.microsoft.com/office/drawing/2014/main" id="{9F173F51-AF6D-344A-B6B1-AB9A92DAB053}"/>
              </a:ext>
            </a:extLst>
          </p:cNvPr>
          <p:cNvPicPr>
            <a:picLocks noChangeAspect="1"/>
          </p:cNvPicPr>
          <p:nvPr/>
        </p:nvPicPr>
        <p:blipFill rotWithShape="1">
          <a:blip r:embed="rId3"/>
          <a:srcRect l="27326" t="45661" r="42424" b="1"/>
          <a:stretch/>
        </p:blipFill>
        <p:spPr>
          <a:xfrm>
            <a:off x="1606211" y="1257300"/>
            <a:ext cx="5411278" cy="3451453"/>
          </a:xfrm>
          <a:prstGeom prst="rect">
            <a:avLst/>
          </a:prstGeom>
        </p:spPr>
      </p:pic>
    </p:spTree>
    <p:extLst>
      <p:ext uri="{BB962C8B-B14F-4D97-AF65-F5344CB8AC3E}">
        <p14:creationId xmlns:p14="http://schemas.microsoft.com/office/powerpoint/2010/main" val="4036074236"/>
      </p:ext>
    </p:extLst>
  </p:cSld>
  <p:clrMapOvr>
    <a:masterClrMapping/>
  </p:clrMapOvr>
  <mc:AlternateContent xmlns:mc="http://schemas.openxmlformats.org/markup-compatibility/2006" xmlns:p14="http://schemas.microsoft.com/office/powerpoint/2010/main">
    <mc:Choice Requires="p14">
      <p:transition spd="slow" p14:dur="2000" advTm="33559"/>
    </mc:Choice>
    <mc:Fallback xmlns="">
      <p:transition spd="slow" advTm="3355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3D34959E-6D16-4946-B54B-31C9A0F8D00C}"/>
              </a:ext>
            </a:extLst>
          </p:cNvPr>
          <p:cNvSpPr txBox="1">
            <a:spLocks noChangeArrowheads="1"/>
          </p:cNvSpPr>
          <p:nvPr/>
        </p:nvSpPr>
        <p:spPr bwMode="auto">
          <a:xfrm>
            <a:off x="1712613" y="980764"/>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en-US" sz="2200" b="1" dirty="0">
                <a:solidFill>
                  <a:schemeClr val="bg1">
                    <a:lumMod val="65000"/>
                  </a:schemeClr>
                </a:solidFill>
                <a:latin typeface="+mj-lt"/>
                <a:ea typeface="黑体" panose="02010609060101010101" pitchFamily="49" charset="-122"/>
                <a:sym typeface="Calibri" panose="020F0502020204030204" pitchFamily="34" charset="0"/>
              </a:rPr>
              <a:t>Background</a:t>
            </a:r>
            <a:endParaRPr lang="en-US" altLang="zh-CN"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5" name="Text Box 14">
            <a:extLst>
              <a:ext uri="{FF2B5EF4-FFF2-40B4-BE49-F238E27FC236}">
                <a16:creationId xmlns:a16="http://schemas.microsoft.com/office/drawing/2014/main" id="{280F2C14-8CE2-7347-9FE2-84269852D8BB}"/>
              </a:ext>
            </a:extLst>
          </p:cNvPr>
          <p:cNvSpPr txBox="1">
            <a:spLocks noChangeArrowheads="1"/>
          </p:cNvSpPr>
          <p:nvPr/>
        </p:nvSpPr>
        <p:spPr bwMode="auto">
          <a:xfrm>
            <a:off x="1028400" y="992839"/>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1</a:t>
            </a:r>
          </a:p>
        </p:txBody>
      </p:sp>
      <p:sp>
        <p:nvSpPr>
          <p:cNvPr id="6" name="Text Box 15">
            <a:extLst>
              <a:ext uri="{FF2B5EF4-FFF2-40B4-BE49-F238E27FC236}">
                <a16:creationId xmlns:a16="http://schemas.microsoft.com/office/drawing/2014/main" id="{758BAE6C-DB9A-294B-882A-2CDA6867FE32}"/>
              </a:ext>
            </a:extLst>
          </p:cNvPr>
          <p:cNvSpPr txBox="1">
            <a:spLocks noChangeArrowheads="1"/>
          </p:cNvSpPr>
          <p:nvPr/>
        </p:nvSpPr>
        <p:spPr bwMode="auto">
          <a:xfrm>
            <a:off x="1712612" y="177609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Related</a:t>
            </a:r>
            <a:r>
              <a:rPr lang="en-US" altLang="zh-CN" sz="2200" b="1" dirty="0">
                <a:latin typeface="+mj-lt"/>
                <a:ea typeface="黑体" panose="02010609060101010101" pitchFamily="49" charset="-122"/>
                <a:sym typeface="Calibri" panose="020F0502020204030204" pitchFamily="34" charset="0"/>
              </a:rPr>
              <a:t> </a:t>
            </a: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works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7" name="Text Box 16">
            <a:extLst>
              <a:ext uri="{FF2B5EF4-FFF2-40B4-BE49-F238E27FC236}">
                <a16:creationId xmlns:a16="http://schemas.microsoft.com/office/drawing/2014/main" id="{943A99E8-1DD3-CB45-9724-90ACE49A7C24}"/>
              </a:ext>
            </a:extLst>
          </p:cNvPr>
          <p:cNvSpPr txBox="1">
            <a:spLocks noChangeArrowheads="1"/>
          </p:cNvSpPr>
          <p:nvPr/>
        </p:nvSpPr>
        <p:spPr bwMode="auto">
          <a:xfrm>
            <a:off x="1028400" y="1787030"/>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Times New Roman" panose="02020603050405020304" pitchFamily="18" charset="0"/>
                <a:cs typeface="Times New Roman" panose="02020603050405020304" pitchFamily="18" charset="0"/>
              </a:rPr>
              <a:t>2</a:t>
            </a:r>
          </a:p>
        </p:txBody>
      </p:sp>
      <p:grpSp>
        <p:nvGrpSpPr>
          <p:cNvPr id="16" name="Group 15">
            <a:extLst>
              <a:ext uri="{FF2B5EF4-FFF2-40B4-BE49-F238E27FC236}">
                <a16:creationId xmlns:a16="http://schemas.microsoft.com/office/drawing/2014/main" id="{BABC56B8-AEFF-4A4C-B4CA-933BF329DB87}"/>
              </a:ext>
            </a:extLst>
          </p:cNvPr>
          <p:cNvGrpSpPr/>
          <p:nvPr/>
        </p:nvGrpSpPr>
        <p:grpSpPr>
          <a:xfrm>
            <a:off x="1028397" y="4203052"/>
            <a:ext cx="6901165" cy="430888"/>
            <a:chOff x="971248" y="4287523"/>
            <a:chExt cx="6901165" cy="430888"/>
          </a:xfrm>
        </p:grpSpPr>
        <p:sp>
          <p:nvSpPr>
            <p:cNvPr id="8" name="Text Box 17">
              <a:extLst>
                <a:ext uri="{FF2B5EF4-FFF2-40B4-BE49-F238E27FC236}">
                  <a16:creationId xmlns:a16="http://schemas.microsoft.com/office/drawing/2014/main" id="{4DF7CA96-395B-794A-BECF-13BB7ABF7F02}"/>
                </a:ext>
              </a:extLst>
            </p:cNvPr>
            <p:cNvSpPr txBox="1">
              <a:spLocks noChangeArrowheads="1"/>
            </p:cNvSpPr>
            <p:nvPr/>
          </p:nvSpPr>
          <p:spPr bwMode="auto">
            <a:xfrm>
              <a:off x="1663401" y="4287524"/>
              <a:ext cx="6209012"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Application</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9" name="Text Box 18">
              <a:extLst>
                <a:ext uri="{FF2B5EF4-FFF2-40B4-BE49-F238E27FC236}">
                  <a16:creationId xmlns:a16="http://schemas.microsoft.com/office/drawing/2014/main" id="{9F1BE1E5-E782-9C4E-90AD-C4120AA49453}"/>
                </a:ext>
              </a:extLst>
            </p:cNvPr>
            <p:cNvSpPr txBox="1">
              <a:spLocks noChangeArrowheads="1"/>
            </p:cNvSpPr>
            <p:nvPr/>
          </p:nvSpPr>
          <p:spPr bwMode="auto">
            <a:xfrm>
              <a:off x="971248" y="4287523"/>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mj-lt"/>
                  <a:cs typeface="Times New Roman" panose="02020603050405020304" pitchFamily="18" charset="0"/>
                </a:rPr>
                <a:t>5</a:t>
              </a:r>
            </a:p>
          </p:txBody>
        </p:sp>
      </p:grpSp>
      <p:sp>
        <p:nvSpPr>
          <p:cNvPr id="10" name="Text Box 19">
            <a:extLst>
              <a:ext uri="{FF2B5EF4-FFF2-40B4-BE49-F238E27FC236}">
                <a16:creationId xmlns:a16="http://schemas.microsoft.com/office/drawing/2014/main" id="{F2542EA9-4F16-3241-BD8B-72FFE8EF92AB}"/>
              </a:ext>
            </a:extLst>
          </p:cNvPr>
          <p:cNvSpPr txBox="1">
            <a:spLocks noChangeArrowheads="1"/>
          </p:cNvSpPr>
          <p:nvPr/>
        </p:nvSpPr>
        <p:spPr bwMode="auto">
          <a:xfrm>
            <a:off x="1712612" y="259190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Key innovations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1" name="Text Box 20">
            <a:extLst>
              <a:ext uri="{FF2B5EF4-FFF2-40B4-BE49-F238E27FC236}">
                <a16:creationId xmlns:a16="http://schemas.microsoft.com/office/drawing/2014/main" id="{C9413B8A-5832-AB40-B68B-1A9AC10EC833}"/>
              </a:ext>
            </a:extLst>
          </p:cNvPr>
          <p:cNvSpPr txBox="1">
            <a:spLocks noChangeArrowheads="1"/>
          </p:cNvSpPr>
          <p:nvPr/>
        </p:nvSpPr>
        <p:spPr bwMode="auto">
          <a:xfrm>
            <a:off x="1028398" y="2581826"/>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3</a:t>
            </a:r>
          </a:p>
        </p:txBody>
      </p:sp>
      <p:sp>
        <p:nvSpPr>
          <p:cNvPr id="14" name="Text Box 23">
            <a:extLst>
              <a:ext uri="{FF2B5EF4-FFF2-40B4-BE49-F238E27FC236}">
                <a16:creationId xmlns:a16="http://schemas.microsoft.com/office/drawing/2014/main" id="{9C104A7C-9D1E-5B45-A5F7-3E21BFD74B3B}"/>
              </a:ext>
            </a:extLst>
          </p:cNvPr>
          <p:cNvSpPr txBox="1">
            <a:spLocks noChangeArrowheads="1"/>
          </p:cNvSpPr>
          <p:nvPr/>
        </p:nvSpPr>
        <p:spPr bwMode="auto">
          <a:xfrm>
            <a:off x="1712612" y="3387242"/>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latin typeface="+mj-lt"/>
                <a:ea typeface="黑体" panose="02010609060101010101" pitchFamily="49" charset="-122"/>
                <a:cs typeface="Times New Roman" panose="02020603050405020304" pitchFamily="18" charset="0"/>
                <a:sym typeface="Calibri" panose="020F0502020204030204" pitchFamily="34" charset="0"/>
              </a:rPr>
              <a:t>P</a:t>
            </a:r>
            <a:r>
              <a:rPr lang="en-US" altLang="zh-CN" sz="2200" b="1" dirty="0">
                <a:latin typeface="+mj-lt"/>
                <a:ea typeface="黑体" panose="02010609060101010101" pitchFamily="49" charset="-122"/>
                <a:sym typeface="Calibri" panose="020F0502020204030204" pitchFamily="34" charset="0"/>
              </a:rPr>
              <a:t>erformances</a:t>
            </a:r>
            <a:endParaRPr lang="zh-CN" altLang="en-US" sz="2200" b="1" dirty="0">
              <a:latin typeface="+mj-lt"/>
              <a:ea typeface="黑体" panose="02010609060101010101" pitchFamily="49" charset="-122"/>
              <a:sym typeface="Calibri" panose="020F0502020204030204" pitchFamily="34" charset="0"/>
            </a:endParaRPr>
          </a:p>
        </p:txBody>
      </p:sp>
      <p:sp>
        <p:nvSpPr>
          <p:cNvPr id="15" name="Text Box 24">
            <a:extLst>
              <a:ext uri="{FF2B5EF4-FFF2-40B4-BE49-F238E27FC236}">
                <a16:creationId xmlns:a16="http://schemas.microsoft.com/office/drawing/2014/main" id="{078388E8-6564-E348-AE41-BDBBECB0F362}"/>
              </a:ext>
            </a:extLst>
          </p:cNvPr>
          <p:cNvSpPr txBox="1">
            <a:spLocks noChangeArrowheads="1"/>
          </p:cNvSpPr>
          <p:nvPr/>
        </p:nvSpPr>
        <p:spPr bwMode="auto">
          <a:xfrm>
            <a:off x="1028397" y="3387242"/>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777029718"/>
      </p:ext>
    </p:extLst>
  </p:cSld>
  <p:clrMapOvr>
    <a:masterClrMapping/>
  </p:clrMapOvr>
  <mc:AlternateContent xmlns:mc="http://schemas.openxmlformats.org/markup-compatibility/2006" xmlns:p14="http://schemas.microsoft.com/office/powerpoint/2010/main">
    <mc:Choice Requires="p14">
      <p:transition spd="slow" p14:dur="2000" advTm="5043"/>
    </mc:Choice>
    <mc:Fallback xmlns="">
      <p:transition spd="slow" advTm="504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0D63F-C7AC-524C-9388-E874D3F2FC64}"/>
              </a:ext>
            </a:extLst>
          </p:cNvPr>
          <p:cNvSpPr>
            <a:spLocks noGrp="1"/>
          </p:cNvSpPr>
          <p:nvPr>
            <p:ph type="title"/>
          </p:nvPr>
        </p:nvSpPr>
        <p:spPr/>
        <p:txBody>
          <a:bodyPr>
            <a:normAutofit fontScale="90000"/>
          </a:bodyPr>
          <a:lstStyle/>
          <a:p>
            <a:r>
              <a:rPr lang="en-CN" b="1" dirty="0"/>
              <a:t>The Roofline analysis</a:t>
            </a:r>
          </a:p>
        </p:txBody>
      </p:sp>
      <p:pic>
        <p:nvPicPr>
          <p:cNvPr id="5" name="Picture 4">
            <a:extLst>
              <a:ext uri="{FF2B5EF4-FFF2-40B4-BE49-F238E27FC236}">
                <a16:creationId xmlns:a16="http://schemas.microsoft.com/office/drawing/2014/main" id="{E448BE29-13C5-6645-BEBE-F1EA83CDF102}"/>
              </a:ext>
            </a:extLst>
          </p:cNvPr>
          <p:cNvPicPr>
            <a:picLocks noChangeAspect="1"/>
          </p:cNvPicPr>
          <p:nvPr/>
        </p:nvPicPr>
        <p:blipFill>
          <a:blip r:embed="rId3"/>
          <a:stretch>
            <a:fillRect/>
          </a:stretch>
        </p:blipFill>
        <p:spPr>
          <a:xfrm>
            <a:off x="492127" y="2571750"/>
            <a:ext cx="4079873" cy="2386695"/>
          </a:xfrm>
          <a:prstGeom prst="rect">
            <a:avLst/>
          </a:prstGeom>
        </p:spPr>
      </p:pic>
      <p:pic>
        <p:nvPicPr>
          <p:cNvPr id="6" name="Picture 5" descr="Chart&#10;&#10;Description automatically generated">
            <a:extLst>
              <a:ext uri="{FF2B5EF4-FFF2-40B4-BE49-F238E27FC236}">
                <a16:creationId xmlns:a16="http://schemas.microsoft.com/office/drawing/2014/main" id="{EBF3B690-8C77-AC4F-9694-FE9947FBC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821" y="1600241"/>
            <a:ext cx="3943664" cy="2820549"/>
          </a:xfrm>
          <a:prstGeom prst="rect">
            <a:avLst/>
          </a:prstGeom>
        </p:spPr>
      </p:pic>
      <p:pic>
        <p:nvPicPr>
          <p:cNvPr id="7" name="Picture 6">
            <a:extLst>
              <a:ext uri="{FF2B5EF4-FFF2-40B4-BE49-F238E27FC236}">
                <a16:creationId xmlns:a16="http://schemas.microsoft.com/office/drawing/2014/main" id="{5A0D01A4-B7D5-2547-A0A0-7DBA66449A18}"/>
              </a:ext>
            </a:extLst>
          </p:cNvPr>
          <p:cNvPicPr>
            <a:picLocks noChangeAspect="1"/>
          </p:cNvPicPr>
          <p:nvPr/>
        </p:nvPicPr>
        <p:blipFill>
          <a:blip r:embed="rId5"/>
          <a:stretch>
            <a:fillRect/>
          </a:stretch>
        </p:blipFill>
        <p:spPr>
          <a:xfrm>
            <a:off x="628650" y="1125418"/>
            <a:ext cx="3027072" cy="1491852"/>
          </a:xfrm>
          <a:prstGeom prst="rect">
            <a:avLst/>
          </a:prstGeom>
        </p:spPr>
      </p:pic>
    </p:spTree>
    <p:extLst>
      <p:ext uri="{BB962C8B-B14F-4D97-AF65-F5344CB8AC3E}">
        <p14:creationId xmlns:p14="http://schemas.microsoft.com/office/powerpoint/2010/main" val="2269002425"/>
      </p:ext>
    </p:extLst>
  </p:cSld>
  <p:clrMapOvr>
    <a:masterClrMapping/>
  </p:clrMapOvr>
  <mc:AlternateContent xmlns:mc="http://schemas.openxmlformats.org/markup-compatibility/2006" xmlns:p14="http://schemas.microsoft.com/office/powerpoint/2010/main">
    <mc:Choice Requires="p14">
      <p:transition spd="slow" p14:dur="2000" advTm="48196"/>
    </mc:Choice>
    <mc:Fallback xmlns="">
      <p:transition spd="slow" advTm="4819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C9DA3-8C6B-F440-9608-FC00AC810948}"/>
              </a:ext>
            </a:extLst>
          </p:cNvPr>
          <p:cNvSpPr>
            <a:spLocks noGrp="1"/>
          </p:cNvSpPr>
          <p:nvPr>
            <p:ph type="title"/>
          </p:nvPr>
        </p:nvSpPr>
        <p:spPr/>
        <p:txBody>
          <a:bodyPr>
            <a:normAutofit fontScale="90000"/>
          </a:bodyPr>
          <a:lstStyle/>
          <a:p>
            <a:r>
              <a:rPr lang="en-CN" b="1" dirty="0"/>
              <a:t>The big-fusion performances</a:t>
            </a:r>
          </a:p>
        </p:txBody>
      </p:sp>
      <p:pic>
        <p:nvPicPr>
          <p:cNvPr id="4" name="Picture 3" descr="Chart&#10;&#10;Description automatically generated">
            <a:extLst>
              <a:ext uri="{FF2B5EF4-FFF2-40B4-BE49-F238E27FC236}">
                <a16:creationId xmlns:a16="http://schemas.microsoft.com/office/drawing/2014/main" id="{EB27ADE4-B424-3245-A16D-50306D2E6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014" y="1408855"/>
            <a:ext cx="4629972" cy="3311404"/>
          </a:xfrm>
          <a:prstGeom prst="rect">
            <a:avLst/>
          </a:prstGeom>
        </p:spPr>
      </p:pic>
    </p:spTree>
    <p:extLst>
      <p:ext uri="{BB962C8B-B14F-4D97-AF65-F5344CB8AC3E}">
        <p14:creationId xmlns:p14="http://schemas.microsoft.com/office/powerpoint/2010/main" val="769100311"/>
      </p:ext>
    </p:extLst>
  </p:cSld>
  <p:clrMapOvr>
    <a:masterClrMapping/>
  </p:clrMapOvr>
  <mc:AlternateContent xmlns:mc="http://schemas.openxmlformats.org/markup-compatibility/2006" xmlns:p14="http://schemas.microsoft.com/office/powerpoint/2010/main">
    <mc:Choice Requires="p14">
      <p:transition spd="slow" p14:dur="2000" advTm="52657"/>
    </mc:Choice>
    <mc:Fallback xmlns="">
      <p:transition spd="slow" advTm="5265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B9B30-8487-EA42-BD69-D77F2AFF1F87}"/>
              </a:ext>
            </a:extLst>
          </p:cNvPr>
          <p:cNvSpPr>
            <a:spLocks noGrp="1"/>
          </p:cNvSpPr>
          <p:nvPr>
            <p:ph idx="1"/>
          </p:nvPr>
        </p:nvSpPr>
        <p:spPr/>
        <p:txBody>
          <a:bodyPr/>
          <a:lstStyle/>
          <a:p>
            <a:r>
              <a:rPr lang="en-CN" b="1" dirty="0">
                <a:solidFill>
                  <a:srgbClr val="0432FF"/>
                </a:solidFill>
              </a:rPr>
              <a:t>Benchmark settings: </a:t>
            </a:r>
          </a:p>
          <a:p>
            <a:pPr lvl="1"/>
            <a:r>
              <a:rPr lang="en-CN" dirty="0"/>
              <a:t>128 millions of atoms, 1.34% Cu concentration, 0.0008% vacancy concentration, 100 ns simulation time</a:t>
            </a:r>
            <a:endParaRPr lang="en-US" dirty="0"/>
          </a:p>
          <a:p>
            <a:r>
              <a:rPr lang="en-US" b="1" dirty="0">
                <a:solidFill>
                  <a:srgbClr val="0432FF"/>
                </a:solidFill>
              </a:rPr>
              <a:t>X</a:t>
            </a:r>
            <a:r>
              <a:rPr lang="en-CN" b="1" dirty="0">
                <a:solidFill>
                  <a:srgbClr val="0432FF"/>
                </a:solidFill>
              </a:rPr>
              <a:t>86: </a:t>
            </a:r>
          </a:p>
          <a:p>
            <a:pPr lvl="1"/>
            <a:r>
              <a:rPr lang="en-CN" dirty="0"/>
              <a:t>AMD EPYC, libtensorflow_cc, serial atomic feature calculation</a:t>
            </a:r>
          </a:p>
          <a:p>
            <a:r>
              <a:rPr lang="en-CN" b="1" dirty="0">
                <a:solidFill>
                  <a:srgbClr val="0432FF"/>
                </a:solidFill>
              </a:rPr>
              <a:t>SW: </a:t>
            </a:r>
          </a:p>
          <a:p>
            <a:pPr lvl="1"/>
            <a:r>
              <a:rPr lang="en-CN" dirty="0"/>
              <a:t>SW26010pro, libtensorflow_cc + SWDNN, serial atomic feature calculation</a:t>
            </a:r>
          </a:p>
          <a:p>
            <a:r>
              <a:rPr lang="en-CN" b="1" dirty="0">
                <a:solidFill>
                  <a:srgbClr val="0432FF"/>
                </a:solidFill>
              </a:rPr>
              <a:t>SW(opt): </a:t>
            </a:r>
          </a:p>
          <a:p>
            <a:pPr lvl="1"/>
            <a:r>
              <a:rPr lang="en-CN" dirty="0"/>
              <a:t>SW26010pro, customized operators</a:t>
            </a:r>
          </a:p>
        </p:txBody>
      </p:sp>
      <p:sp>
        <p:nvSpPr>
          <p:cNvPr id="3" name="Title 2">
            <a:extLst>
              <a:ext uri="{FF2B5EF4-FFF2-40B4-BE49-F238E27FC236}">
                <a16:creationId xmlns:a16="http://schemas.microsoft.com/office/drawing/2014/main" id="{862C3991-4644-3849-9598-F590D52E1A07}"/>
              </a:ext>
            </a:extLst>
          </p:cNvPr>
          <p:cNvSpPr>
            <a:spLocks noGrp="1"/>
          </p:cNvSpPr>
          <p:nvPr>
            <p:ph type="title"/>
          </p:nvPr>
        </p:nvSpPr>
        <p:spPr/>
        <p:txBody>
          <a:bodyPr>
            <a:normAutofit fontScale="90000"/>
          </a:bodyPr>
          <a:lstStyle/>
          <a:p>
            <a:r>
              <a:rPr lang="en-CN" b="1" dirty="0"/>
              <a:t>Serial performances</a:t>
            </a:r>
          </a:p>
        </p:txBody>
      </p:sp>
    </p:spTree>
    <p:extLst>
      <p:ext uri="{BB962C8B-B14F-4D97-AF65-F5344CB8AC3E}">
        <p14:creationId xmlns:p14="http://schemas.microsoft.com/office/powerpoint/2010/main" val="3247602734"/>
      </p:ext>
    </p:extLst>
  </p:cSld>
  <p:clrMapOvr>
    <a:masterClrMapping/>
  </p:clrMapOvr>
  <mc:AlternateContent xmlns:mc="http://schemas.openxmlformats.org/markup-compatibility/2006" xmlns:p14="http://schemas.microsoft.com/office/powerpoint/2010/main">
    <mc:Choice Requires="p14">
      <p:transition spd="slow" p14:dur="2000" advTm="32774"/>
    </mc:Choice>
    <mc:Fallback xmlns="">
      <p:transition spd="slow" advTm="3277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18CAD1-FF16-1A4E-A78B-829DA13E58B6}"/>
              </a:ext>
            </a:extLst>
          </p:cNvPr>
          <p:cNvSpPr>
            <a:spLocks noGrp="1"/>
          </p:cNvSpPr>
          <p:nvPr>
            <p:ph type="title"/>
          </p:nvPr>
        </p:nvSpPr>
        <p:spPr/>
        <p:txBody>
          <a:bodyPr>
            <a:normAutofit fontScale="90000"/>
          </a:bodyPr>
          <a:lstStyle/>
          <a:p>
            <a:r>
              <a:rPr lang="en-CN" b="1" dirty="0"/>
              <a:t>Serial performances</a:t>
            </a:r>
          </a:p>
        </p:txBody>
      </p:sp>
      <p:pic>
        <p:nvPicPr>
          <p:cNvPr id="4" name="Picture 3" descr="Chart, bar chart&#10;&#10;Description automatically generated">
            <a:extLst>
              <a:ext uri="{FF2B5EF4-FFF2-40B4-BE49-F238E27FC236}">
                <a16:creationId xmlns:a16="http://schemas.microsoft.com/office/drawing/2014/main" id="{EF534872-8B4C-E540-A52F-A53B8CF89675}"/>
              </a:ext>
            </a:extLst>
          </p:cNvPr>
          <p:cNvPicPr>
            <a:picLocks noChangeAspect="1"/>
          </p:cNvPicPr>
          <p:nvPr/>
        </p:nvPicPr>
        <p:blipFill rotWithShape="1">
          <a:blip r:embed="rId3">
            <a:extLst>
              <a:ext uri="{28A0092B-C50C-407E-A947-70E740481C1C}">
                <a14:useLocalDpi xmlns:a14="http://schemas.microsoft.com/office/drawing/2010/main" val="0"/>
              </a:ext>
            </a:extLst>
          </a:blip>
          <a:srcRect b="3256"/>
          <a:stretch/>
        </p:blipFill>
        <p:spPr>
          <a:xfrm>
            <a:off x="2161026" y="1449393"/>
            <a:ext cx="4821947" cy="2971397"/>
          </a:xfrm>
          <a:prstGeom prst="rect">
            <a:avLst/>
          </a:prstGeom>
        </p:spPr>
      </p:pic>
      <p:sp>
        <p:nvSpPr>
          <p:cNvPr id="5" name="TextBox 4">
            <a:extLst>
              <a:ext uri="{FF2B5EF4-FFF2-40B4-BE49-F238E27FC236}">
                <a16:creationId xmlns:a16="http://schemas.microsoft.com/office/drawing/2014/main" id="{15B81B14-786E-7E4D-AA12-F73294BC60B7}"/>
              </a:ext>
            </a:extLst>
          </p:cNvPr>
          <p:cNvSpPr txBox="1"/>
          <p:nvPr/>
        </p:nvSpPr>
        <p:spPr>
          <a:xfrm>
            <a:off x="1615902" y="4644074"/>
            <a:ext cx="6019597" cy="369332"/>
          </a:xfrm>
          <a:prstGeom prst="rect">
            <a:avLst/>
          </a:prstGeom>
          <a:noFill/>
        </p:spPr>
        <p:txBody>
          <a:bodyPr wrap="none" rtlCol="0">
            <a:spAutoFit/>
          </a:bodyPr>
          <a:lstStyle/>
          <a:p>
            <a:r>
              <a:rPr lang="en-CN" b="1" dirty="0">
                <a:solidFill>
                  <a:srgbClr val="0432FF"/>
                </a:solidFill>
              </a:rPr>
              <a:t>TensorKMC gains significant boost with customized operators</a:t>
            </a:r>
          </a:p>
        </p:txBody>
      </p:sp>
    </p:spTree>
    <p:extLst>
      <p:ext uri="{BB962C8B-B14F-4D97-AF65-F5344CB8AC3E}">
        <p14:creationId xmlns:p14="http://schemas.microsoft.com/office/powerpoint/2010/main" val="1934558531"/>
      </p:ext>
    </p:extLst>
  </p:cSld>
  <p:clrMapOvr>
    <a:masterClrMapping/>
  </p:clrMapOvr>
  <mc:AlternateContent xmlns:mc="http://schemas.openxmlformats.org/markup-compatibility/2006" xmlns:p14="http://schemas.microsoft.com/office/powerpoint/2010/main">
    <mc:Choice Requires="p14">
      <p:transition spd="slow" p14:dur="2000" advTm="74427"/>
    </mc:Choice>
    <mc:Fallback xmlns="">
      <p:transition spd="slow" advTm="7442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3D34959E-6D16-4946-B54B-31C9A0F8D00C}"/>
              </a:ext>
            </a:extLst>
          </p:cNvPr>
          <p:cNvSpPr txBox="1">
            <a:spLocks noChangeArrowheads="1"/>
          </p:cNvSpPr>
          <p:nvPr/>
        </p:nvSpPr>
        <p:spPr bwMode="auto">
          <a:xfrm>
            <a:off x="1712613" y="980764"/>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en-US" sz="2200" b="1" dirty="0">
                <a:latin typeface="+mj-lt"/>
                <a:ea typeface="黑体" panose="02010609060101010101" pitchFamily="49" charset="-122"/>
                <a:cs typeface="Times New Roman" panose="02020603050405020304" pitchFamily="18" charset="0"/>
                <a:sym typeface="Calibri" panose="020F0502020204030204" pitchFamily="34" charset="0"/>
              </a:rPr>
              <a:t>Background</a:t>
            </a:r>
            <a:endParaRPr lang="en-US" altLang="zh-CN" sz="2200" b="1" dirty="0">
              <a:latin typeface="+mj-lt"/>
              <a:ea typeface="黑体" panose="02010609060101010101" pitchFamily="49" charset="-122"/>
              <a:cs typeface="Times New Roman" panose="02020603050405020304" pitchFamily="18" charset="0"/>
              <a:sym typeface="Calibri" panose="020F0502020204030204" pitchFamily="34" charset="0"/>
            </a:endParaRPr>
          </a:p>
        </p:txBody>
      </p:sp>
      <p:sp>
        <p:nvSpPr>
          <p:cNvPr id="5" name="Text Box 14">
            <a:extLst>
              <a:ext uri="{FF2B5EF4-FFF2-40B4-BE49-F238E27FC236}">
                <a16:creationId xmlns:a16="http://schemas.microsoft.com/office/drawing/2014/main" id="{280F2C14-8CE2-7347-9FE2-84269852D8BB}"/>
              </a:ext>
            </a:extLst>
          </p:cNvPr>
          <p:cNvSpPr txBox="1">
            <a:spLocks noChangeArrowheads="1"/>
          </p:cNvSpPr>
          <p:nvPr/>
        </p:nvSpPr>
        <p:spPr bwMode="auto">
          <a:xfrm>
            <a:off x="1028400" y="992839"/>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1</a:t>
            </a:r>
          </a:p>
        </p:txBody>
      </p:sp>
      <p:sp>
        <p:nvSpPr>
          <p:cNvPr id="6" name="Text Box 15">
            <a:extLst>
              <a:ext uri="{FF2B5EF4-FFF2-40B4-BE49-F238E27FC236}">
                <a16:creationId xmlns:a16="http://schemas.microsoft.com/office/drawing/2014/main" id="{758BAE6C-DB9A-294B-882A-2CDA6867FE32}"/>
              </a:ext>
            </a:extLst>
          </p:cNvPr>
          <p:cNvSpPr txBox="1">
            <a:spLocks noChangeArrowheads="1"/>
          </p:cNvSpPr>
          <p:nvPr/>
        </p:nvSpPr>
        <p:spPr bwMode="auto">
          <a:xfrm>
            <a:off x="1712612" y="177609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Related works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7" name="Text Box 16">
            <a:extLst>
              <a:ext uri="{FF2B5EF4-FFF2-40B4-BE49-F238E27FC236}">
                <a16:creationId xmlns:a16="http://schemas.microsoft.com/office/drawing/2014/main" id="{943A99E8-1DD3-CB45-9724-90ACE49A7C24}"/>
              </a:ext>
            </a:extLst>
          </p:cNvPr>
          <p:cNvSpPr txBox="1">
            <a:spLocks noChangeArrowheads="1"/>
          </p:cNvSpPr>
          <p:nvPr/>
        </p:nvSpPr>
        <p:spPr bwMode="auto">
          <a:xfrm>
            <a:off x="1028400" y="1787030"/>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Times New Roman" panose="02020603050405020304" pitchFamily="18" charset="0"/>
                <a:cs typeface="Times New Roman" panose="02020603050405020304" pitchFamily="18" charset="0"/>
              </a:rPr>
              <a:t>2</a:t>
            </a:r>
          </a:p>
        </p:txBody>
      </p:sp>
      <p:grpSp>
        <p:nvGrpSpPr>
          <p:cNvPr id="16" name="Group 15">
            <a:extLst>
              <a:ext uri="{FF2B5EF4-FFF2-40B4-BE49-F238E27FC236}">
                <a16:creationId xmlns:a16="http://schemas.microsoft.com/office/drawing/2014/main" id="{BABC56B8-AEFF-4A4C-B4CA-933BF329DB87}"/>
              </a:ext>
            </a:extLst>
          </p:cNvPr>
          <p:cNvGrpSpPr/>
          <p:nvPr/>
        </p:nvGrpSpPr>
        <p:grpSpPr>
          <a:xfrm>
            <a:off x="1028397" y="4203052"/>
            <a:ext cx="6901165" cy="430888"/>
            <a:chOff x="971248" y="4287523"/>
            <a:chExt cx="6901165" cy="430888"/>
          </a:xfrm>
        </p:grpSpPr>
        <p:sp>
          <p:nvSpPr>
            <p:cNvPr id="8" name="Text Box 17">
              <a:extLst>
                <a:ext uri="{FF2B5EF4-FFF2-40B4-BE49-F238E27FC236}">
                  <a16:creationId xmlns:a16="http://schemas.microsoft.com/office/drawing/2014/main" id="{4DF7CA96-395B-794A-BECF-13BB7ABF7F02}"/>
                </a:ext>
              </a:extLst>
            </p:cNvPr>
            <p:cNvSpPr txBox="1">
              <a:spLocks noChangeArrowheads="1"/>
            </p:cNvSpPr>
            <p:nvPr/>
          </p:nvSpPr>
          <p:spPr bwMode="auto">
            <a:xfrm>
              <a:off x="1663401" y="4287524"/>
              <a:ext cx="6209012"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Application</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9" name="Text Box 18">
              <a:extLst>
                <a:ext uri="{FF2B5EF4-FFF2-40B4-BE49-F238E27FC236}">
                  <a16:creationId xmlns:a16="http://schemas.microsoft.com/office/drawing/2014/main" id="{9F1BE1E5-E782-9C4E-90AD-C4120AA49453}"/>
                </a:ext>
              </a:extLst>
            </p:cNvPr>
            <p:cNvSpPr txBox="1">
              <a:spLocks noChangeArrowheads="1"/>
            </p:cNvSpPr>
            <p:nvPr/>
          </p:nvSpPr>
          <p:spPr bwMode="auto">
            <a:xfrm>
              <a:off x="971248" y="4287523"/>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mj-lt"/>
                  <a:cs typeface="Times New Roman" panose="02020603050405020304" pitchFamily="18" charset="0"/>
                </a:rPr>
                <a:t>5</a:t>
              </a:r>
            </a:p>
          </p:txBody>
        </p:sp>
      </p:grpSp>
      <p:sp>
        <p:nvSpPr>
          <p:cNvPr id="10" name="Text Box 19">
            <a:extLst>
              <a:ext uri="{FF2B5EF4-FFF2-40B4-BE49-F238E27FC236}">
                <a16:creationId xmlns:a16="http://schemas.microsoft.com/office/drawing/2014/main" id="{F2542EA9-4F16-3241-BD8B-72FFE8EF92AB}"/>
              </a:ext>
            </a:extLst>
          </p:cNvPr>
          <p:cNvSpPr txBox="1">
            <a:spLocks noChangeArrowheads="1"/>
          </p:cNvSpPr>
          <p:nvPr/>
        </p:nvSpPr>
        <p:spPr bwMode="auto">
          <a:xfrm>
            <a:off x="1712612" y="259190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Key innovations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1" name="Text Box 20">
            <a:extLst>
              <a:ext uri="{FF2B5EF4-FFF2-40B4-BE49-F238E27FC236}">
                <a16:creationId xmlns:a16="http://schemas.microsoft.com/office/drawing/2014/main" id="{C9413B8A-5832-AB40-B68B-1A9AC10EC833}"/>
              </a:ext>
            </a:extLst>
          </p:cNvPr>
          <p:cNvSpPr txBox="1">
            <a:spLocks noChangeArrowheads="1"/>
          </p:cNvSpPr>
          <p:nvPr/>
        </p:nvSpPr>
        <p:spPr bwMode="auto">
          <a:xfrm>
            <a:off x="1028398" y="2581826"/>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3</a:t>
            </a:r>
          </a:p>
        </p:txBody>
      </p:sp>
      <p:sp>
        <p:nvSpPr>
          <p:cNvPr id="14" name="Text Box 23">
            <a:extLst>
              <a:ext uri="{FF2B5EF4-FFF2-40B4-BE49-F238E27FC236}">
                <a16:creationId xmlns:a16="http://schemas.microsoft.com/office/drawing/2014/main" id="{9C104A7C-9D1E-5B45-A5F7-3E21BFD74B3B}"/>
              </a:ext>
            </a:extLst>
          </p:cNvPr>
          <p:cNvSpPr txBox="1">
            <a:spLocks noChangeArrowheads="1"/>
          </p:cNvSpPr>
          <p:nvPr/>
        </p:nvSpPr>
        <p:spPr bwMode="auto">
          <a:xfrm>
            <a:off x="1712612" y="3387242"/>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cs typeface="Times New Roman" panose="02020603050405020304" pitchFamily="18" charset="0"/>
                <a:sym typeface="Calibri" panose="020F0502020204030204" pitchFamily="34" charset="0"/>
              </a:rPr>
              <a:t>P</a:t>
            </a: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erformances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5" name="Text Box 24">
            <a:extLst>
              <a:ext uri="{FF2B5EF4-FFF2-40B4-BE49-F238E27FC236}">
                <a16:creationId xmlns:a16="http://schemas.microsoft.com/office/drawing/2014/main" id="{078388E8-6564-E348-AE41-BDBBECB0F362}"/>
              </a:ext>
            </a:extLst>
          </p:cNvPr>
          <p:cNvSpPr txBox="1">
            <a:spLocks noChangeArrowheads="1"/>
          </p:cNvSpPr>
          <p:nvPr/>
        </p:nvSpPr>
        <p:spPr bwMode="auto">
          <a:xfrm>
            <a:off x="1028397" y="3387242"/>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886386182"/>
      </p:ext>
    </p:extLst>
  </p:cSld>
  <p:clrMapOvr>
    <a:masterClrMapping/>
  </p:clrMapOvr>
  <mc:AlternateContent xmlns:mc="http://schemas.openxmlformats.org/markup-compatibility/2006" xmlns:p14="http://schemas.microsoft.com/office/powerpoint/2010/main">
    <mc:Choice Requires="p14">
      <p:transition spd="slow" p14:dur="2000" advTm="23289"/>
    </mc:Choice>
    <mc:Fallback xmlns="">
      <p:transition spd="slow" advTm="2328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78FFEC-1D75-1D4E-913D-6F870B353604}"/>
              </a:ext>
            </a:extLst>
          </p:cNvPr>
          <p:cNvSpPr>
            <a:spLocks noGrp="1"/>
          </p:cNvSpPr>
          <p:nvPr>
            <p:ph idx="1"/>
          </p:nvPr>
        </p:nvSpPr>
        <p:spPr>
          <a:xfrm>
            <a:off x="628650" y="1288257"/>
            <a:ext cx="7886700" cy="1025349"/>
          </a:xfrm>
        </p:spPr>
        <p:txBody>
          <a:bodyPr/>
          <a:lstStyle/>
          <a:p>
            <a:r>
              <a:rPr lang="en-CN" b="1" dirty="0">
                <a:solidFill>
                  <a:srgbClr val="0432FF"/>
                </a:solidFill>
              </a:rPr>
              <a:t>Strong scaling: </a:t>
            </a:r>
            <a:r>
              <a:rPr lang="en-CN" dirty="0"/>
              <a:t>1.92 trillions of atoms</a:t>
            </a:r>
          </a:p>
          <a:p>
            <a:r>
              <a:rPr lang="en-CN" b="1" dirty="0">
                <a:solidFill>
                  <a:srgbClr val="0432FF"/>
                </a:solidFill>
              </a:rPr>
              <a:t>Weak scaling: </a:t>
            </a:r>
            <a:r>
              <a:rPr lang="en-CN" dirty="0"/>
              <a:t>128 millions of atoms / CG, maximum 54 trillions of atoms</a:t>
            </a:r>
          </a:p>
          <a:p>
            <a:r>
              <a:rPr lang="en-CN" dirty="0"/>
              <a:t>Synchronization interval: 20 ns</a:t>
            </a:r>
          </a:p>
        </p:txBody>
      </p:sp>
      <p:sp>
        <p:nvSpPr>
          <p:cNvPr id="3" name="Title 2">
            <a:extLst>
              <a:ext uri="{FF2B5EF4-FFF2-40B4-BE49-F238E27FC236}">
                <a16:creationId xmlns:a16="http://schemas.microsoft.com/office/drawing/2014/main" id="{80B5660E-F38B-B844-9457-0C4E2126DF65}"/>
              </a:ext>
            </a:extLst>
          </p:cNvPr>
          <p:cNvSpPr>
            <a:spLocks noGrp="1"/>
          </p:cNvSpPr>
          <p:nvPr>
            <p:ph type="title"/>
          </p:nvPr>
        </p:nvSpPr>
        <p:spPr/>
        <p:txBody>
          <a:bodyPr>
            <a:normAutofit fontScale="90000"/>
          </a:bodyPr>
          <a:lstStyle/>
          <a:p>
            <a:r>
              <a:rPr lang="en-CN" b="1" dirty="0"/>
              <a:t>Parallel performances</a:t>
            </a:r>
          </a:p>
        </p:txBody>
      </p:sp>
      <p:pic>
        <p:nvPicPr>
          <p:cNvPr id="4" name="Picture 3" descr="Chart, bar chart&#10;&#10;Description automatically generated">
            <a:extLst>
              <a:ext uri="{FF2B5EF4-FFF2-40B4-BE49-F238E27FC236}">
                <a16:creationId xmlns:a16="http://schemas.microsoft.com/office/drawing/2014/main" id="{9A8D8C28-644B-EC41-B5B2-C597C378D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239" y="2313607"/>
            <a:ext cx="3708113" cy="2588001"/>
          </a:xfrm>
          <a:prstGeom prst="rect">
            <a:avLst/>
          </a:prstGeom>
        </p:spPr>
      </p:pic>
      <p:pic>
        <p:nvPicPr>
          <p:cNvPr id="5" name="Picture 4" descr="Chart, bar chart&#10;&#10;Description automatically generated">
            <a:extLst>
              <a:ext uri="{FF2B5EF4-FFF2-40B4-BE49-F238E27FC236}">
                <a16:creationId xmlns:a16="http://schemas.microsoft.com/office/drawing/2014/main" id="{AF0A9D0A-397D-E840-A91A-71E06AE69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313608"/>
            <a:ext cx="3708113" cy="2588001"/>
          </a:xfrm>
          <a:prstGeom prst="rect">
            <a:avLst/>
          </a:prstGeom>
        </p:spPr>
      </p:pic>
    </p:spTree>
    <p:extLst>
      <p:ext uri="{BB962C8B-B14F-4D97-AF65-F5344CB8AC3E}">
        <p14:creationId xmlns:p14="http://schemas.microsoft.com/office/powerpoint/2010/main" val="2400410115"/>
      </p:ext>
    </p:extLst>
  </p:cSld>
  <p:clrMapOvr>
    <a:masterClrMapping/>
  </p:clrMapOvr>
  <mc:AlternateContent xmlns:mc="http://schemas.openxmlformats.org/markup-compatibility/2006" xmlns:p14="http://schemas.microsoft.com/office/powerpoint/2010/main">
    <mc:Choice Requires="p14">
      <p:transition spd="slow" p14:dur="2000" advTm="49950"/>
    </mc:Choice>
    <mc:Fallback xmlns="">
      <p:transition spd="slow" advTm="4995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3D34959E-6D16-4946-B54B-31C9A0F8D00C}"/>
              </a:ext>
            </a:extLst>
          </p:cNvPr>
          <p:cNvSpPr txBox="1">
            <a:spLocks noChangeArrowheads="1"/>
          </p:cNvSpPr>
          <p:nvPr/>
        </p:nvSpPr>
        <p:spPr bwMode="auto">
          <a:xfrm>
            <a:off x="1712613" y="980764"/>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en-US" sz="2200" b="1" dirty="0">
                <a:solidFill>
                  <a:schemeClr val="bg1">
                    <a:lumMod val="65000"/>
                  </a:schemeClr>
                </a:solidFill>
                <a:latin typeface="+mj-lt"/>
                <a:ea typeface="黑体" panose="02010609060101010101" pitchFamily="49" charset="-122"/>
                <a:sym typeface="Calibri" panose="020F0502020204030204" pitchFamily="34" charset="0"/>
              </a:rPr>
              <a:t>Background</a:t>
            </a:r>
            <a:endParaRPr lang="en-US" altLang="zh-CN"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5" name="Text Box 14">
            <a:extLst>
              <a:ext uri="{FF2B5EF4-FFF2-40B4-BE49-F238E27FC236}">
                <a16:creationId xmlns:a16="http://schemas.microsoft.com/office/drawing/2014/main" id="{280F2C14-8CE2-7347-9FE2-84269852D8BB}"/>
              </a:ext>
            </a:extLst>
          </p:cNvPr>
          <p:cNvSpPr txBox="1">
            <a:spLocks noChangeArrowheads="1"/>
          </p:cNvSpPr>
          <p:nvPr/>
        </p:nvSpPr>
        <p:spPr bwMode="auto">
          <a:xfrm>
            <a:off x="1028400" y="992839"/>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1</a:t>
            </a:r>
          </a:p>
        </p:txBody>
      </p:sp>
      <p:sp>
        <p:nvSpPr>
          <p:cNvPr id="6" name="Text Box 15">
            <a:extLst>
              <a:ext uri="{FF2B5EF4-FFF2-40B4-BE49-F238E27FC236}">
                <a16:creationId xmlns:a16="http://schemas.microsoft.com/office/drawing/2014/main" id="{758BAE6C-DB9A-294B-882A-2CDA6867FE32}"/>
              </a:ext>
            </a:extLst>
          </p:cNvPr>
          <p:cNvSpPr txBox="1">
            <a:spLocks noChangeArrowheads="1"/>
          </p:cNvSpPr>
          <p:nvPr/>
        </p:nvSpPr>
        <p:spPr bwMode="auto">
          <a:xfrm>
            <a:off x="1712612" y="177609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Related</a:t>
            </a:r>
            <a:r>
              <a:rPr lang="en-US" altLang="zh-CN" sz="2200" b="1" dirty="0">
                <a:latin typeface="+mj-lt"/>
                <a:ea typeface="黑体" panose="02010609060101010101" pitchFamily="49" charset="-122"/>
                <a:sym typeface="Calibri" panose="020F0502020204030204" pitchFamily="34" charset="0"/>
              </a:rPr>
              <a:t> </a:t>
            </a: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works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7" name="Text Box 16">
            <a:extLst>
              <a:ext uri="{FF2B5EF4-FFF2-40B4-BE49-F238E27FC236}">
                <a16:creationId xmlns:a16="http://schemas.microsoft.com/office/drawing/2014/main" id="{943A99E8-1DD3-CB45-9724-90ACE49A7C24}"/>
              </a:ext>
            </a:extLst>
          </p:cNvPr>
          <p:cNvSpPr txBox="1">
            <a:spLocks noChangeArrowheads="1"/>
          </p:cNvSpPr>
          <p:nvPr/>
        </p:nvSpPr>
        <p:spPr bwMode="auto">
          <a:xfrm>
            <a:off x="1028400" y="1787030"/>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Times New Roman" panose="02020603050405020304" pitchFamily="18" charset="0"/>
                <a:cs typeface="Times New Roman" panose="02020603050405020304" pitchFamily="18" charset="0"/>
              </a:rPr>
              <a:t>2</a:t>
            </a:r>
          </a:p>
        </p:txBody>
      </p:sp>
      <p:grpSp>
        <p:nvGrpSpPr>
          <p:cNvPr id="16" name="Group 15">
            <a:extLst>
              <a:ext uri="{FF2B5EF4-FFF2-40B4-BE49-F238E27FC236}">
                <a16:creationId xmlns:a16="http://schemas.microsoft.com/office/drawing/2014/main" id="{BABC56B8-AEFF-4A4C-B4CA-933BF329DB87}"/>
              </a:ext>
            </a:extLst>
          </p:cNvPr>
          <p:cNvGrpSpPr/>
          <p:nvPr/>
        </p:nvGrpSpPr>
        <p:grpSpPr>
          <a:xfrm>
            <a:off x="1028397" y="4203052"/>
            <a:ext cx="6901165" cy="430888"/>
            <a:chOff x="971248" y="4287523"/>
            <a:chExt cx="6901165" cy="430888"/>
          </a:xfrm>
        </p:grpSpPr>
        <p:sp>
          <p:nvSpPr>
            <p:cNvPr id="8" name="Text Box 17">
              <a:extLst>
                <a:ext uri="{FF2B5EF4-FFF2-40B4-BE49-F238E27FC236}">
                  <a16:creationId xmlns:a16="http://schemas.microsoft.com/office/drawing/2014/main" id="{4DF7CA96-395B-794A-BECF-13BB7ABF7F02}"/>
                </a:ext>
              </a:extLst>
            </p:cNvPr>
            <p:cNvSpPr txBox="1">
              <a:spLocks noChangeArrowheads="1"/>
            </p:cNvSpPr>
            <p:nvPr/>
          </p:nvSpPr>
          <p:spPr bwMode="auto">
            <a:xfrm>
              <a:off x="1663401" y="4287524"/>
              <a:ext cx="6209012"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latin typeface="+mj-lt"/>
                  <a:ea typeface="黑体" panose="02010609060101010101" pitchFamily="49" charset="-122"/>
                  <a:sym typeface="Calibri" panose="020F0502020204030204" pitchFamily="34" charset="0"/>
                </a:rPr>
                <a:t>Application</a:t>
              </a:r>
              <a:endParaRPr lang="zh-CN" altLang="en-US" sz="2200" b="1" dirty="0">
                <a:latin typeface="+mj-lt"/>
                <a:ea typeface="黑体" panose="02010609060101010101" pitchFamily="49" charset="-122"/>
                <a:sym typeface="Calibri" panose="020F0502020204030204" pitchFamily="34" charset="0"/>
              </a:endParaRPr>
            </a:p>
          </p:txBody>
        </p:sp>
        <p:sp>
          <p:nvSpPr>
            <p:cNvPr id="9" name="Text Box 18">
              <a:extLst>
                <a:ext uri="{FF2B5EF4-FFF2-40B4-BE49-F238E27FC236}">
                  <a16:creationId xmlns:a16="http://schemas.microsoft.com/office/drawing/2014/main" id="{9F1BE1E5-E782-9C4E-90AD-C4120AA49453}"/>
                </a:ext>
              </a:extLst>
            </p:cNvPr>
            <p:cNvSpPr txBox="1">
              <a:spLocks noChangeArrowheads="1"/>
            </p:cNvSpPr>
            <p:nvPr/>
          </p:nvSpPr>
          <p:spPr bwMode="auto">
            <a:xfrm>
              <a:off x="971248" y="4287523"/>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mj-lt"/>
                  <a:cs typeface="Times New Roman" panose="02020603050405020304" pitchFamily="18" charset="0"/>
                </a:rPr>
                <a:t>5</a:t>
              </a:r>
            </a:p>
          </p:txBody>
        </p:sp>
      </p:grpSp>
      <p:sp>
        <p:nvSpPr>
          <p:cNvPr id="10" name="Text Box 19">
            <a:extLst>
              <a:ext uri="{FF2B5EF4-FFF2-40B4-BE49-F238E27FC236}">
                <a16:creationId xmlns:a16="http://schemas.microsoft.com/office/drawing/2014/main" id="{F2542EA9-4F16-3241-BD8B-72FFE8EF92AB}"/>
              </a:ext>
            </a:extLst>
          </p:cNvPr>
          <p:cNvSpPr txBox="1">
            <a:spLocks noChangeArrowheads="1"/>
          </p:cNvSpPr>
          <p:nvPr/>
        </p:nvSpPr>
        <p:spPr bwMode="auto">
          <a:xfrm>
            <a:off x="1712612" y="259190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Key innovations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1" name="Text Box 20">
            <a:extLst>
              <a:ext uri="{FF2B5EF4-FFF2-40B4-BE49-F238E27FC236}">
                <a16:creationId xmlns:a16="http://schemas.microsoft.com/office/drawing/2014/main" id="{C9413B8A-5832-AB40-B68B-1A9AC10EC833}"/>
              </a:ext>
            </a:extLst>
          </p:cNvPr>
          <p:cNvSpPr txBox="1">
            <a:spLocks noChangeArrowheads="1"/>
          </p:cNvSpPr>
          <p:nvPr/>
        </p:nvSpPr>
        <p:spPr bwMode="auto">
          <a:xfrm>
            <a:off x="1028398" y="2581826"/>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3</a:t>
            </a:r>
          </a:p>
        </p:txBody>
      </p:sp>
      <p:sp>
        <p:nvSpPr>
          <p:cNvPr id="14" name="Text Box 23">
            <a:extLst>
              <a:ext uri="{FF2B5EF4-FFF2-40B4-BE49-F238E27FC236}">
                <a16:creationId xmlns:a16="http://schemas.microsoft.com/office/drawing/2014/main" id="{9C104A7C-9D1E-5B45-A5F7-3E21BFD74B3B}"/>
              </a:ext>
            </a:extLst>
          </p:cNvPr>
          <p:cNvSpPr txBox="1">
            <a:spLocks noChangeArrowheads="1"/>
          </p:cNvSpPr>
          <p:nvPr/>
        </p:nvSpPr>
        <p:spPr bwMode="auto">
          <a:xfrm>
            <a:off x="1712612" y="3387242"/>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cs typeface="Times New Roman" panose="02020603050405020304" pitchFamily="18" charset="0"/>
                <a:sym typeface="Calibri" panose="020F0502020204030204" pitchFamily="34" charset="0"/>
              </a:rPr>
              <a:t>P</a:t>
            </a: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erformances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5" name="Text Box 24">
            <a:extLst>
              <a:ext uri="{FF2B5EF4-FFF2-40B4-BE49-F238E27FC236}">
                <a16:creationId xmlns:a16="http://schemas.microsoft.com/office/drawing/2014/main" id="{078388E8-6564-E348-AE41-BDBBECB0F362}"/>
              </a:ext>
            </a:extLst>
          </p:cNvPr>
          <p:cNvSpPr txBox="1">
            <a:spLocks noChangeArrowheads="1"/>
          </p:cNvSpPr>
          <p:nvPr/>
        </p:nvSpPr>
        <p:spPr bwMode="auto">
          <a:xfrm>
            <a:off x="1028397" y="3387242"/>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620436612"/>
      </p:ext>
    </p:extLst>
  </p:cSld>
  <p:clrMapOvr>
    <a:masterClrMapping/>
  </p:clrMapOvr>
  <mc:AlternateContent xmlns:mc="http://schemas.openxmlformats.org/markup-compatibility/2006" xmlns:p14="http://schemas.microsoft.com/office/powerpoint/2010/main">
    <mc:Choice Requires="p14">
      <p:transition spd="slow" p14:dur="2000" advTm="3905"/>
    </mc:Choice>
    <mc:Fallback xmlns="">
      <p:transition spd="slow" advTm="390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C328E1-91BA-E448-BE99-3126FD4D7CB7}"/>
              </a:ext>
            </a:extLst>
          </p:cNvPr>
          <p:cNvSpPr>
            <a:spLocks noGrp="1"/>
          </p:cNvSpPr>
          <p:nvPr>
            <p:ph idx="1"/>
          </p:nvPr>
        </p:nvSpPr>
        <p:spPr>
          <a:xfrm>
            <a:off x="628650" y="1288257"/>
            <a:ext cx="3028950" cy="3379436"/>
          </a:xfrm>
        </p:spPr>
        <p:txBody>
          <a:bodyPr/>
          <a:lstStyle/>
          <a:p>
            <a:r>
              <a:rPr lang="en-CN" dirty="0"/>
              <a:t>2.5 billions of atoms, 1.34% at. Cu, 0.0008% vacancy</a:t>
            </a:r>
          </a:p>
          <a:p>
            <a:r>
              <a:rPr lang="en-CN" dirty="0"/>
              <a:t>1 second</a:t>
            </a:r>
            <a:r>
              <a:rPr lang="en-US" dirty="0"/>
              <a:t>, </a:t>
            </a:r>
            <a:r>
              <a:rPr lang="en-CN" dirty="0"/>
              <a:t>573K</a:t>
            </a:r>
          </a:p>
          <a:p>
            <a:endParaRPr lang="en-CN" dirty="0"/>
          </a:p>
          <a:p>
            <a:r>
              <a:rPr lang="en-US" dirty="0"/>
              <a:t>After a long-term evolution, considerable Cu cluster precipitations are observed while isolated Cu atoms are significantly reduced </a:t>
            </a:r>
          </a:p>
          <a:p>
            <a:endParaRPr lang="en-CN" dirty="0"/>
          </a:p>
        </p:txBody>
      </p:sp>
      <p:sp>
        <p:nvSpPr>
          <p:cNvPr id="3" name="Title 2">
            <a:extLst>
              <a:ext uri="{FF2B5EF4-FFF2-40B4-BE49-F238E27FC236}">
                <a16:creationId xmlns:a16="http://schemas.microsoft.com/office/drawing/2014/main" id="{2C659C37-D774-0B45-8DB3-3A1C7E61CFA8}"/>
              </a:ext>
            </a:extLst>
          </p:cNvPr>
          <p:cNvSpPr>
            <a:spLocks noGrp="1"/>
          </p:cNvSpPr>
          <p:nvPr>
            <p:ph type="title"/>
          </p:nvPr>
        </p:nvSpPr>
        <p:spPr/>
        <p:txBody>
          <a:bodyPr>
            <a:normAutofit fontScale="90000"/>
          </a:bodyPr>
          <a:lstStyle/>
          <a:p>
            <a:r>
              <a:rPr lang="en-CN" b="1" dirty="0"/>
              <a:t>Aging of Fe-Cu alloy</a:t>
            </a:r>
          </a:p>
        </p:txBody>
      </p:sp>
      <p:pic>
        <p:nvPicPr>
          <p:cNvPr id="4" name="Picture 3">
            <a:extLst>
              <a:ext uri="{FF2B5EF4-FFF2-40B4-BE49-F238E27FC236}">
                <a16:creationId xmlns:a16="http://schemas.microsoft.com/office/drawing/2014/main" id="{2C0F9C9C-D7C8-F346-9ACC-219CE5F64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770" y="1079898"/>
            <a:ext cx="4276421" cy="3660264"/>
          </a:xfrm>
          <a:prstGeom prst="rect">
            <a:avLst/>
          </a:prstGeom>
        </p:spPr>
      </p:pic>
    </p:spTree>
    <p:extLst>
      <p:ext uri="{BB962C8B-B14F-4D97-AF65-F5344CB8AC3E}">
        <p14:creationId xmlns:p14="http://schemas.microsoft.com/office/powerpoint/2010/main" val="2750896282"/>
      </p:ext>
    </p:extLst>
  </p:cSld>
  <p:clrMapOvr>
    <a:masterClrMapping/>
  </p:clrMapOvr>
  <mc:AlternateContent xmlns:mc="http://schemas.openxmlformats.org/markup-compatibility/2006" xmlns:p14="http://schemas.microsoft.com/office/powerpoint/2010/main">
    <mc:Choice Requires="p14">
      <p:transition spd="slow" p14:dur="2000" advTm="30439"/>
    </mc:Choice>
    <mc:Fallback xmlns="">
      <p:transition spd="slow" advTm="3043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84CE4-95AE-0248-BED8-19AEBA75B4DE}"/>
              </a:ext>
            </a:extLst>
          </p:cNvPr>
          <p:cNvSpPr>
            <a:spLocks noGrp="1"/>
          </p:cNvSpPr>
          <p:nvPr>
            <p:ph idx="1"/>
          </p:nvPr>
        </p:nvSpPr>
        <p:spPr/>
        <p:txBody>
          <a:bodyPr/>
          <a:lstStyle/>
          <a:p>
            <a:r>
              <a:rPr lang="en-CN" b="1" dirty="0">
                <a:solidFill>
                  <a:srgbClr val="0432FF"/>
                </a:solidFill>
              </a:rPr>
              <a:t>TensorKMC: deep learning driven massively parallel AKMC code</a:t>
            </a:r>
          </a:p>
          <a:p>
            <a:pPr lvl="1"/>
            <a:r>
              <a:rPr lang="en-CN" dirty="0"/>
              <a:t>A successful integration of TensorAlloy and OpenKMC</a:t>
            </a:r>
          </a:p>
          <a:p>
            <a:pPr lvl="1"/>
            <a:r>
              <a:rPr lang="en-CN" dirty="0"/>
              <a:t>Mesoscaling simulation on exscale machine</a:t>
            </a:r>
          </a:p>
          <a:p>
            <a:pPr marL="0" indent="0">
              <a:buNone/>
            </a:pPr>
            <a:endParaRPr lang="en-CN" dirty="0"/>
          </a:p>
          <a:p>
            <a:r>
              <a:rPr lang="en-CN" dirty="0"/>
              <a:t>The first </a:t>
            </a:r>
            <a:r>
              <a:rPr lang="en-US" dirty="0"/>
              <a:t>reported micron-long kinetic simulation of 50 trillion atoms with ab initio accuracy </a:t>
            </a:r>
          </a:p>
          <a:p>
            <a:endParaRPr lang="en-CN" dirty="0"/>
          </a:p>
        </p:txBody>
      </p:sp>
      <p:sp>
        <p:nvSpPr>
          <p:cNvPr id="3" name="Title 2">
            <a:extLst>
              <a:ext uri="{FF2B5EF4-FFF2-40B4-BE49-F238E27FC236}">
                <a16:creationId xmlns:a16="http://schemas.microsoft.com/office/drawing/2014/main" id="{C72D7E3C-74C2-F244-8877-26FFC1661D23}"/>
              </a:ext>
            </a:extLst>
          </p:cNvPr>
          <p:cNvSpPr>
            <a:spLocks noGrp="1"/>
          </p:cNvSpPr>
          <p:nvPr>
            <p:ph type="title"/>
          </p:nvPr>
        </p:nvSpPr>
        <p:spPr/>
        <p:txBody>
          <a:bodyPr>
            <a:normAutofit fontScale="90000"/>
          </a:bodyPr>
          <a:lstStyle/>
          <a:p>
            <a:r>
              <a:rPr lang="en-CN" b="1" dirty="0"/>
              <a:t>Conclusion</a:t>
            </a:r>
          </a:p>
        </p:txBody>
      </p:sp>
    </p:spTree>
    <p:extLst>
      <p:ext uri="{BB962C8B-B14F-4D97-AF65-F5344CB8AC3E}">
        <p14:creationId xmlns:p14="http://schemas.microsoft.com/office/powerpoint/2010/main" val="3240127216"/>
      </p:ext>
    </p:extLst>
  </p:cSld>
  <p:clrMapOvr>
    <a:masterClrMapping/>
  </p:clrMapOvr>
  <mc:AlternateContent xmlns:mc="http://schemas.openxmlformats.org/markup-compatibility/2006" xmlns:p14="http://schemas.microsoft.com/office/powerpoint/2010/main">
    <mc:Choice Requires="p14">
      <p:transition spd="slow" p14:dur="2000" advTm="48071"/>
    </mc:Choice>
    <mc:Fallback xmlns="">
      <p:transition spd="slow" advTm="4807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83972-9542-254B-A4BC-AFD49738F30F}"/>
              </a:ext>
            </a:extLst>
          </p:cNvPr>
          <p:cNvSpPr>
            <a:spLocks noGrp="1"/>
          </p:cNvSpPr>
          <p:nvPr>
            <p:ph idx="1"/>
          </p:nvPr>
        </p:nvSpPr>
        <p:spPr/>
        <p:txBody>
          <a:bodyPr/>
          <a:lstStyle/>
          <a:p>
            <a:r>
              <a:rPr lang="en-US" dirty="0"/>
              <a:t>National Key Research and </a:t>
            </a:r>
            <a:r>
              <a:rPr lang="en-US" dirty="0" err="1"/>
              <a:t>Devel-opment</a:t>
            </a:r>
            <a:r>
              <a:rPr lang="en-US" dirty="0"/>
              <a:t> Program of China under Grant No. 2016YFB0201203 </a:t>
            </a:r>
          </a:p>
          <a:p>
            <a:endParaRPr lang="en-CN" dirty="0"/>
          </a:p>
          <a:p>
            <a:r>
              <a:rPr lang="en-US" dirty="0"/>
              <a:t>Science Challenge Project under Grant No. TZZT2019, No. TZ2018002</a:t>
            </a:r>
          </a:p>
          <a:p>
            <a:endParaRPr lang="en-US" dirty="0"/>
          </a:p>
          <a:p>
            <a:r>
              <a:rPr lang="en-US" dirty="0"/>
              <a:t>State Key Laboratory of Computer Architecture Foundation under Grant No. CARCH 4205, CARCH 4411</a:t>
            </a:r>
          </a:p>
          <a:p>
            <a:endParaRPr lang="en-US" dirty="0"/>
          </a:p>
          <a:p>
            <a:r>
              <a:rPr lang="en-US" dirty="0"/>
              <a:t>National Natural Science Foundation of China under Grant No. 12004046 </a:t>
            </a:r>
          </a:p>
          <a:p>
            <a:endParaRPr lang="en-US" dirty="0"/>
          </a:p>
          <a:p>
            <a:endParaRPr lang="en-CN" dirty="0"/>
          </a:p>
        </p:txBody>
      </p:sp>
      <p:sp>
        <p:nvSpPr>
          <p:cNvPr id="3" name="Title 2">
            <a:extLst>
              <a:ext uri="{FF2B5EF4-FFF2-40B4-BE49-F238E27FC236}">
                <a16:creationId xmlns:a16="http://schemas.microsoft.com/office/drawing/2014/main" id="{1C0BB79B-143A-D346-954D-DA9C9450604D}"/>
              </a:ext>
            </a:extLst>
          </p:cNvPr>
          <p:cNvSpPr>
            <a:spLocks noGrp="1"/>
          </p:cNvSpPr>
          <p:nvPr>
            <p:ph type="title"/>
          </p:nvPr>
        </p:nvSpPr>
        <p:spPr/>
        <p:txBody>
          <a:bodyPr>
            <a:normAutofit fontScale="90000"/>
          </a:bodyPr>
          <a:lstStyle/>
          <a:p>
            <a:r>
              <a:rPr lang="en-CN" b="1" dirty="0"/>
              <a:t>Acknowlegements</a:t>
            </a:r>
          </a:p>
        </p:txBody>
      </p:sp>
    </p:spTree>
    <p:extLst>
      <p:ext uri="{BB962C8B-B14F-4D97-AF65-F5344CB8AC3E}">
        <p14:creationId xmlns:p14="http://schemas.microsoft.com/office/powerpoint/2010/main" val="546437548"/>
      </p:ext>
    </p:extLst>
  </p:cSld>
  <p:clrMapOvr>
    <a:masterClrMapping/>
  </p:clrMapOvr>
  <mc:AlternateContent xmlns:mc="http://schemas.openxmlformats.org/markup-compatibility/2006" xmlns:p14="http://schemas.microsoft.com/office/powerpoint/2010/main">
    <mc:Choice Requires="p14">
      <p:transition spd="slow" p14:dur="2000" advTm="5272"/>
    </mc:Choice>
    <mc:Fallback xmlns="">
      <p:transition spd="slow" advTm="527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31529-87BE-924A-81A9-8EFCD0A4BF35}"/>
              </a:ext>
            </a:extLst>
          </p:cNvPr>
          <p:cNvSpPr txBox="1"/>
          <p:nvPr/>
        </p:nvSpPr>
        <p:spPr>
          <a:xfrm>
            <a:off x="2633937" y="2310140"/>
            <a:ext cx="3876126" cy="523220"/>
          </a:xfrm>
          <a:prstGeom prst="rect">
            <a:avLst/>
          </a:prstGeom>
          <a:noFill/>
        </p:spPr>
        <p:txBody>
          <a:bodyPr wrap="none" rtlCol="0">
            <a:spAutoFit/>
          </a:bodyPr>
          <a:lstStyle/>
          <a:p>
            <a:r>
              <a:rPr lang="en-CN" sz="2800" dirty="0"/>
              <a:t>Thanks for your attention</a:t>
            </a:r>
          </a:p>
        </p:txBody>
      </p:sp>
    </p:spTree>
    <p:extLst>
      <p:ext uri="{BB962C8B-B14F-4D97-AF65-F5344CB8AC3E}">
        <p14:creationId xmlns:p14="http://schemas.microsoft.com/office/powerpoint/2010/main" val="3577118564"/>
      </p:ext>
    </p:extLst>
  </p:cSld>
  <p:clrMapOvr>
    <a:masterClrMapping/>
  </p:clrMapOvr>
  <mc:AlternateContent xmlns:mc="http://schemas.openxmlformats.org/markup-compatibility/2006" xmlns:p14="http://schemas.microsoft.com/office/powerpoint/2010/main">
    <mc:Choice Requires="p14">
      <p:transition spd="slow" p14:dur="2000" advTm="3471"/>
    </mc:Choice>
    <mc:Fallback xmlns="">
      <p:transition spd="slow" advTm="34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FE0381-ACDB-6841-BC98-9D51C594A604}"/>
              </a:ext>
            </a:extLst>
          </p:cNvPr>
          <p:cNvSpPr>
            <a:spLocks noGrp="1"/>
          </p:cNvSpPr>
          <p:nvPr>
            <p:ph idx="1"/>
          </p:nvPr>
        </p:nvSpPr>
        <p:spPr>
          <a:xfrm>
            <a:off x="628650" y="1288257"/>
            <a:ext cx="8190885" cy="3344467"/>
          </a:xfrm>
        </p:spPr>
        <p:txBody>
          <a:bodyPr/>
          <a:lstStyle/>
          <a:p>
            <a:r>
              <a:rPr lang="en-CN" dirty="0"/>
              <a:t>Reactor pressure vessel (RPV) plays a critical role in safety of nuclear powerplant</a:t>
            </a:r>
          </a:p>
          <a:p>
            <a:r>
              <a:rPr lang="en-CN" dirty="0"/>
              <a:t>RPV is unsubstitutable</a:t>
            </a:r>
          </a:p>
          <a:p>
            <a:r>
              <a:rPr lang="en-CN" dirty="0"/>
              <a:t>RPV cylinder shell is the life-time limiting component for a nuclear reactor</a:t>
            </a:r>
          </a:p>
        </p:txBody>
      </p:sp>
      <p:sp>
        <p:nvSpPr>
          <p:cNvPr id="3" name="Title 2">
            <a:extLst>
              <a:ext uri="{FF2B5EF4-FFF2-40B4-BE49-F238E27FC236}">
                <a16:creationId xmlns:a16="http://schemas.microsoft.com/office/drawing/2014/main" id="{4DB3B935-240B-C94B-A82A-88B919B94145}"/>
              </a:ext>
            </a:extLst>
          </p:cNvPr>
          <p:cNvSpPr>
            <a:spLocks noGrp="1"/>
          </p:cNvSpPr>
          <p:nvPr>
            <p:ph type="title"/>
          </p:nvPr>
        </p:nvSpPr>
        <p:spPr/>
        <p:txBody>
          <a:bodyPr>
            <a:normAutofit fontScale="90000"/>
          </a:bodyPr>
          <a:lstStyle/>
          <a:p>
            <a:r>
              <a:rPr lang="en-CN" b="1" dirty="0"/>
              <a:t>Reactor pressure vessel</a:t>
            </a:r>
          </a:p>
        </p:txBody>
      </p:sp>
      <p:pic>
        <p:nvPicPr>
          <p:cNvPr id="4" name="Picture 6" descr="HKNIC - Inside a Nuclear Island - The Reactor Pressure Vessel">
            <a:extLst>
              <a:ext uri="{FF2B5EF4-FFF2-40B4-BE49-F238E27FC236}">
                <a16:creationId xmlns:a16="http://schemas.microsoft.com/office/drawing/2014/main" id="{DA2E8107-D4A6-194E-A147-5F0303C56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534" y="2261648"/>
            <a:ext cx="2690513" cy="25652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model of a space ship&#10;&#10;Description automatically generated with low confidence">
            <a:extLst>
              <a:ext uri="{FF2B5EF4-FFF2-40B4-BE49-F238E27FC236}">
                <a16:creationId xmlns:a16="http://schemas.microsoft.com/office/drawing/2014/main" id="{0BB306A9-2370-B541-BAC3-6B1E5C9EF9C3}"/>
              </a:ext>
            </a:extLst>
          </p:cNvPr>
          <p:cNvPicPr>
            <a:picLocks noChangeAspect="1"/>
          </p:cNvPicPr>
          <p:nvPr/>
        </p:nvPicPr>
        <p:blipFill>
          <a:blip r:embed="rId4"/>
          <a:stretch>
            <a:fillRect/>
          </a:stretch>
        </p:blipFill>
        <p:spPr>
          <a:xfrm>
            <a:off x="914092" y="2274194"/>
            <a:ext cx="3810000" cy="2552700"/>
          </a:xfrm>
          <a:prstGeom prst="rect">
            <a:avLst/>
          </a:prstGeom>
        </p:spPr>
      </p:pic>
    </p:spTree>
    <p:extLst>
      <p:ext uri="{BB962C8B-B14F-4D97-AF65-F5344CB8AC3E}">
        <p14:creationId xmlns:p14="http://schemas.microsoft.com/office/powerpoint/2010/main" val="1325215310"/>
      </p:ext>
    </p:extLst>
  </p:cSld>
  <p:clrMapOvr>
    <a:masterClrMapping/>
  </p:clrMapOvr>
  <mc:AlternateContent xmlns:mc="http://schemas.openxmlformats.org/markup-compatibility/2006" xmlns:p14="http://schemas.microsoft.com/office/powerpoint/2010/main">
    <mc:Choice Requires="p14">
      <p:transition spd="slow" p14:dur="2000" advTm="40877"/>
    </mc:Choice>
    <mc:Fallback xmlns="">
      <p:transition spd="slow" advTm="408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FE0381-ACDB-6841-BC98-9D51C594A604}"/>
              </a:ext>
            </a:extLst>
          </p:cNvPr>
          <p:cNvSpPr>
            <a:spLocks noGrp="1"/>
          </p:cNvSpPr>
          <p:nvPr>
            <p:ph idx="1"/>
          </p:nvPr>
        </p:nvSpPr>
        <p:spPr>
          <a:xfrm>
            <a:off x="628650" y="1288256"/>
            <a:ext cx="8013905" cy="1794075"/>
          </a:xfrm>
        </p:spPr>
        <p:txBody>
          <a:bodyPr/>
          <a:lstStyle/>
          <a:p>
            <a:r>
              <a:rPr lang="en-CN" dirty="0"/>
              <a:t>The shell, primarily Fe-based alloy, is constantly bombarded by high-energy particles</a:t>
            </a:r>
          </a:p>
          <a:p>
            <a:r>
              <a:rPr lang="en-CN" dirty="0"/>
              <a:t>Defects accumulated over time, voids, bubbles, dislocation loops or lines, etc, formed</a:t>
            </a:r>
          </a:p>
          <a:p>
            <a:r>
              <a:rPr lang="en-CN" dirty="0"/>
              <a:t>Atoms segregate or aggregate</a:t>
            </a:r>
            <a:endParaRPr lang="en-US" dirty="0"/>
          </a:p>
          <a:p>
            <a:r>
              <a:rPr lang="en-US" dirty="0"/>
              <a:t>Radiation hardens materials, but also </a:t>
            </a:r>
            <a:r>
              <a:rPr lang="en-US" dirty="0">
                <a:solidFill>
                  <a:srgbClr val="0432FF"/>
                </a:solidFill>
              </a:rPr>
              <a:t>lowers ductility</a:t>
            </a:r>
          </a:p>
          <a:p>
            <a:pPr lvl="1"/>
            <a:r>
              <a:rPr lang="en-US" dirty="0">
                <a:solidFill>
                  <a:srgbClr val="0432FF"/>
                </a:solidFill>
              </a:rPr>
              <a:t>Losing ductility may lead to catastrophic failure without warning</a:t>
            </a:r>
          </a:p>
          <a:p>
            <a:pPr lvl="1"/>
            <a:endParaRPr lang="en-CN" dirty="0"/>
          </a:p>
        </p:txBody>
      </p:sp>
      <p:sp>
        <p:nvSpPr>
          <p:cNvPr id="3" name="Title 2">
            <a:extLst>
              <a:ext uri="{FF2B5EF4-FFF2-40B4-BE49-F238E27FC236}">
                <a16:creationId xmlns:a16="http://schemas.microsoft.com/office/drawing/2014/main" id="{4DB3B935-240B-C94B-A82A-88B919B94145}"/>
              </a:ext>
            </a:extLst>
          </p:cNvPr>
          <p:cNvSpPr>
            <a:spLocks noGrp="1"/>
          </p:cNvSpPr>
          <p:nvPr>
            <p:ph type="title"/>
          </p:nvPr>
        </p:nvSpPr>
        <p:spPr/>
        <p:txBody>
          <a:bodyPr>
            <a:normAutofit fontScale="90000"/>
          </a:bodyPr>
          <a:lstStyle/>
          <a:p>
            <a:r>
              <a:rPr lang="en-CN" b="1" dirty="0"/>
              <a:t>RPV aging</a:t>
            </a:r>
          </a:p>
        </p:txBody>
      </p:sp>
      <p:pic>
        <p:nvPicPr>
          <p:cNvPr id="5" name="图片 5">
            <a:extLst>
              <a:ext uri="{FF2B5EF4-FFF2-40B4-BE49-F238E27FC236}">
                <a16:creationId xmlns:a16="http://schemas.microsoft.com/office/drawing/2014/main" id="{D9408839-ACBF-1A49-89A4-DF76EDBADFB6}"/>
              </a:ext>
            </a:extLst>
          </p:cNvPr>
          <p:cNvPicPr>
            <a:picLocks noChangeAspect="1"/>
          </p:cNvPicPr>
          <p:nvPr/>
        </p:nvPicPr>
        <p:blipFill rotWithShape="1">
          <a:blip r:embed="rId3"/>
          <a:srcRect l="21833" b="56416"/>
          <a:stretch/>
        </p:blipFill>
        <p:spPr>
          <a:xfrm>
            <a:off x="628650" y="3116130"/>
            <a:ext cx="4865100" cy="1617956"/>
          </a:xfrm>
          <a:prstGeom prst="rect">
            <a:avLst/>
          </a:prstGeom>
        </p:spPr>
      </p:pic>
      <p:pic>
        <p:nvPicPr>
          <p:cNvPr id="7" name="图片 5">
            <a:extLst>
              <a:ext uri="{FF2B5EF4-FFF2-40B4-BE49-F238E27FC236}">
                <a16:creationId xmlns:a16="http://schemas.microsoft.com/office/drawing/2014/main" id="{E3107F5A-C2ED-B84C-B387-AE5A6AE2DA7C}"/>
              </a:ext>
            </a:extLst>
          </p:cNvPr>
          <p:cNvPicPr>
            <a:picLocks noChangeAspect="1"/>
          </p:cNvPicPr>
          <p:nvPr/>
        </p:nvPicPr>
        <p:blipFill rotWithShape="1">
          <a:blip r:embed="rId3"/>
          <a:srcRect l="63959" t="52599" b="-927"/>
          <a:stretch/>
        </p:blipFill>
        <p:spPr>
          <a:xfrm>
            <a:off x="5914663" y="3116130"/>
            <a:ext cx="2243193" cy="1794076"/>
          </a:xfrm>
          <a:prstGeom prst="rect">
            <a:avLst/>
          </a:prstGeom>
        </p:spPr>
      </p:pic>
      <p:pic>
        <p:nvPicPr>
          <p:cNvPr id="8" name="图片 5">
            <a:extLst>
              <a:ext uri="{FF2B5EF4-FFF2-40B4-BE49-F238E27FC236}">
                <a16:creationId xmlns:a16="http://schemas.microsoft.com/office/drawing/2014/main" id="{09FFCF25-EF8A-B647-8847-84E681FE0E3D}"/>
              </a:ext>
            </a:extLst>
          </p:cNvPr>
          <p:cNvPicPr>
            <a:picLocks noChangeAspect="1"/>
          </p:cNvPicPr>
          <p:nvPr/>
        </p:nvPicPr>
        <p:blipFill rotWithShape="1">
          <a:blip r:embed="rId3"/>
          <a:srcRect l="56673" r="36226" b="56416"/>
          <a:stretch/>
        </p:blipFill>
        <p:spPr>
          <a:xfrm>
            <a:off x="5493749" y="3116130"/>
            <a:ext cx="441951" cy="1617956"/>
          </a:xfrm>
          <a:prstGeom prst="rect">
            <a:avLst/>
          </a:prstGeom>
        </p:spPr>
      </p:pic>
    </p:spTree>
    <p:extLst>
      <p:ext uri="{BB962C8B-B14F-4D97-AF65-F5344CB8AC3E}">
        <p14:creationId xmlns:p14="http://schemas.microsoft.com/office/powerpoint/2010/main" val="759511126"/>
      </p:ext>
    </p:extLst>
  </p:cSld>
  <p:clrMapOvr>
    <a:masterClrMapping/>
  </p:clrMapOvr>
  <mc:AlternateContent xmlns:mc="http://schemas.openxmlformats.org/markup-compatibility/2006" xmlns:p14="http://schemas.microsoft.com/office/powerpoint/2010/main">
    <mc:Choice Requires="p14">
      <p:transition spd="slow" p14:dur="2000" advTm="42419"/>
    </mc:Choice>
    <mc:Fallback xmlns="">
      <p:transition spd="slow" advTm="424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17589-DD9D-ED42-BB0B-B9E57C8090D4}"/>
              </a:ext>
            </a:extLst>
          </p:cNvPr>
          <p:cNvSpPr>
            <a:spLocks noGrp="1"/>
          </p:cNvSpPr>
          <p:nvPr>
            <p:ph idx="1"/>
          </p:nvPr>
        </p:nvSpPr>
        <p:spPr>
          <a:xfrm>
            <a:off x="628649" y="1288800"/>
            <a:ext cx="7637045" cy="1773379"/>
          </a:xfrm>
        </p:spPr>
        <p:txBody>
          <a:bodyPr>
            <a:normAutofit/>
          </a:bodyPr>
          <a:lstStyle/>
          <a:p>
            <a:r>
              <a:rPr lang="en-CN" dirty="0"/>
              <a:t>Experimentally invetigating radiation-induced aging is difficult</a:t>
            </a:r>
          </a:p>
          <a:p>
            <a:r>
              <a:rPr lang="en-CN" dirty="0"/>
              <a:t>Theoretical study is also a challenge:</a:t>
            </a:r>
          </a:p>
          <a:p>
            <a:pPr lvl="1"/>
            <a:r>
              <a:rPr lang="en-CN" dirty="0"/>
              <a:t>Phenomenons occured atomic level, accurate atomic modeling is required</a:t>
            </a:r>
          </a:p>
          <a:p>
            <a:pPr lvl="1"/>
            <a:r>
              <a:rPr lang="en-CN" dirty="0"/>
              <a:t>Timescale is extremely large, molecular dynamics is not applicable</a:t>
            </a:r>
          </a:p>
          <a:p>
            <a:r>
              <a:rPr lang="en-CN" b="1" dirty="0">
                <a:solidFill>
                  <a:srgbClr val="0432FF"/>
                </a:solidFill>
              </a:rPr>
              <a:t>Atomic kinetic monte carlo (AKMC): </a:t>
            </a:r>
            <a:r>
              <a:rPr lang="en-CN" dirty="0"/>
              <a:t>a combination of atomic modeling with meso-scale simulation</a:t>
            </a:r>
          </a:p>
        </p:txBody>
      </p:sp>
      <p:sp>
        <p:nvSpPr>
          <p:cNvPr id="3" name="Title 2">
            <a:extLst>
              <a:ext uri="{FF2B5EF4-FFF2-40B4-BE49-F238E27FC236}">
                <a16:creationId xmlns:a16="http://schemas.microsoft.com/office/drawing/2014/main" id="{A0A16D5C-044C-3947-9619-5BC4E3529ADC}"/>
              </a:ext>
            </a:extLst>
          </p:cNvPr>
          <p:cNvSpPr>
            <a:spLocks noGrp="1"/>
          </p:cNvSpPr>
          <p:nvPr>
            <p:ph type="title"/>
          </p:nvPr>
        </p:nvSpPr>
        <p:spPr/>
        <p:txBody>
          <a:bodyPr>
            <a:normAutofit fontScale="90000"/>
          </a:bodyPr>
          <a:lstStyle/>
          <a:p>
            <a:r>
              <a:rPr lang="en-CN" b="1" dirty="0"/>
              <a:t>Atomic Kinetic Monte Carlo</a:t>
            </a:r>
          </a:p>
        </p:txBody>
      </p:sp>
      <p:pic>
        <p:nvPicPr>
          <p:cNvPr id="7" name="Picture 4">
            <a:extLst>
              <a:ext uri="{FF2B5EF4-FFF2-40B4-BE49-F238E27FC236}">
                <a16:creationId xmlns:a16="http://schemas.microsoft.com/office/drawing/2014/main" id="{7DDB7F36-466F-5042-A610-1277B167E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81" y="3062179"/>
            <a:ext cx="2365498" cy="1426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13944DB-33AE-E344-A35A-A1851A0C5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479" y="3062180"/>
            <a:ext cx="1496181" cy="1942958"/>
          </a:xfrm>
          <a:prstGeom prst="rect">
            <a:avLst/>
          </a:prstGeom>
        </p:spPr>
      </p:pic>
      <p:pic>
        <p:nvPicPr>
          <p:cNvPr id="9" name="Picture 8">
            <a:extLst>
              <a:ext uri="{FF2B5EF4-FFF2-40B4-BE49-F238E27FC236}">
                <a16:creationId xmlns:a16="http://schemas.microsoft.com/office/drawing/2014/main" id="{178F42F2-FCEA-5644-B1AB-FC2F2922ABA0}"/>
              </a:ext>
            </a:extLst>
          </p:cNvPr>
          <p:cNvPicPr>
            <a:picLocks noChangeAspect="1"/>
          </p:cNvPicPr>
          <p:nvPr/>
        </p:nvPicPr>
        <p:blipFill>
          <a:blip r:embed="rId5"/>
          <a:stretch>
            <a:fillRect/>
          </a:stretch>
        </p:blipFill>
        <p:spPr>
          <a:xfrm>
            <a:off x="938981" y="4488556"/>
            <a:ext cx="2369149" cy="516581"/>
          </a:xfrm>
          <a:prstGeom prst="rect">
            <a:avLst/>
          </a:prstGeom>
        </p:spPr>
      </p:pic>
      <p:graphicFrame>
        <p:nvGraphicFramePr>
          <p:cNvPr id="10" name="表格 4">
            <a:extLst>
              <a:ext uri="{FF2B5EF4-FFF2-40B4-BE49-F238E27FC236}">
                <a16:creationId xmlns:a16="http://schemas.microsoft.com/office/drawing/2014/main" id="{09A6F22D-5AAA-0444-BD04-E8544EA24964}"/>
              </a:ext>
            </a:extLst>
          </p:cNvPr>
          <p:cNvGraphicFramePr>
            <a:graphicFrameLocks noGrp="1"/>
          </p:cNvGraphicFramePr>
          <p:nvPr>
            <p:extLst>
              <p:ext uri="{D42A27DB-BD31-4B8C-83A1-F6EECF244321}">
                <p14:modId xmlns:p14="http://schemas.microsoft.com/office/powerpoint/2010/main" val="1521479874"/>
              </p:ext>
            </p:extLst>
          </p:nvPr>
        </p:nvGraphicFramePr>
        <p:xfrm>
          <a:off x="4870578" y="3062179"/>
          <a:ext cx="3644772" cy="1855597"/>
        </p:xfrm>
        <a:graphic>
          <a:graphicData uri="http://schemas.openxmlformats.org/drawingml/2006/table">
            <a:tbl>
              <a:tblPr firstRow="1" bandRow="1">
                <a:tableStyleId>{1FECB4D8-DB02-4DC6-A0A2-4F2EBAE1DC90}</a:tableStyleId>
              </a:tblPr>
              <a:tblGrid>
                <a:gridCol w="1195367">
                  <a:extLst>
                    <a:ext uri="{9D8B030D-6E8A-4147-A177-3AD203B41FA5}">
                      <a16:colId xmlns:a16="http://schemas.microsoft.com/office/drawing/2014/main" val="1761563732"/>
                    </a:ext>
                  </a:extLst>
                </a:gridCol>
                <a:gridCol w="2449405">
                  <a:extLst>
                    <a:ext uri="{9D8B030D-6E8A-4147-A177-3AD203B41FA5}">
                      <a16:colId xmlns:a16="http://schemas.microsoft.com/office/drawing/2014/main" val="2057521254"/>
                    </a:ext>
                  </a:extLst>
                </a:gridCol>
              </a:tblGrid>
              <a:tr h="307811">
                <a:tc>
                  <a:txBody>
                    <a:bodyPr/>
                    <a:lstStyle/>
                    <a:p>
                      <a:endParaRPr lang="zh-CN" altLang="en-US" sz="1400" dirty="0"/>
                    </a:p>
                  </a:txBody>
                  <a:tcPr/>
                </a:tc>
                <a:tc>
                  <a:txBody>
                    <a:bodyPr/>
                    <a:lstStyle/>
                    <a:p>
                      <a:pPr algn="ctr"/>
                      <a:r>
                        <a:rPr lang="en-US" altLang="zh-CN" sz="1400" dirty="0"/>
                        <a:t>AKMC</a:t>
                      </a:r>
                      <a:endParaRPr lang="zh-CN" altLang="en-US" sz="1400" dirty="0"/>
                    </a:p>
                  </a:txBody>
                  <a:tcPr anchor="ctr"/>
                </a:tc>
                <a:extLst>
                  <a:ext uri="{0D108BD9-81ED-4DB2-BD59-A6C34878D82A}">
                    <a16:rowId xmlns:a16="http://schemas.microsoft.com/office/drawing/2014/main" val="2749612846"/>
                  </a:ext>
                </a:extLst>
              </a:tr>
              <a:tr h="480384">
                <a:tc>
                  <a:txBody>
                    <a:bodyPr/>
                    <a:lstStyle/>
                    <a:p>
                      <a:pPr algn="ctr"/>
                      <a:r>
                        <a:rPr lang="en-US" altLang="zh-CN" sz="1400" dirty="0"/>
                        <a:t>Spatial</a:t>
                      </a:r>
                      <a:endParaRPr lang="zh-CN" altLang="en-US" sz="1400" dirty="0"/>
                    </a:p>
                  </a:txBody>
                  <a:tcPr anchor="ctr"/>
                </a:tc>
                <a:tc>
                  <a:txBody>
                    <a:bodyPr/>
                    <a:lstStyle/>
                    <a:p>
                      <a:pPr algn="ctr"/>
                      <a:r>
                        <a:rPr lang="en-US" altLang="zh-CN" sz="1400" b="0" dirty="0">
                          <a:solidFill>
                            <a:schemeClr val="tx1"/>
                          </a:solidFill>
                        </a:rPr>
                        <a:t>nm - μm</a:t>
                      </a:r>
                    </a:p>
                    <a:p>
                      <a:pPr marL="0" marR="0" lvl="0" indent="0" algn="ctr" defTabSz="914423" rtl="0" eaLnBrk="1" fontAlgn="auto" latinLnBrk="0" hangingPunct="1">
                        <a:lnSpc>
                          <a:spcPct val="100000"/>
                        </a:lnSpc>
                        <a:spcBef>
                          <a:spcPts val="0"/>
                        </a:spcBef>
                        <a:spcAft>
                          <a:spcPts val="0"/>
                        </a:spcAft>
                        <a:buClrTx/>
                        <a:buSzTx/>
                        <a:buFontTx/>
                        <a:buNone/>
                        <a:tabLst/>
                        <a:defRPr/>
                      </a:pPr>
                      <a:r>
                        <a:rPr lang="zh-CN" altLang="en-US" sz="1400" b="0" dirty="0">
                          <a:solidFill>
                            <a:schemeClr val="tx1"/>
                          </a:solidFill>
                        </a:rPr>
                        <a:t>（</a:t>
                      </a:r>
                      <a:r>
                        <a:rPr lang="en-US" altLang="zh-CN" sz="1400" b="0" dirty="0">
                          <a:solidFill>
                            <a:schemeClr val="tx1"/>
                          </a:solidFill>
                        </a:rPr>
                        <a:t>10</a:t>
                      </a:r>
                      <a:r>
                        <a:rPr lang="en-US" altLang="zh-CN" sz="1400" b="0" baseline="30000" dirty="0">
                          <a:solidFill>
                            <a:schemeClr val="tx1"/>
                          </a:solidFill>
                        </a:rPr>
                        <a:t>4</a:t>
                      </a:r>
                      <a:r>
                        <a:rPr lang="en-US" altLang="zh-CN" sz="1400" b="0" baseline="0" dirty="0">
                          <a:solidFill>
                            <a:schemeClr val="tx1"/>
                          </a:solidFill>
                        </a:rPr>
                        <a:t> – 10</a:t>
                      </a:r>
                      <a:r>
                        <a:rPr lang="en-US" altLang="zh-CN" sz="1400" b="0" baseline="30000" dirty="0">
                          <a:solidFill>
                            <a:schemeClr val="tx1"/>
                          </a:solidFill>
                        </a:rPr>
                        <a:t>7</a:t>
                      </a:r>
                      <a:r>
                        <a:rPr lang="en-US" altLang="zh-CN" sz="1400" b="0" baseline="0" dirty="0">
                          <a:solidFill>
                            <a:schemeClr val="tx1"/>
                          </a:solidFill>
                        </a:rPr>
                        <a:t> atoms/proc</a:t>
                      </a:r>
                      <a:r>
                        <a:rPr lang="zh-CN" altLang="en-US" sz="1400" b="0" baseline="0" dirty="0">
                          <a:solidFill>
                            <a:schemeClr val="tx1"/>
                          </a:solidFill>
                        </a:rPr>
                        <a:t>）</a:t>
                      </a:r>
                      <a:endParaRPr lang="en-US" altLang="zh-CN" sz="1400" b="0" baseline="0" dirty="0">
                        <a:solidFill>
                          <a:schemeClr val="tx1"/>
                        </a:solidFill>
                      </a:endParaRPr>
                    </a:p>
                  </a:txBody>
                  <a:tcPr anchor="ctr"/>
                </a:tc>
                <a:extLst>
                  <a:ext uri="{0D108BD9-81ED-4DB2-BD59-A6C34878D82A}">
                    <a16:rowId xmlns:a16="http://schemas.microsoft.com/office/drawing/2014/main" val="3485161897"/>
                  </a:ext>
                </a:extLst>
              </a:tr>
              <a:tr h="282579">
                <a:tc>
                  <a:txBody>
                    <a:bodyPr/>
                    <a:lstStyle/>
                    <a:p>
                      <a:pPr algn="ctr"/>
                      <a:r>
                        <a:rPr lang="en-US" altLang="zh-CN" sz="1400" dirty="0"/>
                        <a:t>Time</a:t>
                      </a:r>
                      <a:endParaRPr lang="zh-CN" altLang="en-US" sz="1400" dirty="0"/>
                    </a:p>
                  </a:txBody>
                  <a:tcPr anchor="ctr"/>
                </a:tc>
                <a:tc>
                  <a:txBody>
                    <a:bodyPr/>
                    <a:lstStyle/>
                    <a:p>
                      <a:pPr algn="ctr"/>
                      <a:r>
                        <a:rPr lang="en-US" altLang="zh-CN" sz="1400" b="0" dirty="0" err="1">
                          <a:solidFill>
                            <a:schemeClr val="tx1"/>
                          </a:solidFill>
                        </a:rPr>
                        <a:t>μs</a:t>
                      </a:r>
                      <a:r>
                        <a:rPr lang="en-US" altLang="zh-CN" sz="1400" b="0" dirty="0">
                          <a:solidFill>
                            <a:schemeClr val="tx1"/>
                          </a:solidFill>
                        </a:rPr>
                        <a:t>, s or longer</a:t>
                      </a:r>
                      <a:endParaRPr lang="zh-CN" altLang="en-US" sz="1400" b="0" dirty="0">
                        <a:solidFill>
                          <a:schemeClr val="tx1"/>
                        </a:solidFill>
                      </a:endParaRPr>
                    </a:p>
                  </a:txBody>
                  <a:tcPr anchor="ctr"/>
                </a:tc>
                <a:extLst>
                  <a:ext uri="{0D108BD9-81ED-4DB2-BD59-A6C34878D82A}">
                    <a16:rowId xmlns:a16="http://schemas.microsoft.com/office/drawing/2014/main" val="2974915368"/>
                  </a:ext>
                </a:extLst>
              </a:tr>
              <a:tr h="282579">
                <a:tc>
                  <a:txBody>
                    <a:bodyPr/>
                    <a:lstStyle/>
                    <a:p>
                      <a:pPr algn="ctr"/>
                      <a:r>
                        <a:rPr lang="en-US" altLang="zh-CN" sz="1400" dirty="0"/>
                        <a:t>Driven by</a:t>
                      </a:r>
                      <a:endParaRPr lang="zh-CN" altLang="en-US" sz="1400" dirty="0"/>
                    </a:p>
                  </a:txBody>
                  <a:tcPr anchor="ctr"/>
                </a:tc>
                <a:tc>
                  <a:txBody>
                    <a:bodyPr/>
                    <a:lstStyle/>
                    <a:p>
                      <a:pPr algn="ctr"/>
                      <a:r>
                        <a:rPr lang="en-US" altLang="zh-CN" sz="1400" b="0" dirty="0">
                          <a:solidFill>
                            <a:schemeClr val="tx1"/>
                          </a:solidFill>
                        </a:rPr>
                        <a:t>Energy</a:t>
                      </a:r>
                      <a:endParaRPr lang="zh-CN" altLang="en-US" sz="1400" b="0" dirty="0">
                        <a:solidFill>
                          <a:schemeClr val="tx1"/>
                        </a:solidFill>
                      </a:endParaRPr>
                    </a:p>
                  </a:txBody>
                  <a:tcPr anchor="ctr"/>
                </a:tc>
                <a:extLst>
                  <a:ext uri="{0D108BD9-81ED-4DB2-BD59-A6C34878D82A}">
                    <a16:rowId xmlns:a16="http://schemas.microsoft.com/office/drawing/2014/main" val="1380227342"/>
                  </a:ext>
                </a:extLst>
              </a:tr>
              <a:tr h="420026">
                <a:tc>
                  <a:txBody>
                    <a:bodyPr/>
                    <a:lstStyle/>
                    <a:p>
                      <a:pPr algn="ctr"/>
                      <a:r>
                        <a:rPr lang="en-US" altLang="zh-CN" sz="1400" dirty="0"/>
                        <a:t>Atoms</a:t>
                      </a:r>
                      <a:endParaRPr lang="zh-CN" altLang="en-US" sz="1400" dirty="0"/>
                    </a:p>
                  </a:txBody>
                  <a:tcPr anchor="ctr"/>
                </a:tc>
                <a:tc>
                  <a:txBody>
                    <a:bodyPr/>
                    <a:lstStyle/>
                    <a:p>
                      <a:pPr algn="ctr"/>
                      <a:r>
                        <a:rPr lang="en-US" altLang="zh-CN" sz="1400" b="0" dirty="0">
                          <a:solidFill>
                            <a:schemeClr val="tx1"/>
                          </a:solidFill>
                        </a:rPr>
                        <a:t>Always on lattice sites</a:t>
                      </a:r>
                      <a:endParaRPr lang="zh-CN" altLang="en-US" sz="1400" b="0" dirty="0">
                        <a:solidFill>
                          <a:schemeClr val="tx1"/>
                        </a:solidFill>
                      </a:endParaRPr>
                    </a:p>
                  </a:txBody>
                  <a:tcPr anchor="ctr"/>
                </a:tc>
                <a:extLst>
                  <a:ext uri="{0D108BD9-81ED-4DB2-BD59-A6C34878D82A}">
                    <a16:rowId xmlns:a16="http://schemas.microsoft.com/office/drawing/2014/main" val="1115175115"/>
                  </a:ext>
                </a:extLst>
              </a:tr>
            </a:tbl>
          </a:graphicData>
        </a:graphic>
      </p:graphicFrame>
    </p:spTree>
    <p:extLst>
      <p:ext uri="{BB962C8B-B14F-4D97-AF65-F5344CB8AC3E}">
        <p14:creationId xmlns:p14="http://schemas.microsoft.com/office/powerpoint/2010/main" val="4086547335"/>
      </p:ext>
    </p:extLst>
  </p:cSld>
  <p:clrMapOvr>
    <a:masterClrMapping/>
  </p:clrMapOvr>
  <mc:AlternateContent xmlns:mc="http://schemas.openxmlformats.org/markup-compatibility/2006" xmlns:p14="http://schemas.microsoft.com/office/powerpoint/2010/main">
    <mc:Choice Requires="p14">
      <p:transition spd="slow" p14:dur="2000" advTm="68502"/>
    </mc:Choice>
    <mc:Fallback xmlns="">
      <p:transition spd="slow" advTm="685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75AC7E-75BB-2B4D-A3C0-A1161B811522}"/>
              </a:ext>
            </a:extLst>
          </p:cNvPr>
          <p:cNvSpPr>
            <a:spLocks noGrp="1"/>
          </p:cNvSpPr>
          <p:nvPr>
            <p:ph type="title"/>
          </p:nvPr>
        </p:nvSpPr>
        <p:spPr/>
        <p:txBody>
          <a:bodyPr>
            <a:normAutofit fontScale="90000"/>
          </a:bodyPr>
          <a:lstStyle/>
          <a:p>
            <a:r>
              <a:rPr lang="en-CN" b="1" dirty="0"/>
              <a:t>Atomic Kinetic Monte Carlo</a:t>
            </a:r>
            <a:endParaRPr lang="en-CN" dirty="0"/>
          </a:p>
        </p:txBody>
      </p:sp>
      <p:pic>
        <p:nvPicPr>
          <p:cNvPr id="5" name="Picture 4" descr="Chart&#10;&#10;Description automatically generated">
            <a:extLst>
              <a:ext uri="{FF2B5EF4-FFF2-40B4-BE49-F238E27FC236}">
                <a16:creationId xmlns:a16="http://schemas.microsoft.com/office/drawing/2014/main" id="{17F74D90-14C8-2744-ABE2-DC6928DEF0D9}"/>
              </a:ext>
            </a:extLst>
          </p:cNvPr>
          <p:cNvPicPr>
            <a:picLocks noChangeAspect="1"/>
          </p:cNvPicPr>
          <p:nvPr/>
        </p:nvPicPr>
        <p:blipFill>
          <a:blip r:embed="rId3"/>
          <a:stretch>
            <a:fillRect/>
          </a:stretch>
        </p:blipFill>
        <p:spPr>
          <a:xfrm>
            <a:off x="3188830" y="1149053"/>
            <a:ext cx="5725866" cy="3435519"/>
          </a:xfrm>
          <a:prstGeom prst="rect">
            <a:avLst/>
          </a:prstGeom>
        </p:spPr>
      </p:pic>
      <p:sp>
        <p:nvSpPr>
          <p:cNvPr id="6" name="Content Placeholder 1">
            <a:extLst>
              <a:ext uri="{FF2B5EF4-FFF2-40B4-BE49-F238E27FC236}">
                <a16:creationId xmlns:a16="http://schemas.microsoft.com/office/drawing/2014/main" id="{BBB2DCBE-0C78-5545-BDAA-24A9E2941614}"/>
              </a:ext>
            </a:extLst>
          </p:cNvPr>
          <p:cNvSpPr>
            <a:spLocks noGrp="1"/>
          </p:cNvSpPr>
          <p:nvPr>
            <p:ph idx="1"/>
          </p:nvPr>
        </p:nvSpPr>
        <p:spPr>
          <a:xfrm>
            <a:off x="628650" y="1288800"/>
            <a:ext cx="2560180" cy="3344467"/>
          </a:xfrm>
        </p:spPr>
        <p:txBody>
          <a:bodyPr>
            <a:normAutofit/>
          </a:bodyPr>
          <a:lstStyle/>
          <a:p>
            <a:r>
              <a:rPr lang="en-CN" dirty="0"/>
              <a:t>Traditionally AKMC is a qualititve simulation method as it often uses simplified interaction models</a:t>
            </a:r>
          </a:p>
          <a:p>
            <a:endParaRPr lang="en-CN" dirty="0"/>
          </a:p>
          <a:p>
            <a:r>
              <a:rPr lang="en-CN" dirty="0"/>
              <a:t>Massively-paralleled   AKMC with highly accurate energetic approach is needed for realistic modeling</a:t>
            </a:r>
          </a:p>
        </p:txBody>
      </p:sp>
      <p:cxnSp>
        <p:nvCxnSpPr>
          <p:cNvPr id="8" name="Straight Arrow Connector 7">
            <a:extLst>
              <a:ext uri="{FF2B5EF4-FFF2-40B4-BE49-F238E27FC236}">
                <a16:creationId xmlns:a16="http://schemas.microsoft.com/office/drawing/2014/main" id="{DA2661D8-D134-8245-AF84-841905E67F2A}"/>
              </a:ext>
            </a:extLst>
          </p:cNvPr>
          <p:cNvCxnSpPr>
            <a:cxnSpLocks/>
          </p:cNvCxnSpPr>
          <p:nvPr/>
        </p:nvCxnSpPr>
        <p:spPr>
          <a:xfrm>
            <a:off x="7774169" y="2211573"/>
            <a:ext cx="0" cy="212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82F4C7E0-CC31-4345-92C4-489E78B98ED4}"/>
              </a:ext>
            </a:extLst>
          </p:cNvPr>
          <p:cNvSpPr/>
          <p:nvPr/>
        </p:nvSpPr>
        <p:spPr>
          <a:xfrm>
            <a:off x="7499682" y="2517451"/>
            <a:ext cx="697831" cy="60157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400" dirty="0">
                <a:solidFill>
                  <a:srgbClr val="FF0000"/>
                </a:solidFill>
                <a:latin typeface="Times New Roman" panose="02020603050405020304" pitchFamily="18" charset="0"/>
                <a:cs typeface="Times New Roman" panose="02020603050405020304" pitchFamily="18" charset="0"/>
              </a:rPr>
              <a:t>KMC</a:t>
            </a:r>
          </a:p>
        </p:txBody>
      </p:sp>
      <p:sp>
        <p:nvSpPr>
          <p:cNvPr id="10" name="TextBox 9">
            <a:extLst>
              <a:ext uri="{FF2B5EF4-FFF2-40B4-BE49-F238E27FC236}">
                <a16:creationId xmlns:a16="http://schemas.microsoft.com/office/drawing/2014/main" id="{8FFA7421-46EF-6E4E-88FF-467342ADC735}"/>
              </a:ext>
            </a:extLst>
          </p:cNvPr>
          <p:cNvSpPr txBox="1"/>
          <p:nvPr/>
        </p:nvSpPr>
        <p:spPr>
          <a:xfrm>
            <a:off x="7774169" y="2133232"/>
            <a:ext cx="292068" cy="369332"/>
          </a:xfrm>
          <a:prstGeom prst="rect">
            <a:avLst/>
          </a:prstGeom>
          <a:noFill/>
        </p:spPr>
        <p:txBody>
          <a:bodyPr wrap="none" rtlCol="0">
            <a:spAutoFit/>
          </a:bodyPr>
          <a:lstStyle/>
          <a:p>
            <a:r>
              <a:rPr lang="en-CN" dirty="0">
                <a:solidFill>
                  <a:srgbClr val="FF0000"/>
                </a:solidFill>
              </a:rPr>
              <a:t>?</a:t>
            </a:r>
          </a:p>
        </p:txBody>
      </p:sp>
    </p:spTree>
    <p:extLst>
      <p:ext uri="{BB962C8B-B14F-4D97-AF65-F5344CB8AC3E}">
        <p14:creationId xmlns:p14="http://schemas.microsoft.com/office/powerpoint/2010/main" val="3758826433"/>
      </p:ext>
    </p:extLst>
  </p:cSld>
  <p:clrMapOvr>
    <a:masterClrMapping/>
  </p:clrMapOvr>
  <mc:AlternateContent xmlns:mc="http://schemas.openxmlformats.org/markup-compatibility/2006" xmlns:p14="http://schemas.microsoft.com/office/powerpoint/2010/main">
    <mc:Choice Requires="p14">
      <p:transition spd="slow" p14:dur="2000" advTm="54113"/>
    </mc:Choice>
    <mc:Fallback xmlns="">
      <p:transition spd="slow" advTm="5411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D31383-9166-5E43-A916-0603CA2DE4E4}"/>
              </a:ext>
            </a:extLst>
          </p:cNvPr>
          <p:cNvSpPr>
            <a:spLocks noGrp="1"/>
          </p:cNvSpPr>
          <p:nvPr>
            <p:ph idx="1"/>
          </p:nvPr>
        </p:nvSpPr>
        <p:spPr/>
        <p:txBody>
          <a:bodyPr/>
          <a:lstStyle/>
          <a:p>
            <a:r>
              <a:rPr lang="en-CN" dirty="0"/>
              <a:t>Each SW26010pro many-core processor has 6 core groups (CGs)</a:t>
            </a:r>
          </a:p>
          <a:p>
            <a:r>
              <a:rPr lang="en-CN" dirty="0"/>
              <a:t>Each CG has 1 MPE, 8x8 CPEs, 16 GB main memory</a:t>
            </a:r>
          </a:p>
          <a:p>
            <a:r>
              <a:rPr lang="en-CN" dirty="0"/>
              <a:t>Each CPE has 256 kB high-speed manually controllable local device memory (LDM)</a:t>
            </a:r>
          </a:p>
        </p:txBody>
      </p:sp>
      <p:sp>
        <p:nvSpPr>
          <p:cNvPr id="3" name="Title 2">
            <a:extLst>
              <a:ext uri="{FF2B5EF4-FFF2-40B4-BE49-F238E27FC236}">
                <a16:creationId xmlns:a16="http://schemas.microsoft.com/office/drawing/2014/main" id="{276EBFAD-8795-384C-B337-EC11358261E9}"/>
              </a:ext>
            </a:extLst>
          </p:cNvPr>
          <p:cNvSpPr>
            <a:spLocks noGrp="1"/>
          </p:cNvSpPr>
          <p:nvPr>
            <p:ph type="title"/>
          </p:nvPr>
        </p:nvSpPr>
        <p:spPr/>
        <p:txBody>
          <a:bodyPr>
            <a:normAutofit fontScale="90000"/>
          </a:bodyPr>
          <a:lstStyle/>
          <a:p>
            <a:r>
              <a:rPr lang="en-CN" b="1" dirty="0"/>
              <a:t>The new generation of Sunway</a:t>
            </a:r>
          </a:p>
        </p:txBody>
      </p:sp>
      <p:pic>
        <p:nvPicPr>
          <p:cNvPr id="4" name="Picture 3">
            <a:extLst>
              <a:ext uri="{FF2B5EF4-FFF2-40B4-BE49-F238E27FC236}">
                <a16:creationId xmlns:a16="http://schemas.microsoft.com/office/drawing/2014/main" id="{E52626B4-2F87-A94C-9D4C-A1A393901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707" y="2309207"/>
            <a:ext cx="5500884" cy="2531876"/>
          </a:xfrm>
          <a:prstGeom prst="rect">
            <a:avLst/>
          </a:prstGeom>
        </p:spPr>
      </p:pic>
    </p:spTree>
    <p:extLst>
      <p:ext uri="{BB962C8B-B14F-4D97-AF65-F5344CB8AC3E}">
        <p14:creationId xmlns:p14="http://schemas.microsoft.com/office/powerpoint/2010/main" val="2315248564"/>
      </p:ext>
    </p:extLst>
  </p:cSld>
  <p:clrMapOvr>
    <a:masterClrMapping/>
  </p:clrMapOvr>
  <mc:AlternateContent xmlns:mc="http://schemas.openxmlformats.org/markup-compatibility/2006" xmlns:p14="http://schemas.microsoft.com/office/powerpoint/2010/main">
    <mc:Choice Requires="p14">
      <p:transition spd="slow" p14:dur="2000" advTm="48263"/>
    </mc:Choice>
    <mc:Fallback xmlns="">
      <p:transition spd="slow" advTm="482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3D34959E-6D16-4946-B54B-31C9A0F8D00C}"/>
              </a:ext>
            </a:extLst>
          </p:cNvPr>
          <p:cNvSpPr txBox="1">
            <a:spLocks noChangeArrowheads="1"/>
          </p:cNvSpPr>
          <p:nvPr/>
        </p:nvSpPr>
        <p:spPr bwMode="auto">
          <a:xfrm>
            <a:off x="1712613" y="980764"/>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en-US" sz="2200" b="1" dirty="0">
                <a:solidFill>
                  <a:schemeClr val="bg1">
                    <a:lumMod val="65000"/>
                  </a:schemeClr>
                </a:solidFill>
                <a:latin typeface="+mj-lt"/>
                <a:ea typeface="黑体" panose="02010609060101010101" pitchFamily="49" charset="-122"/>
                <a:sym typeface="Calibri" panose="020F0502020204030204" pitchFamily="34" charset="0"/>
              </a:rPr>
              <a:t>Background</a:t>
            </a:r>
            <a:endParaRPr lang="en-US" altLang="zh-CN"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5" name="Text Box 14">
            <a:extLst>
              <a:ext uri="{FF2B5EF4-FFF2-40B4-BE49-F238E27FC236}">
                <a16:creationId xmlns:a16="http://schemas.microsoft.com/office/drawing/2014/main" id="{280F2C14-8CE2-7347-9FE2-84269852D8BB}"/>
              </a:ext>
            </a:extLst>
          </p:cNvPr>
          <p:cNvSpPr txBox="1">
            <a:spLocks noChangeArrowheads="1"/>
          </p:cNvSpPr>
          <p:nvPr/>
        </p:nvSpPr>
        <p:spPr bwMode="auto">
          <a:xfrm>
            <a:off x="1028400" y="992839"/>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1</a:t>
            </a:r>
          </a:p>
        </p:txBody>
      </p:sp>
      <p:sp>
        <p:nvSpPr>
          <p:cNvPr id="6" name="Text Box 15">
            <a:extLst>
              <a:ext uri="{FF2B5EF4-FFF2-40B4-BE49-F238E27FC236}">
                <a16:creationId xmlns:a16="http://schemas.microsoft.com/office/drawing/2014/main" id="{758BAE6C-DB9A-294B-882A-2CDA6867FE32}"/>
              </a:ext>
            </a:extLst>
          </p:cNvPr>
          <p:cNvSpPr txBox="1">
            <a:spLocks noChangeArrowheads="1"/>
          </p:cNvSpPr>
          <p:nvPr/>
        </p:nvSpPr>
        <p:spPr bwMode="auto">
          <a:xfrm>
            <a:off x="1712612" y="177609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2200" b="1" dirty="0">
                <a:latin typeface="+mj-lt"/>
                <a:ea typeface="黑体" panose="02010609060101010101" pitchFamily="49" charset="-122"/>
                <a:sym typeface="Calibri" panose="020F0502020204030204" pitchFamily="34" charset="0"/>
              </a:rPr>
              <a:t>Related works</a:t>
            </a:r>
            <a:endParaRPr lang="zh-CN" altLang="en-US" sz="2200" b="1" dirty="0">
              <a:latin typeface="+mj-lt"/>
              <a:ea typeface="黑体" panose="02010609060101010101" pitchFamily="49" charset="-122"/>
              <a:sym typeface="Calibri" panose="020F0502020204030204" pitchFamily="34" charset="0"/>
            </a:endParaRPr>
          </a:p>
        </p:txBody>
      </p:sp>
      <p:sp>
        <p:nvSpPr>
          <p:cNvPr id="7" name="Text Box 16">
            <a:extLst>
              <a:ext uri="{FF2B5EF4-FFF2-40B4-BE49-F238E27FC236}">
                <a16:creationId xmlns:a16="http://schemas.microsoft.com/office/drawing/2014/main" id="{943A99E8-1DD3-CB45-9724-90ACE49A7C24}"/>
              </a:ext>
            </a:extLst>
          </p:cNvPr>
          <p:cNvSpPr txBox="1">
            <a:spLocks noChangeArrowheads="1"/>
          </p:cNvSpPr>
          <p:nvPr/>
        </p:nvSpPr>
        <p:spPr bwMode="auto">
          <a:xfrm>
            <a:off x="1028400" y="1787030"/>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Times New Roman" panose="02020603050405020304" pitchFamily="18" charset="0"/>
                <a:cs typeface="Times New Roman" panose="02020603050405020304" pitchFamily="18" charset="0"/>
              </a:rPr>
              <a:t>2</a:t>
            </a:r>
          </a:p>
        </p:txBody>
      </p:sp>
      <p:grpSp>
        <p:nvGrpSpPr>
          <p:cNvPr id="16" name="Group 15">
            <a:extLst>
              <a:ext uri="{FF2B5EF4-FFF2-40B4-BE49-F238E27FC236}">
                <a16:creationId xmlns:a16="http://schemas.microsoft.com/office/drawing/2014/main" id="{BABC56B8-AEFF-4A4C-B4CA-933BF329DB87}"/>
              </a:ext>
            </a:extLst>
          </p:cNvPr>
          <p:cNvGrpSpPr/>
          <p:nvPr/>
        </p:nvGrpSpPr>
        <p:grpSpPr>
          <a:xfrm>
            <a:off x="1028397" y="4203052"/>
            <a:ext cx="6901165" cy="430888"/>
            <a:chOff x="971248" y="4287523"/>
            <a:chExt cx="6901165" cy="430888"/>
          </a:xfrm>
        </p:grpSpPr>
        <p:sp>
          <p:nvSpPr>
            <p:cNvPr id="8" name="Text Box 17">
              <a:extLst>
                <a:ext uri="{FF2B5EF4-FFF2-40B4-BE49-F238E27FC236}">
                  <a16:creationId xmlns:a16="http://schemas.microsoft.com/office/drawing/2014/main" id="{4DF7CA96-395B-794A-BECF-13BB7ABF7F02}"/>
                </a:ext>
              </a:extLst>
            </p:cNvPr>
            <p:cNvSpPr txBox="1">
              <a:spLocks noChangeArrowheads="1"/>
            </p:cNvSpPr>
            <p:nvPr/>
          </p:nvSpPr>
          <p:spPr bwMode="auto">
            <a:xfrm>
              <a:off x="1663401" y="4287524"/>
              <a:ext cx="6209012"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Application</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9" name="Text Box 18">
              <a:extLst>
                <a:ext uri="{FF2B5EF4-FFF2-40B4-BE49-F238E27FC236}">
                  <a16:creationId xmlns:a16="http://schemas.microsoft.com/office/drawing/2014/main" id="{9F1BE1E5-E782-9C4E-90AD-C4120AA49453}"/>
                </a:ext>
              </a:extLst>
            </p:cNvPr>
            <p:cNvSpPr txBox="1">
              <a:spLocks noChangeArrowheads="1"/>
            </p:cNvSpPr>
            <p:nvPr/>
          </p:nvSpPr>
          <p:spPr bwMode="auto">
            <a:xfrm>
              <a:off x="971248" y="4287523"/>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a:latin typeface="+mj-lt"/>
                  <a:cs typeface="Times New Roman" panose="02020603050405020304" pitchFamily="18" charset="0"/>
                </a:rPr>
                <a:t>5</a:t>
              </a:r>
            </a:p>
          </p:txBody>
        </p:sp>
      </p:grpSp>
      <p:sp>
        <p:nvSpPr>
          <p:cNvPr id="10" name="Text Box 19">
            <a:extLst>
              <a:ext uri="{FF2B5EF4-FFF2-40B4-BE49-F238E27FC236}">
                <a16:creationId xmlns:a16="http://schemas.microsoft.com/office/drawing/2014/main" id="{F2542EA9-4F16-3241-BD8B-72FFE8EF92AB}"/>
              </a:ext>
            </a:extLst>
          </p:cNvPr>
          <p:cNvSpPr txBox="1">
            <a:spLocks noChangeArrowheads="1"/>
          </p:cNvSpPr>
          <p:nvPr/>
        </p:nvSpPr>
        <p:spPr bwMode="auto">
          <a:xfrm>
            <a:off x="1712612" y="2591908"/>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Key innovations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1" name="Text Box 20">
            <a:extLst>
              <a:ext uri="{FF2B5EF4-FFF2-40B4-BE49-F238E27FC236}">
                <a16:creationId xmlns:a16="http://schemas.microsoft.com/office/drawing/2014/main" id="{C9413B8A-5832-AB40-B68B-1A9AC10EC833}"/>
              </a:ext>
            </a:extLst>
          </p:cNvPr>
          <p:cNvSpPr txBox="1">
            <a:spLocks noChangeArrowheads="1"/>
          </p:cNvSpPr>
          <p:nvPr/>
        </p:nvSpPr>
        <p:spPr bwMode="auto">
          <a:xfrm>
            <a:off x="1028398" y="2581826"/>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3</a:t>
            </a:r>
          </a:p>
        </p:txBody>
      </p:sp>
      <p:sp>
        <p:nvSpPr>
          <p:cNvPr id="14" name="Text Box 23">
            <a:extLst>
              <a:ext uri="{FF2B5EF4-FFF2-40B4-BE49-F238E27FC236}">
                <a16:creationId xmlns:a16="http://schemas.microsoft.com/office/drawing/2014/main" id="{9C104A7C-9D1E-5B45-A5F7-3E21BFD74B3B}"/>
              </a:ext>
            </a:extLst>
          </p:cNvPr>
          <p:cNvSpPr txBox="1">
            <a:spLocks noChangeArrowheads="1"/>
          </p:cNvSpPr>
          <p:nvPr/>
        </p:nvSpPr>
        <p:spPr bwMode="auto">
          <a:xfrm>
            <a:off x="1712612" y="3387242"/>
            <a:ext cx="6216950" cy="430887"/>
          </a:xfrm>
          <a:prstGeom prst="rect">
            <a:avLst/>
          </a:prstGeom>
          <a:solidFill>
            <a:schemeClr val="bg1"/>
          </a:solidFill>
          <a:ln w="38100">
            <a:solidFill>
              <a:schemeClr val="accent1"/>
            </a:solidFill>
            <a:miter lim="800000"/>
            <a:headEnd/>
            <a:tailEnd/>
          </a:ln>
          <a:effectLst>
            <a:outerShdw blurRad="63500" dist="107763" dir="2700000" algn="ctr" rotWithShape="0">
              <a:srgbClr val="000000">
                <a:alpha val="50000"/>
              </a:srgbClr>
            </a:outerShdw>
          </a:effec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200" b="1" dirty="0">
                <a:solidFill>
                  <a:schemeClr val="bg1">
                    <a:lumMod val="65000"/>
                  </a:schemeClr>
                </a:solidFill>
                <a:latin typeface="+mj-lt"/>
                <a:ea typeface="黑体" panose="02010609060101010101" pitchFamily="49" charset="-122"/>
                <a:cs typeface="Times New Roman" panose="02020603050405020304" pitchFamily="18" charset="0"/>
                <a:sym typeface="Calibri" panose="020F0502020204030204" pitchFamily="34" charset="0"/>
              </a:rPr>
              <a:t>P</a:t>
            </a:r>
            <a:r>
              <a:rPr lang="en-US" altLang="zh-CN" sz="2200" b="1" dirty="0">
                <a:solidFill>
                  <a:schemeClr val="bg1">
                    <a:lumMod val="65000"/>
                  </a:schemeClr>
                </a:solidFill>
                <a:latin typeface="+mj-lt"/>
                <a:ea typeface="黑体" panose="02010609060101010101" pitchFamily="49" charset="-122"/>
                <a:sym typeface="Calibri" panose="020F0502020204030204" pitchFamily="34" charset="0"/>
              </a:rPr>
              <a:t>erformances</a:t>
            </a:r>
            <a:endParaRPr lang="zh-CN" altLang="en-US" sz="2200" b="1" dirty="0">
              <a:solidFill>
                <a:schemeClr val="bg1">
                  <a:lumMod val="65000"/>
                </a:schemeClr>
              </a:solidFill>
              <a:latin typeface="+mj-lt"/>
              <a:ea typeface="黑体" panose="02010609060101010101" pitchFamily="49" charset="-122"/>
              <a:sym typeface="Calibri" panose="020F0502020204030204" pitchFamily="34" charset="0"/>
            </a:endParaRPr>
          </a:p>
        </p:txBody>
      </p:sp>
      <p:sp>
        <p:nvSpPr>
          <p:cNvPr id="15" name="Text Box 24">
            <a:extLst>
              <a:ext uri="{FF2B5EF4-FFF2-40B4-BE49-F238E27FC236}">
                <a16:creationId xmlns:a16="http://schemas.microsoft.com/office/drawing/2014/main" id="{078388E8-6564-E348-AE41-BDBBECB0F362}"/>
              </a:ext>
            </a:extLst>
          </p:cNvPr>
          <p:cNvSpPr txBox="1">
            <a:spLocks noChangeArrowheads="1"/>
          </p:cNvSpPr>
          <p:nvPr/>
        </p:nvSpPr>
        <p:spPr bwMode="auto">
          <a:xfrm>
            <a:off x="1028397" y="3387242"/>
            <a:ext cx="504825" cy="430887"/>
          </a:xfrm>
          <a:prstGeom prst="rect">
            <a:avLst/>
          </a:prstGeom>
          <a:solidFill>
            <a:schemeClr val="accent1"/>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50000"/>
              </a:spcBef>
              <a:buFontTx/>
              <a:buNone/>
            </a:pPr>
            <a:r>
              <a:rPr lang="en-US" altLang="zh-CN" sz="2200" b="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378148652"/>
      </p:ext>
    </p:extLst>
  </p:cSld>
  <p:clrMapOvr>
    <a:masterClrMapping/>
  </p:clrMapOvr>
  <mc:AlternateContent xmlns:mc="http://schemas.openxmlformats.org/markup-compatibility/2006" xmlns:p14="http://schemas.microsoft.com/office/powerpoint/2010/main">
    <mc:Choice Requires="p14">
      <p:transition spd="slow" p14:dur="2000" advTm="3727"/>
    </mc:Choice>
    <mc:Fallback xmlns="">
      <p:transition spd="slow" advTm="3727"/>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1376</TotalTime>
  <Words>4490</Words>
  <Application>Microsoft Macintosh PowerPoint</Application>
  <PresentationFormat>On-screen Show (16:9)</PresentationFormat>
  <Paragraphs>491</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Times New Roman</vt:lpstr>
      <vt:lpstr>Office Theme</vt:lpstr>
      <vt:lpstr>TensorKMC: Kinetic Monte Carlo Simulation of 50 Trillion Atoms Driven by Deep Learning on a New Generation of Sunway Supercomputer</vt:lpstr>
      <vt:lpstr>The presenter: Xin Chen</vt:lpstr>
      <vt:lpstr>PowerPoint Presentation</vt:lpstr>
      <vt:lpstr>Reactor pressure vessel</vt:lpstr>
      <vt:lpstr>RPV aging</vt:lpstr>
      <vt:lpstr>Atomic Kinetic Monte Carlo</vt:lpstr>
      <vt:lpstr>Atomic Kinetic Monte Carlo</vt:lpstr>
      <vt:lpstr>The new generation of Sunway</vt:lpstr>
      <vt:lpstr>PowerPoint Presentation</vt:lpstr>
      <vt:lpstr>LAKIMOCA</vt:lpstr>
      <vt:lpstr>OpenKMC</vt:lpstr>
      <vt:lpstr>i-PI</vt:lpstr>
      <vt:lpstr>PowerPoint Presentation</vt:lpstr>
      <vt:lpstr>TensorKMC</vt:lpstr>
      <vt:lpstr>Triple-Encodings</vt:lpstr>
      <vt:lpstr>Triple-Encodings</vt:lpstr>
      <vt:lpstr>Vacancy cache and memory optimization</vt:lpstr>
      <vt:lpstr>Atomic feature calculation</vt:lpstr>
      <vt:lpstr>Atomic feature calculation</vt:lpstr>
      <vt:lpstr>Atomic feature calculation</vt:lpstr>
      <vt:lpstr>Energy calculation</vt:lpstr>
      <vt:lpstr>Energy calculation: the big-fusion strategy</vt:lpstr>
      <vt:lpstr>Energy calculation: the big-fusion strategy</vt:lpstr>
      <vt:lpstr>Energy calculation: the big-fusion strategy</vt:lpstr>
      <vt:lpstr>PowerPoint Presentation</vt:lpstr>
      <vt:lpstr>The Roofline analysis</vt:lpstr>
      <vt:lpstr>The big-fusion performances</vt:lpstr>
      <vt:lpstr>Serial performances</vt:lpstr>
      <vt:lpstr>Serial performances</vt:lpstr>
      <vt:lpstr>Parallel performances</vt:lpstr>
      <vt:lpstr>PowerPoint Presentation</vt:lpstr>
      <vt:lpstr>Aging of Fe-Cu alloy</vt:lpstr>
      <vt:lpstr>Conclusion</vt:lpstr>
      <vt:lpstr>Acknowlegements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Xin Chen</cp:lastModifiedBy>
  <cp:revision>381</cp:revision>
  <dcterms:created xsi:type="dcterms:W3CDTF">2021-09-17T00:52:29Z</dcterms:created>
  <dcterms:modified xsi:type="dcterms:W3CDTF">2021-10-19T13:22:44Z</dcterms:modified>
  <cp:category/>
</cp:coreProperties>
</file>