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09" r:id="rId4"/>
  </p:sldMasterIdLst>
  <p:notesMasterIdLst>
    <p:notesMasterId r:id="rId26"/>
  </p:notesMasterIdLst>
  <p:handoutMasterIdLst>
    <p:handoutMasterId r:id="rId27"/>
  </p:handoutMasterIdLst>
  <p:sldIdLst>
    <p:sldId id="493" r:id="rId5"/>
    <p:sldId id="551" r:id="rId6"/>
    <p:sldId id="544" r:id="rId7"/>
    <p:sldId id="521" r:id="rId8"/>
    <p:sldId id="538" r:id="rId9"/>
    <p:sldId id="539" r:id="rId10"/>
    <p:sldId id="548" r:id="rId11"/>
    <p:sldId id="549" r:id="rId12"/>
    <p:sldId id="545" r:id="rId13"/>
    <p:sldId id="546" r:id="rId14"/>
    <p:sldId id="543" r:id="rId15"/>
    <p:sldId id="547" r:id="rId16"/>
    <p:sldId id="540" r:id="rId17"/>
    <p:sldId id="555" r:id="rId18"/>
    <p:sldId id="556" r:id="rId19"/>
    <p:sldId id="523" r:id="rId20"/>
    <p:sldId id="550" r:id="rId21"/>
    <p:sldId id="537" r:id="rId22"/>
    <p:sldId id="552" r:id="rId23"/>
    <p:sldId id="553" r:id="rId24"/>
    <p:sldId id="554" r:id="rId25"/>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05" userDrawn="1">
          <p15:clr>
            <a:srgbClr val="A4A3A4"/>
          </p15:clr>
        </p15:guide>
        <p15:guide id="2" orient="horz" pos="4002" userDrawn="1">
          <p15:clr>
            <a:srgbClr val="A4A3A4"/>
          </p15:clr>
        </p15:guide>
        <p15:guide id="3" pos="2880" userDrawn="1">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rrmann, Cynthia A." initial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4F97"/>
    <a:srgbClr val="F6CE86"/>
    <a:srgbClr val="AEF8E5"/>
    <a:srgbClr val="0A8464"/>
    <a:srgbClr val="0DB78A"/>
    <a:srgbClr val="D68F10"/>
    <a:srgbClr val="F1B13D"/>
    <a:srgbClr val="10D6A2"/>
    <a:srgbClr val="2DEFBC"/>
    <a:srgbClr val="11D9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80" autoAdjust="0"/>
    <p:restoredTop sz="95732" autoAdjust="0"/>
  </p:normalViewPr>
  <p:slideViewPr>
    <p:cSldViewPr snapToGrid="0">
      <p:cViewPr varScale="1">
        <p:scale>
          <a:sx n="99" d="100"/>
          <a:sy n="99" d="100"/>
        </p:scale>
        <p:origin x="797" y="77"/>
      </p:cViewPr>
      <p:guideLst>
        <p:guide orient="horz" pos="905"/>
        <p:guide orient="horz" pos="4002"/>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0"/>
    </p:cViewPr>
  </p:sorterViewPr>
  <p:notesViewPr>
    <p:cSldViewPr snapToObjects="1">
      <p:cViewPr varScale="1">
        <p:scale>
          <a:sx n="165" d="100"/>
          <a:sy n="165" d="100"/>
        </p:scale>
        <p:origin x="-5256" y="-112"/>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43343" cy="465455"/>
          </a:xfrm>
          <a:prstGeom prst="rect">
            <a:avLst/>
          </a:prstGeom>
        </p:spPr>
        <p:txBody>
          <a:bodyPr vert="horz" lIns="93253" tIns="46627" rIns="93253" bIns="46627" rtlCol="0"/>
          <a:lstStyle>
            <a:lvl1pPr algn="l">
              <a:defRPr sz="1100"/>
            </a:lvl1pPr>
          </a:lstStyle>
          <a:p>
            <a:endParaRPr lang="en-US" dirty="0">
              <a:latin typeface="Arial"/>
            </a:endParaRPr>
          </a:p>
        </p:txBody>
      </p:sp>
      <p:sp>
        <p:nvSpPr>
          <p:cNvPr id="3" name="Date Placeholder 2"/>
          <p:cNvSpPr>
            <a:spLocks noGrp="1"/>
          </p:cNvSpPr>
          <p:nvPr>
            <p:ph type="dt" sz="quarter" idx="1"/>
          </p:nvPr>
        </p:nvSpPr>
        <p:spPr>
          <a:xfrm>
            <a:off x="3978132" y="2"/>
            <a:ext cx="3043343" cy="465455"/>
          </a:xfrm>
          <a:prstGeom prst="rect">
            <a:avLst/>
          </a:prstGeom>
        </p:spPr>
        <p:txBody>
          <a:bodyPr vert="horz" lIns="93253" tIns="46627" rIns="93253" bIns="46627" rtlCol="0"/>
          <a:lstStyle>
            <a:lvl1pPr algn="r">
              <a:defRPr sz="1100"/>
            </a:lvl1pPr>
          </a:lstStyle>
          <a:p>
            <a:fld id="{7A1D2F2F-8618-2143-A89B-2D6D3F007EBC}" type="datetimeFigureOut">
              <a:rPr lang="en-US" smtClean="0">
                <a:latin typeface="Arial"/>
              </a:rPr>
              <a:pPr/>
              <a:t>11/13/2021</a:t>
            </a:fld>
            <a:endParaRPr lang="en-US" dirty="0">
              <a:latin typeface="Arial"/>
            </a:endParaRPr>
          </a:p>
        </p:txBody>
      </p:sp>
      <p:sp>
        <p:nvSpPr>
          <p:cNvPr id="4" name="Footer Placeholder 3"/>
          <p:cNvSpPr>
            <a:spLocks noGrp="1"/>
          </p:cNvSpPr>
          <p:nvPr>
            <p:ph type="ftr" sz="quarter" idx="2"/>
          </p:nvPr>
        </p:nvSpPr>
        <p:spPr>
          <a:xfrm>
            <a:off x="0" y="8842031"/>
            <a:ext cx="3043343" cy="465455"/>
          </a:xfrm>
          <a:prstGeom prst="rect">
            <a:avLst/>
          </a:prstGeom>
        </p:spPr>
        <p:txBody>
          <a:bodyPr vert="horz" lIns="93253" tIns="46627" rIns="93253" bIns="46627" rtlCol="0" anchor="b"/>
          <a:lstStyle>
            <a:lvl1pPr algn="l">
              <a:defRPr sz="1100"/>
            </a:lvl1pPr>
          </a:lstStyle>
          <a:p>
            <a:endParaRPr lang="en-US" dirty="0">
              <a:latin typeface="Arial"/>
            </a:endParaRPr>
          </a:p>
        </p:txBody>
      </p:sp>
      <p:sp>
        <p:nvSpPr>
          <p:cNvPr id="5" name="Slide Number Placeholder 4"/>
          <p:cNvSpPr>
            <a:spLocks noGrp="1"/>
          </p:cNvSpPr>
          <p:nvPr>
            <p:ph type="sldNum" sz="quarter" idx="3"/>
          </p:nvPr>
        </p:nvSpPr>
        <p:spPr>
          <a:xfrm>
            <a:off x="3978132" y="8842031"/>
            <a:ext cx="3043343" cy="465455"/>
          </a:xfrm>
          <a:prstGeom prst="rect">
            <a:avLst/>
          </a:prstGeom>
        </p:spPr>
        <p:txBody>
          <a:bodyPr vert="horz" lIns="93253" tIns="46627" rIns="93253" bIns="46627" rtlCol="0" anchor="b"/>
          <a:lstStyle>
            <a:lvl1pPr algn="r">
              <a:defRPr sz="1100"/>
            </a:lvl1pPr>
          </a:lstStyle>
          <a:p>
            <a:fld id="{CE221CE3-F987-1944-AB66-8BE5522C5EC6}" type="slidenum">
              <a:rPr lang="en-US" smtClean="0">
                <a:latin typeface="Arial"/>
              </a:rPr>
              <a:pPr/>
              <a:t>‹#›</a:t>
            </a:fld>
            <a:endParaRPr lang="en-US" dirty="0">
              <a:latin typeface="Arial"/>
            </a:endParaRPr>
          </a:p>
        </p:txBody>
      </p:sp>
    </p:spTree>
    <p:extLst>
      <p:ext uri="{BB962C8B-B14F-4D97-AF65-F5344CB8AC3E}">
        <p14:creationId xmlns:p14="http://schemas.microsoft.com/office/powerpoint/2010/main" val="332284817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43343" cy="465455"/>
          </a:xfrm>
          <a:prstGeom prst="rect">
            <a:avLst/>
          </a:prstGeom>
        </p:spPr>
        <p:txBody>
          <a:bodyPr vert="horz" lIns="93253" tIns="46627" rIns="93253" bIns="46627" rtlCol="0"/>
          <a:lstStyle>
            <a:lvl1pPr algn="l">
              <a:defRPr sz="1100">
                <a:latin typeface="Arial"/>
              </a:defRPr>
            </a:lvl1pPr>
          </a:lstStyle>
          <a:p>
            <a:endParaRPr lang="en-US" dirty="0"/>
          </a:p>
        </p:txBody>
      </p:sp>
      <p:sp>
        <p:nvSpPr>
          <p:cNvPr id="3" name="Date Placeholder 2"/>
          <p:cNvSpPr>
            <a:spLocks noGrp="1"/>
          </p:cNvSpPr>
          <p:nvPr>
            <p:ph type="dt" idx="1"/>
          </p:nvPr>
        </p:nvSpPr>
        <p:spPr>
          <a:xfrm>
            <a:off x="3978132" y="2"/>
            <a:ext cx="3043343" cy="465455"/>
          </a:xfrm>
          <a:prstGeom prst="rect">
            <a:avLst/>
          </a:prstGeom>
        </p:spPr>
        <p:txBody>
          <a:bodyPr vert="horz" lIns="93253" tIns="46627" rIns="93253" bIns="46627" rtlCol="0"/>
          <a:lstStyle>
            <a:lvl1pPr algn="r">
              <a:defRPr sz="1100">
                <a:latin typeface="Arial"/>
              </a:defRPr>
            </a:lvl1pPr>
          </a:lstStyle>
          <a:p>
            <a:fld id="{D8B0A143-2353-BE4A-A6C4-57C9AE3FBC68}" type="datetimeFigureOut">
              <a:rPr lang="en-US" smtClean="0"/>
              <a:pPr/>
              <a:t>11/13/2021</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253" tIns="46627" rIns="93253" bIns="46627" rtlCol="0" anchor="ctr"/>
          <a:lstStyle/>
          <a:p>
            <a:endParaRPr lang="en-US" dirty="0"/>
          </a:p>
        </p:txBody>
      </p:sp>
      <p:sp>
        <p:nvSpPr>
          <p:cNvPr id="5" name="Notes Placeholder 4"/>
          <p:cNvSpPr>
            <a:spLocks noGrp="1"/>
          </p:cNvSpPr>
          <p:nvPr>
            <p:ph type="body" sz="quarter" idx="3"/>
          </p:nvPr>
        </p:nvSpPr>
        <p:spPr>
          <a:xfrm>
            <a:off x="702310" y="4421825"/>
            <a:ext cx="5618480" cy="4189095"/>
          </a:xfrm>
          <a:prstGeom prst="rect">
            <a:avLst/>
          </a:prstGeom>
        </p:spPr>
        <p:txBody>
          <a:bodyPr vert="horz" lIns="93253" tIns="46627" rIns="93253" bIns="46627"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42031"/>
            <a:ext cx="3043343" cy="465455"/>
          </a:xfrm>
          <a:prstGeom prst="rect">
            <a:avLst/>
          </a:prstGeom>
        </p:spPr>
        <p:txBody>
          <a:bodyPr vert="horz" lIns="93253" tIns="46627" rIns="93253" bIns="46627" rtlCol="0" anchor="b"/>
          <a:lstStyle>
            <a:lvl1pPr algn="l">
              <a:defRPr sz="1100">
                <a:latin typeface="Arial"/>
              </a:defRPr>
            </a:lvl1pPr>
          </a:lstStyle>
          <a:p>
            <a:endParaRPr lang="en-US" dirty="0"/>
          </a:p>
        </p:txBody>
      </p:sp>
      <p:sp>
        <p:nvSpPr>
          <p:cNvPr id="7" name="Slide Number Placeholder 6"/>
          <p:cNvSpPr>
            <a:spLocks noGrp="1"/>
          </p:cNvSpPr>
          <p:nvPr>
            <p:ph type="sldNum" sz="quarter" idx="5"/>
          </p:nvPr>
        </p:nvSpPr>
        <p:spPr>
          <a:xfrm>
            <a:off x="3978132" y="8842031"/>
            <a:ext cx="3043343" cy="465455"/>
          </a:xfrm>
          <a:prstGeom prst="rect">
            <a:avLst/>
          </a:prstGeom>
        </p:spPr>
        <p:txBody>
          <a:bodyPr vert="horz" lIns="93253" tIns="46627" rIns="93253" bIns="46627" rtlCol="0" anchor="b"/>
          <a:lstStyle>
            <a:lvl1pPr algn="r">
              <a:defRPr sz="1100">
                <a:latin typeface="Arial"/>
              </a:defRPr>
            </a:lvl1pPr>
          </a:lstStyle>
          <a:p>
            <a:fld id="{4CFDF800-FE0E-A944-8AC1-D57C07B352FC}" type="slidenum">
              <a:rPr lang="en-US" smtClean="0"/>
              <a:pPr/>
              <a:t>‹#›</a:t>
            </a:fld>
            <a:endParaRPr lang="en-US" dirty="0"/>
          </a:p>
        </p:txBody>
      </p:sp>
    </p:spTree>
    <p:extLst>
      <p:ext uri="{BB962C8B-B14F-4D97-AF65-F5344CB8AC3E}">
        <p14:creationId xmlns:p14="http://schemas.microsoft.com/office/powerpoint/2010/main" val="351676509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Arial"/>
        <a:ea typeface="+mn-ea"/>
        <a:cs typeface="+mn-cs"/>
      </a:defRPr>
    </a:lvl1pPr>
    <a:lvl2pPr marL="457200" algn="l" defTabSz="457200" rtl="0" eaLnBrk="1" latinLnBrk="0" hangingPunct="1">
      <a:defRPr sz="1200" kern="1200">
        <a:solidFill>
          <a:schemeClr val="tx1"/>
        </a:solidFill>
        <a:latin typeface="Arial"/>
        <a:ea typeface="+mn-ea"/>
        <a:cs typeface="+mn-cs"/>
      </a:defRPr>
    </a:lvl2pPr>
    <a:lvl3pPr marL="914400" algn="l" defTabSz="457200" rtl="0" eaLnBrk="1" latinLnBrk="0" hangingPunct="1">
      <a:defRPr sz="1200" kern="1200">
        <a:solidFill>
          <a:schemeClr val="tx1"/>
        </a:solidFill>
        <a:latin typeface="Arial"/>
        <a:ea typeface="+mn-ea"/>
        <a:cs typeface="+mn-cs"/>
      </a:defRPr>
    </a:lvl3pPr>
    <a:lvl4pPr marL="1371600" algn="l" defTabSz="457200" rtl="0" eaLnBrk="1" latinLnBrk="0" hangingPunct="1">
      <a:defRPr sz="1200" kern="1200">
        <a:solidFill>
          <a:schemeClr val="tx1"/>
        </a:solidFill>
        <a:latin typeface="Arial"/>
        <a:ea typeface="+mn-ea"/>
        <a:cs typeface="+mn-cs"/>
      </a:defRPr>
    </a:lvl4pPr>
    <a:lvl5pPr marL="1828800" algn="l" defTabSz="457200" rtl="0" eaLnBrk="1" latinLnBrk="0" hangingPunct="1">
      <a:defRPr sz="1200" kern="1200">
        <a:solidFill>
          <a:schemeClr val="tx1"/>
        </a:solidFill>
        <a:latin typeface="Arial"/>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fld id="{4CFDF800-FE0E-A944-8AC1-D57C07B352FC}" type="slidenum">
              <a:rPr lang="en-US" smtClean="0"/>
              <a:pPr/>
              <a:t>1</a:t>
            </a:fld>
            <a:endParaRPr lang="en-US" dirty="0"/>
          </a:p>
        </p:txBody>
      </p:sp>
    </p:spTree>
    <p:extLst>
      <p:ext uri="{BB962C8B-B14F-4D97-AF65-F5344CB8AC3E}">
        <p14:creationId xmlns:p14="http://schemas.microsoft.com/office/powerpoint/2010/main" val="14483496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BA3D2A3-E316-5B4D-B559-0EBDF6B1377B}"/>
              </a:ext>
            </a:extLst>
          </p:cNvPr>
          <p:cNvPicPr>
            <a:picLocks noChangeAspect="1"/>
          </p:cNvPicPr>
          <p:nvPr userDrawn="1"/>
        </p:nvPicPr>
        <p:blipFill>
          <a:blip r:embed="rId2">
            <a:alphaModFix/>
          </a:blip>
          <a:stretch>
            <a:fillRect/>
          </a:stretch>
        </p:blipFill>
        <p:spPr>
          <a:xfrm>
            <a:off x="0" y="3575304"/>
            <a:ext cx="9144000" cy="2743200"/>
          </a:xfrm>
          <a:prstGeom prst="rect">
            <a:avLst/>
          </a:prstGeom>
          <a:gradFill flip="none" rotWithShape="1">
            <a:gsLst>
              <a:gs pos="0">
                <a:schemeClr val="accent1">
                  <a:lumMod val="0"/>
                  <a:lumOff val="100000"/>
                </a:schemeClr>
              </a:gs>
              <a:gs pos="35000">
                <a:schemeClr val="accent1">
                  <a:lumMod val="0"/>
                  <a:lumOff val="100000"/>
                </a:schemeClr>
              </a:gs>
              <a:gs pos="100000">
                <a:schemeClr val="bg1"/>
              </a:gs>
            </a:gsLst>
            <a:lin ang="2700000" scaled="1"/>
            <a:tileRect/>
          </a:gradFill>
        </p:spPr>
      </p:pic>
      <p:sp>
        <p:nvSpPr>
          <p:cNvPr id="8" name="Rectangle 7">
            <a:extLst>
              <a:ext uri="{FF2B5EF4-FFF2-40B4-BE49-F238E27FC236}">
                <a16:creationId xmlns:a16="http://schemas.microsoft.com/office/drawing/2014/main" id="{D6D9C9D9-72EC-6D46-9AAD-E59A139F1299}"/>
              </a:ext>
            </a:extLst>
          </p:cNvPr>
          <p:cNvSpPr/>
          <p:nvPr userDrawn="1"/>
        </p:nvSpPr>
        <p:spPr bwMode="auto">
          <a:xfrm>
            <a:off x="-378" y="3193257"/>
            <a:ext cx="9144378" cy="1028423"/>
          </a:xfrm>
          <a:prstGeom prst="rect">
            <a:avLst/>
          </a:prstGeom>
          <a:gradFill flip="none" rotWithShape="1">
            <a:gsLst>
              <a:gs pos="0">
                <a:schemeClr val="bg1">
                  <a:alpha val="0"/>
                  <a:lumMod val="0"/>
                  <a:lumOff val="100000"/>
                </a:schemeClr>
              </a:gs>
              <a:gs pos="51000">
                <a:schemeClr val="bg1"/>
              </a:gs>
            </a:gsLst>
            <a:lin ang="16200000" scaled="1"/>
            <a:tileRect/>
          </a:gradFill>
          <a:ln>
            <a:noFill/>
            <a:headEnd/>
            <a:tailEnd/>
          </a:ln>
          <a:effectLst/>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dirty="0">
              <a:solidFill>
                <a:srgbClr val="000000"/>
              </a:solidFill>
            </a:endParaRPr>
          </a:p>
        </p:txBody>
      </p:sp>
      <p:sp>
        <p:nvSpPr>
          <p:cNvPr id="19" name="Rectangle 18"/>
          <p:cNvSpPr/>
          <p:nvPr userDrawn="1"/>
        </p:nvSpPr>
        <p:spPr>
          <a:xfrm>
            <a:off x="-378" y="6316956"/>
            <a:ext cx="9144000" cy="544880"/>
          </a:xfrm>
          <a:prstGeom prst="rect">
            <a:avLst/>
          </a:prstGeom>
          <a:gradFill flip="none" rotWithShape="1">
            <a:gsLst>
              <a:gs pos="0">
                <a:srgbClr val="294861"/>
              </a:gs>
              <a:gs pos="46000">
                <a:schemeClr val="accent1">
                  <a:lumMod val="50000"/>
                </a:schemeClr>
              </a:gs>
              <a:gs pos="100000">
                <a:srgbClr val="4388B8"/>
              </a:gs>
            </a:gsLst>
            <a:lin ang="16200000" scaled="1"/>
            <a:tileRect/>
          </a:gradFill>
          <a:ln>
            <a:noFill/>
          </a:ln>
          <a:effectLst>
            <a:outerShdw blurRad="50800" dist="38100" dir="16200000"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1800" dirty="0">
              <a:latin typeface="Arial"/>
            </a:endParaRPr>
          </a:p>
        </p:txBody>
      </p:sp>
      <p:sp>
        <p:nvSpPr>
          <p:cNvPr id="10" name="Title 9"/>
          <p:cNvSpPr>
            <a:spLocks noGrp="1"/>
          </p:cNvSpPr>
          <p:nvPr>
            <p:ph type="title" hasCustomPrompt="1"/>
          </p:nvPr>
        </p:nvSpPr>
        <p:spPr>
          <a:xfrm>
            <a:off x="457200" y="565126"/>
            <a:ext cx="8229600" cy="1447576"/>
          </a:xfrm>
        </p:spPr>
        <p:txBody>
          <a:bodyPr anchor="b" anchorCtr="0"/>
          <a:lstStyle>
            <a:lvl1pPr>
              <a:lnSpc>
                <a:spcPts val="3800"/>
              </a:lnSpc>
              <a:defRPr sz="3600" b="1" i="0">
                <a:solidFill>
                  <a:schemeClr val="accent1">
                    <a:lumMod val="75000"/>
                  </a:schemeClr>
                </a:solidFill>
                <a:effectLst/>
                <a:latin typeface="Arial"/>
                <a:cs typeface="Arial"/>
              </a:defRPr>
            </a:lvl1pPr>
          </a:lstStyle>
          <a:p>
            <a:r>
              <a:rPr lang="en-US" dirty="0"/>
              <a:t>Click to edit </a:t>
            </a:r>
            <a:br>
              <a:rPr lang="en-US" dirty="0"/>
            </a:br>
            <a:r>
              <a:rPr lang="en-US" dirty="0"/>
              <a:t>Master title style</a:t>
            </a:r>
          </a:p>
        </p:txBody>
      </p:sp>
      <p:sp>
        <p:nvSpPr>
          <p:cNvPr id="12" name="Text Placeholder 11"/>
          <p:cNvSpPr>
            <a:spLocks noGrp="1"/>
          </p:cNvSpPr>
          <p:nvPr>
            <p:ph type="body" sz="quarter" idx="13"/>
          </p:nvPr>
        </p:nvSpPr>
        <p:spPr>
          <a:xfrm>
            <a:off x="457201" y="2024863"/>
            <a:ext cx="5629274" cy="369888"/>
          </a:xfrm>
        </p:spPr>
        <p:txBody>
          <a:bodyPr>
            <a:noAutofit/>
          </a:bodyPr>
          <a:lstStyle>
            <a:lvl1pPr>
              <a:lnSpc>
                <a:spcPts val="2200"/>
              </a:lnSpc>
              <a:buNone/>
              <a:defRPr sz="2000" b="0">
                <a:latin typeface="Arial"/>
                <a:cs typeface="Arial"/>
              </a:defRPr>
            </a:lvl1pPr>
            <a:lvl2pPr>
              <a:buNone/>
              <a:defRPr/>
            </a:lvl2pPr>
            <a:lvl3pPr>
              <a:buNone/>
              <a:defRPr/>
            </a:lvl3pPr>
            <a:lvl4pPr>
              <a:buNone/>
              <a:defRPr/>
            </a:lvl4pPr>
            <a:lvl5pPr>
              <a:buNone/>
              <a:defRPr/>
            </a:lvl5pPr>
          </a:lstStyle>
          <a:p>
            <a:pPr lvl="0"/>
            <a:r>
              <a:rPr lang="en-US"/>
              <a:t>Click to edit Master text styles</a:t>
            </a:r>
          </a:p>
        </p:txBody>
      </p:sp>
      <p:sp>
        <p:nvSpPr>
          <p:cNvPr id="14" name="TextBox 13"/>
          <p:cNvSpPr txBox="1"/>
          <p:nvPr userDrawn="1"/>
        </p:nvSpPr>
        <p:spPr>
          <a:xfrm>
            <a:off x="68386" y="6416000"/>
            <a:ext cx="4503614" cy="435504"/>
          </a:xfrm>
          <a:prstGeom prst="rect">
            <a:avLst/>
          </a:prstGeom>
          <a:noFill/>
          <a:effectLst/>
        </p:spPr>
        <p:txBody>
          <a:bodyPr wrap="square" rtlCol="0">
            <a:spAutoFit/>
          </a:bodyPr>
          <a:lstStyle/>
          <a:p>
            <a:pPr marL="0" algn="l" defTabSz="457200" rtl="0" eaLnBrk="1" latinLnBrk="0" hangingPunct="1">
              <a:lnSpc>
                <a:spcPct val="90000"/>
              </a:lnSpc>
              <a:spcAft>
                <a:spcPts val="300"/>
              </a:spcAft>
            </a:pPr>
            <a:r>
              <a:rPr lang="en-US" sz="800" kern="1200" dirty="0">
                <a:solidFill>
                  <a:schemeClr val="bg1"/>
                </a:solidFill>
                <a:effectLst/>
                <a:latin typeface="Arial"/>
                <a:ea typeface="+mn-ea"/>
                <a:cs typeface="Arial"/>
              </a:rPr>
              <a:t>LLNL-PRES-829168</a:t>
            </a:r>
          </a:p>
          <a:p>
            <a:pPr marL="0" algn="l" defTabSz="457200" rtl="0" eaLnBrk="1" latinLnBrk="0" hangingPunct="1">
              <a:lnSpc>
                <a:spcPct val="90000"/>
              </a:lnSpc>
              <a:spcAft>
                <a:spcPts val="600"/>
              </a:spcAft>
            </a:pPr>
            <a:r>
              <a:rPr lang="en-US" sz="700" kern="1200" dirty="0">
                <a:solidFill>
                  <a:schemeClr val="bg1"/>
                </a:solidFill>
                <a:effectLst/>
                <a:latin typeface="Arial"/>
                <a:ea typeface="+mn-ea"/>
                <a:cs typeface="Arial"/>
              </a:rPr>
              <a:t>This work was performed under the auspices of the</a:t>
            </a:r>
            <a:r>
              <a:rPr lang="en-US" sz="700" kern="1200" baseline="0" dirty="0">
                <a:solidFill>
                  <a:schemeClr val="bg1"/>
                </a:solidFill>
                <a:effectLst/>
                <a:latin typeface="Arial"/>
                <a:ea typeface="+mn-ea"/>
                <a:cs typeface="Arial"/>
              </a:rPr>
              <a:t> </a:t>
            </a:r>
            <a:r>
              <a:rPr lang="en-US" sz="700" kern="1200" dirty="0">
                <a:solidFill>
                  <a:schemeClr val="bg1"/>
                </a:solidFill>
                <a:effectLst/>
                <a:latin typeface="Arial"/>
                <a:ea typeface="+mn-ea"/>
                <a:cs typeface="Arial"/>
              </a:rPr>
              <a:t>U.S. Department of Energy by Lawrence Livermore National Laboratory under contract DE-AC52-07NA27344.</a:t>
            </a:r>
            <a:r>
              <a:rPr lang="en-US" sz="700" kern="1200" baseline="0" dirty="0">
                <a:solidFill>
                  <a:schemeClr val="bg1"/>
                </a:solidFill>
                <a:effectLst/>
                <a:latin typeface="Arial"/>
                <a:ea typeface="+mn-ea"/>
                <a:cs typeface="Arial"/>
              </a:rPr>
              <a:t> </a:t>
            </a:r>
            <a:r>
              <a:rPr lang="en-US" sz="700" kern="1200" dirty="0">
                <a:solidFill>
                  <a:schemeClr val="bg1"/>
                </a:solidFill>
                <a:effectLst/>
                <a:latin typeface="Arial"/>
                <a:ea typeface="+mn-ea"/>
                <a:cs typeface="Arial"/>
              </a:rPr>
              <a:t>Lawrence Livermore National Security, LLC</a:t>
            </a:r>
          </a:p>
        </p:txBody>
      </p:sp>
      <p:pic>
        <p:nvPicPr>
          <p:cNvPr id="18" name="Picture 17" descr="LLNL_Logo_WHT-LRG.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957062" y="6446832"/>
            <a:ext cx="1865376" cy="314705"/>
          </a:xfrm>
          <a:prstGeom prst="rect">
            <a:avLst/>
          </a:prstGeom>
        </p:spPr>
      </p:pic>
      <p:sp>
        <p:nvSpPr>
          <p:cNvPr id="20" name="Rectangle 19"/>
          <p:cNvSpPr/>
          <p:nvPr userDrawn="1"/>
        </p:nvSpPr>
        <p:spPr>
          <a:xfrm>
            <a:off x="0" y="0"/>
            <a:ext cx="9144000" cy="112889"/>
          </a:xfrm>
          <a:prstGeom prst="rect">
            <a:avLst/>
          </a:prstGeom>
          <a:solidFill>
            <a:schemeClr val="accent1">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1800" dirty="0">
              <a:latin typeface="Arial"/>
            </a:endParaRPr>
          </a:p>
        </p:txBody>
      </p:sp>
      <p:sp>
        <p:nvSpPr>
          <p:cNvPr id="3" name="Text Placeholder 2"/>
          <p:cNvSpPr>
            <a:spLocks noGrp="1"/>
          </p:cNvSpPr>
          <p:nvPr>
            <p:ph type="body" sz="quarter" idx="14" hasCustomPrompt="1"/>
          </p:nvPr>
        </p:nvSpPr>
        <p:spPr>
          <a:xfrm>
            <a:off x="4572001" y="3096715"/>
            <a:ext cx="4572000" cy="477838"/>
          </a:xfrm>
        </p:spPr>
        <p:txBody>
          <a:bodyPr rIns="182880" anchor="b" anchorCtr="0">
            <a:noAutofit/>
          </a:bodyPr>
          <a:lstStyle>
            <a:lvl1pPr marL="57150" indent="0" algn="r">
              <a:spcBef>
                <a:spcPts val="0"/>
              </a:spcBef>
              <a:buNone/>
              <a:defRPr sz="1600" b="0"/>
            </a:lvl1pPr>
            <a:lvl2pPr marL="342900" indent="0" algn="r">
              <a:buNone/>
              <a:defRPr sz="1600" b="0"/>
            </a:lvl2pPr>
            <a:lvl3pPr marL="628650" indent="0" algn="r">
              <a:buNone/>
              <a:defRPr sz="1600" b="0"/>
            </a:lvl3pPr>
            <a:lvl4pPr marL="857250" indent="0" algn="r">
              <a:buNone/>
              <a:defRPr sz="1600" b="0"/>
            </a:lvl4pPr>
            <a:lvl5pPr marL="1085850" indent="0" algn="r">
              <a:buNone/>
              <a:defRPr sz="1600" b="0"/>
            </a:lvl5pPr>
          </a:lstStyle>
          <a:p>
            <a:pPr lvl="0"/>
            <a:r>
              <a:rPr lang="en-US" dirty="0"/>
              <a:t>Authors Name</a:t>
            </a:r>
          </a:p>
          <a:p>
            <a:pPr lvl="0"/>
            <a:r>
              <a:rPr lang="en-US" dirty="0"/>
              <a:t>Title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0_end page">
    <p:bg>
      <p:bgPr>
        <a:solidFill>
          <a:srgbClr val="0F4F97"/>
        </a:solidFill>
        <a:effectLst/>
      </p:bgPr>
    </p:bg>
    <p:spTree>
      <p:nvGrpSpPr>
        <p:cNvPr id="1" name=""/>
        <p:cNvGrpSpPr/>
        <p:nvPr/>
      </p:nvGrpSpPr>
      <p:grpSpPr>
        <a:xfrm>
          <a:off x="0" y="0"/>
          <a:ext cx="0" cy="0"/>
          <a:chOff x="0" y="0"/>
          <a:chExt cx="0" cy="0"/>
        </a:xfrm>
      </p:grpSpPr>
      <p:pic>
        <p:nvPicPr>
          <p:cNvPr id="3" name="Picture 2" descr="LLNL_Logo_WHT-LRG.png"/>
          <p:cNvPicPr>
            <a:picLocks noChangeAspect="1"/>
          </p:cNvPicPr>
          <p:nvPr userDrawn="1"/>
        </p:nvPicPr>
        <p:blipFill>
          <a:blip r:embed="rId2"/>
          <a:stretch>
            <a:fillRect/>
          </a:stretch>
        </p:blipFill>
        <p:spPr>
          <a:xfrm>
            <a:off x="721852" y="5437487"/>
            <a:ext cx="3602736" cy="607808"/>
          </a:xfrm>
          <a:prstGeom prst="rect">
            <a:avLst/>
          </a:prstGeom>
        </p:spPr>
      </p:pic>
    </p:spTree>
    <p:extLst>
      <p:ext uri="{BB962C8B-B14F-4D97-AF65-F5344CB8AC3E}">
        <p14:creationId xmlns:p14="http://schemas.microsoft.com/office/powerpoint/2010/main" val="3127189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threePt" dir="t">
                <a:rot lat="0" lon="0" rev="4800000"/>
              </a:lightRig>
            </a:scene3d>
            <a:sp3d prstMaterial="matte"/>
          </a:bodyPr>
          <a:lstStyle/>
          <a:p>
            <a:r>
              <a:rPr kumimoji="0" lang="en-US" dirty="0"/>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lIns="0" bIns="0"/>
          <a:lstStyle>
            <a:lvl1pPr eaLnBrk="1" latinLnBrk="0" hangingPunct="1">
              <a:spcBef>
                <a:spcPts val="1800"/>
              </a:spcBef>
              <a:spcAft>
                <a:spcPts val="0"/>
              </a:spcAft>
              <a:defRPr/>
            </a:lvl1pPr>
            <a:lvl2pPr eaLnBrk="1" latinLnBrk="0" hangingPunct="1">
              <a:spcAft>
                <a:spcPts val="0"/>
              </a:spcAft>
              <a:defRPr/>
            </a:lvl2pPr>
            <a:lvl3pPr eaLnBrk="1" latinLnBrk="0" hangingPunct="1">
              <a:spcAft>
                <a:spcPts val="0"/>
              </a:spcAft>
              <a:defRPr/>
            </a:lvl3pPr>
            <a:lvl4pPr eaLnBrk="1" latinLnBrk="0" hangingPunct="1">
              <a:spcAft>
                <a:spcPts val="0"/>
              </a:spcAft>
              <a:defRPr/>
            </a:lvl4pPr>
            <a:lvl5pPr eaLnBrk="1" latinLnBrk="0" hangingPunct="1">
              <a:spcAft>
                <a:spcPts val="0"/>
              </a:spcAft>
              <a:defRPr/>
            </a:lvl5p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
        <p:nvSpPr>
          <p:cNvPr id="5" name="Title Placeholder 1"/>
          <p:cNvSpPr>
            <a:spLocks noGrp="1"/>
          </p:cNvSpPr>
          <p:nvPr>
            <p:ph type="title"/>
          </p:nvPr>
        </p:nvSpPr>
        <p:spPr>
          <a:xfrm>
            <a:off x="457200" y="219509"/>
            <a:ext cx="8229600" cy="1008771"/>
          </a:xfrm>
          <a:prstGeom prst="rect">
            <a:avLst/>
          </a:prstGeom>
          <a:effectLst/>
        </p:spPr>
        <p:txBody>
          <a:bodyPr vert="horz" lIns="0" rIns="45720" rtlCol="0" anchor="ctr" anchorCtr="0">
            <a:noAutofit/>
            <a:scene3d>
              <a:camera prst="orthographicFront"/>
              <a:lightRig rig="threePt" dir="t">
                <a:rot lat="0" lon="0" rev="4800000"/>
              </a:lightRig>
            </a:scene3d>
            <a:sp3d prstMaterial="matte"/>
          </a:bodyPr>
          <a:lstStyle/>
          <a:p>
            <a:r>
              <a:rPr kumimoji="0" lang="en-US"/>
              <a:t>Click to edit Master title style</a:t>
            </a:r>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with side-text-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90000"/>
              </a:lnSpc>
              <a:defRPr>
                <a:effectLst/>
              </a:defRPr>
            </a:lvl1pPr>
          </a:lstStyle>
          <a:p>
            <a:r>
              <a:rPr lang="en-US"/>
              <a:t>Click to edit Master title style</a:t>
            </a:r>
            <a:endParaRPr lang="en-US" dirty="0"/>
          </a:p>
        </p:txBody>
      </p:sp>
      <p:sp>
        <p:nvSpPr>
          <p:cNvPr id="4" name="Content Placeholder 2"/>
          <p:cNvSpPr>
            <a:spLocks noGrp="1"/>
          </p:cNvSpPr>
          <p:nvPr>
            <p:ph idx="1"/>
          </p:nvPr>
        </p:nvSpPr>
        <p:spPr>
          <a:xfrm>
            <a:off x="465826" y="1436688"/>
            <a:ext cx="3968496" cy="4881532"/>
          </a:xfrm>
        </p:spPr>
        <p:txBody>
          <a:bodyPr/>
          <a:lstStyle>
            <a:lvl1pPr>
              <a:spcBef>
                <a:spcPts val="1200"/>
              </a:spcBef>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with side-text-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90000"/>
              </a:lnSpc>
              <a:defRPr>
                <a:effectLst/>
              </a:defRPr>
            </a:lvl1pPr>
          </a:lstStyle>
          <a:p>
            <a:r>
              <a:rPr lang="en-US"/>
              <a:t>Click to edit Master title style</a:t>
            </a:r>
            <a:endParaRPr lang="en-US" dirty="0"/>
          </a:p>
        </p:txBody>
      </p:sp>
      <p:sp>
        <p:nvSpPr>
          <p:cNvPr id="4" name="Content Placeholder 2"/>
          <p:cNvSpPr>
            <a:spLocks noGrp="1"/>
          </p:cNvSpPr>
          <p:nvPr>
            <p:ph idx="1"/>
          </p:nvPr>
        </p:nvSpPr>
        <p:spPr>
          <a:xfrm>
            <a:off x="4726214" y="1436688"/>
            <a:ext cx="3968496" cy="4881532"/>
          </a:xfrm>
        </p:spPr>
        <p:txBody>
          <a:bodyPr/>
          <a:lstStyle>
            <a:lvl1pPr>
              <a:spcBef>
                <a:spcPts val="1200"/>
              </a:spcBef>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Tree>
    <p:extLst>
      <p:ext uri="{BB962C8B-B14F-4D97-AF65-F5344CB8AC3E}">
        <p14:creationId xmlns:p14="http://schemas.microsoft.com/office/powerpoint/2010/main" val="208312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Title with side-by-side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90000"/>
              </a:lnSpc>
              <a:defRPr>
                <a:effectLst/>
              </a:defRPr>
            </a:lvl1pPr>
          </a:lstStyle>
          <a:p>
            <a:r>
              <a:rPr lang="en-US"/>
              <a:t>Click to edit Master title style</a:t>
            </a:r>
            <a:endParaRPr lang="en-US" dirty="0"/>
          </a:p>
        </p:txBody>
      </p:sp>
      <p:sp>
        <p:nvSpPr>
          <p:cNvPr id="4" name="Content Placeholder 2"/>
          <p:cNvSpPr>
            <a:spLocks noGrp="1"/>
          </p:cNvSpPr>
          <p:nvPr>
            <p:ph idx="1"/>
          </p:nvPr>
        </p:nvSpPr>
        <p:spPr>
          <a:xfrm>
            <a:off x="465826" y="1436688"/>
            <a:ext cx="3968496" cy="4881532"/>
          </a:xfrm>
        </p:spPr>
        <p:txBody>
          <a:bodyPr/>
          <a:lstStyle>
            <a:lvl1pPr>
              <a:spcBef>
                <a:spcPts val="1200"/>
              </a:spcBef>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5" name="Content Placeholder 2"/>
          <p:cNvSpPr>
            <a:spLocks noGrp="1"/>
          </p:cNvSpPr>
          <p:nvPr>
            <p:ph idx="10"/>
          </p:nvPr>
        </p:nvSpPr>
        <p:spPr>
          <a:xfrm>
            <a:off x="4718649" y="1436688"/>
            <a:ext cx="3968496" cy="4881532"/>
          </a:xfrm>
        </p:spPr>
        <p:txBody>
          <a:bodyPr/>
          <a:lstStyle>
            <a:lvl1pPr>
              <a:spcBef>
                <a:spcPts val="1200"/>
              </a:spcBef>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Tree>
    <p:extLst>
      <p:ext uri="{BB962C8B-B14F-4D97-AF65-F5344CB8AC3E}">
        <p14:creationId xmlns:p14="http://schemas.microsoft.com/office/powerpoint/2010/main" val="2294128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Full Image with 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6349042"/>
          </a:xfrm>
        </p:spPr>
        <p:txBody>
          <a:bodyPr/>
          <a:lstStyle/>
          <a:p>
            <a:r>
              <a:rPr lang="en-US"/>
              <a:t>Click icon to add picture</a:t>
            </a:r>
            <a:endParaRPr lang="en-US" dirty="0"/>
          </a:p>
        </p:txBody>
      </p:sp>
      <p:sp>
        <p:nvSpPr>
          <p:cNvPr id="6" name="Title 5"/>
          <p:cNvSpPr>
            <a:spLocks noGrp="1"/>
          </p:cNvSpPr>
          <p:nvPr>
            <p:ph type="title"/>
          </p:nvPr>
        </p:nvSpPr>
        <p:spPr>
          <a:xfrm>
            <a:off x="1" y="2"/>
            <a:ext cx="9143999" cy="1228907"/>
          </a:xfrm>
          <a:solidFill>
            <a:schemeClr val="bg1"/>
          </a:solidFill>
          <a:effectLst/>
        </p:spPr>
        <p:txBody>
          <a:bodyPr vert="horz" lIns="457200" rIns="45720" rtlCol="0" anchor="ctr" anchorCtr="0">
            <a:normAutofit/>
            <a:scene3d>
              <a:camera prst="orthographicFront"/>
              <a:lightRig rig="threePt" dir="t">
                <a:rot lat="0" lon="0" rev="4800000"/>
              </a:lightRig>
            </a:scene3d>
            <a:sp3d prstMaterial="matte"/>
          </a:bodyPr>
          <a:lstStyle>
            <a:lvl1pPr marL="233363" indent="0" algn="l" rtl="0" eaLnBrk="1" latinLnBrk="0" hangingPunct="1">
              <a:lnSpc>
                <a:spcPct val="90000"/>
              </a:lnSpc>
              <a:spcBef>
                <a:spcPct val="0"/>
              </a:spcBef>
              <a:buNone/>
              <a:defRPr kumimoji="0" lang="en-US" sz="3200" b="1" kern="1200" dirty="0">
                <a:solidFill>
                  <a:schemeClr val="accent1">
                    <a:lumMod val="75000"/>
                  </a:schemeClr>
                </a:solidFill>
                <a:effectLst/>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title style</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Full Imag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6349042"/>
          </a:xfrm>
        </p:spPr>
        <p:txBody>
          <a:bodyPr/>
          <a:lstStyle/>
          <a:p>
            <a:r>
              <a:rPr lang="en-US"/>
              <a:t>Click icon to add picture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9_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 name="Rectangle 19"/>
          <p:cNvSpPr/>
          <p:nvPr/>
        </p:nvSpPr>
        <p:spPr>
          <a:xfrm>
            <a:off x="0" y="6355080"/>
            <a:ext cx="9144000" cy="50292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Ins="0" rtlCol="0" anchor="ctr"/>
          <a:lstStyle/>
          <a:p>
            <a:pPr algn="ctr"/>
            <a:endParaRPr lang="en-US" sz="1800" dirty="0">
              <a:latin typeface="Arial"/>
            </a:endParaRPr>
          </a:p>
        </p:txBody>
      </p:sp>
      <p:pic>
        <p:nvPicPr>
          <p:cNvPr id="8" name="Picture 7">
            <a:extLst>
              <a:ext uri="{FF2B5EF4-FFF2-40B4-BE49-F238E27FC236}">
                <a16:creationId xmlns:a16="http://schemas.microsoft.com/office/drawing/2014/main" id="{9C590909-6878-E44E-9AA0-07880FBE8AE0}"/>
              </a:ext>
            </a:extLst>
          </p:cNvPr>
          <p:cNvPicPr>
            <a:picLocks noChangeAspect="1"/>
          </p:cNvPicPr>
          <p:nvPr userDrawn="1"/>
        </p:nvPicPr>
        <p:blipFill rotWithShape="1">
          <a:blip r:embed="rId12" cstate="print">
            <a:extLst>
              <a:ext uri="{28A0092B-C50C-407E-A947-70E740481C1C}">
                <a14:useLocalDpi xmlns:a14="http://schemas.microsoft.com/office/drawing/2010/main"/>
              </a:ext>
            </a:extLst>
          </a:blip>
          <a:srcRect/>
          <a:stretch/>
        </p:blipFill>
        <p:spPr>
          <a:xfrm>
            <a:off x="128016" y="6492240"/>
            <a:ext cx="2743200" cy="283464"/>
          </a:xfrm>
          <a:prstGeom prst="rect">
            <a:avLst/>
          </a:prstGeom>
        </p:spPr>
      </p:pic>
      <p:sp>
        <p:nvSpPr>
          <p:cNvPr id="3" name="Text Placeholder 2"/>
          <p:cNvSpPr>
            <a:spLocks noGrp="1"/>
          </p:cNvSpPr>
          <p:nvPr>
            <p:ph type="body" idx="1"/>
          </p:nvPr>
        </p:nvSpPr>
        <p:spPr>
          <a:xfrm>
            <a:off x="457200" y="1441524"/>
            <a:ext cx="8229600" cy="4906889"/>
          </a:xfrm>
          <a:prstGeom prst="rect">
            <a:avLst/>
          </a:prstGeom>
        </p:spPr>
        <p:txBody>
          <a:bodyPr vert="horz" lIns="0" tIns="0" rIns="0" bIns="0" rtlCol="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
        <p:nvSpPr>
          <p:cNvPr id="10" name="Rectangle 9"/>
          <p:cNvSpPr/>
          <p:nvPr/>
        </p:nvSpPr>
        <p:spPr bwMode="invGray">
          <a:xfrm>
            <a:off x="1" y="635508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dirty="0">
              <a:latin typeface="Arial"/>
            </a:endParaRPr>
          </a:p>
        </p:txBody>
      </p:sp>
      <p:sp>
        <p:nvSpPr>
          <p:cNvPr id="19" name="Slide Number Placeholder 7"/>
          <p:cNvSpPr txBox="1">
            <a:spLocks/>
          </p:cNvSpPr>
          <p:nvPr/>
        </p:nvSpPr>
        <p:spPr>
          <a:xfrm>
            <a:off x="8826124" y="6403254"/>
            <a:ext cx="317877" cy="454747"/>
          </a:xfrm>
          <a:prstGeom prst="rect">
            <a:avLst/>
          </a:prstGeom>
        </p:spPr>
        <p:txBody>
          <a:bodyPr rIns="45720" anchor="ctr" anchorCtr="0"/>
          <a:lstStyle/>
          <a:p>
            <a:pPr marL="0" marR="0" lvl="0" indent="0" algn="r" defTabSz="457200" rtl="0" eaLnBrk="1" fontAlgn="auto" latinLnBrk="0" hangingPunct="1">
              <a:lnSpc>
                <a:spcPct val="100000"/>
              </a:lnSpc>
              <a:spcBef>
                <a:spcPts val="0"/>
              </a:spcBef>
              <a:spcAft>
                <a:spcPts val="0"/>
              </a:spcAft>
              <a:buClrTx/>
              <a:buSzTx/>
              <a:buFontTx/>
              <a:buNone/>
              <a:tabLst/>
              <a:defRPr/>
            </a:pPr>
            <a:fld id="{EAD690BD-BADF-4FBD-97E7-557E707EBBB2}" type="slidenum">
              <a:rPr kumimoji="0" lang="en-US" sz="1000" b="0" i="0" u="none" strike="noStrike" kern="1200" cap="none" spc="0" normalizeH="0" baseline="0" noProof="0" smtClean="0">
                <a:ln>
                  <a:noFill/>
                </a:ln>
                <a:solidFill>
                  <a:schemeClr val="tx1">
                    <a:lumMod val="65000"/>
                    <a:lumOff val="35000"/>
                  </a:schemeClr>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tx1">
                  <a:lumMod val="65000"/>
                  <a:lumOff val="35000"/>
                </a:schemeClr>
              </a:solidFill>
              <a:effectLst/>
              <a:uLnTx/>
              <a:uFillTx/>
              <a:latin typeface="Calibri" panose="020F0502020204030204" pitchFamily="34" charset="0"/>
              <a:ea typeface="+mn-ea"/>
              <a:cs typeface="Calibri" panose="020F0502020204030204" pitchFamily="34" charset="0"/>
            </a:endParaRPr>
          </a:p>
        </p:txBody>
      </p:sp>
      <p:sp>
        <p:nvSpPr>
          <p:cNvPr id="14" name="TextBox 13"/>
          <p:cNvSpPr txBox="1"/>
          <p:nvPr/>
        </p:nvSpPr>
        <p:spPr>
          <a:xfrm>
            <a:off x="484954" y="6698648"/>
            <a:ext cx="873871" cy="92333"/>
          </a:xfrm>
          <a:prstGeom prst="rect">
            <a:avLst/>
          </a:prstGeom>
          <a:noFill/>
        </p:spPr>
        <p:txBody>
          <a:bodyPr wrap="square" lIns="0" tIns="0" rIns="0" bIns="0" rtlCol="0" anchor="b" anchorCtr="0">
            <a:spAutoFit/>
          </a:bodyPr>
          <a:lstStyle/>
          <a:p>
            <a:pPr algn="l"/>
            <a:r>
              <a:rPr lang="en-US" sz="600" dirty="0">
                <a:latin typeface="Arial"/>
                <a:cs typeface="Arial"/>
              </a:rPr>
              <a:t>LLNL-PRES-829168</a:t>
            </a:r>
          </a:p>
        </p:txBody>
      </p:sp>
      <p:sp>
        <p:nvSpPr>
          <p:cNvPr id="2" name="Title Placeholder 1"/>
          <p:cNvSpPr>
            <a:spLocks noGrp="1"/>
          </p:cNvSpPr>
          <p:nvPr>
            <p:ph type="title"/>
          </p:nvPr>
        </p:nvSpPr>
        <p:spPr>
          <a:xfrm>
            <a:off x="457200" y="220136"/>
            <a:ext cx="8229600" cy="1005840"/>
          </a:xfrm>
          <a:prstGeom prst="rect">
            <a:avLst/>
          </a:prstGeom>
          <a:effectLst/>
        </p:spPr>
        <p:txBody>
          <a:bodyPr vert="horz" lIns="0" rIns="45720" rtlCol="0" anchor="ctr" anchorCtr="0">
            <a:noAutofit/>
            <a:scene3d>
              <a:camera prst="orthographicFront"/>
              <a:lightRig rig="threePt" dir="t">
                <a:rot lat="0" lon="0" rev="4800000"/>
              </a:lightRig>
            </a:scene3d>
            <a:sp3d prstMaterial="matte"/>
          </a:bodyPr>
          <a:lstStyle/>
          <a:p>
            <a:r>
              <a:rPr kumimoji="0" lang="en-US"/>
              <a:t>Click to edit Master title style</a:t>
            </a:r>
            <a:endParaRPr kumimoji="0" lang="en-US" dirty="0"/>
          </a:p>
        </p:txBody>
      </p:sp>
      <p:cxnSp>
        <p:nvCxnSpPr>
          <p:cNvPr id="5" name="Straight Connector 4"/>
          <p:cNvCxnSpPr/>
          <p:nvPr/>
        </p:nvCxnSpPr>
        <p:spPr>
          <a:xfrm>
            <a:off x="-6058" y="1267155"/>
            <a:ext cx="9150059" cy="0"/>
          </a:xfrm>
          <a:prstGeom prst="line">
            <a:avLst/>
          </a:prstGeom>
          <a:ln w="38100" cmpd="sng">
            <a:solidFill>
              <a:schemeClr val="accent1">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11" name="Picture 10">
            <a:extLst>
              <a:ext uri="{FF2B5EF4-FFF2-40B4-BE49-F238E27FC236}">
                <a16:creationId xmlns:a16="http://schemas.microsoft.com/office/drawing/2014/main" id="{A54311BD-8720-D040-927F-1192591CB67C}"/>
              </a:ext>
            </a:extLst>
          </p:cNvPr>
          <p:cNvPicPr>
            <a:picLocks noChangeAspect="1"/>
          </p:cNvPicPr>
          <p:nvPr userDrawn="1"/>
        </p:nvPicPr>
        <p:blipFill rotWithShape="1">
          <a:blip r:embed="rId13" cstate="print">
            <a:extLst>
              <a:ext uri="{28A0092B-C50C-407E-A947-70E740481C1C}">
                <a14:useLocalDpi xmlns:a14="http://schemas.microsoft.com/office/drawing/2010/main"/>
              </a:ext>
            </a:extLst>
          </a:blip>
          <a:srcRect/>
          <a:stretch/>
        </p:blipFill>
        <p:spPr>
          <a:xfrm>
            <a:off x="7909560" y="6446520"/>
            <a:ext cx="978408" cy="374904"/>
          </a:xfrm>
          <a:prstGeom prst="rect">
            <a:avLst/>
          </a:prstGeom>
        </p:spPr>
      </p:pic>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5" r:id="rId4"/>
    <p:sldLayoutId id="2147483722" r:id="rId5"/>
    <p:sldLayoutId id="2147483721" r:id="rId6"/>
    <p:sldLayoutId id="2147483717" r:id="rId7"/>
    <p:sldLayoutId id="2147483718" r:id="rId8"/>
    <p:sldLayoutId id="2147483719" r:id="rId9"/>
    <p:sldLayoutId id="2147483723" r:id="rId10"/>
  </p:sldLayoutIdLst>
  <p:hf hdr="0" ftr="0" dt="0"/>
  <p:txStyles>
    <p:titleStyle>
      <a:lvl1pPr algn="l" rtl="0" eaLnBrk="1" latinLnBrk="0" hangingPunct="1">
        <a:lnSpc>
          <a:spcPct val="90000"/>
        </a:lnSpc>
        <a:spcBef>
          <a:spcPct val="0"/>
        </a:spcBef>
        <a:buNone/>
        <a:defRPr kumimoji="0" sz="3200" b="1" kern="1200">
          <a:solidFill>
            <a:schemeClr val="accent1">
              <a:lumMod val="75000"/>
            </a:schemeClr>
          </a:solidFill>
          <a:effectLst/>
          <a:latin typeface="Calibri" panose="020F0502020204030204" pitchFamily="34" charset="0"/>
          <a:ea typeface="+mj-ea"/>
          <a:cs typeface="Calibri" panose="020F0502020204030204" pitchFamily="34" charset="0"/>
        </a:defRPr>
      </a:lvl1pPr>
    </p:titleStyle>
    <p:bodyStyle>
      <a:lvl1pPr marL="285750" indent="-228600" algn="l" rtl="0" eaLnBrk="1" latinLnBrk="0" hangingPunct="1">
        <a:spcBef>
          <a:spcPts val="1800"/>
        </a:spcBef>
        <a:spcAft>
          <a:spcPts val="0"/>
        </a:spcAft>
        <a:buClr>
          <a:schemeClr val="accent1">
            <a:lumMod val="75000"/>
          </a:schemeClr>
        </a:buClr>
        <a:buSzPct val="90000"/>
        <a:buFont typeface="Wingdings" charset="2"/>
        <a:buChar char="§"/>
        <a:tabLst/>
        <a:defRPr kumimoji="0" sz="2400" b="0" kern="1200">
          <a:solidFill>
            <a:schemeClr val="tx1"/>
          </a:solidFill>
          <a:latin typeface="Calibri" panose="020F0502020204030204" pitchFamily="34" charset="0"/>
          <a:ea typeface="+mn-ea"/>
          <a:cs typeface="Calibri" panose="020F0502020204030204" pitchFamily="34" charset="0"/>
        </a:defRPr>
      </a:lvl1pPr>
      <a:lvl2pPr marL="628650" indent="-285750" algn="l" rtl="0" eaLnBrk="1" latinLnBrk="0" hangingPunct="1">
        <a:spcBef>
          <a:spcPts val="0"/>
        </a:spcBef>
        <a:spcAft>
          <a:spcPts val="0"/>
        </a:spcAft>
        <a:buClrTx/>
        <a:buSzPct val="90000"/>
        <a:buFont typeface="Calibri" panose="020F0502020204030204" pitchFamily="34" charset="0"/>
        <a:buChar char="—"/>
        <a:defRPr kumimoji="0" sz="2000" kern="1200">
          <a:solidFill>
            <a:schemeClr val="tx1"/>
          </a:solidFill>
          <a:latin typeface="Calibri" panose="020F0502020204030204" pitchFamily="34" charset="0"/>
          <a:ea typeface="+mn-ea"/>
          <a:cs typeface="Calibri" panose="020F0502020204030204" pitchFamily="34" charset="0"/>
        </a:defRPr>
      </a:lvl2pPr>
      <a:lvl3pPr marL="800100" indent="-171450" algn="l" rtl="0" eaLnBrk="1" latinLnBrk="0" hangingPunct="1">
        <a:spcBef>
          <a:spcPts val="0"/>
        </a:spcBef>
        <a:spcAft>
          <a:spcPts val="0"/>
        </a:spcAft>
        <a:buClrTx/>
        <a:buSzPct val="90000"/>
        <a:buFont typeface="Arial" panose="020B0604020202020204" pitchFamily="34" charset="0"/>
        <a:buChar char="•"/>
        <a:defRPr kumimoji="0" sz="1800" kern="1200">
          <a:solidFill>
            <a:schemeClr val="tx1"/>
          </a:solidFill>
          <a:latin typeface="Calibri" panose="020F0502020204030204" pitchFamily="34" charset="0"/>
          <a:ea typeface="+mn-ea"/>
          <a:cs typeface="Calibri" panose="020F0502020204030204" pitchFamily="34" charset="0"/>
        </a:defRPr>
      </a:lvl3pPr>
      <a:lvl4pPr marL="1028700" indent="-171450" algn="l" rtl="0" eaLnBrk="1" latinLnBrk="0" hangingPunct="1">
        <a:spcBef>
          <a:spcPts val="0"/>
        </a:spcBef>
        <a:spcAft>
          <a:spcPts val="0"/>
        </a:spcAft>
        <a:buClrTx/>
        <a:buSzPct val="100000"/>
        <a:buFont typeface="Lucida Grande"/>
        <a:buChar char="–"/>
        <a:defRPr kumimoji="0" sz="1600" kern="1200">
          <a:solidFill>
            <a:schemeClr val="tx1"/>
          </a:solidFill>
          <a:latin typeface="Calibri" panose="020F0502020204030204" pitchFamily="34" charset="0"/>
          <a:ea typeface="+mn-ea"/>
          <a:cs typeface="Calibri" panose="020F0502020204030204" pitchFamily="34" charset="0"/>
        </a:defRPr>
      </a:lvl4pPr>
      <a:lvl5pPr marL="1257300" indent="-171450" algn="l" rtl="0" eaLnBrk="1" latinLnBrk="0" hangingPunct="1">
        <a:spcBef>
          <a:spcPts val="0"/>
        </a:spcBef>
        <a:spcAft>
          <a:spcPts val="0"/>
        </a:spcAft>
        <a:buClrTx/>
        <a:buFont typeface="Arial"/>
        <a:buChar char="•"/>
        <a:tabLst>
          <a:tab pos="1200150" algn="l"/>
        </a:tabLst>
        <a:defRPr kumimoji="0" lang="en-US" sz="1600" kern="1200" smtClean="0">
          <a:solidFill>
            <a:schemeClr val="tx1"/>
          </a:solidFill>
          <a:latin typeface="Calibri" panose="020F0502020204030204" pitchFamily="34" charset="0"/>
          <a:ea typeface="+mn-ea"/>
          <a:cs typeface="Calibri" panose="020F0502020204030204" pitchFamily="34" charset="0"/>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jpe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6.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image" Target="../media/image3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latin typeface="Calibri" panose="020F0502020204030204" pitchFamily="34" charset="0"/>
                <a:cs typeface="Calibri" panose="020F0502020204030204" pitchFamily="34" charset="0"/>
              </a:rPr>
              <a:t>High-Throughput Virtual Screening of Small Molecule Inhibitors for SARS-CoV-2 Protein Targets with Deep Fusion Models</a:t>
            </a:r>
          </a:p>
        </p:txBody>
      </p:sp>
      <p:sp>
        <p:nvSpPr>
          <p:cNvPr id="5" name="Text Placeholder 4"/>
          <p:cNvSpPr>
            <a:spLocks noGrp="1"/>
          </p:cNvSpPr>
          <p:nvPr>
            <p:ph type="body" sz="quarter" idx="14"/>
          </p:nvPr>
        </p:nvSpPr>
        <p:spPr>
          <a:xfrm>
            <a:off x="2510725" y="2180492"/>
            <a:ext cx="6633276" cy="2200784"/>
          </a:xfrm>
        </p:spPr>
        <p:txBody>
          <a:bodyPr/>
          <a:lstStyle/>
          <a:p>
            <a:pPr lvl="0"/>
            <a:r>
              <a:rPr lang="en-US" sz="1400" dirty="0"/>
              <a:t>Garrett A. Stevenson</a:t>
            </a:r>
            <a:r>
              <a:rPr lang="en-US" sz="1400" baseline="30000" dirty="0"/>
              <a:t>1</a:t>
            </a:r>
            <a:r>
              <a:rPr lang="en-US" sz="1400" dirty="0"/>
              <a:t>, Derek Jones</a:t>
            </a:r>
            <a:r>
              <a:rPr lang="en-US" sz="1400" baseline="30000" dirty="0"/>
              <a:t>1</a:t>
            </a:r>
            <a:r>
              <a:rPr lang="en-US" sz="1400" dirty="0"/>
              <a:t>, Hyojin Kim</a:t>
            </a:r>
            <a:r>
              <a:rPr lang="en-US" sz="1400" baseline="30000" dirty="0"/>
              <a:t>1</a:t>
            </a:r>
            <a:r>
              <a:rPr lang="en-US" sz="1400" dirty="0"/>
              <a:t>, W.F. Drew Bennett</a:t>
            </a:r>
            <a:r>
              <a:rPr lang="en-US" sz="1400" baseline="30000" dirty="0"/>
              <a:t>1</a:t>
            </a:r>
            <a:r>
              <a:rPr lang="en-US" sz="1400" dirty="0"/>
              <a:t>, Brian J. Bennion</a:t>
            </a:r>
            <a:r>
              <a:rPr lang="en-US" sz="1400" baseline="30000" dirty="0"/>
              <a:t>1</a:t>
            </a:r>
            <a:r>
              <a:rPr lang="en-US" sz="1400" dirty="0"/>
              <a:t>, Monica Borucki</a:t>
            </a:r>
            <a:r>
              <a:rPr lang="en-US" sz="1400" baseline="30000" dirty="0"/>
              <a:t>1</a:t>
            </a:r>
            <a:r>
              <a:rPr lang="en-US" sz="1400" dirty="0"/>
              <a:t>, Feliza Bourguet</a:t>
            </a:r>
            <a:r>
              <a:rPr lang="en-US" sz="1400" baseline="30000" dirty="0"/>
              <a:t>1</a:t>
            </a:r>
            <a:r>
              <a:rPr lang="en-US" sz="1400" dirty="0"/>
              <a:t>, Aiden Epstein</a:t>
            </a:r>
            <a:r>
              <a:rPr lang="en-US" sz="1400" baseline="30000" dirty="0"/>
              <a:t>1</a:t>
            </a:r>
            <a:r>
              <a:rPr lang="en-US" sz="1400" dirty="0"/>
              <a:t>, Magdalena Franco</a:t>
            </a:r>
            <a:r>
              <a:rPr lang="en-US" sz="1400" baseline="30000" dirty="0"/>
              <a:t>1</a:t>
            </a:r>
            <a:r>
              <a:rPr lang="en-US" sz="1400" dirty="0"/>
              <a:t>, Brooke Harmon</a:t>
            </a:r>
            <a:r>
              <a:rPr lang="en-US" sz="1400" baseline="30000" dirty="0"/>
              <a:t>2</a:t>
            </a:r>
            <a:r>
              <a:rPr lang="en-US" sz="1400" dirty="0"/>
              <a:t>, Stewart He</a:t>
            </a:r>
            <a:r>
              <a:rPr lang="en-US" sz="1400" baseline="30000" dirty="0"/>
              <a:t>1</a:t>
            </a:r>
            <a:r>
              <a:rPr lang="en-US" sz="1400" dirty="0"/>
              <a:t>, Max P. Katz</a:t>
            </a:r>
            <a:r>
              <a:rPr lang="en-US" sz="1400" baseline="30000" dirty="0"/>
              <a:t>3</a:t>
            </a:r>
            <a:r>
              <a:rPr lang="en-US" sz="1400" dirty="0"/>
              <a:t>, Daniel Kirshner</a:t>
            </a:r>
            <a:r>
              <a:rPr lang="en-US" sz="1400" baseline="30000" dirty="0"/>
              <a:t>1</a:t>
            </a:r>
            <a:r>
              <a:rPr lang="en-US" sz="1400" dirty="0"/>
              <a:t>, Victoria Lao</a:t>
            </a:r>
            <a:r>
              <a:rPr lang="en-US" sz="1400" baseline="30000" dirty="0"/>
              <a:t>1</a:t>
            </a:r>
            <a:r>
              <a:rPr lang="en-US" sz="1400" dirty="0"/>
              <a:t>, Edmond Y. Lau</a:t>
            </a:r>
            <a:r>
              <a:rPr lang="en-US" sz="1400" baseline="30000" dirty="0"/>
              <a:t>1</a:t>
            </a:r>
            <a:r>
              <a:rPr lang="en-US" sz="1400" dirty="0"/>
              <a:t>, Jacky Lo</a:t>
            </a:r>
            <a:r>
              <a:rPr lang="en-US" sz="1400" baseline="30000" dirty="0"/>
              <a:t>1</a:t>
            </a:r>
            <a:r>
              <a:rPr lang="en-US" sz="1400" dirty="0"/>
              <a:t>, Kevin McLoughlin</a:t>
            </a:r>
            <a:r>
              <a:rPr lang="en-US" sz="1400" baseline="30000" dirty="0"/>
              <a:t>1</a:t>
            </a:r>
            <a:r>
              <a:rPr lang="en-US" sz="1400" dirty="0"/>
              <a:t>, Richard Mosesso</a:t>
            </a:r>
            <a:r>
              <a:rPr lang="en-US" sz="1400" baseline="30000" dirty="0"/>
              <a:t>2</a:t>
            </a:r>
            <a:r>
              <a:rPr lang="en-US" sz="1400" dirty="0"/>
              <a:t>, Deepa K. Murugesh</a:t>
            </a:r>
            <a:r>
              <a:rPr lang="en-US" sz="1400" baseline="30000" dirty="0"/>
              <a:t>1</a:t>
            </a:r>
            <a:r>
              <a:rPr lang="en-US" sz="1400" dirty="0"/>
              <a:t>, Oscar A. Negrete</a:t>
            </a:r>
            <a:r>
              <a:rPr lang="en-US" sz="1400" baseline="30000" dirty="0"/>
              <a:t>2</a:t>
            </a:r>
            <a:r>
              <a:rPr lang="en-US" sz="1400" dirty="0"/>
              <a:t>, Edwin A. Saada</a:t>
            </a:r>
            <a:r>
              <a:rPr lang="en-US" sz="1400" baseline="30000" dirty="0"/>
              <a:t>1</a:t>
            </a:r>
            <a:r>
              <a:rPr lang="en-US" sz="1400" dirty="0"/>
              <a:t>, Brent Segelke</a:t>
            </a:r>
            <a:r>
              <a:rPr lang="en-US" sz="1400" baseline="30000" dirty="0"/>
              <a:t>1</a:t>
            </a:r>
            <a:r>
              <a:rPr lang="en-US" sz="1400" dirty="0"/>
              <a:t>, Maxwell Stefan</a:t>
            </a:r>
            <a:r>
              <a:rPr lang="en-US" sz="1400" baseline="30000" dirty="0"/>
              <a:t>2</a:t>
            </a:r>
            <a:r>
              <a:rPr lang="en-US" sz="1400" dirty="0"/>
              <a:t>, Marisa W. Torres</a:t>
            </a:r>
            <a:r>
              <a:rPr lang="en-US" sz="1400" baseline="30000" dirty="0"/>
              <a:t>1</a:t>
            </a:r>
            <a:r>
              <a:rPr lang="en-US" sz="1400" dirty="0"/>
              <a:t>, Dina Weilhammer</a:t>
            </a:r>
            <a:r>
              <a:rPr lang="en-US" sz="1400" baseline="30000" dirty="0"/>
              <a:t>1</a:t>
            </a:r>
            <a:r>
              <a:rPr lang="en-US" sz="1400" dirty="0"/>
              <a:t>, Sergio Wong</a:t>
            </a:r>
            <a:r>
              <a:rPr lang="en-US" sz="1400" baseline="30000" dirty="0"/>
              <a:t>1</a:t>
            </a:r>
            <a:r>
              <a:rPr lang="en-US" sz="1400" dirty="0"/>
              <a:t>, Yue Yang</a:t>
            </a:r>
            <a:r>
              <a:rPr lang="en-US" sz="1400" baseline="30000" dirty="0"/>
              <a:t>1</a:t>
            </a:r>
            <a:r>
              <a:rPr lang="en-US" sz="1400" dirty="0"/>
              <a:t>, Adam Zemla</a:t>
            </a:r>
            <a:r>
              <a:rPr lang="en-US" sz="1400" baseline="30000" dirty="0"/>
              <a:t>1</a:t>
            </a:r>
            <a:r>
              <a:rPr lang="en-US" sz="1400" dirty="0"/>
              <a:t>, Xiaohua Zhang</a:t>
            </a:r>
            <a:r>
              <a:rPr lang="en-US" sz="1400" baseline="30000" dirty="0"/>
              <a:t>1</a:t>
            </a:r>
            <a:r>
              <a:rPr lang="en-US" sz="1400" dirty="0"/>
              <a:t>, Fangqiang Zhu</a:t>
            </a:r>
            <a:r>
              <a:rPr lang="en-US" sz="1400" baseline="30000" dirty="0"/>
              <a:t>1</a:t>
            </a:r>
            <a:r>
              <a:rPr lang="en-US" sz="1400" dirty="0"/>
              <a:t>, Felice C. Lightstone</a:t>
            </a:r>
            <a:r>
              <a:rPr lang="en-US" sz="1400" baseline="30000" dirty="0"/>
              <a:t>1</a:t>
            </a:r>
            <a:r>
              <a:rPr lang="en-US" sz="1400" dirty="0"/>
              <a:t>, </a:t>
            </a:r>
          </a:p>
          <a:p>
            <a:pPr lvl="0"/>
            <a:r>
              <a:rPr lang="en-US" sz="1400" dirty="0"/>
              <a:t>Jonathan E. Allen</a:t>
            </a:r>
            <a:r>
              <a:rPr lang="en-US" sz="1400" baseline="30000" dirty="0"/>
              <a:t>1</a:t>
            </a:r>
          </a:p>
          <a:p>
            <a:pPr lvl="0"/>
            <a:r>
              <a:rPr lang="en-US" sz="1200" baseline="30000" dirty="0"/>
              <a:t>1</a:t>
            </a:r>
            <a:r>
              <a:rPr lang="en-US" sz="1200" dirty="0"/>
              <a:t>Lawrence Livermore National Laboratory, Livermore CA</a:t>
            </a:r>
          </a:p>
          <a:p>
            <a:pPr lvl="0"/>
            <a:r>
              <a:rPr lang="en-US" sz="1200" baseline="30000" dirty="0"/>
              <a:t>2</a:t>
            </a:r>
            <a:r>
              <a:rPr lang="en-US" sz="1200" dirty="0"/>
              <a:t>Sandia National Laboratories, Livermore CA</a:t>
            </a:r>
          </a:p>
          <a:p>
            <a:pPr lvl="0"/>
            <a:r>
              <a:rPr lang="en-US" sz="1200" baseline="30000" dirty="0"/>
              <a:t>3</a:t>
            </a:r>
            <a:r>
              <a:rPr lang="en-US" sz="1200" dirty="0"/>
              <a:t>NVIDIA Corporation, Santa Clara CA</a:t>
            </a:r>
          </a:p>
        </p:txBody>
      </p:sp>
      <p:sp>
        <p:nvSpPr>
          <p:cNvPr id="9" name="Text Placeholder 10"/>
          <p:cNvSpPr txBox="1">
            <a:spLocks/>
          </p:cNvSpPr>
          <p:nvPr/>
        </p:nvSpPr>
        <p:spPr>
          <a:xfrm>
            <a:off x="492103" y="3640568"/>
            <a:ext cx="3278508" cy="397500"/>
          </a:xfrm>
          <a:prstGeom prst="rect">
            <a:avLst/>
          </a:prstGeom>
        </p:spPr>
        <p:txBody>
          <a:bodyPr vert="horz" lIns="0" tIns="91440" rIns="0" rtlCol="0" anchor="ctr" anchorCtr="0">
            <a:noAutofit/>
          </a:bodyPr>
          <a:lstStyle/>
          <a:p>
            <a:pPr lvl="0">
              <a:lnSpc>
                <a:spcPct val="80000"/>
              </a:lnSpc>
            </a:pPr>
            <a:r>
              <a:rPr lang="en-US" sz="1600" dirty="0">
                <a:cs typeface="Lucida Handwriting"/>
              </a:rPr>
              <a:t>November 18</a:t>
            </a:r>
            <a:r>
              <a:rPr lang="en-US" sz="1600" baseline="30000" dirty="0">
                <a:cs typeface="Lucida Handwriting"/>
              </a:rPr>
              <a:t>th</a:t>
            </a:r>
            <a:r>
              <a:rPr lang="en-US" sz="1600" dirty="0">
                <a:cs typeface="Lucida Handwriting"/>
              </a:rPr>
              <a:t>, 2021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Throughput and Strong Scaling</a:t>
            </a:r>
          </a:p>
        </p:txBody>
      </p:sp>
      <p:pic>
        <p:nvPicPr>
          <p:cNvPr id="3" name="Picture 2">
            <a:extLst>
              <a:ext uri="{FF2B5EF4-FFF2-40B4-BE49-F238E27FC236}">
                <a16:creationId xmlns:a16="http://schemas.microsoft.com/office/drawing/2014/main" id="{08822EF9-AEF8-43CC-886F-B3F317558924}"/>
              </a:ext>
            </a:extLst>
          </p:cNvPr>
          <p:cNvPicPr>
            <a:picLocks noChangeAspect="1"/>
          </p:cNvPicPr>
          <p:nvPr/>
        </p:nvPicPr>
        <p:blipFill>
          <a:blip r:embed="rId2"/>
          <a:stretch>
            <a:fillRect/>
          </a:stretch>
        </p:blipFill>
        <p:spPr>
          <a:xfrm>
            <a:off x="4787901" y="1362292"/>
            <a:ext cx="4206496" cy="3179327"/>
          </a:xfrm>
          <a:prstGeom prst="rect">
            <a:avLst/>
          </a:prstGeom>
        </p:spPr>
      </p:pic>
      <p:pic>
        <p:nvPicPr>
          <p:cNvPr id="7" name="Picture 6">
            <a:extLst>
              <a:ext uri="{FF2B5EF4-FFF2-40B4-BE49-F238E27FC236}">
                <a16:creationId xmlns:a16="http://schemas.microsoft.com/office/drawing/2014/main" id="{4B0E49CF-0933-4EBD-8473-C64A26B4AAEE}"/>
              </a:ext>
            </a:extLst>
          </p:cNvPr>
          <p:cNvPicPr>
            <a:picLocks noChangeAspect="1"/>
          </p:cNvPicPr>
          <p:nvPr/>
        </p:nvPicPr>
        <p:blipFill>
          <a:blip r:embed="rId3"/>
          <a:stretch>
            <a:fillRect/>
          </a:stretch>
        </p:blipFill>
        <p:spPr>
          <a:xfrm>
            <a:off x="149604" y="2036470"/>
            <a:ext cx="4422396" cy="2020259"/>
          </a:xfrm>
          <a:prstGeom prst="rect">
            <a:avLst/>
          </a:prstGeom>
        </p:spPr>
      </p:pic>
      <p:sp>
        <p:nvSpPr>
          <p:cNvPr id="6" name="Content Placeholder 15">
            <a:extLst>
              <a:ext uri="{FF2B5EF4-FFF2-40B4-BE49-F238E27FC236}">
                <a16:creationId xmlns:a16="http://schemas.microsoft.com/office/drawing/2014/main" id="{E66189D7-2B4D-44E6-B6C8-2D9E5FE899F0}"/>
              </a:ext>
            </a:extLst>
          </p:cNvPr>
          <p:cNvSpPr txBox="1">
            <a:spLocks/>
          </p:cNvSpPr>
          <p:nvPr/>
        </p:nvSpPr>
        <p:spPr>
          <a:xfrm>
            <a:off x="149604" y="4867223"/>
            <a:ext cx="8994396" cy="1195924"/>
          </a:xfrm>
          <a:prstGeom prst="rect">
            <a:avLst/>
          </a:prstGeom>
        </p:spPr>
        <p:txBody>
          <a:bodyPr>
            <a:normAutofit/>
          </a:bodyPr>
          <a:lstStyle>
            <a:lvl1pPr marL="285750" indent="-228600" algn="l" rtl="0" eaLnBrk="1" latinLnBrk="0" hangingPunct="1">
              <a:spcBef>
                <a:spcPts val="1800"/>
              </a:spcBef>
              <a:spcAft>
                <a:spcPts val="0"/>
              </a:spcAft>
              <a:buClr>
                <a:schemeClr val="accent1">
                  <a:lumMod val="75000"/>
                </a:schemeClr>
              </a:buClr>
              <a:buSzPct val="90000"/>
              <a:buFont typeface="Wingdings" charset="2"/>
              <a:buChar char="§"/>
              <a:tabLst/>
              <a:defRPr kumimoji="0" sz="2400" b="0" kern="1200">
                <a:solidFill>
                  <a:schemeClr val="tx1"/>
                </a:solidFill>
                <a:latin typeface="Calibri" panose="020F0502020204030204" pitchFamily="34" charset="0"/>
                <a:ea typeface="+mn-ea"/>
                <a:cs typeface="Calibri" panose="020F0502020204030204" pitchFamily="34" charset="0"/>
              </a:defRPr>
            </a:lvl1pPr>
            <a:lvl2pPr marL="628650" indent="-285750" algn="l" rtl="0" eaLnBrk="1" latinLnBrk="0" hangingPunct="1">
              <a:spcBef>
                <a:spcPts val="0"/>
              </a:spcBef>
              <a:spcAft>
                <a:spcPts val="0"/>
              </a:spcAft>
              <a:buClrTx/>
              <a:buSzPct val="90000"/>
              <a:buFont typeface="Calibri" panose="020F0502020204030204" pitchFamily="34" charset="0"/>
              <a:buChar char="—"/>
              <a:defRPr kumimoji="0" sz="2000" kern="1200">
                <a:solidFill>
                  <a:schemeClr val="tx1"/>
                </a:solidFill>
                <a:latin typeface="Calibri" panose="020F0502020204030204" pitchFamily="34" charset="0"/>
                <a:ea typeface="+mn-ea"/>
                <a:cs typeface="Calibri" panose="020F0502020204030204" pitchFamily="34" charset="0"/>
              </a:defRPr>
            </a:lvl2pPr>
            <a:lvl3pPr marL="800100" indent="-171450" algn="l" rtl="0" eaLnBrk="1" latinLnBrk="0" hangingPunct="1">
              <a:spcBef>
                <a:spcPts val="0"/>
              </a:spcBef>
              <a:spcAft>
                <a:spcPts val="0"/>
              </a:spcAft>
              <a:buClrTx/>
              <a:buSzPct val="90000"/>
              <a:buFont typeface="Arial" panose="020B0604020202020204" pitchFamily="34" charset="0"/>
              <a:buChar char="•"/>
              <a:defRPr kumimoji="0" sz="1800" kern="1200">
                <a:solidFill>
                  <a:schemeClr val="tx1"/>
                </a:solidFill>
                <a:latin typeface="Calibri" panose="020F0502020204030204" pitchFamily="34" charset="0"/>
                <a:ea typeface="+mn-ea"/>
                <a:cs typeface="Calibri" panose="020F0502020204030204" pitchFamily="34" charset="0"/>
              </a:defRPr>
            </a:lvl3pPr>
            <a:lvl4pPr marL="1028700" indent="-171450" algn="l" rtl="0" eaLnBrk="1" latinLnBrk="0" hangingPunct="1">
              <a:spcBef>
                <a:spcPts val="0"/>
              </a:spcBef>
              <a:spcAft>
                <a:spcPts val="0"/>
              </a:spcAft>
              <a:buClrTx/>
              <a:buSzPct val="100000"/>
              <a:buFont typeface="Lucida Grande"/>
              <a:buChar char="–"/>
              <a:defRPr kumimoji="0" sz="1600" kern="1200">
                <a:solidFill>
                  <a:schemeClr val="tx1"/>
                </a:solidFill>
                <a:latin typeface="Calibri" panose="020F0502020204030204" pitchFamily="34" charset="0"/>
                <a:ea typeface="+mn-ea"/>
                <a:cs typeface="Calibri" panose="020F0502020204030204" pitchFamily="34" charset="0"/>
              </a:defRPr>
            </a:lvl4pPr>
            <a:lvl5pPr marL="1257300" indent="-171450" algn="l" rtl="0" eaLnBrk="1" latinLnBrk="0" hangingPunct="1">
              <a:spcBef>
                <a:spcPts val="0"/>
              </a:spcBef>
              <a:spcAft>
                <a:spcPts val="0"/>
              </a:spcAft>
              <a:buClrTx/>
              <a:buFont typeface="Arial"/>
              <a:buChar char="•"/>
              <a:tabLst>
                <a:tab pos="1200150" algn="l"/>
              </a:tabLst>
              <a:defRPr kumimoji="0" lang="en-US" sz="1600" kern="1200" smtClean="0">
                <a:solidFill>
                  <a:schemeClr val="tx1"/>
                </a:solidFill>
                <a:latin typeface="Calibri" panose="020F0502020204030204" pitchFamily="34" charset="0"/>
                <a:ea typeface="+mn-ea"/>
                <a:cs typeface="Calibri" panose="020F0502020204030204" pitchFamily="34" charset="0"/>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lstStyle>
          <a:p>
            <a:pPr defTabSz="914400"/>
            <a:r>
              <a:rPr lang="en-US" sz="2200" dirty="0"/>
              <a:t>Scaled up to 500 Lassen nodes</a:t>
            </a:r>
          </a:p>
          <a:p>
            <a:pPr lvl="1" defTabSz="914400"/>
            <a:r>
              <a:rPr lang="en-US" sz="1800" dirty="0"/>
              <a:t>Throughput increased more than 100x</a:t>
            </a:r>
          </a:p>
          <a:p>
            <a:pPr lvl="1" defTabSz="914400"/>
            <a:r>
              <a:rPr lang="en-US" sz="1800" dirty="0"/>
              <a:t>Evaluation time is 2.7x faster than Vina and 403x faster than single-point MM/GBSA</a:t>
            </a:r>
            <a:endParaRPr lang="en-US" sz="2200" dirty="0"/>
          </a:p>
          <a:p>
            <a:pPr defTabSz="914400"/>
            <a:endParaRPr lang="en-US" sz="2200" dirty="0"/>
          </a:p>
        </p:txBody>
      </p:sp>
    </p:spTree>
    <p:extLst>
      <p:ext uri="{BB962C8B-B14F-4D97-AF65-F5344CB8AC3E}">
        <p14:creationId xmlns:p14="http://schemas.microsoft.com/office/powerpoint/2010/main" val="42592854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Experimental Results Evaluation</a:t>
            </a:r>
          </a:p>
        </p:txBody>
      </p:sp>
      <p:pic>
        <p:nvPicPr>
          <p:cNvPr id="11" name="Picture 10">
            <a:extLst>
              <a:ext uri="{FF2B5EF4-FFF2-40B4-BE49-F238E27FC236}">
                <a16:creationId xmlns:a16="http://schemas.microsoft.com/office/drawing/2014/main" id="{3F5C425A-49E3-4E80-B901-B858EAE95732}"/>
              </a:ext>
            </a:extLst>
          </p:cNvPr>
          <p:cNvPicPr>
            <a:picLocks noChangeAspect="1"/>
          </p:cNvPicPr>
          <p:nvPr/>
        </p:nvPicPr>
        <p:blipFill>
          <a:blip r:embed="rId2"/>
          <a:stretch>
            <a:fillRect/>
          </a:stretch>
        </p:blipFill>
        <p:spPr>
          <a:xfrm>
            <a:off x="5242359" y="1440819"/>
            <a:ext cx="3653669" cy="3557908"/>
          </a:xfrm>
          <a:prstGeom prst="rect">
            <a:avLst/>
          </a:prstGeom>
        </p:spPr>
      </p:pic>
      <p:pic>
        <p:nvPicPr>
          <p:cNvPr id="13" name="Picture 12">
            <a:extLst>
              <a:ext uri="{FF2B5EF4-FFF2-40B4-BE49-F238E27FC236}">
                <a16:creationId xmlns:a16="http://schemas.microsoft.com/office/drawing/2014/main" id="{328D06A9-BFD1-494E-B04E-32CE6B338F85}"/>
              </a:ext>
            </a:extLst>
          </p:cNvPr>
          <p:cNvPicPr>
            <a:picLocks noChangeAspect="1"/>
          </p:cNvPicPr>
          <p:nvPr/>
        </p:nvPicPr>
        <p:blipFill>
          <a:blip r:embed="rId3"/>
          <a:stretch>
            <a:fillRect/>
          </a:stretch>
        </p:blipFill>
        <p:spPr>
          <a:xfrm>
            <a:off x="344355" y="1495063"/>
            <a:ext cx="4635088" cy="3433398"/>
          </a:xfrm>
          <a:prstGeom prst="rect">
            <a:avLst/>
          </a:prstGeom>
        </p:spPr>
      </p:pic>
      <p:sp>
        <p:nvSpPr>
          <p:cNvPr id="6" name="Content Placeholder 15">
            <a:extLst>
              <a:ext uri="{FF2B5EF4-FFF2-40B4-BE49-F238E27FC236}">
                <a16:creationId xmlns:a16="http://schemas.microsoft.com/office/drawing/2014/main" id="{5C5CF622-83C4-4D96-8B2F-3B42C5F63B63}"/>
              </a:ext>
            </a:extLst>
          </p:cNvPr>
          <p:cNvSpPr txBox="1">
            <a:spLocks/>
          </p:cNvSpPr>
          <p:nvPr/>
        </p:nvSpPr>
        <p:spPr>
          <a:xfrm>
            <a:off x="149604" y="5197548"/>
            <a:ext cx="8994396" cy="1156756"/>
          </a:xfrm>
          <a:prstGeom prst="rect">
            <a:avLst/>
          </a:prstGeom>
        </p:spPr>
        <p:txBody>
          <a:bodyPr>
            <a:normAutofit/>
          </a:bodyPr>
          <a:lstStyle>
            <a:lvl1pPr marL="285750" indent="-228600" algn="l" rtl="0" eaLnBrk="1" latinLnBrk="0" hangingPunct="1">
              <a:spcBef>
                <a:spcPts val="1800"/>
              </a:spcBef>
              <a:spcAft>
                <a:spcPts val="0"/>
              </a:spcAft>
              <a:buClr>
                <a:schemeClr val="accent1">
                  <a:lumMod val="75000"/>
                </a:schemeClr>
              </a:buClr>
              <a:buSzPct val="90000"/>
              <a:buFont typeface="Wingdings" charset="2"/>
              <a:buChar char="§"/>
              <a:tabLst/>
              <a:defRPr kumimoji="0" sz="2400" b="0" kern="1200">
                <a:solidFill>
                  <a:schemeClr val="tx1"/>
                </a:solidFill>
                <a:latin typeface="Calibri" panose="020F0502020204030204" pitchFamily="34" charset="0"/>
                <a:ea typeface="+mn-ea"/>
                <a:cs typeface="Calibri" panose="020F0502020204030204" pitchFamily="34" charset="0"/>
              </a:defRPr>
            </a:lvl1pPr>
            <a:lvl2pPr marL="628650" indent="-285750" algn="l" rtl="0" eaLnBrk="1" latinLnBrk="0" hangingPunct="1">
              <a:spcBef>
                <a:spcPts val="0"/>
              </a:spcBef>
              <a:spcAft>
                <a:spcPts val="0"/>
              </a:spcAft>
              <a:buClrTx/>
              <a:buSzPct val="90000"/>
              <a:buFont typeface="Calibri" panose="020F0502020204030204" pitchFamily="34" charset="0"/>
              <a:buChar char="—"/>
              <a:defRPr kumimoji="0" sz="2000" kern="1200">
                <a:solidFill>
                  <a:schemeClr val="tx1"/>
                </a:solidFill>
                <a:latin typeface="Calibri" panose="020F0502020204030204" pitchFamily="34" charset="0"/>
                <a:ea typeface="+mn-ea"/>
                <a:cs typeface="Calibri" panose="020F0502020204030204" pitchFamily="34" charset="0"/>
              </a:defRPr>
            </a:lvl2pPr>
            <a:lvl3pPr marL="800100" indent="-171450" algn="l" rtl="0" eaLnBrk="1" latinLnBrk="0" hangingPunct="1">
              <a:spcBef>
                <a:spcPts val="0"/>
              </a:spcBef>
              <a:spcAft>
                <a:spcPts val="0"/>
              </a:spcAft>
              <a:buClrTx/>
              <a:buSzPct val="90000"/>
              <a:buFont typeface="Arial" panose="020B0604020202020204" pitchFamily="34" charset="0"/>
              <a:buChar char="•"/>
              <a:defRPr kumimoji="0" sz="1800" kern="1200">
                <a:solidFill>
                  <a:schemeClr val="tx1"/>
                </a:solidFill>
                <a:latin typeface="Calibri" panose="020F0502020204030204" pitchFamily="34" charset="0"/>
                <a:ea typeface="+mn-ea"/>
                <a:cs typeface="Calibri" panose="020F0502020204030204" pitchFamily="34" charset="0"/>
              </a:defRPr>
            </a:lvl3pPr>
            <a:lvl4pPr marL="1028700" indent="-171450" algn="l" rtl="0" eaLnBrk="1" latinLnBrk="0" hangingPunct="1">
              <a:spcBef>
                <a:spcPts val="0"/>
              </a:spcBef>
              <a:spcAft>
                <a:spcPts val="0"/>
              </a:spcAft>
              <a:buClrTx/>
              <a:buSzPct val="100000"/>
              <a:buFont typeface="Lucida Grande"/>
              <a:buChar char="–"/>
              <a:defRPr kumimoji="0" sz="1600" kern="1200">
                <a:solidFill>
                  <a:schemeClr val="tx1"/>
                </a:solidFill>
                <a:latin typeface="Calibri" panose="020F0502020204030204" pitchFamily="34" charset="0"/>
                <a:ea typeface="+mn-ea"/>
                <a:cs typeface="Calibri" panose="020F0502020204030204" pitchFamily="34" charset="0"/>
              </a:defRPr>
            </a:lvl4pPr>
            <a:lvl5pPr marL="1257300" indent="-171450" algn="l" rtl="0" eaLnBrk="1" latinLnBrk="0" hangingPunct="1">
              <a:spcBef>
                <a:spcPts val="0"/>
              </a:spcBef>
              <a:spcAft>
                <a:spcPts val="0"/>
              </a:spcAft>
              <a:buClrTx/>
              <a:buFont typeface="Arial"/>
              <a:buChar char="•"/>
              <a:tabLst>
                <a:tab pos="1200150" algn="l"/>
              </a:tabLst>
              <a:defRPr kumimoji="0" lang="en-US" sz="1600" kern="1200" smtClean="0">
                <a:solidFill>
                  <a:schemeClr val="tx1"/>
                </a:solidFill>
                <a:latin typeface="Calibri" panose="020F0502020204030204" pitchFamily="34" charset="0"/>
                <a:ea typeface="+mn-ea"/>
                <a:cs typeface="Calibri" panose="020F0502020204030204" pitchFamily="34" charset="0"/>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lstStyle>
          <a:p>
            <a:pPr defTabSz="914400"/>
            <a:r>
              <a:rPr lang="en-US" sz="2200" dirty="0"/>
              <a:t>FRET-based (Mpro) and Biolayer </a:t>
            </a:r>
            <a:r>
              <a:rPr lang="en-US" sz="2200" dirty="0" err="1"/>
              <a:t>Inferometry</a:t>
            </a:r>
            <a:r>
              <a:rPr lang="en-US" sz="2200" dirty="0"/>
              <a:t> Assays (spike)</a:t>
            </a:r>
          </a:p>
          <a:p>
            <a:pPr lvl="1" defTabSz="914400"/>
            <a:r>
              <a:rPr lang="en-US" sz="1800" dirty="0"/>
              <a:t>Assays yield 0-100% inhibitions for each compound</a:t>
            </a:r>
          </a:p>
          <a:p>
            <a:pPr lvl="1" defTabSz="914400"/>
            <a:r>
              <a:rPr lang="en-US" sz="1800" dirty="0"/>
              <a:t>Correlations are poor, which is typical for drug discovery methods</a:t>
            </a:r>
          </a:p>
          <a:p>
            <a:pPr lvl="1" defTabSz="914400"/>
            <a:endParaRPr lang="en-US" sz="2200" dirty="0"/>
          </a:p>
          <a:p>
            <a:pPr defTabSz="914400"/>
            <a:endParaRPr lang="en-US" sz="2200" dirty="0"/>
          </a:p>
        </p:txBody>
      </p:sp>
      <p:pic>
        <p:nvPicPr>
          <p:cNvPr id="7" name="Picture 6" descr="Text&#10;&#10;Description automatically generated">
            <a:extLst>
              <a:ext uri="{FF2B5EF4-FFF2-40B4-BE49-F238E27FC236}">
                <a16:creationId xmlns:a16="http://schemas.microsoft.com/office/drawing/2014/main" id="{C35FD7EA-356E-4832-B780-648FA744E283}"/>
              </a:ext>
            </a:extLst>
          </p:cNvPr>
          <p:cNvPicPr>
            <a:picLocks noChangeAspect="1"/>
          </p:cNvPicPr>
          <p:nvPr/>
        </p:nvPicPr>
        <p:blipFill>
          <a:blip r:embed="rId4"/>
          <a:stretch>
            <a:fillRect/>
          </a:stretch>
        </p:blipFill>
        <p:spPr>
          <a:xfrm>
            <a:off x="6176074" y="220137"/>
            <a:ext cx="2903223" cy="1005840"/>
          </a:xfrm>
          <a:prstGeom prst="rect">
            <a:avLst/>
          </a:prstGeom>
        </p:spPr>
      </p:pic>
    </p:spTree>
    <p:extLst>
      <p:ext uri="{BB962C8B-B14F-4D97-AF65-F5344CB8AC3E}">
        <p14:creationId xmlns:p14="http://schemas.microsoft.com/office/powerpoint/2010/main" val="8976160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Precision/Recall Curves and F1-scores </a:t>
            </a:r>
          </a:p>
        </p:txBody>
      </p:sp>
      <p:pic>
        <p:nvPicPr>
          <p:cNvPr id="9" name="Picture 8">
            <a:extLst>
              <a:ext uri="{FF2B5EF4-FFF2-40B4-BE49-F238E27FC236}">
                <a16:creationId xmlns:a16="http://schemas.microsoft.com/office/drawing/2014/main" id="{DF25D2E8-E64A-41E4-BE80-E2A46B6FFBA5}"/>
              </a:ext>
            </a:extLst>
          </p:cNvPr>
          <p:cNvPicPr>
            <a:picLocks noChangeAspect="1"/>
          </p:cNvPicPr>
          <p:nvPr/>
        </p:nvPicPr>
        <p:blipFill>
          <a:blip r:embed="rId2"/>
          <a:stretch>
            <a:fillRect/>
          </a:stretch>
        </p:blipFill>
        <p:spPr>
          <a:xfrm>
            <a:off x="0" y="1513585"/>
            <a:ext cx="9144000" cy="2482477"/>
          </a:xfrm>
          <a:prstGeom prst="rect">
            <a:avLst/>
          </a:prstGeom>
        </p:spPr>
      </p:pic>
      <p:sp>
        <p:nvSpPr>
          <p:cNvPr id="4" name="Content Placeholder 15">
            <a:extLst>
              <a:ext uri="{FF2B5EF4-FFF2-40B4-BE49-F238E27FC236}">
                <a16:creationId xmlns:a16="http://schemas.microsoft.com/office/drawing/2014/main" id="{A307BDC1-B011-46BC-91F2-65D8A399DFF7}"/>
              </a:ext>
            </a:extLst>
          </p:cNvPr>
          <p:cNvSpPr txBox="1">
            <a:spLocks/>
          </p:cNvSpPr>
          <p:nvPr/>
        </p:nvSpPr>
        <p:spPr>
          <a:xfrm>
            <a:off x="227096" y="4112666"/>
            <a:ext cx="8994396" cy="2156397"/>
          </a:xfrm>
          <a:prstGeom prst="rect">
            <a:avLst/>
          </a:prstGeom>
        </p:spPr>
        <p:txBody>
          <a:bodyPr>
            <a:normAutofit/>
          </a:bodyPr>
          <a:lstStyle>
            <a:lvl1pPr marL="285750" indent="-228600" algn="l" rtl="0" eaLnBrk="1" latinLnBrk="0" hangingPunct="1">
              <a:spcBef>
                <a:spcPts val="1800"/>
              </a:spcBef>
              <a:spcAft>
                <a:spcPts val="0"/>
              </a:spcAft>
              <a:buClr>
                <a:schemeClr val="accent1">
                  <a:lumMod val="75000"/>
                </a:schemeClr>
              </a:buClr>
              <a:buSzPct val="90000"/>
              <a:buFont typeface="Wingdings" charset="2"/>
              <a:buChar char="§"/>
              <a:tabLst/>
              <a:defRPr kumimoji="0" sz="2400" b="0" kern="1200">
                <a:solidFill>
                  <a:schemeClr val="tx1"/>
                </a:solidFill>
                <a:latin typeface="Calibri" panose="020F0502020204030204" pitchFamily="34" charset="0"/>
                <a:ea typeface="+mn-ea"/>
                <a:cs typeface="Calibri" panose="020F0502020204030204" pitchFamily="34" charset="0"/>
              </a:defRPr>
            </a:lvl1pPr>
            <a:lvl2pPr marL="628650" indent="-285750" algn="l" rtl="0" eaLnBrk="1" latinLnBrk="0" hangingPunct="1">
              <a:spcBef>
                <a:spcPts val="0"/>
              </a:spcBef>
              <a:spcAft>
                <a:spcPts val="0"/>
              </a:spcAft>
              <a:buClrTx/>
              <a:buSzPct val="90000"/>
              <a:buFont typeface="Calibri" panose="020F0502020204030204" pitchFamily="34" charset="0"/>
              <a:buChar char="—"/>
              <a:defRPr kumimoji="0" sz="2000" kern="1200">
                <a:solidFill>
                  <a:schemeClr val="tx1"/>
                </a:solidFill>
                <a:latin typeface="Calibri" panose="020F0502020204030204" pitchFamily="34" charset="0"/>
                <a:ea typeface="+mn-ea"/>
                <a:cs typeface="Calibri" panose="020F0502020204030204" pitchFamily="34" charset="0"/>
              </a:defRPr>
            </a:lvl2pPr>
            <a:lvl3pPr marL="800100" indent="-171450" algn="l" rtl="0" eaLnBrk="1" latinLnBrk="0" hangingPunct="1">
              <a:spcBef>
                <a:spcPts val="0"/>
              </a:spcBef>
              <a:spcAft>
                <a:spcPts val="0"/>
              </a:spcAft>
              <a:buClrTx/>
              <a:buSzPct val="90000"/>
              <a:buFont typeface="Arial" panose="020B0604020202020204" pitchFamily="34" charset="0"/>
              <a:buChar char="•"/>
              <a:defRPr kumimoji="0" sz="1800" kern="1200">
                <a:solidFill>
                  <a:schemeClr val="tx1"/>
                </a:solidFill>
                <a:latin typeface="Calibri" panose="020F0502020204030204" pitchFamily="34" charset="0"/>
                <a:ea typeface="+mn-ea"/>
                <a:cs typeface="Calibri" panose="020F0502020204030204" pitchFamily="34" charset="0"/>
              </a:defRPr>
            </a:lvl3pPr>
            <a:lvl4pPr marL="1028700" indent="-171450" algn="l" rtl="0" eaLnBrk="1" latinLnBrk="0" hangingPunct="1">
              <a:spcBef>
                <a:spcPts val="0"/>
              </a:spcBef>
              <a:spcAft>
                <a:spcPts val="0"/>
              </a:spcAft>
              <a:buClrTx/>
              <a:buSzPct val="100000"/>
              <a:buFont typeface="Lucida Grande"/>
              <a:buChar char="–"/>
              <a:defRPr kumimoji="0" sz="1600" kern="1200">
                <a:solidFill>
                  <a:schemeClr val="tx1"/>
                </a:solidFill>
                <a:latin typeface="Calibri" panose="020F0502020204030204" pitchFamily="34" charset="0"/>
                <a:ea typeface="+mn-ea"/>
                <a:cs typeface="Calibri" panose="020F0502020204030204" pitchFamily="34" charset="0"/>
              </a:defRPr>
            </a:lvl4pPr>
            <a:lvl5pPr marL="1257300" indent="-171450" algn="l" rtl="0" eaLnBrk="1" latinLnBrk="0" hangingPunct="1">
              <a:spcBef>
                <a:spcPts val="0"/>
              </a:spcBef>
              <a:spcAft>
                <a:spcPts val="0"/>
              </a:spcAft>
              <a:buClrTx/>
              <a:buFont typeface="Arial"/>
              <a:buChar char="•"/>
              <a:tabLst>
                <a:tab pos="1200150" algn="l"/>
              </a:tabLst>
              <a:defRPr kumimoji="0" lang="en-US" sz="1600" kern="1200" smtClean="0">
                <a:solidFill>
                  <a:schemeClr val="tx1"/>
                </a:solidFill>
                <a:latin typeface="Calibri" panose="020F0502020204030204" pitchFamily="34" charset="0"/>
                <a:ea typeface="+mn-ea"/>
                <a:cs typeface="Calibri" panose="020F0502020204030204" pitchFamily="34" charset="0"/>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lstStyle>
          <a:p>
            <a:pPr defTabSz="914400"/>
            <a:r>
              <a:rPr lang="en-US" sz="2200" dirty="0"/>
              <a:t>&lt;33% inhibition = positive, &gt;33% inhibition = negative</a:t>
            </a:r>
          </a:p>
          <a:p>
            <a:pPr lvl="1" defTabSz="914400"/>
            <a:r>
              <a:rPr lang="en-US" sz="1800" dirty="0"/>
              <a:t>Black dashed line is Cohen’s Kappa statistic (random predictor)</a:t>
            </a:r>
          </a:p>
          <a:p>
            <a:pPr lvl="1" defTabSz="914400"/>
            <a:r>
              <a:rPr lang="en-US" sz="1800" dirty="0"/>
              <a:t>216-331 of samples per target </a:t>
            </a:r>
          </a:p>
          <a:p>
            <a:pPr defTabSz="914400"/>
            <a:r>
              <a:rPr lang="en-US" sz="2200" dirty="0"/>
              <a:t>Best predictor varies per target</a:t>
            </a:r>
          </a:p>
          <a:p>
            <a:pPr lvl="1" defTabSz="914400"/>
            <a:r>
              <a:rPr lang="en-US" sz="1800" dirty="0"/>
              <a:t>Coherent Fusion predicts best on Mpro/protease1 and spike/spike1</a:t>
            </a:r>
          </a:p>
          <a:p>
            <a:pPr defTabSz="914400"/>
            <a:endParaRPr lang="en-US" sz="2200" dirty="0"/>
          </a:p>
          <a:p>
            <a:pPr lvl="1" defTabSz="914400"/>
            <a:endParaRPr lang="en-US" sz="2200" dirty="0"/>
          </a:p>
          <a:p>
            <a:pPr defTabSz="914400"/>
            <a:endParaRPr lang="en-US" sz="2200" dirty="0"/>
          </a:p>
        </p:txBody>
      </p:sp>
    </p:spTree>
    <p:extLst>
      <p:ext uri="{BB962C8B-B14F-4D97-AF65-F5344CB8AC3E}">
        <p14:creationId xmlns:p14="http://schemas.microsoft.com/office/powerpoint/2010/main" val="25765023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Visualizing Top Inhibitors</a:t>
            </a:r>
          </a:p>
        </p:txBody>
      </p:sp>
      <p:pic>
        <p:nvPicPr>
          <p:cNvPr id="3" name="Picture 2">
            <a:extLst>
              <a:ext uri="{FF2B5EF4-FFF2-40B4-BE49-F238E27FC236}">
                <a16:creationId xmlns:a16="http://schemas.microsoft.com/office/drawing/2014/main" id="{79F8D3A5-1536-4088-AC43-8FC027ABF5D4}"/>
              </a:ext>
            </a:extLst>
          </p:cNvPr>
          <p:cNvPicPr>
            <a:picLocks noChangeAspect="1"/>
          </p:cNvPicPr>
          <p:nvPr/>
        </p:nvPicPr>
        <p:blipFill>
          <a:blip r:embed="rId2"/>
          <a:stretch>
            <a:fillRect/>
          </a:stretch>
        </p:blipFill>
        <p:spPr>
          <a:xfrm>
            <a:off x="0" y="2087887"/>
            <a:ext cx="9144000" cy="2496245"/>
          </a:xfrm>
          <a:prstGeom prst="rect">
            <a:avLst/>
          </a:prstGeom>
        </p:spPr>
      </p:pic>
      <p:sp>
        <p:nvSpPr>
          <p:cNvPr id="8" name="TextBox 7">
            <a:extLst>
              <a:ext uri="{FF2B5EF4-FFF2-40B4-BE49-F238E27FC236}">
                <a16:creationId xmlns:a16="http://schemas.microsoft.com/office/drawing/2014/main" id="{A65F3801-3B32-4E5E-B744-56D5F2BF6C31}"/>
              </a:ext>
            </a:extLst>
          </p:cNvPr>
          <p:cNvSpPr txBox="1"/>
          <p:nvPr/>
        </p:nvSpPr>
        <p:spPr>
          <a:xfrm>
            <a:off x="947981" y="1653566"/>
            <a:ext cx="2905932" cy="369332"/>
          </a:xfrm>
          <a:prstGeom prst="rect">
            <a:avLst/>
          </a:prstGeom>
          <a:noFill/>
        </p:spPr>
        <p:txBody>
          <a:bodyPr wrap="square" rtlCol="0">
            <a:spAutoFit/>
          </a:bodyPr>
          <a:lstStyle/>
          <a:p>
            <a:pPr algn="ctr"/>
            <a:r>
              <a:rPr lang="en-US" dirty="0"/>
              <a:t>M</a:t>
            </a:r>
            <a:r>
              <a:rPr lang="en-US" baseline="-25000" dirty="0"/>
              <a:t>pro</a:t>
            </a:r>
            <a:r>
              <a:rPr lang="en-US" dirty="0"/>
              <a:t> – protease1 @ 100µM</a:t>
            </a:r>
          </a:p>
        </p:txBody>
      </p:sp>
      <p:sp>
        <p:nvSpPr>
          <p:cNvPr id="9" name="TextBox 8">
            <a:extLst>
              <a:ext uri="{FF2B5EF4-FFF2-40B4-BE49-F238E27FC236}">
                <a16:creationId xmlns:a16="http://schemas.microsoft.com/office/drawing/2014/main" id="{3F1BC26B-1D7D-4FD5-9846-D4ADBB8EA37E}"/>
              </a:ext>
            </a:extLst>
          </p:cNvPr>
          <p:cNvSpPr txBox="1"/>
          <p:nvPr/>
        </p:nvSpPr>
        <p:spPr>
          <a:xfrm>
            <a:off x="5367580" y="1653566"/>
            <a:ext cx="2905932" cy="369332"/>
          </a:xfrm>
          <a:prstGeom prst="rect">
            <a:avLst/>
          </a:prstGeom>
          <a:noFill/>
        </p:spPr>
        <p:txBody>
          <a:bodyPr wrap="square" rtlCol="0">
            <a:spAutoFit/>
          </a:bodyPr>
          <a:lstStyle/>
          <a:p>
            <a:pPr algn="ctr"/>
            <a:r>
              <a:rPr lang="en-US" dirty="0"/>
              <a:t>Spike – spike1 @ 10µM</a:t>
            </a:r>
          </a:p>
        </p:txBody>
      </p:sp>
      <p:sp>
        <p:nvSpPr>
          <p:cNvPr id="10" name="TextBox 9">
            <a:extLst>
              <a:ext uri="{FF2B5EF4-FFF2-40B4-BE49-F238E27FC236}">
                <a16:creationId xmlns:a16="http://schemas.microsoft.com/office/drawing/2014/main" id="{25238AD1-F210-44A1-B7DC-D84414AD8AFF}"/>
              </a:ext>
            </a:extLst>
          </p:cNvPr>
          <p:cNvSpPr txBox="1"/>
          <p:nvPr/>
        </p:nvSpPr>
        <p:spPr>
          <a:xfrm>
            <a:off x="-216975" y="4656500"/>
            <a:ext cx="2905932" cy="369332"/>
          </a:xfrm>
          <a:prstGeom prst="rect">
            <a:avLst/>
          </a:prstGeom>
          <a:noFill/>
        </p:spPr>
        <p:txBody>
          <a:bodyPr wrap="square" rtlCol="0">
            <a:spAutoFit/>
          </a:bodyPr>
          <a:lstStyle/>
          <a:p>
            <a:pPr algn="ctr"/>
            <a:r>
              <a:rPr lang="en-US" dirty="0"/>
              <a:t>100% inhibition</a:t>
            </a:r>
          </a:p>
        </p:txBody>
      </p:sp>
      <p:sp>
        <p:nvSpPr>
          <p:cNvPr id="11" name="TextBox 10">
            <a:extLst>
              <a:ext uri="{FF2B5EF4-FFF2-40B4-BE49-F238E27FC236}">
                <a16:creationId xmlns:a16="http://schemas.microsoft.com/office/drawing/2014/main" id="{86EE24CF-8FED-4CC1-92C6-2652F47DF892}"/>
              </a:ext>
            </a:extLst>
          </p:cNvPr>
          <p:cNvSpPr txBox="1"/>
          <p:nvPr/>
        </p:nvSpPr>
        <p:spPr>
          <a:xfrm>
            <a:off x="2058692" y="4654816"/>
            <a:ext cx="2905932" cy="369332"/>
          </a:xfrm>
          <a:prstGeom prst="rect">
            <a:avLst/>
          </a:prstGeom>
          <a:noFill/>
        </p:spPr>
        <p:txBody>
          <a:bodyPr wrap="square" rtlCol="0">
            <a:spAutoFit/>
          </a:bodyPr>
          <a:lstStyle/>
          <a:p>
            <a:pPr algn="ctr"/>
            <a:r>
              <a:rPr lang="en-US" dirty="0"/>
              <a:t>100% inhibition</a:t>
            </a:r>
          </a:p>
        </p:txBody>
      </p:sp>
      <p:sp>
        <p:nvSpPr>
          <p:cNvPr id="12" name="TextBox 11">
            <a:extLst>
              <a:ext uri="{FF2B5EF4-FFF2-40B4-BE49-F238E27FC236}">
                <a16:creationId xmlns:a16="http://schemas.microsoft.com/office/drawing/2014/main" id="{353B6FB8-88BC-48DD-85A4-D9694056ED62}"/>
              </a:ext>
            </a:extLst>
          </p:cNvPr>
          <p:cNvSpPr txBox="1"/>
          <p:nvPr/>
        </p:nvSpPr>
        <p:spPr>
          <a:xfrm>
            <a:off x="4365356" y="4649121"/>
            <a:ext cx="2905932" cy="369332"/>
          </a:xfrm>
          <a:prstGeom prst="rect">
            <a:avLst/>
          </a:prstGeom>
          <a:noFill/>
        </p:spPr>
        <p:txBody>
          <a:bodyPr wrap="square" rtlCol="0">
            <a:spAutoFit/>
          </a:bodyPr>
          <a:lstStyle/>
          <a:p>
            <a:pPr algn="ctr"/>
            <a:r>
              <a:rPr lang="en-US" dirty="0"/>
              <a:t>100% inhibition</a:t>
            </a:r>
          </a:p>
        </p:txBody>
      </p:sp>
      <p:sp>
        <p:nvSpPr>
          <p:cNvPr id="13" name="TextBox 12">
            <a:extLst>
              <a:ext uri="{FF2B5EF4-FFF2-40B4-BE49-F238E27FC236}">
                <a16:creationId xmlns:a16="http://schemas.microsoft.com/office/drawing/2014/main" id="{E4231522-8F61-4F54-8A40-A909F9F4E37F}"/>
              </a:ext>
            </a:extLst>
          </p:cNvPr>
          <p:cNvSpPr txBox="1"/>
          <p:nvPr/>
        </p:nvSpPr>
        <p:spPr>
          <a:xfrm>
            <a:off x="6612611" y="4649121"/>
            <a:ext cx="2905932" cy="369332"/>
          </a:xfrm>
          <a:prstGeom prst="rect">
            <a:avLst/>
          </a:prstGeom>
          <a:noFill/>
        </p:spPr>
        <p:txBody>
          <a:bodyPr wrap="square" rtlCol="0">
            <a:spAutoFit/>
          </a:bodyPr>
          <a:lstStyle/>
          <a:p>
            <a:pPr algn="ctr"/>
            <a:r>
              <a:rPr lang="en-US" dirty="0"/>
              <a:t>98% inhibition</a:t>
            </a:r>
          </a:p>
        </p:txBody>
      </p:sp>
      <p:sp>
        <p:nvSpPr>
          <p:cNvPr id="14" name="TextBox 13">
            <a:extLst>
              <a:ext uri="{FF2B5EF4-FFF2-40B4-BE49-F238E27FC236}">
                <a16:creationId xmlns:a16="http://schemas.microsoft.com/office/drawing/2014/main" id="{59B56C31-509C-4021-9309-4ACA03122848}"/>
              </a:ext>
            </a:extLst>
          </p:cNvPr>
          <p:cNvSpPr txBox="1"/>
          <p:nvPr/>
        </p:nvSpPr>
        <p:spPr>
          <a:xfrm>
            <a:off x="351296" y="5057198"/>
            <a:ext cx="1707396" cy="644791"/>
          </a:xfrm>
          <a:prstGeom prst="rect">
            <a:avLst/>
          </a:prstGeom>
          <a:noFill/>
        </p:spPr>
        <p:txBody>
          <a:bodyPr wrap="square" rtlCol="0">
            <a:spAutoFit/>
          </a:bodyPr>
          <a:lstStyle/>
          <a:p>
            <a:pPr algn="ctr"/>
            <a:r>
              <a:rPr lang="en-US" dirty="0" err="1"/>
              <a:t>eMolecules</a:t>
            </a:r>
            <a:r>
              <a:rPr lang="en-US" dirty="0"/>
              <a:t> ID</a:t>
            </a:r>
          </a:p>
          <a:p>
            <a:pPr algn="ctr"/>
            <a:r>
              <a:rPr lang="en-US" dirty="0"/>
              <a:t>76051337</a:t>
            </a:r>
          </a:p>
        </p:txBody>
      </p:sp>
      <p:sp>
        <p:nvSpPr>
          <p:cNvPr id="15" name="TextBox 14">
            <a:extLst>
              <a:ext uri="{FF2B5EF4-FFF2-40B4-BE49-F238E27FC236}">
                <a16:creationId xmlns:a16="http://schemas.microsoft.com/office/drawing/2014/main" id="{03E8F518-60CF-439F-968E-E55019670795}"/>
              </a:ext>
            </a:extLst>
          </p:cNvPr>
          <p:cNvSpPr txBox="1"/>
          <p:nvPr/>
        </p:nvSpPr>
        <p:spPr>
          <a:xfrm>
            <a:off x="2657960" y="5057198"/>
            <a:ext cx="1707396" cy="644791"/>
          </a:xfrm>
          <a:prstGeom prst="rect">
            <a:avLst/>
          </a:prstGeom>
          <a:noFill/>
        </p:spPr>
        <p:txBody>
          <a:bodyPr wrap="square" rtlCol="0">
            <a:spAutoFit/>
          </a:bodyPr>
          <a:lstStyle/>
          <a:p>
            <a:pPr algn="ctr"/>
            <a:r>
              <a:rPr lang="en-US" dirty="0" err="1"/>
              <a:t>eMolecules</a:t>
            </a:r>
            <a:r>
              <a:rPr lang="en-US" dirty="0"/>
              <a:t> ID</a:t>
            </a:r>
          </a:p>
          <a:p>
            <a:pPr algn="ctr"/>
            <a:r>
              <a:rPr lang="en-US" sz="1800" b="0" i="0" u="none" strike="noStrike" baseline="0" dirty="0">
                <a:latin typeface="LinLibertineTB"/>
              </a:rPr>
              <a:t>24424612</a:t>
            </a:r>
            <a:endParaRPr lang="en-US" dirty="0"/>
          </a:p>
        </p:txBody>
      </p:sp>
      <p:sp>
        <p:nvSpPr>
          <p:cNvPr id="16" name="TextBox 15">
            <a:extLst>
              <a:ext uri="{FF2B5EF4-FFF2-40B4-BE49-F238E27FC236}">
                <a16:creationId xmlns:a16="http://schemas.microsoft.com/office/drawing/2014/main" id="{25EBFA34-5228-4445-90C1-875CFEF9C628}"/>
              </a:ext>
            </a:extLst>
          </p:cNvPr>
          <p:cNvSpPr txBox="1"/>
          <p:nvPr/>
        </p:nvSpPr>
        <p:spPr>
          <a:xfrm>
            <a:off x="5026617" y="5057197"/>
            <a:ext cx="1707396" cy="644791"/>
          </a:xfrm>
          <a:prstGeom prst="rect">
            <a:avLst/>
          </a:prstGeom>
          <a:noFill/>
        </p:spPr>
        <p:txBody>
          <a:bodyPr wrap="square" rtlCol="0">
            <a:spAutoFit/>
          </a:bodyPr>
          <a:lstStyle/>
          <a:p>
            <a:pPr algn="ctr"/>
            <a:r>
              <a:rPr lang="en-US" dirty="0" err="1"/>
              <a:t>eMolecules</a:t>
            </a:r>
            <a:r>
              <a:rPr lang="en-US" dirty="0"/>
              <a:t> ID</a:t>
            </a:r>
          </a:p>
          <a:p>
            <a:pPr algn="ctr"/>
            <a:r>
              <a:rPr lang="en-US" sz="1800" b="0" i="0" u="none" strike="noStrike" baseline="0" dirty="0">
                <a:latin typeface="LinLibertineTB"/>
              </a:rPr>
              <a:t>18594404</a:t>
            </a:r>
            <a:endParaRPr lang="en-US" dirty="0"/>
          </a:p>
        </p:txBody>
      </p:sp>
      <p:sp>
        <p:nvSpPr>
          <p:cNvPr id="17" name="TextBox 16">
            <a:extLst>
              <a:ext uri="{FF2B5EF4-FFF2-40B4-BE49-F238E27FC236}">
                <a16:creationId xmlns:a16="http://schemas.microsoft.com/office/drawing/2014/main" id="{8AA0FC34-B6F7-4A90-955E-D127EFEB439F}"/>
              </a:ext>
            </a:extLst>
          </p:cNvPr>
          <p:cNvSpPr txBox="1"/>
          <p:nvPr/>
        </p:nvSpPr>
        <p:spPr>
          <a:xfrm>
            <a:off x="7211879" y="5057197"/>
            <a:ext cx="1707396" cy="644791"/>
          </a:xfrm>
          <a:prstGeom prst="rect">
            <a:avLst/>
          </a:prstGeom>
          <a:noFill/>
        </p:spPr>
        <p:txBody>
          <a:bodyPr wrap="square" rtlCol="0">
            <a:spAutoFit/>
          </a:bodyPr>
          <a:lstStyle/>
          <a:p>
            <a:pPr algn="ctr"/>
            <a:r>
              <a:rPr lang="en-US" dirty="0" err="1"/>
              <a:t>eMolecules</a:t>
            </a:r>
            <a:r>
              <a:rPr lang="en-US" dirty="0"/>
              <a:t> ID</a:t>
            </a:r>
          </a:p>
          <a:p>
            <a:pPr algn="ctr"/>
            <a:r>
              <a:rPr lang="en-US" sz="1800" b="0" i="0" u="none" strike="noStrike" baseline="0" dirty="0">
                <a:latin typeface="LinLibertineTB"/>
              </a:rPr>
              <a:t>313102183</a:t>
            </a:r>
            <a:endParaRPr lang="en-US" dirty="0"/>
          </a:p>
        </p:txBody>
      </p:sp>
    </p:spTree>
    <p:extLst>
      <p:ext uri="{BB962C8B-B14F-4D97-AF65-F5344CB8AC3E}">
        <p14:creationId xmlns:p14="http://schemas.microsoft.com/office/powerpoint/2010/main" val="3273301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758A8-0A2A-4903-93F1-0E423F7D6C5F}"/>
              </a:ext>
            </a:extLst>
          </p:cNvPr>
          <p:cNvSpPr>
            <a:spLocks noGrp="1"/>
          </p:cNvSpPr>
          <p:nvPr>
            <p:ph type="title"/>
          </p:nvPr>
        </p:nvSpPr>
        <p:spPr/>
        <p:txBody>
          <a:bodyPr/>
          <a:lstStyle/>
          <a:p>
            <a:r>
              <a:rPr lang="en-US" dirty="0"/>
              <a:t>Novel M</a:t>
            </a:r>
            <a:r>
              <a:rPr lang="en-US" baseline="-25000" dirty="0"/>
              <a:t>pro</a:t>
            </a:r>
            <a:r>
              <a:rPr lang="en-US" dirty="0"/>
              <a:t> Enamine Lead</a:t>
            </a:r>
          </a:p>
        </p:txBody>
      </p:sp>
      <p:sp>
        <p:nvSpPr>
          <p:cNvPr id="3" name="Content Placeholder 2">
            <a:extLst>
              <a:ext uri="{FF2B5EF4-FFF2-40B4-BE49-F238E27FC236}">
                <a16:creationId xmlns:a16="http://schemas.microsoft.com/office/drawing/2014/main" id="{E4465F76-92E4-43BA-9259-EEF3BF7DBE5E}"/>
              </a:ext>
            </a:extLst>
          </p:cNvPr>
          <p:cNvSpPr>
            <a:spLocks noGrp="1"/>
          </p:cNvSpPr>
          <p:nvPr>
            <p:ph idx="1"/>
          </p:nvPr>
        </p:nvSpPr>
        <p:spPr>
          <a:xfrm>
            <a:off x="465826" y="2781946"/>
            <a:ext cx="4509130" cy="2061274"/>
          </a:xfrm>
        </p:spPr>
        <p:txBody>
          <a:bodyPr/>
          <a:lstStyle/>
          <a:p>
            <a:r>
              <a:rPr lang="en-US" dirty="0"/>
              <a:t>Compound selected by Coherent Fusion in top &lt;1% of Enamine</a:t>
            </a:r>
          </a:p>
          <a:p>
            <a:r>
              <a:rPr lang="en-US" dirty="0"/>
              <a:t>Verified inhibitory potential at multiple concentrations</a:t>
            </a:r>
          </a:p>
          <a:p>
            <a:pPr marL="57150" indent="0">
              <a:buNone/>
            </a:pPr>
            <a:endParaRPr lang="en-US" dirty="0"/>
          </a:p>
          <a:p>
            <a:endParaRPr lang="en-US" dirty="0"/>
          </a:p>
        </p:txBody>
      </p:sp>
      <p:pic>
        <p:nvPicPr>
          <p:cNvPr id="1026" name="Picture 47">
            <a:extLst>
              <a:ext uri="{FF2B5EF4-FFF2-40B4-BE49-F238E27FC236}">
                <a16:creationId xmlns:a16="http://schemas.microsoft.com/office/drawing/2014/main" id="{BAE39CC6-41FC-435A-9D2D-4D4CC8C3F2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1902" y="2368255"/>
            <a:ext cx="2674937" cy="278923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1045887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758A8-0A2A-4903-93F1-0E423F7D6C5F}"/>
              </a:ext>
            </a:extLst>
          </p:cNvPr>
          <p:cNvSpPr>
            <a:spLocks noGrp="1"/>
          </p:cNvSpPr>
          <p:nvPr>
            <p:ph type="title"/>
          </p:nvPr>
        </p:nvSpPr>
        <p:spPr/>
        <p:txBody>
          <a:bodyPr/>
          <a:lstStyle/>
          <a:p>
            <a:r>
              <a:rPr lang="en-US" dirty="0"/>
              <a:t>Future Work</a:t>
            </a:r>
          </a:p>
        </p:txBody>
      </p:sp>
      <p:sp>
        <p:nvSpPr>
          <p:cNvPr id="3" name="Content Placeholder 2">
            <a:extLst>
              <a:ext uri="{FF2B5EF4-FFF2-40B4-BE49-F238E27FC236}">
                <a16:creationId xmlns:a16="http://schemas.microsoft.com/office/drawing/2014/main" id="{E4465F76-92E4-43BA-9259-EEF3BF7DBE5E}"/>
              </a:ext>
            </a:extLst>
          </p:cNvPr>
          <p:cNvSpPr>
            <a:spLocks noGrp="1"/>
          </p:cNvSpPr>
          <p:nvPr>
            <p:ph idx="1"/>
          </p:nvPr>
        </p:nvSpPr>
        <p:spPr>
          <a:xfrm>
            <a:off x="465826" y="2309247"/>
            <a:ext cx="4509130" cy="2848245"/>
          </a:xfrm>
        </p:spPr>
        <p:txBody>
          <a:bodyPr/>
          <a:lstStyle/>
          <a:p>
            <a:r>
              <a:rPr lang="en-US" dirty="0"/>
              <a:t>Target-specific tuning (M</a:t>
            </a:r>
            <a:r>
              <a:rPr lang="en-US" baseline="-25000" dirty="0"/>
              <a:t>pro</a:t>
            </a:r>
            <a:r>
              <a:rPr lang="en-US" dirty="0"/>
              <a:t>)</a:t>
            </a:r>
          </a:p>
          <a:p>
            <a:r>
              <a:rPr lang="en-US" dirty="0"/>
              <a:t>Semi-supervised training</a:t>
            </a:r>
          </a:p>
          <a:p>
            <a:r>
              <a:rPr lang="en-US" dirty="0"/>
              <a:t>CPU-only evaluation</a:t>
            </a:r>
          </a:p>
          <a:p>
            <a:r>
              <a:rPr lang="en-US" dirty="0"/>
              <a:t>Continue to use for compound selection</a:t>
            </a:r>
          </a:p>
          <a:p>
            <a:pPr marL="57150" indent="0">
              <a:buNone/>
            </a:pPr>
            <a:endParaRPr lang="en-US" dirty="0"/>
          </a:p>
          <a:p>
            <a:pPr marL="57150" indent="0">
              <a:buNone/>
            </a:pPr>
            <a:endParaRPr lang="en-US" dirty="0"/>
          </a:p>
          <a:p>
            <a:endParaRPr lang="en-US" dirty="0"/>
          </a:p>
        </p:txBody>
      </p:sp>
      <p:pic>
        <p:nvPicPr>
          <p:cNvPr id="5" name="Picture 47">
            <a:extLst>
              <a:ext uri="{FF2B5EF4-FFF2-40B4-BE49-F238E27FC236}">
                <a16:creationId xmlns:a16="http://schemas.microsoft.com/office/drawing/2014/main" id="{FF142894-1A3F-40CF-B63F-0F732D96E3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1902" y="2368255"/>
            <a:ext cx="2674937" cy="278923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6" name="Picture 2" descr="What do you call the disease caused by the novel coronavirus? Covid-19">
            <a:extLst>
              <a:ext uri="{FF2B5EF4-FFF2-40B4-BE49-F238E27FC236}">
                <a16:creationId xmlns:a16="http://schemas.microsoft.com/office/drawing/2014/main" id="{4F763EA2-1327-4F2D-9F5A-32C9697FC6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2840" y="67386"/>
            <a:ext cx="1091146" cy="1091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79045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US" dirty="0"/>
              <a:t>Funding / Acknowledgements</a:t>
            </a:r>
          </a:p>
        </p:txBody>
      </p:sp>
      <p:sp>
        <p:nvSpPr>
          <p:cNvPr id="16" name="Content Placeholder 15"/>
          <p:cNvSpPr>
            <a:spLocks noGrp="1"/>
          </p:cNvSpPr>
          <p:nvPr>
            <p:ph idx="1"/>
          </p:nvPr>
        </p:nvSpPr>
        <p:spPr>
          <a:xfrm>
            <a:off x="465826" y="1436688"/>
            <a:ext cx="4652274" cy="4976812"/>
          </a:xfrm>
        </p:spPr>
        <p:txBody>
          <a:bodyPr>
            <a:normAutofit fontScale="70000" lnSpcReduction="20000"/>
          </a:bodyPr>
          <a:lstStyle/>
          <a:p>
            <a:r>
              <a:rPr lang="en-US" dirty="0"/>
              <a:t>Professor </a:t>
            </a:r>
            <a:r>
              <a:rPr lang="en-US" dirty="0" err="1"/>
              <a:t>Xinquan</a:t>
            </a:r>
            <a:r>
              <a:rPr lang="en-US" dirty="0"/>
              <a:t> Wang</a:t>
            </a:r>
          </a:p>
          <a:p>
            <a:pPr lvl="1"/>
            <a:r>
              <a:rPr lang="en-US" dirty="0"/>
              <a:t>Tsinghua University</a:t>
            </a:r>
          </a:p>
          <a:p>
            <a:r>
              <a:rPr lang="en-US" dirty="0"/>
              <a:t>National Virtual Biotechnology Laboratory</a:t>
            </a:r>
          </a:p>
          <a:p>
            <a:pPr lvl="1"/>
            <a:r>
              <a:rPr lang="en-US" dirty="0"/>
              <a:t>DOE Office of Science</a:t>
            </a:r>
          </a:p>
          <a:p>
            <a:r>
              <a:rPr lang="en-US" dirty="0"/>
              <a:t>Coronavirus CARES Act</a:t>
            </a:r>
          </a:p>
          <a:p>
            <a:r>
              <a:rPr lang="en-US" dirty="0"/>
              <a:t>Laboratory Directed Research and Development projects</a:t>
            </a:r>
          </a:p>
          <a:p>
            <a:pPr lvl="1"/>
            <a:r>
              <a:rPr lang="en-US" dirty="0"/>
              <a:t>Lawrence Livermore National Laboratory</a:t>
            </a:r>
          </a:p>
          <a:p>
            <a:r>
              <a:rPr lang="en-US" dirty="0"/>
              <a:t>American Heart Association</a:t>
            </a:r>
          </a:p>
          <a:p>
            <a:r>
              <a:rPr lang="en-US" dirty="0"/>
              <a:t>ATOM Consortium</a:t>
            </a:r>
          </a:p>
          <a:p>
            <a:pPr lvl="1"/>
            <a:r>
              <a:rPr lang="en-US" dirty="0"/>
              <a:t>National Nuclear Security Administration</a:t>
            </a:r>
          </a:p>
          <a:p>
            <a:r>
              <a:rPr lang="en-US" dirty="0"/>
              <a:t>DTRA</a:t>
            </a:r>
          </a:p>
          <a:p>
            <a:r>
              <a:rPr lang="en-US" dirty="0"/>
              <a:t>Livermore Computing (LC)</a:t>
            </a:r>
          </a:p>
          <a:p>
            <a:r>
              <a:rPr lang="en-US" dirty="0"/>
              <a:t>Sandia National Laboratories</a:t>
            </a:r>
          </a:p>
        </p:txBody>
      </p:sp>
      <p:pic>
        <p:nvPicPr>
          <p:cNvPr id="2050" name="Picture 2">
            <a:extLst>
              <a:ext uri="{FF2B5EF4-FFF2-40B4-BE49-F238E27FC236}">
                <a16:creationId xmlns:a16="http://schemas.microsoft.com/office/drawing/2014/main" id="{B4D79F71-CEEA-4815-B4CC-15EA35447C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1818" y="1813524"/>
            <a:ext cx="821557" cy="82155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OVID 19 | Innovation and Partnerships Office">
            <a:extLst>
              <a:ext uri="{FF2B5EF4-FFF2-40B4-BE49-F238E27FC236}">
                <a16:creationId xmlns:a16="http://schemas.microsoft.com/office/drawing/2014/main" id="{831C9F31-22AE-48AB-937F-B7BB9D5E537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218" r="16356"/>
          <a:stretch/>
        </p:blipFill>
        <p:spPr bwMode="auto">
          <a:xfrm>
            <a:off x="5148129" y="3057100"/>
            <a:ext cx="730492" cy="64233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American Heart Association">
            <a:extLst>
              <a:ext uri="{FF2B5EF4-FFF2-40B4-BE49-F238E27FC236}">
                <a16:creationId xmlns:a16="http://schemas.microsoft.com/office/drawing/2014/main" id="{0FF8B1BD-7738-449B-98E4-D250D7B155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0230" y="3587951"/>
            <a:ext cx="821557" cy="82155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ATOM consortium">
            <a:extLst>
              <a:ext uri="{FF2B5EF4-FFF2-40B4-BE49-F238E27FC236}">
                <a16:creationId xmlns:a16="http://schemas.microsoft.com/office/drawing/2014/main" id="{F17861B0-FFF2-4971-9D85-4F091420FB9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0451" t="37667" r="21369" b="37667"/>
          <a:stretch/>
        </p:blipFill>
        <p:spPr bwMode="auto">
          <a:xfrm>
            <a:off x="4227216" y="4562149"/>
            <a:ext cx="1542119" cy="448389"/>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a:extLst>
              <a:ext uri="{FF2B5EF4-FFF2-40B4-BE49-F238E27FC236}">
                <a16:creationId xmlns:a16="http://schemas.microsoft.com/office/drawing/2014/main" id="{25188DE8-4708-46E4-B054-7B3235107B9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78621" y="4421912"/>
            <a:ext cx="1708597" cy="659115"/>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Defense Threat Reduction Agency - Wikipedia">
            <a:extLst>
              <a:ext uri="{FF2B5EF4-FFF2-40B4-BE49-F238E27FC236}">
                <a16:creationId xmlns:a16="http://schemas.microsoft.com/office/drawing/2014/main" id="{AFAC0621-FC5F-4086-AFCC-06C999A8976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53245" y="5096193"/>
            <a:ext cx="918755" cy="918755"/>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a:extLst>
              <a:ext uri="{FF2B5EF4-FFF2-40B4-BE49-F238E27FC236}">
                <a16:creationId xmlns:a16="http://schemas.microsoft.com/office/drawing/2014/main" id="{B6490335-4E66-4ABE-944D-011DCDAD046E}"/>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r="59712"/>
          <a:stretch/>
        </p:blipFill>
        <p:spPr bwMode="auto">
          <a:xfrm>
            <a:off x="4832865" y="5381941"/>
            <a:ext cx="965745" cy="95884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US" dirty="0"/>
              <a:t>References</a:t>
            </a:r>
          </a:p>
        </p:txBody>
      </p:sp>
      <p:pic>
        <p:nvPicPr>
          <p:cNvPr id="3" name="Picture 2" descr="A picture containing text, newspaper, screenshot, document&#10;&#10;Description automatically generated">
            <a:extLst>
              <a:ext uri="{FF2B5EF4-FFF2-40B4-BE49-F238E27FC236}">
                <a16:creationId xmlns:a16="http://schemas.microsoft.com/office/drawing/2014/main" id="{674B94DC-3EF3-401B-9A23-2D310C39B041}"/>
              </a:ext>
            </a:extLst>
          </p:cNvPr>
          <p:cNvPicPr>
            <a:picLocks noChangeAspect="1"/>
          </p:cNvPicPr>
          <p:nvPr/>
        </p:nvPicPr>
        <p:blipFill>
          <a:blip r:embed="rId2"/>
          <a:stretch>
            <a:fillRect/>
          </a:stretch>
        </p:blipFill>
        <p:spPr>
          <a:xfrm>
            <a:off x="12487" y="1378988"/>
            <a:ext cx="2467243" cy="4887242"/>
          </a:xfrm>
          <a:prstGeom prst="rect">
            <a:avLst/>
          </a:prstGeom>
        </p:spPr>
      </p:pic>
      <p:pic>
        <p:nvPicPr>
          <p:cNvPr id="7" name="Picture 6" descr="A close-up of a document&#10;&#10;Description automatically generated with low confidence">
            <a:extLst>
              <a:ext uri="{FF2B5EF4-FFF2-40B4-BE49-F238E27FC236}">
                <a16:creationId xmlns:a16="http://schemas.microsoft.com/office/drawing/2014/main" id="{E5B4C268-5064-4357-BB3A-874BBCABF45A}"/>
              </a:ext>
            </a:extLst>
          </p:cNvPr>
          <p:cNvPicPr>
            <a:picLocks noChangeAspect="1"/>
          </p:cNvPicPr>
          <p:nvPr/>
        </p:nvPicPr>
        <p:blipFill>
          <a:blip r:embed="rId3"/>
          <a:stretch>
            <a:fillRect/>
          </a:stretch>
        </p:blipFill>
        <p:spPr>
          <a:xfrm>
            <a:off x="2448733" y="1365287"/>
            <a:ext cx="2394489" cy="4900942"/>
          </a:xfrm>
          <a:prstGeom prst="rect">
            <a:avLst/>
          </a:prstGeom>
        </p:spPr>
      </p:pic>
      <p:pic>
        <p:nvPicPr>
          <p:cNvPr id="9" name="Picture 8" descr="Text&#10;&#10;Description automatically generated">
            <a:extLst>
              <a:ext uri="{FF2B5EF4-FFF2-40B4-BE49-F238E27FC236}">
                <a16:creationId xmlns:a16="http://schemas.microsoft.com/office/drawing/2014/main" id="{ED6AF491-1173-4C92-8F68-86E6ED380AE9}"/>
              </a:ext>
            </a:extLst>
          </p:cNvPr>
          <p:cNvPicPr>
            <a:picLocks noChangeAspect="1"/>
          </p:cNvPicPr>
          <p:nvPr/>
        </p:nvPicPr>
        <p:blipFill>
          <a:blip r:embed="rId4"/>
          <a:stretch>
            <a:fillRect/>
          </a:stretch>
        </p:blipFill>
        <p:spPr>
          <a:xfrm>
            <a:off x="4858720" y="1378987"/>
            <a:ext cx="2136276" cy="938009"/>
          </a:xfrm>
          <a:prstGeom prst="rect">
            <a:avLst/>
          </a:prstGeom>
        </p:spPr>
      </p:pic>
      <p:pic>
        <p:nvPicPr>
          <p:cNvPr id="11" name="Picture 10" descr="A close-up of a document&#10;&#10;Description automatically generated with medium confidence">
            <a:extLst>
              <a:ext uri="{FF2B5EF4-FFF2-40B4-BE49-F238E27FC236}">
                <a16:creationId xmlns:a16="http://schemas.microsoft.com/office/drawing/2014/main" id="{D5D5B695-FCD9-45AE-AD0A-AA0A526870C0}"/>
              </a:ext>
            </a:extLst>
          </p:cNvPr>
          <p:cNvPicPr>
            <a:picLocks noChangeAspect="1"/>
          </p:cNvPicPr>
          <p:nvPr/>
        </p:nvPicPr>
        <p:blipFill>
          <a:blip r:embed="rId5"/>
          <a:stretch>
            <a:fillRect/>
          </a:stretch>
        </p:blipFill>
        <p:spPr>
          <a:xfrm>
            <a:off x="4858720" y="2330695"/>
            <a:ext cx="2136276" cy="1483977"/>
          </a:xfrm>
          <a:prstGeom prst="rect">
            <a:avLst/>
          </a:prstGeom>
        </p:spPr>
      </p:pic>
      <p:pic>
        <p:nvPicPr>
          <p:cNvPr id="13" name="Picture 12" descr="A picture containing text, newspaper, screenshot, document&#10;&#10;Description automatically generated">
            <a:extLst>
              <a:ext uri="{FF2B5EF4-FFF2-40B4-BE49-F238E27FC236}">
                <a16:creationId xmlns:a16="http://schemas.microsoft.com/office/drawing/2014/main" id="{729623F4-A746-4AC1-B41C-9A1F71910FC8}"/>
              </a:ext>
            </a:extLst>
          </p:cNvPr>
          <p:cNvPicPr>
            <a:picLocks noChangeAspect="1"/>
          </p:cNvPicPr>
          <p:nvPr/>
        </p:nvPicPr>
        <p:blipFill>
          <a:blip r:embed="rId6"/>
          <a:stretch>
            <a:fillRect/>
          </a:stretch>
        </p:blipFill>
        <p:spPr>
          <a:xfrm>
            <a:off x="4881967" y="3822609"/>
            <a:ext cx="2113029" cy="2523895"/>
          </a:xfrm>
          <a:prstGeom prst="rect">
            <a:avLst/>
          </a:prstGeom>
        </p:spPr>
      </p:pic>
      <p:pic>
        <p:nvPicPr>
          <p:cNvPr id="17" name="Picture 16" descr="Text, letter&#10;&#10;Description automatically generated">
            <a:extLst>
              <a:ext uri="{FF2B5EF4-FFF2-40B4-BE49-F238E27FC236}">
                <a16:creationId xmlns:a16="http://schemas.microsoft.com/office/drawing/2014/main" id="{6E6E1551-E43D-46B9-AC1A-896FCA0387D5}"/>
              </a:ext>
            </a:extLst>
          </p:cNvPr>
          <p:cNvPicPr>
            <a:picLocks noChangeAspect="1"/>
          </p:cNvPicPr>
          <p:nvPr/>
        </p:nvPicPr>
        <p:blipFill>
          <a:blip r:embed="rId7"/>
          <a:stretch>
            <a:fillRect/>
          </a:stretch>
        </p:blipFill>
        <p:spPr>
          <a:xfrm>
            <a:off x="6979498" y="1394484"/>
            <a:ext cx="2164502" cy="1439339"/>
          </a:xfrm>
          <a:prstGeom prst="rect">
            <a:avLst/>
          </a:prstGeom>
        </p:spPr>
      </p:pic>
      <p:pic>
        <p:nvPicPr>
          <p:cNvPr id="19" name="Picture 18" descr="Text&#10;&#10;Description automatically generated">
            <a:extLst>
              <a:ext uri="{FF2B5EF4-FFF2-40B4-BE49-F238E27FC236}">
                <a16:creationId xmlns:a16="http://schemas.microsoft.com/office/drawing/2014/main" id="{D233B129-94A0-46ED-9162-9F7F7408B4BB}"/>
              </a:ext>
            </a:extLst>
          </p:cNvPr>
          <p:cNvPicPr>
            <a:picLocks noChangeAspect="1"/>
          </p:cNvPicPr>
          <p:nvPr/>
        </p:nvPicPr>
        <p:blipFill>
          <a:blip r:embed="rId8"/>
          <a:stretch>
            <a:fillRect/>
          </a:stretch>
        </p:blipFill>
        <p:spPr>
          <a:xfrm>
            <a:off x="6994996" y="2833822"/>
            <a:ext cx="2093751" cy="595178"/>
          </a:xfrm>
          <a:prstGeom prst="rect">
            <a:avLst/>
          </a:prstGeom>
        </p:spPr>
      </p:pic>
      <p:pic>
        <p:nvPicPr>
          <p:cNvPr id="21" name="Picture 20" descr="Text&#10;&#10;Description automatically generated">
            <a:extLst>
              <a:ext uri="{FF2B5EF4-FFF2-40B4-BE49-F238E27FC236}">
                <a16:creationId xmlns:a16="http://schemas.microsoft.com/office/drawing/2014/main" id="{E85C4CC7-644A-4E82-BE97-98E5481A9157}"/>
              </a:ext>
            </a:extLst>
          </p:cNvPr>
          <p:cNvPicPr>
            <a:picLocks noChangeAspect="1"/>
          </p:cNvPicPr>
          <p:nvPr/>
        </p:nvPicPr>
        <p:blipFill>
          <a:blip r:embed="rId9"/>
          <a:stretch>
            <a:fillRect/>
          </a:stretch>
        </p:blipFill>
        <p:spPr>
          <a:xfrm>
            <a:off x="6992226" y="3436937"/>
            <a:ext cx="2143960" cy="480636"/>
          </a:xfrm>
          <a:prstGeom prst="rect">
            <a:avLst/>
          </a:prstGeom>
        </p:spPr>
      </p:pic>
    </p:spTree>
    <p:extLst>
      <p:ext uri="{BB962C8B-B14F-4D97-AF65-F5344CB8AC3E}">
        <p14:creationId xmlns:p14="http://schemas.microsoft.com/office/powerpoint/2010/main" val="30914593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0" y="4527171"/>
            <a:ext cx="4399351" cy="1569660"/>
          </a:xfrm>
          <a:prstGeom prst="rect">
            <a:avLst/>
          </a:prstGeom>
        </p:spPr>
        <p:txBody>
          <a:bodyPr wrap="square" anchor="b" anchorCtr="0">
            <a:spAutoFit/>
          </a:bodyPr>
          <a:lstStyle/>
          <a:p>
            <a:r>
              <a:rPr lang="en-US" sz="800" b="1" dirty="0">
                <a:solidFill>
                  <a:schemeClr val="bg1"/>
                </a:solidFill>
              </a:rPr>
              <a:t>Disclaimer</a:t>
            </a:r>
          </a:p>
          <a:p>
            <a:r>
              <a:rPr lang="en-US" sz="800" dirty="0">
                <a:solidFill>
                  <a:schemeClr val="bg1"/>
                </a:solidFill>
              </a:rPr>
              <a:t>This document was prepared as an account of work sponsored by an agency of the United States government. Neither the United States government nor Lawrence Livermore National Security, LLC, nor any of their employees makes any warranty, expressed or implied, or assumes any legal liability or responsibility for the accuracy, completeness, or usefulness of any information, apparatus, product, or process disclosed, or represents that its use would not infringe privately owned rights. Reference herein to any specific commercial product, process, or service by trade name, trademark, manufacturer, or otherwise does not necessarily constitute or imply its endorsement, recommendation, or favoring by the United States government or Lawrence Livermore National Security, LLC. The views and opinions of authors expressed herein do not necessarily state or reflect those of the United States government or Lawrence Livermore National Security, LLC, and shall not be used for advertising or product endorsement purposes.</a:t>
            </a:r>
            <a:endParaRPr lang="en-US" sz="1050" b="0" i="0" dirty="0">
              <a:solidFill>
                <a:schemeClr val="bg1"/>
              </a:solidFill>
              <a:effectLst/>
              <a:latin typeface="Open Sans" panose="020B0606030504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US" dirty="0"/>
              <a:t>SG-CNN vs. 3D-CNN Features</a:t>
            </a:r>
          </a:p>
        </p:txBody>
      </p:sp>
      <p:pic>
        <p:nvPicPr>
          <p:cNvPr id="4" name="Picture 3" descr="Chart&#10;&#10;Description automatically generated with medium confidence">
            <a:extLst>
              <a:ext uri="{FF2B5EF4-FFF2-40B4-BE49-F238E27FC236}">
                <a16:creationId xmlns:a16="http://schemas.microsoft.com/office/drawing/2014/main" id="{7EA00339-D138-47C3-AB4C-11036475D90F}"/>
              </a:ext>
            </a:extLst>
          </p:cNvPr>
          <p:cNvPicPr>
            <a:picLocks noChangeAspect="1"/>
          </p:cNvPicPr>
          <p:nvPr/>
        </p:nvPicPr>
        <p:blipFill>
          <a:blip r:embed="rId2"/>
          <a:stretch>
            <a:fillRect/>
          </a:stretch>
        </p:blipFill>
        <p:spPr>
          <a:xfrm>
            <a:off x="2293981" y="1506735"/>
            <a:ext cx="4137815" cy="4882250"/>
          </a:xfrm>
          <a:prstGeom prst="rect">
            <a:avLst/>
          </a:prstGeom>
        </p:spPr>
      </p:pic>
    </p:spTree>
    <p:extLst>
      <p:ext uri="{BB962C8B-B14F-4D97-AF65-F5344CB8AC3E}">
        <p14:creationId xmlns:p14="http://schemas.microsoft.com/office/powerpoint/2010/main" val="18003876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COVID-19 / Deep Fusion Timeline</a:t>
            </a:r>
          </a:p>
        </p:txBody>
      </p:sp>
      <p:pic>
        <p:nvPicPr>
          <p:cNvPr id="1026" name="Picture 2" descr="What do you call the disease caused by the novel coronavirus? Covid-19">
            <a:extLst>
              <a:ext uri="{FF2B5EF4-FFF2-40B4-BE49-F238E27FC236}">
                <a16:creationId xmlns:a16="http://schemas.microsoft.com/office/drawing/2014/main" id="{2922914B-4E05-4F07-B0E4-5650035EEF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2840" y="67386"/>
            <a:ext cx="1091146" cy="109114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50C60885-0BFD-46A3-9579-EC1FC9A099FC}"/>
              </a:ext>
            </a:extLst>
          </p:cNvPr>
          <p:cNvSpPr/>
          <p:nvPr/>
        </p:nvSpPr>
        <p:spPr bwMode="auto">
          <a:xfrm>
            <a:off x="177094" y="3474720"/>
            <a:ext cx="647028" cy="547687"/>
          </a:xfrm>
          <a:prstGeom prst="rect">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16200000" scaled="1"/>
            <a:tileRect/>
          </a:gradFill>
          <a:ln>
            <a:solidFill>
              <a:schemeClr val="accent1">
                <a:lumMod val="75000"/>
              </a:schemeClr>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r>
              <a:rPr lang="en-US" sz="1600" dirty="0">
                <a:solidFill>
                  <a:srgbClr val="000000"/>
                </a:solidFill>
              </a:rPr>
              <a:t>Jan.</a:t>
            </a:r>
          </a:p>
          <a:p>
            <a:pPr algn="ctr">
              <a:spcBef>
                <a:spcPct val="0"/>
              </a:spcBef>
            </a:pPr>
            <a:r>
              <a:rPr lang="en-US" sz="1600" dirty="0">
                <a:solidFill>
                  <a:srgbClr val="000000"/>
                </a:solidFill>
              </a:rPr>
              <a:t>2020</a:t>
            </a:r>
          </a:p>
        </p:txBody>
      </p:sp>
      <p:sp>
        <p:nvSpPr>
          <p:cNvPr id="9" name="Rectangle 8">
            <a:extLst>
              <a:ext uri="{FF2B5EF4-FFF2-40B4-BE49-F238E27FC236}">
                <a16:creationId xmlns:a16="http://schemas.microsoft.com/office/drawing/2014/main" id="{C182A684-4D80-4C68-AA87-759F7A53E797}"/>
              </a:ext>
            </a:extLst>
          </p:cNvPr>
          <p:cNvSpPr/>
          <p:nvPr/>
        </p:nvSpPr>
        <p:spPr bwMode="auto">
          <a:xfrm>
            <a:off x="829101" y="3474720"/>
            <a:ext cx="647028" cy="547687"/>
          </a:xfrm>
          <a:prstGeom prst="rect">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16200000" scaled="1"/>
            <a:tileRect/>
          </a:gradFill>
          <a:ln>
            <a:solidFill>
              <a:schemeClr val="accent1">
                <a:lumMod val="75000"/>
              </a:schemeClr>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r>
              <a:rPr lang="en-US" sz="1600" dirty="0">
                <a:solidFill>
                  <a:srgbClr val="000000"/>
                </a:solidFill>
              </a:rPr>
              <a:t>Feb.</a:t>
            </a:r>
          </a:p>
          <a:p>
            <a:pPr algn="ctr">
              <a:spcBef>
                <a:spcPct val="0"/>
              </a:spcBef>
            </a:pPr>
            <a:r>
              <a:rPr lang="en-US" sz="1600" dirty="0">
                <a:solidFill>
                  <a:srgbClr val="000000"/>
                </a:solidFill>
              </a:rPr>
              <a:t>2020</a:t>
            </a:r>
          </a:p>
        </p:txBody>
      </p:sp>
      <p:sp>
        <p:nvSpPr>
          <p:cNvPr id="10" name="Rectangle 9">
            <a:extLst>
              <a:ext uri="{FF2B5EF4-FFF2-40B4-BE49-F238E27FC236}">
                <a16:creationId xmlns:a16="http://schemas.microsoft.com/office/drawing/2014/main" id="{5B67201A-2895-4A58-903A-E173A73AAD0B}"/>
              </a:ext>
            </a:extLst>
          </p:cNvPr>
          <p:cNvSpPr/>
          <p:nvPr/>
        </p:nvSpPr>
        <p:spPr bwMode="auto">
          <a:xfrm>
            <a:off x="1481108" y="3474720"/>
            <a:ext cx="647028" cy="547687"/>
          </a:xfrm>
          <a:prstGeom prst="rect">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16200000" scaled="1"/>
            <a:tileRect/>
          </a:gradFill>
          <a:ln>
            <a:solidFill>
              <a:schemeClr val="accent1">
                <a:lumMod val="75000"/>
              </a:schemeClr>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r>
              <a:rPr lang="en-US" sz="1600" dirty="0">
                <a:solidFill>
                  <a:srgbClr val="000000"/>
                </a:solidFill>
              </a:rPr>
              <a:t>Mar.</a:t>
            </a:r>
          </a:p>
          <a:p>
            <a:pPr algn="ctr">
              <a:spcBef>
                <a:spcPct val="0"/>
              </a:spcBef>
            </a:pPr>
            <a:r>
              <a:rPr lang="en-US" sz="1600" dirty="0">
                <a:solidFill>
                  <a:srgbClr val="000000"/>
                </a:solidFill>
              </a:rPr>
              <a:t>2020</a:t>
            </a:r>
          </a:p>
        </p:txBody>
      </p:sp>
      <p:sp>
        <p:nvSpPr>
          <p:cNvPr id="11" name="Rectangle 10">
            <a:extLst>
              <a:ext uri="{FF2B5EF4-FFF2-40B4-BE49-F238E27FC236}">
                <a16:creationId xmlns:a16="http://schemas.microsoft.com/office/drawing/2014/main" id="{DA4A5D60-AD31-4243-9ACD-0D5957AB517A}"/>
              </a:ext>
            </a:extLst>
          </p:cNvPr>
          <p:cNvSpPr/>
          <p:nvPr/>
        </p:nvSpPr>
        <p:spPr bwMode="auto">
          <a:xfrm>
            <a:off x="2133115" y="3474720"/>
            <a:ext cx="647028" cy="547687"/>
          </a:xfrm>
          <a:prstGeom prst="rect">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16200000" scaled="1"/>
            <a:tileRect/>
          </a:gradFill>
          <a:ln>
            <a:solidFill>
              <a:schemeClr val="accent1">
                <a:lumMod val="75000"/>
              </a:schemeClr>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r>
              <a:rPr lang="en-US" sz="1600" dirty="0">
                <a:solidFill>
                  <a:srgbClr val="000000"/>
                </a:solidFill>
              </a:rPr>
              <a:t>Apr.</a:t>
            </a:r>
          </a:p>
          <a:p>
            <a:pPr algn="ctr">
              <a:spcBef>
                <a:spcPct val="0"/>
              </a:spcBef>
            </a:pPr>
            <a:r>
              <a:rPr lang="en-US" sz="1600" dirty="0">
                <a:solidFill>
                  <a:srgbClr val="000000"/>
                </a:solidFill>
              </a:rPr>
              <a:t>2020</a:t>
            </a:r>
          </a:p>
        </p:txBody>
      </p:sp>
      <p:sp>
        <p:nvSpPr>
          <p:cNvPr id="15" name="Rectangle 14">
            <a:extLst>
              <a:ext uri="{FF2B5EF4-FFF2-40B4-BE49-F238E27FC236}">
                <a16:creationId xmlns:a16="http://schemas.microsoft.com/office/drawing/2014/main" id="{2829A16C-D89A-4318-8611-29E47B675366}"/>
              </a:ext>
            </a:extLst>
          </p:cNvPr>
          <p:cNvSpPr/>
          <p:nvPr/>
        </p:nvSpPr>
        <p:spPr bwMode="auto">
          <a:xfrm>
            <a:off x="2785122" y="3474720"/>
            <a:ext cx="647028" cy="547687"/>
          </a:xfrm>
          <a:prstGeom prst="rect">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16200000" scaled="1"/>
            <a:tileRect/>
          </a:gradFill>
          <a:ln>
            <a:solidFill>
              <a:schemeClr val="accent1">
                <a:lumMod val="75000"/>
              </a:schemeClr>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r>
              <a:rPr lang="en-US" sz="1600" dirty="0">
                <a:solidFill>
                  <a:srgbClr val="000000"/>
                </a:solidFill>
              </a:rPr>
              <a:t>May</a:t>
            </a:r>
          </a:p>
          <a:p>
            <a:pPr algn="ctr">
              <a:spcBef>
                <a:spcPct val="0"/>
              </a:spcBef>
            </a:pPr>
            <a:r>
              <a:rPr lang="en-US" sz="1600" dirty="0">
                <a:solidFill>
                  <a:srgbClr val="000000"/>
                </a:solidFill>
              </a:rPr>
              <a:t>2020</a:t>
            </a:r>
          </a:p>
        </p:txBody>
      </p:sp>
      <p:sp>
        <p:nvSpPr>
          <p:cNvPr id="16" name="Rectangle 15">
            <a:extLst>
              <a:ext uri="{FF2B5EF4-FFF2-40B4-BE49-F238E27FC236}">
                <a16:creationId xmlns:a16="http://schemas.microsoft.com/office/drawing/2014/main" id="{56BDEC9F-5378-4E0D-BECF-87A06BDD7B67}"/>
              </a:ext>
            </a:extLst>
          </p:cNvPr>
          <p:cNvSpPr/>
          <p:nvPr/>
        </p:nvSpPr>
        <p:spPr bwMode="auto">
          <a:xfrm>
            <a:off x="3437129" y="3474720"/>
            <a:ext cx="647028" cy="547687"/>
          </a:xfrm>
          <a:prstGeom prst="rect">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16200000" scaled="1"/>
            <a:tileRect/>
          </a:gradFill>
          <a:ln>
            <a:solidFill>
              <a:schemeClr val="accent1">
                <a:lumMod val="75000"/>
              </a:schemeClr>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r>
              <a:rPr lang="en-US" sz="1600" dirty="0">
                <a:solidFill>
                  <a:srgbClr val="000000"/>
                </a:solidFill>
              </a:rPr>
              <a:t>Jun.</a:t>
            </a:r>
          </a:p>
          <a:p>
            <a:pPr algn="ctr">
              <a:spcBef>
                <a:spcPct val="0"/>
              </a:spcBef>
            </a:pPr>
            <a:r>
              <a:rPr lang="en-US" sz="1600" dirty="0">
                <a:solidFill>
                  <a:srgbClr val="000000"/>
                </a:solidFill>
              </a:rPr>
              <a:t>2020</a:t>
            </a:r>
          </a:p>
        </p:txBody>
      </p:sp>
      <p:sp>
        <p:nvSpPr>
          <p:cNvPr id="17" name="Rectangle 16">
            <a:extLst>
              <a:ext uri="{FF2B5EF4-FFF2-40B4-BE49-F238E27FC236}">
                <a16:creationId xmlns:a16="http://schemas.microsoft.com/office/drawing/2014/main" id="{D0F79BAD-FD4D-4C4E-A1C6-16C7E683831A}"/>
              </a:ext>
            </a:extLst>
          </p:cNvPr>
          <p:cNvSpPr/>
          <p:nvPr/>
        </p:nvSpPr>
        <p:spPr bwMode="auto">
          <a:xfrm>
            <a:off x="4077498" y="3474720"/>
            <a:ext cx="647028" cy="547687"/>
          </a:xfrm>
          <a:prstGeom prst="rect">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16200000" scaled="1"/>
            <a:tileRect/>
          </a:gradFill>
          <a:ln>
            <a:solidFill>
              <a:schemeClr val="accent1">
                <a:lumMod val="75000"/>
              </a:schemeClr>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r>
              <a:rPr lang="en-US" sz="1600" dirty="0">
                <a:solidFill>
                  <a:srgbClr val="000000"/>
                </a:solidFill>
              </a:rPr>
              <a:t>Jul.</a:t>
            </a:r>
          </a:p>
          <a:p>
            <a:pPr algn="ctr">
              <a:spcBef>
                <a:spcPct val="0"/>
              </a:spcBef>
            </a:pPr>
            <a:r>
              <a:rPr lang="en-US" sz="1600" dirty="0">
                <a:solidFill>
                  <a:srgbClr val="000000"/>
                </a:solidFill>
              </a:rPr>
              <a:t>2020</a:t>
            </a:r>
          </a:p>
        </p:txBody>
      </p:sp>
      <p:sp>
        <p:nvSpPr>
          <p:cNvPr id="18" name="Rectangle 17">
            <a:extLst>
              <a:ext uri="{FF2B5EF4-FFF2-40B4-BE49-F238E27FC236}">
                <a16:creationId xmlns:a16="http://schemas.microsoft.com/office/drawing/2014/main" id="{FBCB1AF7-5075-49F2-BF1E-290D304DA96C}"/>
              </a:ext>
            </a:extLst>
          </p:cNvPr>
          <p:cNvSpPr/>
          <p:nvPr/>
        </p:nvSpPr>
        <p:spPr bwMode="auto">
          <a:xfrm>
            <a:off x="4723686" y="3474720"/>
            <a:ext cx="1112570" cy="547687"/>
          </a:xfrm>
          <a:prstGeom prst="rect">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16200000" scaled="1"/>
            <a:tileRect/>
          </a:gradFill>
          <a:ln>
            <a:solidFill>
              <a:schemeClr val="accent1">
                <a:lumMod val="75000"/>
              </a:schemeClr>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r>
              <a:rPr lang="en-US" sz="1600" dirty="0">
                <a:solidFill>
                  <a:srgbClr val="000000"/>
                </a:solidFill>
              </a:rPr>
              <a:t>Aug.- Dec.</a:t>
            </a:r>
          </a:p>
          <a:p>
            <a:pPr algn="ctr">
              <a:spcBef>
                <a:spcPct val="0"/>
              </a:spcBef>
            </a:pPr>
            <a:r>
              <a:rPr lang="en-US" sz="1600" dirty="0">
                <a:solidFill>
                  <a:srgbClr val="000000"/>
                </a:solidFill>
              </a:rPr>
              <a:t>2020</a:t>
            </a:r>
          </a:p>
        </p:txBody>
      </p:sp>
      <p:sp>
        <p:nvSpPr>
          <p:cNvPr id="7" name="Arrow: Down 6">
            <a:extLst>
              <a:ext uri="{FF2B5EF4-FFF2-40B4-BE49-F238E27FC236}">
                <a16:creationId xmlns:a16="http://schemas.microsoft.com/office/drawing/2014/main" id="{FED041D3-B9DE-4D56-97B1-8FF3DD76090C}"/>
              </a:ext>
            </a:extLst>
          </p:cNvPr>
          <p:cNvSpPr/>
          <p:nvPr/>
        </p:nvSpPr>
        <p:spPr bwMode="auto">
          <a:xfrm>
            <a:off x="271368" y="2652382"/>
            <a:ext cx="170954" cy="771277"/>
          </a:xfrm>
          <a:prstGeom prst="downArrow">
            <a:avLst/>
          </a:prstGeom>
          <a:solidFill>
            <a:schemeClr val="accent1"/>
          </a:solidFill>
          <a:ln>
            <a:solidFill>
              <a:schemeClr val="accent1">
                <a:lumMod val="75000"/>
              </a:schemeClr>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dirty="0">
              <a:solidFill>
                <a:srgbClr val="000000"/>
              </a:solidFill>
            </a:endParaRPr>
          </a:p>
        </p:txBody>
      </p:sp>
      <p:sp>
        <p:nvSpPr>
          <p:cNvPr id="8" name="Rectangle 7">
            <a:extLst>
              <a:ext uri="{FF2B5EF4-FFF2-40B4-BE49-F238E27FC236}">
                <a16:creationId xmlns:a16="http://schemas.microsoft.com/office/drawing/2014/main" id="{10F213B7-3CB9-4A56-978C-4515962551DC}"/>
              </a:ext>
            </a:extLst>
          </p:cNvPr>
          <p:cNvSpPr/>
          <p:nvPr/>
        </p:nvSpPr>
        <p:spPr bwMode="auto">
          <a:xfrm>
            <a:off x="55659" y="2052473"/>
            <a:ext cx="979159" cy="547686"/>
          </a:xfrm>
          <a:prstGeom prst="rect">
            <a:avLst/>
          </a:prstGeom>
          <a:solidFill>
            <a:schemeClr val="accent1"/>
          </a:solidFill>
          <a:ln>
            <a:solidFill>
              <a:schemeClr val="accent1">
                <a:lumMod val="75000"/>
              </a:schemeClr>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r>
              <a:rPr lang="en-US" sz="1600" dirty="0">
                <a:ln>
                  <a:solidFill>
                    <a:schemeClr val="bg1"/>
                  </a:solidFill>
                </a:ln>
                <a:solidFill>
                  <a:schemeClr val="bg1"/>
                </a:solidFill>
              </a:rPr>
              <a:t>First Case</a:t>
            </a:r>
          </a:p>
          <a:p>
            <a:pPr algn="ctr">
              <a:spcBef>
                <a:spcPct val="0"/>
              </a:spcBef>
            </a:pPr>
            <a:r>
              <a:rPr lang="en-US" sz="1600" dirty="0">
                <a:ln>
                  <a:solidFill>
                    <a:schemeClr val="bg1"/>
                  </a:solidFill>
                </a:ln>
                <a:solidFill>
                  <a:schemeClr val="bg1"/>
                </a:solidFill>
              </a:rPr>
              <a:t>(WHO)</a:t>
            </a:r>
          </a:p>
        </p:txBody>
      </p:sp>
      <p:sp>
        <p:nvSpPr>
          <p:cNvPr id="24" name="Arrow: Down 23">
            <a:extLst>
              <a:ext uri="{FF2B5EF4-FFF2-40B4-BE49-F238E27FC236}">
                <a16:creationId xmlns:a16="http://schemas.microsoft.com/office/drawing/2014/main" id="{DBACDFCE-0F7E-4FE7-AA77-5D1921322ABD}"/>
              </a:ext>
            </a:extLst>
          </p:cNvPr>
          <p:cNvSpPr/>
          <p:nvPr/>
        </p:nvSpPr>
        <p:spPr bwMode="auto">
          <a:xfrm rot="10800000">
            <a:off x="740896" y="4053178"/>
            <a:ext cx="170955" cy="547689"/>
          </a:xfrm>
          <a:prstGeom prst="downArrow">
            <a:avLst/>
          </a:prstGeom>
          <a:solidFill>
            <a:schemeClr val="accent1"/>
          </a:solidFill>
          <a:ln>
            <a:solidFill>
              <a:schemeClr val="accent1">
                <a:lumMod val="75000"/>
              </a:schemeClr>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dirty="0">
              <a:solidFill>
                <a:srgbClr val="000000"/>
              </a:solidFill>
            </a:endParaRPr>
          </a:p>
        </p:txBody>
      </p:sp>
      <p:sp>
        <p:nvSpPr>
          <p:cNvPr id="25" name="Rectangle 24">
            <a:extLst>
              <a:ext uri="{FF2B5EF4-FFF2-40B4-BE49-F238E27FC236}">
                <a16:creationId xmlns:a16="http://schemas.microsoft.com/office/drawing/2014/main" id="{C4512105-4CFB-4D76-8972-270D5BEB60F7}"/>
              </a:ext>
            </a:extLst>
          </p:cNvPr>
          <p:cNvSpPr/>
          <p:nvPr/>
        </p:nvSpPr>
        <p:spPr bwMode="auto">
          <a:xfrm>
            <a:off x="186005" y="4661042"/>
            <a:ext cx="1280737" cy="1038185"/>
          </a:xfrm>
          <a:prstGeom prst="rect">
            <a:avLst/>
          </a:prstGeom>
          <a:solidFill>
            <a:schemeClr val="accent1"/>
          </a:solidFill>
          <a:ln>
            <a:solidFill>
              <a:schemeClr val="accent1">
                <a:lumMod val="75000"/>
              </a:schemeClr>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r>
              <a:rPr lang="en-US" sz="1600" dirty="0">
                <a:ln>
                  <a:solidFill>
                    <a:schemeClr val="bg1"/>
                  </a:solidFill>
                </a:ln>
                <a:solidFill>
                  <a:schemeClr val="bg1"/>
                </a:solidFill>
              </a:rPr>
              <a:t>Original Deep Fusion Paper Drafted</a:t>
            </a:r>
          </a:p>
        </p:txBody>
      </p:sp>
      <p:sp>
        <p:nvSpPr>
          <p:cNvPr id="26" name="Arrow: Down 25">
            <a:extLst>
              <a:ext uri="{FF2B5EF4-FFF2-40B4-BE49-F238E27FC236}">
                <a16:creationId xmlns:a16="http://schemas.microsoft.com/office/drawing/2014/main" id="{876D1CD4-81DC-4634-83D1-C1127283D363}"/>
              </a:ext>
            </a:extLst>
          </p:cNvPr>
          <p:cNvSpPr/>
          <p:nvPr/>
        </p:nvSpPr>
        <p:spPr bwMode="auto">
          <a:xfrm>
            <a:off x="1607180" y="2162755"/>
            <a:ext cx="170954" cy="1286123"/>
          </a:xfrm>
          <a:prstGeom prst="downArrow">
            <a:avLst/>
          </a:prstGeom>
          <a:solidFill>
            <a:schemeClr val="accent1"/>
          </a:solidFill>
          <a:ln>
            <a:solidFill>
              <a:schemeClr val="accent1">
                <a:lumMod val="75000"/>
              </a:schemeClr>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dirty="0">
              <a:solidFill>
                <a:srgbClr val="000000"/>
              </a:solidFill>
            </a:endParaRPr>
          </a:p>
        </p:txBody>
      </p:sp>
      <p:sp>
        <p:nvSpPr>
          <p:cNvPr id="27" name="Rectangle 26">
            <a:extLst>
              <a:ext uri="{FF2B5EF4-FFF2-40B4-BE49-F238E27FC236}">
                <a16:creationId xmlns:a16="http://schemas.microsoft.com/office/drawing/2014/main" id="{50DDCBD3-A804-4BED-A7B6-4E87E03CD487}"/>
              </a:ext>
            </a:extLst>
          </p:cNvPr>
          <p:cNvSpPr/>
          <p:nvPr/>
        </p:nvSpPr>
        <p:spPr bwMode="auto">
          <a:xfrm>
            <a:off x="1068192" y="1310816"/>
            <a:ext cx="1248929" cy="771277"/>
          </a:xfrm>
          <a:prstGeom prst="rect">
            <a:avLst/>
          </a:prstGeom>
          <a:solidFill>
            <a:schemeClr val="accent1"/>
          </a:solidFill>
          <a:ln>
            <a:solidFill>
              <a:schemeClr val="accent1">
                <a:lumMod val="75000"/>
              </a:schemeClr>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r>
              <a:rPr lang="en-US" sz="1600" dirty="0">
                <a:ln>
                  <a:solidFill>
                    <a:schemeClr val="bg1"/>
                  </a:solidFill>
                </a:ln>
                <a:solidFill>
                  <a:schemeClr val="bg1"/>
                </a:solidFill>
              </a:rPr>
              <a:t>Pandemic / National Emergency</a:t>
            </a:r>
          </a:p>
        </p:txBody>
      </p:sp>
      <p:sp>
        <p:nvSpPr>
          <p:cNvPr id="28" name="Rectangle 27">
            <a:extLst>
              <a:ext uri="{FF2B5EF4-FFF2-40B4-BE49-F238E27FC236}">
                <a16:creationId xmlns:a16="http://schemas.microsoft.com/office/drawing/2014/main" id="{4D008A7E-C6DD-4B3B-85B6-872E6DF07A6A}"/>
              </a:ext>
            </a:extLst>
          </p:cNvPr>
          <p:cNvSpPr/>
          <p:nvPr/>
        </p:nvSpPr>
        <p:spPr bwMode="auto">
          <a:xfrm>
            <a:off x="1880091" y="2377916"/>
            <a:ext cx="759607" cy="547686"/>
          </a:xfrm>
          <a:prstGeom prst="rect">
            <a:avLst/>
          </a:prstGeom>
          <a:solidFill>
            <a:schemeClr val="accent1"/>
          </a:solidFill>
          <a:ln>
            <a:solidFill>
              <a:schemeClr val="accent1">
                <a:lumMod val="75000"/>
              </a:schemeClr>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r>
              <a:rPr lang="en-US" sz="1600" dirty="0">
                <a:ln>
                  <a:solidFill>
                    <a:schemeClr val="bg1"/>
                  </a:solidFill>
                </a:ln>
                <a:solidFill>
                  <a:schemeClr val="bg1"/>
                </a:solidFill>
              </a:rPr>
              <a:t>CARES</a:t>
            </a:r>
          </a:p>
          <a:p>
            <a:pPr algn="ctr">
              <a:spcBef>
                <a:spcPct val="0"/>
              </a:spcBef>
            </a:pPr>
            <a:r>
              <a:rPr lang="en-US" sz="1600" dirty="0">
                <a:ln>
                  <a:solidFill>
                    <a:schemeClr val="bg1"/>
                  </a:solidFill>
                </a:ln>
                <a:solidFill>
                  <a:schemeClr val="bg1"/>
                </a:solidFill>
              </a:rPr>
              <a:t>Act</a:t>
            </a:r>
          </a:p>
        </p:txBody>
      </p:sp>
      <p:sp>
        <p:nvSpPr>
          <p:cNvPr id="29" name="Arrow: Down 28">
            <a:extLst>
              <a:ext uri="{FF2B5EF4-FFF2-40B4-BE49-F238E27FC236}">
                <a16:creationId xmlns:a16="http://schemas.microsoft.com/office/drawing/2014/main" id="{E5CB8E79-8C8D-4046-A804-3E0D08A9DB3A}"/>
              </a:ext>
            </a:extLst>
          </p:cNvPr>
          <p:cNvSpPr/>
          <p:nvPr/>
        </p:nvSpPr>
        <p:spPr bwMode="auto">
          <a:xfrm>
            <a:off x="1852265" y="2951445"/>
            <a:ext cx="170954" cy="497433"/>
          </a:xfrm>
          <a:prstGeom prst="downArrow">
            <a:avLst/>
          </a:prstGeom>
          <a:solidFill>
            <a:schemeClr val="accent1"/>
          </a:solidFill>
          <a:ln>
            <a:solidFill>
              <a:schemeClr val="accent1">
                <a:lumMod val="75000"/>
              </a:schemeClr>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dirty="0">
              <a:solidFill>
                <a:srgbClr val="000000"/>
              </a:solidFill>
            </a:endParaRPr>
          </a:p>
        </p:txBody>
      </p:sp>
      <p:sp>
        <p:nvSpPr>
          <p:cNvPr id="30" name="Arrow: Down 29">
            <a:extLst>
              <a:ext uri="{FF2B5EF4-FFF2-40B4-BE49-F238E27FC236}">
                <a16:creationId xmlns:a16="http://schemas.microsoft.com/office/drawing/2014/main" id="{2D61EB5C-3168-42E7-AF0A-7B8FC74BDB2D}"/>
              </a:ext>
            </a:extLst>
          </p:cNvPr>
          <p:cNvSpPr/>
          <p:nvPr/>
        </p:nvSpPr>
        <p:spPr bwMode="auto">
          <a:xfrm rot="10800000">
            <a:off x="2488453" y="4053176"/>
            <a:ext cx="170954" cy="547690"/>
          </a:xfrm>
          <a:prstGeom prst="downArrow">
            <a:avLst/>
          </a:prstGeom>
          <a:solidFill>
            <a:schemeClr val="accent1"/>
          </a:solidFill>
          <a:ln>
            <a:solidFill>
              <a:schemeClr val="accent1">
                <a:lumMod val="75000"/>
              </a:schemeClr>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dirty="0">
              <a:solidFill>
                <a:srgbClr val="000000"/>
              </a:solidFill>
            </a:endParaRPr>
          </a:p>
        </p:txBody>
      </p:sp>
      <p:sp>
        <p:nvSpPr>
          <p:cNvPr id="31" name="Rectangle 30">
            <a:extLst>
              <a:ext uri="{FF2B5EF4-FFF2-40B4-BE49-F238E27FC236}">
                <a16:creationId xmlns:a16="http://schemas.microsoft.com/office/drawing/2014/main" id="{6D0CA4C7-6259-4ED5-B758-0EF952550636}"/>
              </a:ext>
            </a:extLst>
          </p:cNvPr>
          <p:cNvSpPr/>
          <p:nvPr/>
        </p:nvSpPr>
        <p:spPr bwMode="auto">
          <a:xfrm>
            <a:off x="1607180" y="4661042"/>
            <a:ext cx="1115685" cy="1038185"/>
          </a:xfrm>
          <a:prstGeom prst="rect">
            <a:avLst/>
          </a:prstGeom>
          <a:solidFill>
            <a:schemeClr val="accent1"/>
          </a:solidFill>
          <a:ln>
            <a:solidFill>
              <a:schemeClr val="accent1">
                <a:lumMod val="75000"/>
              </a:schemeClr>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r>
              <a:rPr lang="en-US" sz="1600" dirty="0">
                <a:ln>
                  <a:solidFill>
                    <a:schemeClr val="bg1"/>
                  </a:solidFill>
                </a:ln>
                <a:solidFill>
                  <a:schemeClr val="bg1"/>
                </a:solidFill>
              </a:rPr>
              <a:t>LLN/Sandia Antiviral Work Begins</a:t>
            </a:r>
          </a:p>
        </p:txBody>
      </p:sp>
      <p:sp>
        <p:nvSpPr>
          <p:cNvPr id="32" name="Rectangle 31">
            <a:extLst>
              <a:ext uri="{FF2B5EF4-FFF2-40B4-BE49-F238E27FC236}">
                <a16:creationId xmlns:a16="http://schemas.microsoft.com/office/drawing/2014/main" id="{005F8CA4-1348-4644-8E6E-EFC536D1AF53}"/>
              </a:ext>
            </a:extLst>
          </p:cNvPr>
          <p:cNvSpPr/>
          <p:nvPr/>
        </p:nvSpPr>
        <p:spPr bwMode="auto">
          <a:xfrm>
            <a:off x="5836256" y="3474720"/>
            <a:ext cx="647028" cy="547687"/>
          </a:xfrm>
          <a:prstGeom prst="rect">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16200000" scaled="1"/>
            <a:tileRect/>
          </a:gradFill>
          <a:ln>
            <a:solidFill>
              <a:schemeClr val="accent1">
                <a:lumMod val="75000"/>
              </a:schemeClr>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r>
              <a:rPr lang="en-US" sz="1600" dirty="0">
                <a:solidFill>
                  <a:srgbClr val="000000"/>
                </a:solidFill>
              </a:rPr>
              <a:t>Jan.</a:t>
            </a:r>
          </a:p>
          <a:p>
            <a:pPr algn="ctr">
              <a:spcBef>
                <a:spcPct val="0"/>
              </a:spcBef>
            </a:pPr>
            <a:r>
              <a:rPr lang="en-US" sz="1600" dirty="0">
                <a:solidFill>
                  <a:srgbClr val="000000"/>
                </a:solidFill>
              </a:rPr>
              <a:t>2021</a:t>
            </a:r>
          </a:p>
        </p:txBody>
      </p:sp>
      <p:sp>
        <p:nvSpPr>
          <p:cNvPr id="33" name="Rectangle 32">
            <a:extLst>
              <a:ext uri="{FF2B5EF4-FFF2-40B4-BE49-F238E27FC236}">
                <a16:creationId xmlns:a16="http://schemas.microsoft.com/office/drawing/2014/main" id="{B47D32E4-E7CA-4EC8-B8BE-7FF70FBDE083}"/>
              </a:ext>
            </a:extLst>
          </p:cNvPr>
          <p:cNvSpPr/>
          <p:nvPr/>
        </p:nvSpPr>
        <p:spPr bwMode="auto">
          <a:xfrm>
            <a:off x="6470806" y="3474719"/>
            <a:ext cx="647028" cy="547687"/>
          </a:xfrm>
          <a:prstGeom prst="rect">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16200000" scaled="1"/>
            <a:tileRect/>
          </a:gradFill>
          <a:ln>
            <a:solidFill>
              <a:schemeClr val="accent1">
                <a:lumMod val="75000"/>
              </a:schemeClr>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r>
              <a:rPr lang="en-US" sz="1600" dirty="0">
                <a:solidFill>
                  <a:srgbClr val="000000"/>
                </a:solidFill>
              </a:rPr>
              <a:t>Feb.</a:t>
            </a:r>
          </a:p>
          <a:p>
            <a:pPr algn="ctr">
              <a:spcBef>
                <a:spcPct val="0"/>
              </a:spcBef>
            </a:pPr>
            <a:r>
              <a:rPr lang="en-US" sz="1600" dirty="0">
                <a:solidFill>
                  <a:srgbClr val="000000"/>
                </a:solidFill>
              </a:rPr>
              <a:t>2021</a:t>
            </a:r>
          </a:p>
        </p:txBody>
      </p:sp>
      <p:sp>
        <p:nvSpPr>
          <p:cNvPr id="34" name="Rectangle 33">
            <a:extLst>
              <a:ext uri="{FF2B5EF4-FFF2-40B4-BE49-F238E27FC236}">
                <a16:creationId xmlns:a16="http://schemas.microsoft.com/office/drawing/2014/main" id="{AE05B44F-1E81-4A56-8D1F-1EB3D074CB46}"/>
              </a:ext>
            </a:extLst>
          </p:cNvPr>
          <p:cNvSpPr/>
          <p:nvPr/>
        </p:nvSpPr>
        <p:spPr bwMode="auto">
          <a:xfrm>
            <a:off x="7116154" y="3474719"/>
            <a:ext cx="647028" cy="547687"/>
          </a:xfrm>
          <a:prstGeom prst="rect">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16200000" scaled="1"/>
            <a:tileRect/>
          </a:gradFill>
          <a:ln>
            <a:solidFill>
              <a:schemeClr val="accent1">
                <a:lumMod val="75000"/>
              </a:schemeClr>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r>
              <a:rPr lang="en-US" sz="1600" dirty="0">
                <a:solidFill>
                  <a:srgbClr val="000000"/>
                </a:solidFill>
              </a:rPr>
              <a:t>Mar.2021</a:t>
            </a:r>
          </a:p>
        </p:txBody>
      </p:sp>
      <p:sp>
        <p:nvSpPr>
          <p:cNvPr id="35" name="Rectangle 34">
            <a:extLst>
              <a:ext uri="{FF2B5EF4-FFF2-40B4-BE49-F238E27FC236}">
                <a16:creationId xmlns:a16="http://schemas.microsoft.com/office/drawing/2014/main" id="{77DCBB6B-12D9-48D5-B1EF-A15A3C0B3D6C}"/>
              </a:ext>
            </a:extLst>
          </p:cNvPr>
          <p:cNvSpPr/>
          <p:nvPr/>
        </p:nvSpPr>
        <p:spPr bwMode="auto">
          <a:xfrm>
            <a:off x="7757363" y="3474719"/>
            <a:ext cx="647028" cy="547687"/>
          </a:xfrm>
          <a:prstGeom prst="rect">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16200000" scaled="1"/>
            <a:tileRect/>
          </a:gradFill>
          <a:ln>
            <a:solidFill>
              <a:schemeClr val="accent1">
                <a:lumMod val="75000"/>
              </a:schemeClr>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r>
              <a:rPr lang="en-US" sz="1600" dirty="0">
                <a:solidFill>
                  <a:srgbClr val="000000"/>
                </a:solidFill>
              </a:rPr>
              <a:t>Apr.</a:t>
            </a:r>
          </a:p>
          <a:p>
            <a:pPr algn="ctr">
              <a:spcBef>
                <a:spcPct val="0"/>
              </a:spcBef>
            </a:pPr>
            <a:r>
              <a:rPr lang="en-US" sz="1600" dirty="0">
                <a:solidFill>
                  <a:srgbClr val="000000"/>
                </a:solidFill>
              </a:rPr>
              <a:t>2021</a:t>
            </a:r>
          </a:p>
        </p:txBody>
      </p:sp>
      <p:sp>
        <p:nvSpPr>
          <p:cNvPr id="36" name="Rectangle 35">
            <a:extLst>
              <a:ext uri="{FF2B5EF4-FFF2-40B4-BE49-F238E27FC236}">
                <a16:creationId xmlns:a16="http://schemas.microsoft.com/office/drawing/2014/main" id="{FF5587FA-23D1-4995-9E5F-6A64198817A5}"/>
              </a:ext>
            </a:extLst>
          </p:cNvPr>
          <p:cNvSpPr/>
          <p:nvPr/>
        </p:nvSpPr>
        <p:spPr bwMode="auto">
          <a:xfrm>
            <a:off x="7663931" y="4767205"/>
            <a:ext cx="1105834" cy="839694"/>
          </a:xfrm>
          <a:prstGeom prst="rect">
            <a:avLst/>
          </a:prstGeom>
          <a:solidFill>
            <a:schemeClr val="accent1"/>
          </a:solidFill>
          <a:ln>
            <a:solidFill>
              <a:schemeClr val="accent1">
                <a:lumMod val="75000"/>
              </a:schemeClr>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r>
              <a:rPr lang="en-US" sz="1600" dirty="0">
                <a:ln>
                  <a:solidFill>
                    <a:schemeClr val="bg1"/>
                  </a:solidFill>
                </a:ln>
                <a:solidFill>
                  <a:schemeClr val="bg1"/>
                </a:solidFill>
              </a:rPr>
              <a:t>SC21 Paper Submitted</a:t>
            </a:r>
          </a:p>
        </p:txBody>
      </p:sp>
      <p:sp>
        <p:nvSpPr>
          <p:cNvPr id="37" name="Rectangle 36">
            <a:extLst>
              <a:ext uri="{FF2B5EF4-FFF2-40B4-BE49-F238E27FC236}">
                <a16:creationId xmlns:a16="http://schemas.microsoft.com/office/drawing/2014/main" id="{7516D584-6FB5-48FD-9E32-1D7A13C1886F}"/>
              </a:ext>
            </a:extLst>
          </p:cNvPr>
          <p:cNvSpPr/>
          <p:nvPr/>
        </p:nvSpPr>
        <p:spPr bwMode="auto">
          <a:xfrm>
            <a:off x="2796761" y="4667960"/>
            <a:ext cx="1280737" cy="1038185"/>
          </a:xfrm>
          <a:prstGeom prst="rect">
            <a:avLst/>
          </a:prstGeom>
          <a:solidFill>
            <a:schemeClr val="accent1"/>
          </a:solidFill>
          <a:ln>
            <a:solidFill>
              <a:schemeClr val="accent1">
                <a:lumMod val="75000"/>
              </a:schemeClr>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r>
              <a:rPr lang="en-US" sz="1600" dirty="0">
                <a:ln>
                  <a:solidFill>
                    <a:schemeClr val="bg1"/>
                  </a:solidFill>
                </a:ln>
                <a:solidFill>
                  <a:schemeClr val="bg1"/>
                </a:solidFill>
              </a:rPr>
              <a:t>First large screen with Coherent Fusion</a:t>
            </a:r>
          </a:p>
        </p:txBody>
      </p:sp>
      <p:sp>
        <p:nvSpPr>
          <p:cNvPr id="38" name="Arrow: Down 37">
            <a:extLst>
              <a:ext uri="{FF2B5EF4-FFF2-40B4-BE49-F238E27FC236}">
                <a16:creationId xmlns:a16="http://schemas.microsoft.com/office/drawing/2014/main" id="{D14BB6A6-8487-44F7-AA8B-EF816841E780}"/>
              </a:ext>
            </a:extLst>
          </p:cNvPr>
          <p:cNvSpPr/>
          <p:nvPr/>
        </p:nvSpPr>
        <p:spPr bwMode="auto">
          <a:xfrm rot="10800000">
            <a:off x="2796761" y="4053175"/>
            <a:ext cx="170955" cy="547691"/>
          </a:xfrm>
          <a:prstGeom prst="downArrow">
            <a:avLst/>
          </a:prstGeom>
          <a:solidFill>
            <a:schemeClr val="accent1"/>
          </a:solidFill>
          <a:ln>
            <a:solidFill>
              <a:schemeClr val="accent1">
                <a:lumMod val="75000"/>
              </a:schemeClr>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dirty="0">
              <a:solidFill>
                <a:srgbClr val="000000"/>
              </a:solidFill>
            </a:endParaRPr>
          </a:p>
        </p:txBody>
      </p:sp>
      <p:sp>
        <p:nvSpPr>
          <p:cNvPr id="23" name="Arrow: Right 22">
            <a:extLst>
              <a:ext uri="{FF2B5EF4-FFF2-40B4-BE49-F238E27FC236}">
                <a16:creationId xmlns:a16="http://schemas.microsoft.com/office/drawing/2014/main" id="{E31301F7-897F-43C4-87A2-00FC4906805B}"/>
              </a:ext>
            </a:extLst>
          </p:cNvPr>
          <p:cNvSpPr/>
          <p:nvPr/>
        </p:nvSpPr>
        <p:spPr bwMode="auto">
          <a:xfrm>
            <a:off x="1" y="5811149"/>
            <a:ext cx="2967716" cy="547686"/>
          </a:xfrm>
          <a:prstGeom prst="rightArrow">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16200000" scaled="1"/>
            <a:tileRect/>
          </a:gradFill>
          <a:ln>
            <a:solidFill>
              <a:schemeClr val="accent1">
                <a:lumMod val="75000"/>
              </a:schemeClr>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r>
              <a:rPr lang="en-US" sz="1200" b="1" dirty="0">
                <a:solidFill>
                  <a:srgbClr val="000000"/>
                </a:solidFill>
              </a:rPr>
              <a:t>Improving Fusion Model</a:t>
            </a:r>
          </a:p>
        </p:txBody>
      </p:sp>
      <p:sp>
        <p:nvSpPr>
          <p:cNvPr id="40" name="Arrow: Right 39">
            <a:extLst>
              <a:ext uri="{FF2B5EF4-FFF2-40B4-BE49-F238E27FC236}">
                <a16:creationId xmlns:a16="http://schemas.microsoft.com/office/drawing/2014/main" id="{999ACD7F-A16E-4048-9337-574091BB2077}"/>
              </a:ext>
            </a:extLst>
          </p:cNvPr>
          <p:cNvSpPr/>
          <p:nvPr/>
        </p:nvSpPr>
        <p:spPr bwMode="auto">
          <a:xfrm>
            <a:off x="3072470" y="5811740"/>
            <a:ext cx="2480740" cy="547686"/>
          </a:xfrm>
          <a:prstGeom prst="rightArrow">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16200000" scaled="1"/>
            <a:tileRect/>
          </a:gradFill>
          <a:ln>
            <a:solidFill>
              <a:schemeClr val="accent1">
                <a:lumMod val="75000"/>
              </a:schemeClr>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r>
              <a:rPr lang="en-US" sz="1200" b="1" dirty="0">
                <a:solidFill>
                  <a:srgbClr val="000000"/>
                </a:solidFill>
              </a:rPr>
              <a:t>Screening with new Fusion Model</a:t>
            </a:r>
          </a:p>
        </p:txBody>
      </p:sp>
      <p:sp>
        <p:nvSpPr>
          <p:cNvPr id="41" name="Arrow: Down 40">
            <a:extLst>
              <a:ext uri="{FF2B5EF4-FFF2-40B4-BE49-F238E27FC236}">
                <a16:creationId xmlns:a16="http://schemas.microsoft.com/office/drawing/2014/main" id="{D0CEA793-969E-4A08-BD01-575682B7EDA4}"/>
              </a:ext>
            </a:extLst>
          </p:cNvPr>
          <p:cNvSpPr/>
          <p:nvPr/>
        </p:nvSpPr>
        <p:spPr bwMode="auto">
          <a:xfrm rot="10800000">
            <a:off x="7671885" y="4143408"/>
            <a:ext cx="170955" cy="547691"/>
          </a:xfrm>
          <a:prstGeom prst="downArrow">
            <a:avLst/>
          </a:prstGeom>
          <a:solidFill>
            <a:schemeClr val="accent1"/>
          </a:solidFill>
          <a:ln>
            <a:solidFill>
              <a:schemeClr val="accent1">
                <a:lumMod val="75000"/>
              </a:schemeClr>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dirty="0">
              <a:solidFill>
                <a:srgbClr val="000000"/>
              </a:solidFill>
            </a:endParaRPr>
          </a:p>
        </p:txBody>
      </p:sp>
      <p:sp>
        <p:nvSpPr>
          <p:cNvPr id="42" name="Arrow: Down 41">
            <a:extLst>
              <a:ext uri="{FF2B5EF4-FFF2-40B4-BE49-F238E27FC236}">
                <a16:creationId xmlns:a16="http://schemas.microsoft.com/office/drawing/2014/main" id="{6676D29A-1B1F-4CF0-A359-A8D664FC9AC5}"/>
              </a:ext>
            </a:extLst>
          </p:cNvPr>
          <p:cNvSpPr/>
          <p:nvPr/>
        </p:nvSpPr>
        <p:spPr bwMode="auto">
          <a:xfrm rot="10800000">
            <a:off x="4544316" y="4043540"/>
            <a:ext cx="170955" cy="547691"/>
          </a:xfrm>
          <a:prstGeom prst="downArrow">
            <a:avLst/>
          </a:prstGeom>
          <a:solidFill>
            <a:schemeClr val="accent1"/>
          </a:solidFill>
          <a:ln>
            <a:solidFill>
              <a:schemeClr val="accent1">
                <a:lumMod val="75000"/>
              </a:schemeClr>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dirty="0">
              <a:solidFill>
                <a:srgbClr val="000000"/>
              </a:solidFill>
            </a:endParaRPr>
          </a:p>
        </p:txBody>
      </p:sp>
      <p:sp>
        <p:nvSpPr>
          <p:cNvPr id="43" name="Rectangle 42">
            <a:extLst>
              <a:ext uri="{FF2B5EF4-FFF2-40B4-BE49-F238E27FC236}">
                <a16:creationId xmlns:a16="http://schemas.microsoft.com/office/drawing/2014/main" id="{21B74D8E-6081-499E-9E8E-4C6DBFD16C01}"/>
              </a:ext>
            </a:extLst>
          </p:cNvPr>
          <p:cNvSpPr/>
          <p:nvPr/>
        </p:nvSpPr>
        <p:spPr bwMode="auto">
          <a:xfrm>
            <a:off x="4113580" y="4655384"/>
            <a:ext cx="1283670" cy="1050761"/>
          </a:xfrm>
          <a:prstGeom prst="rect">
            <a:avLst/>
          </a:prstGeom>
          <a:solidFill>
            <a:schemeClr val="accent1"/>
          </a:solidFill>
          <a:ln>
            <a:solidFill>
              <a:schemeClr val="accent1">
                <a:lumMod val="75000"/>
              </a:schemeClr>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r>
              <a:rPr lang="en-US" sz="1600" dirty="0">
                <a:ln>
                  <a:solidFill>
                    <a:schemeClr val="bg1"/>
                  </a:solidFill>
                </a:ln>
                <a:solidFill>
                  <a:schemeClr val="bg1"/>
                </a:solidFill>
              </a:rPr>
              <a:t>First LLNL/Sandia experimental assays run</a:t>
            </a:r>
          </a:p>
        </p:txBody>
      </p:sp>
      <p:sp>
        <p:nvSpPr>
          <p:cNvPr id="44" name="Rectangle 43">
            <a:extLst>
              <a:ext uri="{FF2B5EF4-FFF2-40B4-BE49-F238E27FC236}">
                <a16:creationId xmlns:a16="http://schemas.microsoft.com/office/drawing/2014/main" id="{DCC3B184-B774-4BB1-AB46-212609482A41}"/>
              </a:ext>
            </a:extLst>
          </p:cNvPr>
          <p:cNvSpPr/>
          <p:nvPr/>
        </p:nvSpPr>
        <p:spPr bwMode="auto">
          <a:xfrm>
            <a:off x="3152083" y="2318364"/>
            <a:ext cx="1248929" cy="547687"/>
          </a:xfrm>
          <a:prstGeom prst="rect">
            <a:avLst/>
          </a:prstGeom>
          <a:solidFill>
            <a:schemeClr val="accent1"/>
          </a:solidFill>
          <a:ln>
            <a:solidFill>
              <a:schemeClr val="accent1">
                <a:lumMod val="75000"/>
              </a:schemeClr>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r>
              <a:rPr lang="en-US" sz="1600" dirty="0">
                <a:ln>
                  <a:solidFill>
                    <a:schemeClr val="bg1"/>
                  </a:solidFill>
                </a:ln>
                <a:solidFill>
                  <a:schemeClr val="bg1"/>
                </a:solidFill>
              </a:rPr>
              <a:t>2 million U.S. Cases</a:t>
            </a:r>
          </a:p>
        </p:txBody>
      </p:sp>
      <p:sp>
        <p:nvSpPr>
          <p:cNvPr id="45" name="Arrow: Down 44">
            <a:extLst>
              <a:ext uri="{FF2B5EF4-FFF2-40B4-BE49-F238E27FC236}">
                <a16:creationId xmlns:a16="http://schemas.microsoft.com/office/drawing/2014/main" id="{8619751B-EE64-4CE1-8237-E51C38E3CEA7}"/>
              </a:ext>
            </a:extLst>
          </p:cNvPr>
          <p:cNvSpPr/>
          <p:nvPr/>
        </p:nvSpPr>
        <p:spPr bwMode="auto">
          <a:xfrm>
            <a:off x="3675166" y="2926226"/>
            <a:ext cx="170954" cy="497433"/>
          </a:xfrm>
          <a:prstGeom prst="downArrow">
            <a:avLst/>
          </a:prstGeom>
          <a:solidFill>
            <a:schemeClr val="accent1"/>
          </a:solidFill>
          <a:ln>
            <a:solidFill>
              <a:schemeClr val="accent1">
                <a:lumMod val="75000"/>
              </a:schemeClr>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dirty="0">
              <a:solidFill>
                <a:srgbClr val="000000"/>
              </a:solidFill>
            </a:endParaRPr>
          </a:p>
        </p:txBody>
      </p:sp>
      <p:sp>
        <p:nvSpPr>
          <p:cNvPr id="46" name="Rectangle 45">
            <a:extLst>
              <a:ext uri="{FF2B5EF4-FFF2-40B4-BE49-F238E27FC236}">
                <a16:creationId xmlns:a16="http://schemas.microsoft.com/office/drawing/2014/main" id="{15ED6CAD-8746-4161-8349-AA748C34A0AC}"/>
              </a:ext>
            </a:extLst>
          </p:cNvPr>
          <p:cNvSpPr/>
          <p:nvPr/>
        </p:nvSpPr>
        <p:spPr bwMode="auto">
          <a:xfrm>
            <a:off x="5211791" y="2044522"/>
            <a:ext cx="1112571" cy="840741"/>
          </a:xfrm>
          <a:prstGeom prst="rect">
            <a:avLst/>
          </a:prstGeom>
          <a:solidFill>
            <a:schemeClr val="accent1"/>
          </a:solidFill>
          <a:ln>
            <a:solidFill>
              <a:schemeClr val="accent1">
                <a:lumMod val="75000"/>
              </a:schemeClr>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r>
              <a:rPr lang="en-US" sz="1600" dirty="0">
                <a:ln>
                  <a:solidFill>
                    <a:schemeClr val="bg1"/>
                  </a:solidFill>
                </a:ln>
                <a:solidFill>
                  <a:schemeClr val="bg1"/>
                </a:solidFill>
              </a:rPr>
              <a:t>FDA approves vaccines</a:t>
            </a:r>
          </a:p>
        </p:txBody>
      </p:sp>
      <p:sp>
        <p:nvSpPr>
          <p:cNvPr id="47" name="Arrow: Down 46">
            <a:extLst>
              <a:ext uri="{FF2B5EF4-FFF2-40B4-BE49-F238E27FC236}">
                <a16:creationId xmlns:a16="http://schemas.microsoft.com/office/drawing/2014/main" id="{E6437F48-CC63-41E6-B433-98B6DCC5A42D}"/>
              </a:ext>
            </a:extLst>
          </p:cNvPr>
          <p:cNvSpPr/>
          <p:nvPr/>
        </p:nvSpPr>
        <p:spPr bwMode="auto">
          <a:xfrm>
            <a:off x="5657675" y="2939139"/>
            <a:ext cx="170954" cy="497433"/>
          </a:xfrm>
          <a:prstGeom prst="downArrow">
            <a:avLst/>
          </a:prstGeom>
          <a:solidFill>
            <a:schemeClr val="accent1"/>
          </a:solidFill>
          <a:ln>
            <a:solidFill>
              <a:schemeClr val="accent1">
                <a:lumMod val="75000"/>
              </a:schemeClr>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dirty="0">
              <a:solidFill>
                <a:srgbClr val="000000"/>
              </a:solidFill>
            </a:endParaRPr>
          </a:p>
        </p:txBody>
      </p:sp>
      <p:sp>
        <p:nvSpPr>
          <p:cNvPr id="48" name="Arrow: Down 47">
            <a:extLst>
              <a:ext uri="{FF2B5EF4-FFF2-40B4-BE49-F238E27FC236}">
                <a16:creationId xmlns:a16="http://schemas.microsoft.com/office/drawing/2014/main" id="{BBD22754-4A1A-4BAB-9B47-C4B67C2F2F59}"/>
              </a:ext>
            </a:extLst>
          </p:cNvPr>
          <p:cNvSpPr/>
          <p:nvPr/>
        </p:nvSpPr>
        <p:spPr bwMode="auto">
          <a:xfrm rot="8317379">
            <a:off x="5371468" y="4013955"/>
            <a:ext cx="170955" cy="547691"/>
          </a:xfrm>
          <a:prstGeom prst="downArrow">
            <a:avLst/>
          </a:prstGeom>
          <a:solidFill>
            <a:schemeClr val="accent1"/>
          </a:solidFill>
          <a:ln>
            <a:solidFill>
              <a:schemeClr val="accent1">
                <a:lumMod val="75000"/>
              </a:schemeClr>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dirty="0">
              <a:solidFill>
                <a:srgbClr val="000000"/>
              </a:solidFill>
            </a:endParaRPr>
          </a:p>
        </p:txBody>
      </p:sp>
      <p:sp>
        <p:nvSpPr>
          <p:cNvPr id="49" name="Rectangle 48">
            <a:extLst>
              <a:ext uri="{FF2B5EF4-FFF2-40B4-BE49-F238E27FC236}">
                <a16:creationId xmlns:a16="http://schemas.microsoft.com/office/drawing/2014/main" id="{7CEBA56E-07F3-4AA7-9789-5BB354B2973B}"/>
              </a:ext>
            </a:extLst>
          </p:cNvPr>
          <p:cNvSpPr/>
          <p:nvPr/>
        </p:nvSpPr>
        <p:spPr bwMode="auto">
          <a:xfrm>
            <a:off x="5468213" y="4591231"/>
            <a:ext cx="1283670" cy="1257566"/>
          </a:xfrm>
          <a:prstGeom prst="rect">
            <a:avLst/>
          </a:prstGeom>
          <a:solidFill>
            <a:schemeClr val="accent1"/>
          </a:solidFill>
          <a:ln>
            <a:solidFill>
              <a:schemeClr val="accent1">
                <a:lumMod val="75000"/>
              </a:schemeClr>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r>
              <a:rPr lang="en-US" sz="1600" dirty="0">
                <a:ln>
                  <a:solidFill>
                    <a:schemeClr val="bg1"/>
                  </a:solidFill>
                </a:ln>
                <a:solidFill>
                  <a:schemeClr val="bg1"/>
                </a:solidFill>
              </a:rPr>
              <a:t>LLNL/Sandia iteratively screen and test compounds</a:t>
            </a:r>
          </a:p>
        </p:txBody>
      </p:sp>
      <p:sp>
        <p:nvSpPr>
          <p:cNvPr id="39" name="TextBox 38">
            <a:extLst>
              <a:ext uri="{FF2B5EF4-FFF2-40B4-BE49-F238E27FC236}">
                <a16:creationId xmlns:a16="http://schemas.microsoft.com/office/drawing/2014/main" id="{882CBF25-3A11-4957-B0A5-B3CCD34A530B}"/>
              </a:ext>
            </a:extLst>
          </p:cNvPr>
          <p:cNvSpPr txBox="1"/>
          <p:nvPr/>
        </p:nvSpPr>
        <p:spPr>
          <a:xfrm>
            <a:off x="8075808" y="1360799"/>
            <a:ext cx="1016330" cy="369332"/>
          </a:xfrm>
          <a:prstGeom prst="rect">
            <a:avLst/>
          </a:prstGeom>
          <a:noFill/>
        </p:spPr>
        <p:txBody>
          <a:bodyPr wrap="square" rtlCol="0">
            <a:spAutoFit/>
          </a:bodyPr>
          <a:lstStyle/>
          <a:p>
            <a:r>
              <a:rPr lang="en-US" b="1" dirty="0">
                <a:solidFill>
                  <a:schemeClr val="accent1"/>
                </a:solidFill>
              </a:rPr>
              <a:t>Covid-19</a:t>
            </a:r>
          </a:p>
        </p:txBody>
      </p:sp>
      <p:sp>
        <p:nvSpPr>
          <p:cNvPr id="51" name="TextBox 50">
            <a:extLst>
              <a:ext uri="{FF2B5EF4-FFF2-40B4-BE49-F238E27FC236}">
                <a16:creationId xmlns:a16="http://schemas.microsoft.com/office/drawing/2014/main" id="{63550AAA-A7D0-42BA-9FE2-6A6816305F67}"/>
              </a:ext>
            </a:extLst>
          </p:cNvPr>
          <p:cNvSpPr txBox="1"/>
          <p:nvPr/>
        </p:nvSpPr>
        <p:spPr>
          <a:xfrm>
            <a:off x="7757363" y="5903043"/>
            <a:ext cx="1386636" cy="369332"/>
          </a:xfrm>
          <a:prstGeom prst="rect">
            <a:avLst/>
          </a:prstGeom>
          <a:noFill/>
        </p:spPr>
        <p:txBody>
          <a:bodyPr wrap="square" rtlCol="0">
            <a:spAutoFit/>
          </a:bodyPr>
          <a:lstStyle/>
          <a:p>
            <a:r>
              <a:rPr lang="en-US" b="1" dirty="0">
                <a:solidFill>
                  <a:schemeClr val="accent1"/>
                </a:solidFill>
              </a:rPr>
              <a:t>Deep Fusion</a:t>
            </a:r>
          </a:p>
        </p:txBody>
      </p:sp>
    </p:spTree>
    <p:extLst>
      <p:ext uri="{BB962C8B-B14F-4D97-AF65-F5344CB8AC3E}">
        <p14:creationId xmlns:p14="http://schemas.microsoft.com/office/powerpoint/2010/main" val="40073944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US" dirty="0"/>
              <a:t>Hyperparameters</a:t>
            </a:r>
          </a:p>
        </p:txBody>
      </p:sp>
      <p:pic>
        <p:nvPicPr>
          <p:cNvPr id="3" name="Picture 2" descr="Table&#10;&#10;Description automatically generated">
            <a:extLst>
              <a:ext uri="{FF2B5EF4-FFF2-40B4-BE49-F238E27FC236}">
                <a16:creationId xmlns:a16="http://schemas.microsoft.com/office/drawing/2014/main" id="{0DB91268-D612-4397-904C-B7ECA42B80E1}"/>
              </a:ext>
            </a:extLst>
          </p:cNvPr>
          <p:cNvPicPr>
            <a:picLocks noChangeAspect="1"/>
          </p:cNvPicPr>
          <p:nvPr/>
        </p:nvPicPr>
        <p:blipFill>
          <a:blip r:embed="rId2"/>
          <a:stretch>
            <a:fillRect/>
          </a:stretch>
        </p:blipFill>
        <p:spPr>
          <a:xfrm>
            <a:off x="3153396" y="1352156"/>
            <a:ext cx="2837208" cy="4936415"/>
          </a:xfrm>
          <a:prstGeom prst="rect">
            <a:avLst/>
          </a:prstGeom>
        </p:spPr>
      </p:pic>
    </p:spTree>
    <p:extLst>
      <p:ext uri="{BB962C8B-B14F-4D97-AF65-F5344CB8AC3E}">
        <p14:creationId xmlns:p14="http://schemas.microsoft.com/office/powerpoint/2010/main" val="35288648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US" dirty="0"/>
              <a:t>Core Features</a:t>
            </a:r>
          </a:p>
        </p:txBody>
      </p:sp>
      <p:sp>
        <p:nvSpPr>
          <p:cNvPr id="5" name="Content Placeholder 15">
            <a:extLst>
              <a:ext uri="{FF2B5EF4-FFF2-40B4-BE49-F238E27FC236}">
                <a16:creationId xmlns:a16="http://schemas.microsoft.com/office/drawing/2014/main" id="{C9E2F02E-EE8B-4E39-8AAE-71A2C30BF28E}"/>
              </a:ext>
            </a:extLst>
          </p:cNvPr>
          <p:cNvSpPr>
            <a:spLocks noGrp="1"/>
          </p:cNvSpPr>
          <p:nvPr>
            <p:ph idx="1"/>
          </p:nvPr>
        </p:nvSpPr>
        <p:spPr>
          <a:xfrm>
            <a:off x="465826" y="1436688"/>
            <a:ext cx="4652274" cy="4801380"/>
          </a:xfrm>
        </p:spPr>
        <p:txBody>
          <a:bodyPr>
            <a:normAutofit fontScale="92500" lnSpcReduction="20000"/>
          </a:bodyPr>
          <a:lstStyle/>
          <a:p>
            <a:r>
              <a:rPr lang="en-US" dirty="0"/>
              <a:t>One-hot encoded atomic number</a:t>
            </a:r>
          </a:p>
          <a:p>
            <a:r>
              <a:rPr lang="en-US" dirty="0"/>
              <a:t>Heavy-valence, Hetero-valence</a:t>
            </a:r>
          </a:p>
          <a:p>
            <a:r>
              <a:rPr lang="en-US" dirty="0" err="1"/>
              <a:t>Parital</a:t>
            </a:r>
            <a:r>
              <a:rPr lang="en-US" dirty="0"/>
              <a:t> charges</a:t>
            </a:r>
          </a:p>
          <a:p>
            <a:r>
              <a:rPr lang="en-US" dirty="0"/>
              <a:t>Hydrophobic</a:t>
            </a:r>
          </a:p>
          <a:p>
            <a:r>
              <a:rPr lang="en-US" dirty="0"/>
              <a:t>Aromatic</a:t>
            </a:r>
          </a:p>
          <a:p>
            <a:r>
              <a:rPr lang="en-US" dirty="0"/>
              <a:t>Acceptor, Donor, Ring</a:t>
            </a:r>
          </a:p>
          <a:p>
            <a:r>
              <a:rPr lang="en-US" dirty="0"/>
              <a:t>Metal</a:t>
            </a:r>
          </a:p>
          <a:p>
            <a:r>
              <a:rPr lang="en-US" dirty="0"/>
              <a:t>Halogen</a:t>
            </a:r>
          </a:p>
          <a:p>
            <a:r>
              <a:rPr lang="en-US" dirty="0"/>
              <a:t>Van Der Waals Radius</a:t>
            </a:r>
          </a:p>
          <a:p>
            <a:r>
              <a:rPr lang="en-US" dirty="0"/>
              <a:t>Mass</a:t>
            </a:r>
          </a:p>
        </p:txBody>
      </p:sp>
    </p:spTree>
    <p:extLst>
      <p:ext uri="{BB962C8B-B14F-4D97-AF65-F5344CB8AC3E}">
        <p14:creationId xmlns:p14="http://schemas.microsoft.com/office/powerpoint/2010/main" val="26948145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Structure-Based Deep Fusion</a:t>
            </a:r>
          </a:p>
        </p:txBody>
      </p:sp>
      <p:sp>
        <p:nvSpPr>
          <p:cNvPr id="5" name="Rectangle 7"/>
          <p:cNvSpPr>
            <a:spLocks noChangeArrowheads="1"/>
          </p:cNvSpPr>
          <p:nvPr/>
        </p:nvSpPr>
        <p:spPr bwMode="auto">
          <a:xfrm>
            <a:off x="0" y="5706846"/>
            <a:ext cx="9144000" cy="646331"/>
          </a:xfrm>
          <a:prstGeom prst="rect">
            <a:avLst/>
          </a:prstGeom>
          <a:solidFill>
            <a:schemeClr val="accent1">
              <a:lumMod val="75000"/>
            </a:schemeClr>
          </a:solidFill>
          <a:ln w="9525">
            <a:noFill/>
            <a:miter lim="800000"/>
            <a:headEnd/>
            <a:tailEnd/>
          </a:ln>
        </p:spPr>
        <p:txBody>
          <a:bodyPr wrap="square" anchor="b" anchorCtr="0">
            <a:spAutoFit/>
          </a:bodyPr>
          <a:lstStyle/>
          <a:p>
            <a:pPr algn="ctr" eaLnBrk="0" hangingPunct="0"/>
            <a:r>
              <a:rPr lang="en-US" dirty="0">
                <a:solidFill>
                  <a:schemeClr val="bg1"/>
                </a:solidFill>
                <a:latin typeface="Calibri" panose="020F0502020204030204" pitchFamily="34" charset="0"/>
                <a:cs typeface="Calibri" panose="020F0502020204030204" pitchFamily="34" charset="0"/>
              </a:rPr>
              <a:t>Structure-Based Deep Fusion combines a Spatial-Graph CNN with a 3D-CNN to improve prediction accuracy.</a:t>
            </a:r>
          </a:p>
        </p:txBody>
      </p:sp>
      <p:pic>
        <p:nvPicPr>
          <p:cNvPr id="2" name="Picture 1">
            <a:extLst>
              <a:ext uri="{FF2B5EF4-FFF2-40B4-BE49-F238E27FC236}">
                <a16:creationId xmlns:a16="http://schemas.microsoft.com/office/drawing/2014/main" id="{7CF33C55-8C10-4235-B1BC-4BAF92CA3DDC}"/>
              </a:ext>
            </a:extLst>
          </p:cNvPr>
          <p:cNvPicPr>
            <a:picLocks noChangeAspect="1"/>
          </p:cNvPicPr>
          <p:nvPr/>
        </p:nvPicPr>
        <p:blipFill>
          <a:blip r:embed="rId2"/>
          <a:stretch>
            <a:fillRect/>
          </a:stretch>
        </p:blipFill>
        <p:spPr>
          <a:xfrm>
            <a:off x="1710102" y="2027208"/>
            <a:ext cx="5900387" cy="2049384"/>
          </a:xfrm>
          <a:prstGeom prst="rect">
            <a:avLst/>
          </a:prstGeom>
        </p:spPr>
      </p:pic>
      <p:pic>
        <p:nvPicPr>
          <p:cNvPr id="4" name="Picture 3" descr="Text&#10;&#10;Description automatically generated">
            <a:extLst>
              <a:ext uri="{FF2B5EF4-FFF2-40B4-BE49-F238E27FC236}">
                <a16:creationId xmlns:a16="http://schemas.microsoft.com/office/drawing/2014/main" id="{998FDFB1-B8A1-4F33-98E6-52415A8CC8BC}"/>
              </a:ext>
            </a:extLst>
          </p:cNvPr>
          <p:cNvPicPr>
            <a:picLocks noChangeAspect="1"/>
          </p:cNvPicPr>
          <p:nvPr/>
        </p:nvPicPr>
        <p:blipFill>
          <a:blip r:embed="rId3"/>
          <a:stretch>
            <a:fillRect/>
          </a:stretch>
        </p:blipFill>
        <p:spPr>
          <a:xfrm>
            <a:off x="4936925" y="4877825"/>
            <a:ext cx="4207075" cy="730570"/>
          </a:xfrm>
          <a:prstGeom prst="rect">
            <a:avLst/>
          </a:prstGeom>
        </p:spPr>
      </p:pic>
      <p:sp>
        <p:nvSpPr>
          <p:cNvPr id="6" name="Rectangle 5">
            <a:extLst>
              <a:ext uri="{FF2B5EF4-FFF2-40B4-BE49-F238E27FC236}">
                <a16:creationId xmlns:a16="http://schemas.microsoft.com/office/drawing/2014/main" id="{9AB6549F-D116-4839-9E74-0D62300301EB}"/>
              </a:ext>
            </a:extLst>
          </p:cNvPr>
          <p:cNvSpPr/>
          <p:nvPr/>
        </p:nvSpPr>
        <p:spPr bwMode="auto">
          <a:xfrm>
            <a:off x="6148540" y="5462059"/>
            <a:ext cx="2923898" cy="153252"/>
          </a:xfrm>
          <a:prstGeom prst="rect">
            <a:avLst/>
          </a:prstGeom>
          <a:solidFill>
            <a:schemeClr val="bg1"/>
          </a:solidFill>
          <a:ln>
            <a:solidFill>
              <a:schemeClr val="bg1"/>
            </a:solidFill>
            <a:headEnd/>
            <a:tailEnd/>
          </a:ln>
          <a:effectLst/>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dirty="0">
              <a:solidFill>
                <a:srgbClr val="000000"/>
              </a:solidFill>
            </a:endParaRPr>
          </a:p>
        </p:txBody>
      </p:sp>
      <p:sp>
        <p:nvSpPr>
          <p:cNvPr id="7" name="Rectangle: Rounded Corners 6">
            <a:extLst>
              <a:ext uri="{FF2B5EF4-FFF2-40B4-BE49-F238E27FC236}">
                <a16:creationId xmlns:a16="http://schemas.microsoft.com/office/drawing/2014/main" id="{20018682-9853-422C-B69F-35AC6327BFD4}"/>
              </a:ext>
            </a:extLst>
          </p:cNvPr>
          <p:cNvSpPr/>
          <p:nvPr/>
        </p:nvSpPr>
        <p:spPr bwMode="auto">
          <a:xfrm>
            <a:off x="7687710" y="2613192"/>
            <a:ext cx="1239313" cy="914400"/>
          </a:xfrm>
          <a:prstGeom prst="roundRect">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16200000" scaled="1"/>
            <a:tileRect/>
          </a:gradFill>
          <a:ln>
            <a:solidFill>
              <a:schemeClr val="accent1">
                <a:lumMod val="75000"/>
              </a:schemeClr>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r>
              <a:rPr lang="en-US" sz="1600" dirty="0">
                <a:solidFill>
                  <a:srgbClr val="000000"/>
                </a:solidFill>
              </a:rPr>
              <a:t>Binding Affinity Prediction</a:t>
            </a:r>
          </a:p>
        </p:txBody>
      </p:sp>
      <p:sp>
        <p:nvSpPr>
          <p:cNvPr id="9" name="Rectangle: Rounded Corners 8">
            <a:extLst>
              <a:ext uri="{FF2B5EF4-FFF2-40B4-BE49-F238E27FC236}">
                <a16:creationId xmlns:a16="http://schemas.microsoft.com/office/drawing/2014/main" id="{57584A55-45C5-44F0-802E-E91997776FDD}"/>
              </a:ext>
            </a:extLst>
          </p:cNvPr>
          <p:cNvSpPr/>
          <p:nvPr/>
        </p:nvSpPr>
        <p:spPr bwMode="auto">
          <a:xfrm>
            <a:off x="54244" y="2698433"/>
            <a:ext cx="1239313" cy="914400"/>
          </a:xfrm>
          <a:prstGeom prst="roundRect">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16200000" scaled="1"/>
            <a:tileRect/>
          </a:gradFill>
          <a:ln>
            <a:solidFill>
              <a:schemeClr val="accent1">
                <a:lumMod val="75000"/>
              </a:schemeClr>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r>
              <a:rPr lang="en-US" sz="1600" dirty="0">
                <a:solidFill>
                  <a:srgbClr val="000000"/>
                </a:solidFill>
              </a:rPr>
              <a:t>Molecular Docking Poses</a:t>
            </a:r>
          </a:p>
        </p:txBody>
      </p:sp>
      <p:sp>
        <p:nvSpPr>
          <p:cNvPr id="10" name="Arrow: Right 9">
            <a:extLst>
              <a:ext uri="{FF2B5EF4-FFF2-40B4-BE49-F238E27FC236}">
                <a16:creationId xmlns:a16="http://schemas.microsoft.com/office/drawing/2014/main" id="{53C370FC-F876-43A4-BBAF-222ECCDF6C98}"/>
              </a:ext>
            </a:extLst>
          </p:cNvPr>
          <p:cNvSpPr/>
          <p:nvPr/>
        </p:nvSpPr>
        <p:spPr bwMode="auto">
          <a:xfrm rot="1163495">
            <a:off x="1349247" y="3251901"/>
            <a:ext cx="366611" cy="547686"/>
          </a:xfrm>
          <a:prstGeom prst="rightArrow">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16200000" scaled="1"/>
            <a:tileRect/>
          </a:gradFill>
          <a:ln>
            <a:solidFill>
              <a:schemeClr val="accent1">
                <a:lumMod val="75000"/>
              </a:schemeClr>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200" b="1" dirty="0">
              <a:solidFill>
                <a:srgbClr val="000000"/>
              </a:solidFill>
            </a:endParaRPr>
          </a:p>
        </p:txBody>
      </p:sp>
      <p:sp>
        <p:nvSpPr>
          <p:cNvPr id="11" name="Arrow: Right 10">
            <a:extLst>
              <a:ext uri="{FF2B5EF4-FFF2-40B4-BE49-F238E27FC236}">
                <a16:creationId xmlns:a16="http://schemas.microsoft.com/office/drawing/2014/main" id="{21E948F7-4926-421A-9DEF-03CB01C73E06}"/>
              </a:ext>
            </a:extLst>
          </p:cNvPr>
          <p:cNvSpPr/>
          <p:nvPr/>
        </p:nvSpPr>
        <p:spPr bwMode="auto">
          <a:xfrm rot="19782891">
            <a:off x="1350205" y="2401964"/>
            <a:ext cx="366611" cy="547686"/>
          </a:xfrm>
          <a:prstGeom prst="rightArrow">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16200000" scaled="1"/>
            <a:tileRect/>
          </a:gradFill>
          <a:ln>
            <a:solidFill>
              <a:schemeClr val="accent1">
                <a:lumMod val="75000"/>
              </a:schemeClr>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200" b="1" dirty="0">
              <a:solidFill>
                <a:srgbClr val="000000"/>
              </a:solidFill>
            </a:endParaRPr>
          </a:p>
        </p:txBody>
      </p:sp>
    </p:spTree>
    <p:extLst>
      <p:ext uri="{BB962C8B-B14F-4D97-AF65-F5344CB8AC3E}">
        <p14:creationId xmlns:p14="http://schemas.microsoft.com/office/powerpoint/2010/main" val="4100815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Coherent Fusion Model Architecture</a:t>
            </a:r>
          </a:p>
        </p:txBody>
      </p:sp>
      <p:sp>
        <p:nvSpPr>
          <p:cNvPr id="5" name="Rectangle 7"/>
          <p:cNvSpPr>
            <a:spLocks noChangeArrowheads="1"/>
          </p:cNvSpPr>
          <p:nvPr/>
        </p:nvSpPr>
        <p:spPr bwMode="auto">
          <a:xfrm>
            <a:off x="0" y="5706846"/>
            <a:ext cx="9144000" cy="646331"/>
          </a:xfrm>
          <a:prstGeom prst="rect">
            <a:avLst/>
          </a:prstGeom>
          <a:solidFill>
            <a:schemeClr val="accent1">
              <a:lumMod val="75000"/>
            </a:schemeClr>
          </a:solidFill>
          <a:ln w="9525">
            <a:noFill/>
            <a:miter lim="800000"/>
            <a:headEnd/>
            <a:tailEnd/>
          </a:ln>
        </p:spPr>
        <p:txBody>
          <a:bodyPr wrap="square" anchor="b" anchorCtr="0">
            <a:spAutoFit/>
          </a:bodyPr>
          <a:lstStyle/>
          <a:p>
            <a:pPr algn="ctr" eaLnBrk="0" hangingPunct="0"/>
            <a:r>
              <a:rPr lang="en-US" dirty="0">
                <a:solidFill>
                  <a:schemeClr val="bg1"/>
                </a:solidFill>
                <a:latin typeface="Calibri" panose="020F0502020204030204" pitchFamily="34" charset="0"/>
                <a:cs typeface="Calibri" panose="020F0502020204030204" pitchFamily="34" charset="0"/>
              </a:rPr>
              <a:t>Coherent Fusion backpropagates both heads of the Structure-Based model coherently to emphasize their strengths.</a:t>
            </a:r>
          </a:p>
        </p:txBody>
      </p:sp>
      <p:pic>
        <p:nvPicPr>
          <p:cNvPr id="3" name="Picture 2">
            <a:extLst>
              <a:ext uri="{FF2B5EF4-FFF2-40B4-BE49-F238E27FC236}">
                <a16:creationId xmlns:a16="http://schemas.microsoft.com/office/drawing/2014/main" id="{6489EBF2-217A-48BC-92E9-292C0C96202C}"/>
              </a:ext>
            </a:extLst>
          </p:cNvPr>
          <p:cNvPicPr>
            <a:picLocks noChangeAspect="1"/>
          </p:cNvPicPr>
          <p:nvPr/>
        </p:nvPicPr>
        <p:blipFill>
          <a:blip r:embed="rId2"/>
          <a:stretch>
            <a:fillRect/>
          </a:stretch>
        </p:blipFill>
        <p:spPr>
          <a:xfrm>
            <a:off x="0" y="1729508"/>
            <a:ext cx="9144000" cy="375080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457201" y="219509"/>
            <a:ext cx="8530683" cy="1008771"/>
          </a:xfrm>
        </p:spPr>
        <p:txBody>
          <a:bodyPr/>
          <a:lstStyle/>
          <a:p>
            <a:r>
              <a:rPr lang="en-US" dirty="0"/>
              <a:t>Population-Based Bandits (PB2) Optimization</a:t>
            </a:r>
            <a:endParaRPr lang="en-US" sz="2400" b="0" dirty="0"/>
          </a:p>
        </p:txBody>
      </p:sp>
      <p:pic>
        <p:nvPicPr>
          <p:cNvPr id="7" name="Picture 6" descr="Diagram&#10;&#10;Description automatically generated with medium confidence">
            <a:extLst>
              <a:ext uri="{FF2B5EF4-FFF2-40B4-BE49-F238E27FC236}">
                <a16:creationId xmlns:a16="http://schemas.microsoft.com/office/drawing/2014/main" id="{03B476AE-18F4-4423-9F13-D1D6F6EDFA99}"/>
              </a:ext>
            </a:extLst>
          </p:cNvPr>
          <p:cNvPicPr>
            <a:picLocks noChangeAspect="1"/>
          </p:cNvPicPr>
          <p:nvPr/>
        </p:nvPicPr>
        <p:blipFill>
          <a:blip r:embed="rId2"/>
          <a:stretch>
            <a:fillRect/>
          </a:stretch>
        </p:blipFill>
        <p:spPr>
          <a:xfrm>
            <a:off x="422895" y="1700944"/>
            <a:ext cx="8298209" cy="3456112"/>
          </a:xfrm>
          <a:prstGeom prst="rect">
            <a:avLst/>
          </a:prstGeom>
        </p:spPr>
      </p:pic>
      <p:pic>
        <p:nvPicPr>
          <p:cNvPr id="9" name="Picture 8">
            <a:extLst>
              <a:ext uri="{FF2B5EF4-FFF2-40B4-BE49-F238E27FC236}">
                <a16:creationId xmlns:a16="http://schemas.microsoft.com/office/drawing/2014/main" id="{0C0C9CAF-AD76-4678-A004-6B9A3BB22109}"/>
              </a:ext>
            </a:extLst>
          </p:cNvPr>
          <p:cNvPicPr>
            <a:picLocks noChangeAspect="1"/>
          </p:cNvPicPr>
          <p:nvPr/>
        </p:nvPicPr>
        <p:blipFill>
          <a:blip r:embed="rId3"/>
          <a:stretch>
            <a:fillRect/>
          </a:stretch>
        </p:blipFill>
        <p:spPr>
          <a:xfrm>
            <a:off x="4471261" y="5743880"/>
            <a:ext cx="4672739" cy="519194"/>
          </a:xfrm>
          <a:prstGeom prst="rect">
            <a:avLst/>
          </a:prstGeom>
        </p:spPr>
      </p:pic>
    </p:spTree>
    <p:extLst>
      <p:ext uri="{BB962C8B-B14F-4D97-AF65-F5344CB8AC3E}">
        <p14:creationId xmlns:p14="http://schemas.microsoft.com/office/powerpoint/2010/main" val="26378048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Hyperparameter Search Space </a:t>
            </a:r>
          </a:p>
        </p:txBody>
      </p:sp>
      <p:graphicFrame>
        <p:nvGraphicFramePr>
          <p:cNvPr id="8" name="Content Placeholder 3"/>
          <p:cNvGraphicFramePr>
            <a:graphicFrameLocks/>
          </p:cNvGraphicFramePr>
          <p:nvPr>
            <p:extLst>
              <p:ext uri="{D42A27DB-BD31-4B8C-83A1-F6EECF244321}">
                <p14:modId xmlns:p14="http://schemas.microsoft.com/office/powerpoint/2010/main" val="275132739"/>
              </p:ext>
            </p:extLst>
          </p:nvPr>
        </p:nvGraphicFramePr>
        <p:xfrm>
          <a:off x="382292" y="1378652"/>
          <a:ext cx="8534400" cy="4177821"/>
        </p:xfrm>
        <a:graphic>
          <a:graphicData uri="http://schemas.openxmlformats.org/drawingml/2006/table">
            <a:tbl>
              <a:tblPr bandRow="1">
                <a:tableStyleId>{69CF1AB2-1976-4502-BF36-3FF5EA218861}</a:tableStyleId>
              </a:tblPr>
              <a:tblGrid>
                <a:gridCol w="2970676">
                  <a:extLst>
                    <a:ext uri="{9D8B030D-6E8A-4147-A177-3AD203B41FA5}">
                      <a16:colId xmlns:a16="http://schemas.microsoft.com/office/drawing/2014/main" val="20000"/>
                    </a:ext>
                  </a:extLst>
                </a:gridCol>
                <a:gridCol w="2567872">
                  <a:extLst>
                    <a:ext uri="{9D8B030D-6E8A-4147-A177-3AD203B41FA5}">
                      <a16:colId xmlns:a16="http://schemas.microsoft.com/office/drawing/2014/main" val="20001"/>
                    </a:ext>
                  </a:extLst>
                </a:gridCol>
                <a:gridCol w="2995852">
                  <a:extLst>
                    <a:ext uri="{9D8B030D-6E8A-4147-A177-3AD203B41FA5}">
                      <a16:colId xmlns:a16="http://schemas.microsoft.com/office/drawing/2014/main" val="20002"/>
                    </a:ext>
                  </a:extLst>
                </a:gridCol>
              </a:tblGrid>
              <a:tr h="388613">
                <a:tc>
                  <a:txBody>
                    <a:bodyPr/>
                    <a:lstStyle/>
                    <a:p>
                      <a:pPr algn="ctr"/>
                      <a:r>
                        <a:rPr lang="en-US" sz="1600" dirty="0"/>
                        <a:t>Optimizer</a:t>
                      </a:r>
                    </a:p>
                  </a:txBody>
                  <a:tcPr marL="91919" marR="9191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Early Dropout</a:t>
                      </a:r>
                    </a:p>
                  </a:txBody>
                  <a:tcPr marL="91919" marR="91919" anchor="ctr"/>
                </a:tc>
                <a:tc>
                  <a:txBody>
                    <a:bodyPr/>
                    <a:lstStyle/>
                    <a:p>
                      <a:pPr algn="ctr"/>
                      <a:r>
                        <a:rPr lang="en-US" sz="1600" dirty="0"/>
                        <a:t>Non-Covalent K</a:t>
                      </a:r>
                    </a:p>
                  </a:txBody>
                  <a:tcPr marL="91919" marR="91919" anchor="ctr"/>
                </a:tc>
                <a:extLst>
                  <a:ext uri="{0D108BD9-81ED-4DB2-BD59-A6C34878D82A}">
                    <a16:rowId xmlns:a16="http://schemas.microsoft.com/office/drawing/2014/main" val="10001"/>
                  </a:ext>
                </a:extLst>
              </a:tr>
              <a:tr h="38861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Activation Function</a:t>
                      </a:r>
                    </a:p>
                  </a:txBody>
                  <a:tcPr marL="91919" marR="91919" anchor="ctr"/>
                </a:tc>
                <a:tc>
                  <a:txBody>
                    <a:bodyPr/>
                    <a:lstStyle/>
                    <a:p>
                      <a:pPr algn="ctr"/>
                      <a:r>
                        <a:rPr lang="en-US" sz="1600" dirty="0"/>
                        <a:t>Mid Dropout</a:t>
                      </a:r>
                    </a:p>
                  </a:txBody>
                  <a:tcPr marL="91919" marR="91919" anchor="ctr"/>
                </a:tc>
                <a:tc>
                  <a:txBody>
                    <a:bodyPr/>
                    <a:lstStyle/>
                    <a:p>
                      <a:pPr algn="ctr"/>
                      <a:r>
                        <a:rPr lang="en-US" sz="1600" dirty="0"/>
                        <a:t>Covalent K</a:t>
                      </a:r>
                    </a:p>
                  </a:txBody>
                  <a:tcPr marL="91919" marR="91919" anchor="ctr"/>
                </a:tc>
                <a:extLst>
                  <a:ext uri="{0D108BD9-81ED-4DB2-BD59-A6C34878D82A}">
                    <a16:rowId xmlns:a16="http://schemas.microsoft.com/office/drawing/2014/main" val="10002"/>
                  </a:ext>
                </a:extLst>
              </a:tr>
              <a:tr h="55868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Batch Size</a:t>
                      </a:r>
                    </a:p>
                  </a:txBody>
                  <a:tcPr marL="91919" marR="91919" anchor="ctr"/>
                </a:tc>
                <a:tc>
                  <a:txBody>
                    <a:bodyPr/>
                    <a:lstStyle/>
                    <a:p>
                      <a:pPr algn="ctr"/>
                      <a:r>
                        <a:rPr lang="en-US" sz="1600" dirty="0"/>
                        <a:t>Late Dropout</a:t>
                      </a:r>
                    </a:p>
                  </a:txBody>
                  <a:tcPr marL="91919" marR="91919" anchor="ctr"/>
                </a:tc>
                <a:tc>
                  <a:txBody>
                    <a:bodyPr/>
                    <a:lstStyle/>
                    <a:p>
                      <a:pPr algn="ctr"/>
                      <a:r>
                        <a:rPr lang="en-US" sz="1600" dirty="0"/>
                        <a:t>Non-Covalent Neighbor Threshold</a:t>
                      </a:r>
                    </a:p>
                  </a:txBody>
                  <a:tcPr marL="91919" marR="91919" anchor="ctr"/>
                </a:tc>
                <a:extLst>
                  <a:ext uri="{0D108BD9-81ED-4DB2-BD59-A6C34878D82A}">
                    <a16:rowId xmlns:a16="http://schemas.microsoft.com/office/drawing/2014/main" val="10003"/>
                  </a:ext>
                </a:extLst>
              </a:tr>
              <a:tr h="55868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Learning Rate</a:t>
                      </a:r>
                    </a:p>
                  </a:txBody>
                  <a:tcPr marL="91919" marR="91919" anchor="ctr"/>
                </a:tc>
                <a:tc>
                  <a:txBody>
                    <a:bodyPr/>
                    <a:lstStyle/>
                    <a:p>
                      <a:pPr algn="ctr"/>
                      <a:r>
                        <a:rPr lang="en-US" sz="1600" dirty="0"/>
                        <a:t># of Fusion Layers</a:t>
                      </a:r>
                    </a:p>
                  </a:txBody>
                  <a:tcPr marL="91919" marR="91919" anchor="ctr"/>
                </a:tc>
                <a:tc>
                  <a:txBody>
                    <a:bodyPr/>
                    <a:lstStyle/>
                    <a:p>
                      <a:pPr algn="ctr"/>
                      <a:r>
                        <a:rPr lang="en-US" sz="1600" dirty="0"/>
                        <a:t>Covalent Neighbor Threshold</a:t>
                      </a:r>
                    </a:p>
                  </a:txBody>
                  <a:tcPr marL="91919" marR="91919" anchor="ctr"/>
                </a:tc>
                <a:extLst>
                  <a:ext uri="{0D108BD9-81ED-4DB2-BD59-A6C34878D82A}">
                    <a16:rowId xmlns:a16="http://schemas.microsoft.com/office/drawing/2014/main" val="10004"/>
                  </a:ext>
                </a:extLst>
              </a:tr>
              <a:tr h="55868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Model-Specific Fusion Layers</a:t>
                      </a:r>
                    </a:p>
                  </a:txBody>
                  <a:tcPr marL="91919" marR="91919" anchor="ctr"/>
                </a:tc>
                <a:tc>
                  <a:txBody>
                    <a:bodyPr/>
                    <a:lstStyle/>
                    <a:p>
                      <a:pPr algn="ctr"/>
                      <a:r>
                        <a:rPr lang="en-US" sz="1600" dirty="0"/>
                        <a:t># of Dense Nodes</a:t>
                      </a:r>
                    </a:p>
                  </a:txBody>
                  <a:tcPr marL="91919" marR="91919" anchor="ctr"/>
                </a:tc>
                <a:tc>
                  <a:txBody>
                    <a:bodyPr/>
                    <a:lstStyle/>
                    <a:p>
                      <a:pPr algn="ctr"/>
                      <a:r>
                        <a:rPr lang="en-US" sz="1600" dirty="0"/>
                        <a:t>Non-Covalent Gather Width</a:t>
                      </a:r>
                    </a:p>
                  </a:txBody>
                  <a:tcPr marL="91919" marR="91919" anchor="ctr"/>
                </a:tc>
                <a:extLst>
                  <a:ext uri="{0D108BD9-81ED-4DB2-BD59-A6C34878D82A}">
                    <a16:rowId xmlns:a16="http://schemas.microsoft.com/office/drawing/2014/main" val="10005"/>
                  </a:ext>
                </a:extLst>
              </a:tr>
              <a:tr h="38861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Epochs</a:t>
                      </a:r>
                    </a:p>
                  </a:txBody>
                  <a:tcPr marL="91919" marR="91919" anchor="ctr"/>
                </a:tc>
                <a:tc>
                  <a:txBody>
                    <a:bodyPr/>
                    <a:lstStyle/>
                    <a:p>
                      <a:pPr algn="ctr"/>
                      <a:r>
                        <a:rPr lang="en-US" sz="1600" dirty="0"/>
                        <a:t>Early Residual Connection</a:t>
                      </a:r>
                    </a:p>
                  </a:txBody>
                  <a:tcPr marL="91919" marR="91919" anchor="ctr"/>
                </a:tc>
                <a:tc>
                  <a:txBody>
                    <a:bodyPr/>
                    <a:lstStyle/>
                    <a:p>
                      <a:pPr algn="ctr"/>
                      <a:r>
                        <a:rPr lang="en-US" sz="1600" dirty="0"/>
                        <a:t>Covalent Gather Width</a:t>
                      </a:r>
                    </a:p>
                  </a:txBody>
                  <a:tcPr marL="91919" marR="91919" anchor="ctr"/>
                </a:tc>
                <a:extLst>
                  <a:ext uri="{0D108BD9-81ED-4DB2-BD59-A6C34878D82A}">
                    <a16:rowId xmlns:a16="http://schemas.microsoft.com/office/drawing/2014/main" val="3998032616"/>
                  </a:ext>
                </a:extLst>
              </a:tr>
              <a:tr h="38861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Pre-trained Weights</a:t>
                      </a:r>
                    </a:p>
                  </a:txBody>
                  <a:tcPr marL="91919" marR="91919" anchor="ctr"/>
                </a:tc>
                <a:tc>
                  <a:txBody>
                    <a:bodyPr/>
                    <a:lstStyle/>
                    <a:p>
                      <a:pPr algn="ctr"/>
                      <a:r>
                        <a:rPr lang="en-US" sz="1600" dirty="0"/>
                        <a:t>Late Residual Connection</a:t>
                      </a:r>
                    </a:p>
                  </a:txBody>
                  <a:tcPr marL="91919" marR="91919" anchor="ctr"/>
                </a:tc>
                <a:tc>
                  <a:txBody>
                    <a:bodyPr/>
                    <a:lstStyle/>
                    <a:p>
                      <a:pPr algn="ctr"/>
                      <a:r>
                        <a:rPr lang="en-US" sz="1600" dirty="0"/>
                        <a:t>Covalent K</a:t>
                      </a:r>
                    </a:p>
                  </a:txBody>
                  <a:tcPr marL="91919" marR="91919" anchor="ctr"/>
                </a:tc>
                <a:extLst>
                  <a:ext uri="{0D108BD9-81ED-4DB2-BD59-A6C34878D82A}">
                    <a16:rowId xmlns:a16="http://schemas.microsoft.com/office/drawing/2014/main" val="2100857282"/>
                  </a:ext>
                </a:extLst>
              </a:tr>
              <a:tr h="55868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Batch Normalization</a:t>
                      </a:r>
                    </a:p>
                  </a:txBody>
                  <a:tcPr marL="91919" marR="91919" anchor="ctr"/>
                </a:tc>
                <a:tc>
                  <a:txBody>
                    <a:bodyPr/>
                    <a:lstStyle/>
                    <a:p>
                      <a:pPr algn="ctr"/>
                      <a:r>
                        <a:rPr lang="en-US" sz="1600" dirty="0"/>
                        <a:t># of Early Conv. Filters</a:t>
                      </a:r>
                    </a:p>
                  </a:txBody>
                  <a:tcPr marL="91919" marR="91919" anchor="ctr"/>
                </a:tc>
                <a:tc>
                  <a:txBody>
                    <a:bodyPr/>
                    <a:lstStyle/>
                    <a:p>
                      <a:pPr algn="ctr"/>
                      <a:r>
                        <a:rPr lang="en-US" sz="1600" dirty="0"/>
                        <a:t>Non-Covalent Neighbor Threshold</a:t>
                      </a:r>
                    </a:p>
                  </a:txBody>
                  <a:tcPr marL="91919" marR="91919" anchor="ctr"/>
                </a:tc>
                <a:extLst>
                  <a:ext uri="{0D108BD9-81ED-4DB2-BD59-A6C34878D82A}">
                    <a16:rowId xmlns:a16="http://schemas.microsoft.com/office/drawing/2014/main" val="797143012"/>
                  </a:ext>
                </a:extLst>
              </a:tr>
              <a:tr h="38861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dirty="0"/>
                    </a:p>
                  </a:txBody>
                  <a:tcPr marL="91919" marR="91919" anchor="ctr"/>
                </a:tc>
                <a:tc>
                  <a:txBody>
                    <a:bodyPr/>
                    <a:lstStyle/>
                    <a:p>
                      <a:pPr algn="ctr"/>
                      <a:r>
                        <a:rPr lang="en-US" sz="1600" dirty="0"/>
                        <a:t># of Late Conv. Filters</a:t>
                      </a:r>
                    </a:p>
                  </a:txBody>
                  <a:tcPr marL="91919" marR="91919" anchor="ctr"/>
                </a:tc>
                <a:tc>
                  <a:txBody>
                    <a:bodyPr/>
                    <a:lstStyle/>
                    <a:p>
                      <a:pPr algn="ctr"/>
                      <a:endParaRPr lang="en-US" sz="1600" dirty="0"/>
                    </a:p>
                  </a:txBody>
                  <a:tcPr marL="91919" marR="91919" anchor="ctr"/>
                </a:tc>
                <a:extLst>
                  <a:ext uri="{0D108BD9-81ED-4DB2-BD59-A6C34878D82A}">
                    <a16:rowId xmlns:a16="http://schemas.microsoft.com/office/drawing/2014/main" val="2851746021"/>
                  </a:ext>
                </a:extLst>
              </a:tr>
            </a:tbl>
          </a:graphicData>
        </a:graphic>
      </p:graphicFrame>
      <p:sp>
        <p:nvSpPr>
          <p:cNvPr id="6" name="Rectangle 7">
            <a:extLst>
              <a:ext uri="{FF2B5EF4-FFF2-40B4-BE49-F238E27FC236}">
                <a16:creationId xmlns:a16="http://schemas.microsoft.com/office/drawing/2014/main" id="{D743DBBF-5D74-4499-AA66-B2B42697BFBF}"/>
              </a:ext>
            </a:extLst>
          </p:cNvPr>
          <p:cNvSpPr>
            <a:spLocks noChangeArrowheads="1"/>
          </p:cNvSpPr>
          <p:nvPr/>
        </p:nvSpPr>
        <p:spPr bwMode="auto">
          <a:xfrm>
            <a:off x="0" y="5706846"/>
            <a:ext cx="9144000" cy="646331"/>
          </a:xfrm>
          <a:prstGeom prst="rect">
            <a:avLst/>
          </a:prstGeom>
          <a:solidFill>
            <a:schemeClr val="accent1">
              <a:lumMod val="75000"/>
            </a:schemeClr>
          </a:solidFill>
          <a:ln w="9525">
            <a:noFill/>
            <a:miter lim="800000"/>
            <a:headEnd/>
            <a:tailEnd/>
          </a:ln>
        </p:spPr>
        <p:txBody>
          <a:bodyPr wrap="square" anchor="b" anchorCtr="0">
            <a:spAutoFit/>
          </a:bodyPr>
          <a:lstStyle/>
          <a:p>
            <a:pPr algn="ctr" eaLnBrk="0" hangingPunct="0"/>
            <a:r>
              <a:rPr lang="en-US" dirty="0">
                <a:solidFill>
                  <a:schemeClr val="bg1"/>
                </a:solidFill>
                <a:latin typeface="Calibri" panose="020F0502020204030204" pitchFamily="34" charset="0"/>
                <a:cs typeface="Calibri" panose="020F0502020204030204" pitchFamily="34" charset="0"/>
              </a:rPr>
              <a:t>Hyperparameters evaluated represented categorical /continuous training variables (traditional hyperparameters) and model architecture decisions. </a:t>
            </a:r>
          </a:p>
        </p:txBody>
      </p:sp>
    </p:spTree>
    <p:extLst>
      <p:ext uri="{BB962C8B-B14F-4D97-AF65-F5344CB8AC3E}">
        <p14:creationId xmlns:p14="http://schemas.microsoft.com/office/powerpoint/2010/main" val="19593052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Evaluation Results: Crystal Structures</a:t>
            </a:r>
          </a:p>
        </p:txBody>
      </p:sp>
      <p:pic>
        <p:nvPicPr>
          <p:cNvPr id="7" name="Picture 6">
            <a:extLst>
              <a:ext uri="{FF2B5EF4-FFF2-40B4-BE49-F238E27FC236}">
                <a16:creationId xmlns:a16="http://schemas.microsoft.com/office/drawing/2014/main" id="{ABEC0EF6-5960-4438-A4F0-2141828C910F}"/>
              </a:ext>
            </a:extLst>
          </p:cNvPr>
          <p:cNvPicPr>
            <a:picLocks noChangeAspect="1"/>
          </p:cNvPicPr>
          <p:nvPr/>
        </p:nvPicPr>
        <p:blipFill>
          <a:blip r:embed="rId2"/>
          <a:stretch>
            <a:fillRect/>
          </a:stretch>
        </p:blipFill>
        <p:spPr>
          <a:xfrm>
            <a:off x="1708012" y="1570558"/>
            <a:ext cx="5727975" cy="2575943"/>
          </a:xfrm>
          <a:prstGeom prst="rect">
            <a:avLst/>
          </a:prstGeom>
        </p:spPr>
      </p:pic>
      <p:sp>
        <p:nvSpPr>
          <p:cNvPr id="6" name="Content Placeholder 15">
            <a:extLst>
              <a:ext uri="{FF2B5EF4-FFF2-40B4-BE49-F238E27FC236}">
                <a16:creationId xmlns:a16="http://schemas.microsoft.com/office/drawing/2014/main" id="{34AFF9B7-E099-4FD4-AECB-661241FC14E6}"/>
              </a:ext>
            </a:extLst>
          </p:cNvPr>
          <p:cNvSpPr txBox="1">
            <a:spLocks/>
          </p:cNvSpPr>
          <p:nvPr/>
        </p:nvSpPr>
        <p:spPr>
          <a:xfrm>
            <a:off x="185980" y="1436688"/>
            <a:ext cx="3502617" cy="4297685"/>
          </a:xfrm>
          <a:prstGeom prst="rect">
            <a:avLst/>
          </a:prstGeom>
        </p:spPr>
        <p:txBody>
          <a:bodyPr>
            <a:normAutofit/>
          </a:bodyPr>
          <a:lstStyle>
            <a:lvl1pPr marL="285750" indent="-228600" algn="l" rtl="0" eaLnBrk="1" latinLnBrk="0" hangingPunct="1">
              <a:spcBef>
                <a:spcPts val="1800"/>
              </a:spcBef>
              <a:spcAft>
                <a:spcPts val="0"/>
              </a:spcAft>
              <a:buClr>
                <a:schemeClr val="accent1">
                  <a:lumMod val="75000"/>
                </a:schemeClr>
              </a:buClr>
              <a:buSzPct val="90000"/>
              <a:buFont typeface="Wingdings" charset="2"/>
              <a:buChar char="§"/>
              <a:tabLst/>
              <a:defRPr kumimoji="0" sz="2400" b="0" kern="1200">
                <a:solidFill>
                  <a:schemeClr val="tx1"/>
                </a:solidFill>
                <a:latin typeface="Calibri" panose="020F0502020204030204" pitchFamily="34" charset="0"/>
                <a:ea typeface="+mn-ea"/>
                <a:cs typeface="Calibri" panose="020F0502020204030204" pitchFamily="34" charset="0"/>
              </a:defRPr>
            </a:lvl1pPr>
            <a:lvl2pPr marL="628650" indent="-285750" algn="l" rtl="0" eaLnBrk="1" latinLnBrk="0" hangingPunct="1">
              <a:spcBef>
                <a:spcPts val="0"/>
              </a:spcBef>
              <a:spcAft>
                <a:spcPts val="0"/>
              </a:spcAft>
              <a:buClrTx/>
              <a:buSzPct val="90000"/>
              <a:buFont typeface="Calibri" panose="020F0502020204030204" pitchFamily="34" charset="0"/>
              <a:buChar char="—"/>
              <a:defRPr kumimoji="0" sz="2000" kern="1200">
                <a:solidFill>
                  <a:schemeClr val="tx1"/>
                </a:solidFill>
                <a:latin typeface="Calibri" panose="020F0502020204030204" pitchFamily="34" charset="0"/>
                <a:ea typeface="+mn-ea"/>
                <a:cs typeface="Calibri" panose="020F0502020204030204" pitchFamily="34" charset="0"/>
              </a:defRPr>
            </a:lvl2pPr>
            <a:lvl3pPr marL="800100" indent="-171450" algn="l" rtl="0" eaLnBrk="1" latinLnBrk="0" hangingPunct="1">
              <a:spcBef>
                <a:spcPts val="0"/>
              </a:spcBef>
              <a:spcAft>
                <a:spcPts val="0"/>
              </a:spcAft>
              <a:buClrTx/>
              <a:buSzPct val="90000"/>
              <a:buFont typeface="Arial" panose="020B0604020202020204" pitchFamily="34" charset="0"/>
              <a:buChar char="•"/>
              <a:defRPr kumimoji="0" sz="1800" kern="1200">
                <a:solidFill>
                  <a:schemeClr val="tx1"/>
                </a:solidFill>
                <a:latin typeface="Calibri" panose="020F0502020204030204" pitchFamily="34" charset="0"/>
                <a:ea typeface="+mn-ea"/>
                <a:cs typeface="Calibri" panose="020F0502020204030204" pitchFamily="34" charset="0"/>
              </a:defRPr>
            </a:lvl3pPr>
            <a:lvl4pPr marL="1028700" indent="-171450" algn="l" rtl="0" eaLnBrk="1" latinLnBrk="0" hangingPunct="1">
              <a:spcBef>
                <a:spcPts val="0"/>
              </a:spcBef>
              <a:spcAft>
                <a:spcPts val="0"/>
              </a:spcAft>
              <a:buClrTx/>
              <a:buSzPct val="100000"/>
              <a:buFont typeface="Lucida Grande"/>
              <a:buChar char="–"/>
              <a:defRPr kumimoji="0" sz="1600" kern="1200">
                <a:solidFill>
                  <a:schemeClr val="tx1"/>
                </a:solidFill>
                <a:latin typeface="Calibri" panose="020F0502020204030204" pitchFamily="34" charset="0"/>
                <a:ea typeface="+mn-ea"/>
                <a:cs typeface="Calibri" panose="020F0502020204030204" pitchFamily="34" charset="0"/>
              </a:defRPr>
            </a:lvl4pPr>
            <a:lvl5pPr marL="1257300" indent="-171450" algn="l" rtl="0" eaLnBrk="1" latinLnBrk="0" hangingPunct="1">
              <a:spcBef>
                <a:spcPts val="0"/>
              </a:spcBef>
              <a:spcAft>
                <a:spcPts val="0"/>
              </a:spcAft>
              <a:buClrTx/>
              <a:buFont typeface="Arial"/>
              <a:buChar char="•"/>
              <a:tabLst>
                <a:tab pos="1200150" algn="l"/>
              </a:tabLst>
              <a:defRPr kumimoji="0" lang="en-US" sz="1600" kern="1200" smtClean="0">
                <a:solidFill>
                  <a:schemeClr val="tx1"/>
                </a:solidFill>
                <a:latin typeface="Calibri" panose="020F0502020204030204" pitchFamily="34" charset="0"/>
                <a:ea typeface="+mn-ea"/>
                <a:cs typeface="Calibri" panose="020F0502020204030204" pitchFamily="34" charset="0"/>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lstStyle>
          <a:p>
            <a:pPr defTabSz="914400"/>
            <a:endParaRPr lang="en-US" dirty="0"/>
          </a:p>
        </p:txBody>
      </p:sp>
      <p:sp>
        <p:nvSpPr>
          <p:cNvPr id="8" name="Content Placeholder 15">
            <a:extLst>
              <a:ext uri="{FF2B5EF4-FFF2-40B4-BE49-F238E27FC236}">
                <a16:creationId xmlns:a16="http://schemas.microsoft.com/office/drawing/2014/main" id="{3DBC8824-5291-4DC8-A9D9-8F137F3B6C5F}"/>
              </a:ext>
            </a:extLst>
          </p:cNvPr>
          <p:cNvSpPr txBox="1">
            <a:spLocks/>
          </p:cNvSpPr>
          <p:nvPr/>
        </p:nvSpPr>
        <p:spPr>
          <a:xfrm>
            <a:off x="185980" y="4357213"/>
            <a:ext cx="8624806" cy="2050677"/>
          </a:xfrm>
          <a:prstGeom prst="rect">
            <a:avLst/>
          </a:prstGeom>
        </p:spPr>
        <p:txBody>
          <a:bodyPr>
            <a:normAutofit/>
          </a:bodyPr>
          <a:lstStyle>
            <a:lvl1pPr marL="285750" indent="-228600" algn="l" rtl="0" eaLnBrk="1" latinLnBrk="0" hangingPunct="1">
              <a:spcBef>
                <a:spcPts val="1800"/>
              </a:spcBef>
              <a:spcAft>
                <a:spcPts val="0"/>
              </a:spcAft>
              <a:buClr>
                <a:schemeClr val="accent1">
                  <a:lumMod val="75000"/>
                </a:schemeClr>
              </a:buClr>
              <a:buSzPct val="90000"/>
              <a:buFont typeface="Wingdings" charset="2"/>
              <a:buChar char="§"/>
              <a:tabLst/>
              <a:defRPr kumimoji="0" sz="2400" b="0" kern="1200">
                <a:solidFill>
                  <a:schemeClr val="tx1"/>
                </a:solidFill>
                <a:latin typeface="Calibri" panose="020F0502020204030204" pitchFamily="34" charset="0"/>
                <a:ea typeface="+mn-ea"/>
                <a:cs typeface="Calibri" panose="020F0502020204030204" pitchFamily="34" charset="0"/>
              </a:defRPr>
            </a:lvl1pPr>
            <a:lvl2pPr marL="628650" indent="-285750" algn="l" rtl="0" eaLnBrk="1" latinLnBrk="0" hangingPunct="1">
              <a:spcBef>
                <a:spcPts val="0"/>
              </a:spcBef>
              <a:spcAft>
                <a:spcPts val="0"/>
              </a:spcAft>
              <a:buClrTx/>
              <a:buSzPct val="90000"/>
              <a:buFont typeface="Calibri" panose="020F0502020204030204" pitchFamily="34" charset="0"/>
              <a:buChar char="—"/>
              <a:defRPr kumimoji="0" sz="2000" kern="1200">
                <a:solidFill>
                  <a:schemeClr val="tx1"/>
                </a:solidFill>
                <a:latin typeface="Calibri" panose="020F0502020204030204" pitchFamily="34" charset="0"/>
                <a:ea typeface="+mn-ea"/>
                <a:cs typeface="Calibri" panose="020F0502020204030204" pitchFamily="34" charset="0"/>
              </a:defRPr>
            </a:lvl2pPr>
            <a:lvl3pPr marL="800100" indent="-171450" algn="l" rtl="0" eaLnBrk="1" latinLnBrk="0" hangingPunct="1">
              <a:spcBef>
                <a:spcPts val="0"/>
              </a:spcBef>
              <a:spcAft>
                <a:spcPts val="0"/>
              </a:spcAft>
              <a:buClrTx/>
              <a:buSzPct val="90000"/>
              <a:buFont typeface="Arial" panose="020B0604020202020204" pitchFamily="34" charset="0"/>
              <a:buChar char="•"/>
              <a:defRPr kumimoji="0" sz="1800" kern="1200">
                <a:solidFill>
                  <a:schemeClr val="tx1"/>
                </a:solidFill>
                <a:latin typeface="Calibri" panose="020F0502020204030204" pitchFamily="34" charset="0"/>
                <a:ea typeface="+mn-ea"/>
                <a:cs typeface="Calibri" panose="020F0502020204030204" pitchFamily="34" charset="0"/>
              </a:defRPr>
            </a:lvl3pPr>
            <a:lvl4pPr marL="1028700" indent="-171450" algn="l" rtl="0" eaLnBrk="1" latinLnBrk="0" hangingPunct="1">
              <a:spcBef>
                <a:spcPts val="0"/>
              </a:spcBef>
              <a:spcAft>
                <a:spcPts val="0"/>
              </a:spcAft>
              <a:buClrTx/>
              <a:buSzPct val="100000"/>
              <a:buFont typeface="Lucida Grande"/>
              <a:buChar char="–"/>
              <a:defRPr kumimoji="0" sz="1600" kern="1200">
                <a:solidFill>
                  <a:schemeClr val="tx1"/>
                </a:solidFill>
                <a:latin typeface="Calibri" panose="020F0502020204030204" pitchFamily="34" charset="0"/>
                <a:ea typeface="+mn-ea"/>
                <a:cs typeface="Calibri" panose="020F0502020204030204" pitchFamily="34" charset="0"/>
              </a:defRPr>
            </a:lvl4pPr>
            <a:lvl5pPr marL="1257300" indent="-171450" algn="l" rtl="0" eaLnBrk="1" latinLnBrk="0" hangingPunct="1">
              <a:spcBef>
                <a:spcPts val="0"/>
              </a:spcBef>
              <a:spcAft>
                <a:spcPts val="0"/>
              </a:spcAft>
              <a:buClrTx/>
              <a:buFont typeface="Arial"/>
              <a:buChar char="•"/>
              <a:tabLst>
                <a:tab pos="1200150" algn="l"/>
              </a:tabLst>
              <a:defRPr kumimoji="0" lang="en-US" sz="1600" kern="1200" smtClean="0">
                <a:solidFill>
                  <a:schemeClr val="tx1"/>
                </a:solidFill>
                <a:latin typeface="Calibri" panose="020F0502020204030204" pitchFamily="34" charset="0"/>
                <a:ea typeface="+mn-ea"/>
                <a:cs typeface="Calibri" panose="020F0502020204030204" pitchFamily="34" charset="0"/>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lstStyle>
          <a:p>
            <a:pPr defTabSz="914400"/>
            <a:r>
              <a:rPr lang="en-US" sz="2800" dirty="0"/>
              <a:t>Benchmark PDBBind “Core” Set</a:t>
            </a:r>
          </a:p>
          <a:p>
            <a:pPr lvl="1" defTabSz="914400"/>
            <a:r>
              <a:rPr lang="en-US" sz="2400" dirty="0"/>
              <a:t>Representative of larger PDBBind</a:t>
            </a:r>
          </a:p>
          <a:p>
            <a:pPr lvl="1" defTabSz="914400"/>
            <a:r>
              <a:rPr lang="en-US" sz="2400" dirty="0"/>
              <a:t>290 Compounds</a:t>
            </a:r>
          </a:p>
          <a:p>
            <a:pPr lvl="1" defTabSz="914400"/>
            <a:r>
              <a:rPr lang="en-US" sz="2400" dirty="0"/>
              <a:t>In practice, crystal structure data is not available</a:t>
            </a:r>
          </a:p>
        </p:txBody>
      </p:sp>
    </p:spTree>
    <p:extLst>
      <p:ext uri="{BB962C8B-B14F-4D97-AF65-F5344CB8AC3E}">
        <p14:creationId xmlns:p14="http://schemas.microsoft.com/office/powerpoint/2010/main" val="25423173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Evaluation Results: Docked Poses</a:t>
            </a:r>
          </a:p>
        </p:txBody>
      </p:sp>
      <p:pic>
        <p:nvPicPr>
          <p:cNvPr id="3" name="Picture 2">
            <a:extLst>
              <a:ext uri="{FF2B5EF4-FFF2-40B4-BE49-F238E27FC236}">
                <a16:creationId xmlns:a16="http://schemas.microsoft.com/office/drawing/2014/main" id="{AAD4DF93-2FAC-4390-A4A3-1D099F181631}"/>
              </a:ext>
            </a:extLst>
          </p:cNvPr>
          <p:cNvPicPr>
            <a:picLocks noChangeAspect="1"/>
          </p:cNvPicPr>
          <p:nvPr/>
        </p:nvPicPr>
        <p:blipFill>
          <a:blip r:embed="rId2"/>
          <a:stretch>
            <a:fillRect/>
          </a:stretch>
        </p:blipFill>
        <p:spPr>
          <a:xfrm>
            <a:off x="78999" y="1429137"/>
            <a:ext cx="4762500" cy="4509872"/>
          </a:xfrm>
          <a:prstGeom prst="rect">
            <a:avLst/>
          </a:prstGeom>
        </p:spPr>
      </p:pic>
      <p:sp>
        <p:nvSpPr>
          <p:cNvPr id="6" name="Content Placeholder 15">
            <a:extLst>
              <a:ext uri="{FF2B5EF4-FFF2-40B4-BE49-F238E27FC236}">
                <a16:creationId xmlns:a16="http://schemas.microsoft.com/office/drawing/2014/main" id="{25C0725F-9B96-444F-8E4E-6C0C5684FD18}"/>
              </a:ext>
            </a:extLst>
          </p:cNvPr>
          <p:cNvSpPr txBox="1">
            <a:spLocks/>
          </p:cNvSpPr>
          <p:nvPr/>
        </p:nvSpPr>
        <p:spPr>
          <a:xfrm>
            <a:off x="4943959" y="1588559"/>
            <a:ext cx="3985356" cy="4305613"/>
          </a:xfrm>
          <a:prstGeom prst="rect">
            <a:avLst/>
          </a:prstGeom>
        </p:spPr>
        <p:txBody>
          <a:bodyPr>
            <a:normAutofit/>
          </a:bodyPr>
          <a:lstStyle>
            <a:lvl1pPr marL="285750" indent="-228600" algn="l" rtl="0" eaLnBrk="1" latinLnBrk="0" hangingPunct="1">
              <a:spcBef>
                <a:spcPts val="1800"/>
              </a:spcBef>
              <a:spcAft>
                <a:spcPts val="0"/>
              </a:spcAft>
              <a:buClr>
                <a:schemeClr val="accent1">
                  <a:lumMod val="75000"/>
                </a:schemeClr>
              </a:buClr>
              <a:buSzPct val="90000"/>
              <a:buFont typeface="Wingdings" charset="2"/>
              <a:buChar char="§"/>
              <a:tabLst/>
              <a:defRPr kumimoji="0" sz="2400" b="0" kern="1200">
                <a:solidFill>
                  <a:schemeClr val="tx1"/>
                </a:solidFill>
                <a:latin typeface="Calibri" panose="020F0502020204030204" pitchFamily="34" charset="0"/>
                <a:ea typeface="+mn-ea"/>
                <a:cs typeface="Calibri" panose="020F0502020204030204" pitchFamily="34" charset="0"/>
              </a:defRPr>
            </a:lvl1pPr>
            <a:lvl2pPr marL="628650" indent="-285750" algn="l" rtl="0" eaLnBrk="1" latinLnBrk="0" hangingPunct="1">
              <a:spcBef>
                <a:spcPts val="0"/>
              </a:spcBef>
              <a:spcAft>
                <a:spcPts val="0"/>
              </a:spcAft>
              <a:buClrTx/>
              <a:buSzPct val="90000"/>
              <a:buFont typeface="Calibri" panose="020F0502020204030204" pitchFamily="34" charset="0"/>
              <a:buChar char="—"/>
              <a:defRPr kumimoji="0" sz="2000" kern="1200">
                <a:solidFill>
                  <a:schemeClr val="tx1"/>
                </a:solidFill>
                <a:latin typeface="Calibri" panose="020F0502020204030204" pitchFamily="34" charset="0"/>
                <a:ea typeface="+mn-ea"/>
                <a:cs typeface="Calibri" panose="020F0502020204030204" pitchFamily="34" charset="0"/>
              </a:defRPr>
            </a:lvl2pPr>
            <a:lvl3pPr marL="800100" indent="-171450" algn="l" rtl="0" eaLnBrk="1" latinLnBrk="0" hangingPunct="1">
              <a:spcBef>
                <a:spcPts val="0"/>
              </a:spcBef>
              <a:spcAft>
                <a:spcPts val="0"/>
              </a:spcAft>
              <a:buClrTx/>
              <a:buSzPct val="90000"/>
              <a:buFont typeface="Arial" panose="020B0604020202020204" pitchFamily="34" charset="0"/>
              <a:buChar char="•"/>
              <a:defRPr kumimoji="0" sz="1800" kern="1200">
                <a:solidFill>
                  <a:schemeClr val="tx1"/>
                </a:solidFill>
                <a:latin typeface="Calibri" panose="020F0502020204030204" pitchFamily="34" charset="0"/>
                <a:ea typeface="+mn-ea"/>
                <a:cs typeface="Calibri" panose="020F0502020204030204" pitchFamily="34" charset="0"/>
              </a:defRPr>
            </a:lvl3pPr>
            <a:lvl4pPr marL="1028700" indent="-171450" algn="l" rtl="0" eaLnBrk="1" latinLnBrk="0" hangingPunct="1">
              <a:spcBef>
                <a:spcPts val="0"/>
              </a:spcBef>
              <a:spcAft>
                <a:spcPts val="0"/>
              </a:spcAft>
              <a:buClrTx/>
              <a:buSzPct val="100000"/>
              <a:buFont typeface="Lucida Grande"/>
              <a:buChar char="–"/>
              <a:defRPr kumimoji="0" sz="1600" kern="1200">
                <a:solidFill>
                  <a:schemeClr val="tx1"/>
                </a:solidFill>
                <a:latin typeface="Calibri" panose="020F0502020204030204" pitchFamily="34" charset="0"/>
                <a:ea typeface="+mn-ea"/>
                <a:cs typeface="Calibri" panose="020F0502020204030204" pitchFamily="34" charset="0"/>
              </a:defRPr>
            </a:lvl4pPr>
            <a:lvl5pPr marL="1257300" indent="-171450" algn="l" rtl="0" eaLnBrk="1" latinLnBrk="0" hangingPunct="1">
              <a:spcBef>
                <a:spcPts val="0"/>
              </a:spcBef>
              <a:spcAft>
                <a:spcPts val="0"/>
              </a:spcAft>
              <a:buClrTx/>
              <a:buFont typeface="Arial"/>
              <a:buChar char="•"/>
              <a:tabLst>
                <a:tab pos="1200150" algn="l"/>
              </a:tabLst>
              <a:defRPr kumimoji="0" lang="en-US" sz="1600" kern="1200" smtClean="0">
                <a:solidFill>
                  <a:schemeClr val="tx1"/>
                </a:solidFill>
                <a:latin typeface="Calibri" panose="020F0502020204030204" pitchFamily="34" charset="0"/>
                <a:ea typeface="+mn-ea"/>
                <a:cs typeface="Calibri" panose="020F0502020204030204" pitchFamily="34" charset="0"/>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lstStyle>
          <a:p>
            <a:pPr defTabSz="914400"/>
            <a:r>
              <a:rPr lang="en-US" sz="2000" dirty="0"/>
              <a:t>PDBBind “Core” Set Docked Poses</a:t>
            </a:r>
          </a:p>
          <a:p>
            <a:pPr lvl="1" defTabSz="914400"/>
            <a:r>
              <a:rPr lang="en-US" sz="1800" dirty="0"/>
              <a:t>128 Compounds</a:t>
            </a:r>
          </a:p>
          <a:p>
            <a:pPr lvl="1" defTabSz="914400"/>
            <a:r>
              <a:rPr lang="en-US" sz="1800" dirty="0"/>
              <a:t>57 “strong” binders </a:t>
            </a:r>
            <a:r>
              <a:rPr lang="en-US" sz="1800" dirty="0" err="1"/>
              <a:t>pKi</a:t>
            </a:r>
            <a:r>
              <a:rPr lang="en-US" sz="1800" dirty="0"/>
              <a:t>/</a:t>
            </a:r>
            <a:r>
              <a:rPr lang="en-US" sz="1800" dirty="0" err="1"/>
              <a:t>pKd</a:t>
            </a:r>
            <a:r>
              <a:rPr lang="en-US" sz="1800" dirty="0"/>
              <a:t> &gt; 8</a:t>
            </a:r>
          </a:p>
          <a:p>
            <a:pPr lvl="1" defTabSz="914400"/>
            <a:r>
              <a:rPr lang="en-US" sz="1800" dirty="0"/>
              <a:t>71 “weak” binders </a:t>
            </a:r>
            <a:r>
              <a:rPr lang="en-US" sz="1800" dirty="0" err="1"/>
              <a:t>pKi</a:t>
            </a:r>
            <a:r>
              <a:rPr lang="en-US" sz="1800" dirty="0"/>
              <a:t>/</a:t>
            </a:r>
            <a:r>
              <a:rPr lang="en-US" sz="1800" dirty="0" err="1"/>
              <a:t>pKd</a:t>
            </a:r>
            <a:r>
              <a:rPr lang="en-US" sz="1800" dirty="0"/>
              <a:t> &lt; 6</a:t>
            </a:r>
          </a:p>
          <a:p>
            <a:pPr defTabSz="914400"/>
            <a:r>
              <a:rPr lang="en-US" sz="2200" dirty="0"/>
              <a:t>Compare with Physics-based methods (Pearson correlation)</a:t>
            </a:r>
          </a:p>
          <a:p>
            <a:pPr lvl="1" defTabSz="914400"/>
            <a:r>
              <a:rPr lang="en-US" sz="1800" dirty="0" err="1"/>
              <a:t>Autodock</a:t>
            </a:r>
            <a:r>
              <a:rPr lang="en-US" sz="1800" dirty="0"/>
              <a:t> Vina  (0.579)</a:t>
            </a:r>
          </a:p>
          <a:p>
            <a:pPr lvl="1" defTabSz="914400"/>
            <a:r>
              <a:rPr lang="en-US" sz="1800" dirty="0"/>
              <a:t>MM/GBSA 	     (0.591)</a:t>
            </a:r>
          </a:p>
          <a:p>
            <a:pPr lvl="1" defTabSz="914400"/>
            <a:r>
              <a:rPr lang="en-US" sz="1800" dirty="0"/>
              <a:t>Fusion                (0.745)</a:t>
            </a:r>
          </a:p>
          <a:p>
            <a:pPr defTabSz="914400"/>
            <a:r>
              <a:rPr lang="en-US" sz="2200" dirty="0"/>
              <a:t>Coherent Fusion shows predictive value in noisy docking space</a:t>
            </a:r>
          </a:p>
          <a:p>
            <a:pPr defTabSz="914400"/>
            <a:endParaRPr lang="en-US" sz="2200" dirty="0"/>
          </a:p>
        </p:txBody>
      </p:sp>
    </p:spTree>
    <p:extLst>
      <p:ext uri="{BB962C8B-B14F-4D97-AF65-F5344CB8AC3E}">
        <p14:creationId xmlns:p14="http://schemas.microsoft.com/office/powerpoint/2010/main" val="21791446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Structure of Single Fusion Scoring Job</a:t>
            </a:r>
          </a:p>
        </p:txBody>
      </p:sp>
      <p:pic>
        <p:nvPicPr>
          <p:cNvPr id="4" name="Picture 3">
            <a:extLst>
              <a:ext uri="{FF2B5EF4-FFF2-40B4-BE49-F238E27FC236}">
                <a16:creationId xmlns:a16="http://schemas.microsoft.com/office/drawing/2014/main" id="{AC1668DF-9959-4145-BB01-F9BA44497435}"/>
              </a:ext>
            </a:extLst>
          </p:cNvPr>
          <p:cNvPicPr>
            <a:picLocks noChangeAspect="1"/>
          </p:cNvPicPr>
          <p:nvPr/>
        </p:nvPicPr>
        <p:blipFill>
          <a:blip r:embed="rId2"/>
          <a:stretch>
            <a:fillRect/>
          </a:stretch>
        </p:blipFill>
        <p:spPr>
          <a:xfrm>
            <a:off x="0" y="1493208"/>
            <a:ext cx="6222569" cy="4618815"/>
          </a:xfrm>
          <a:prstGeom prst="rect">
            <a:avLst/>
          </a:prstGeom>
        </p:spPr>
      </p:pic>
      <p:sp>
        <p:nvSpPr>
          <p:cNvPr id="6" name="Content Placeholder 15">
            <a:extLst>
              <a:ext uri="{FF2B5EF4-FFF2-40B4-BE49-F238E27FC236}">
                <a16:creationId xmlns:a16="http://schemas.microsoft.com/office/drawing/2014/main" id="{FB2B61E8-6C5F-40BA-AAAB-8D1C39B9E9A8}"/>
              </a:ext>
            </a:extLst>
          </p:cNvPr>
          <p:cNvSpPr txBox="1">
            <a:spLocks/>
          </p:cNvSpPr>
          <p:nvPr/>
        </p:nvSpPr>
        <p:spPr>
          <a:xfrm>
            <a:off x="6222569" y="2371242"/>
            <a:ext cx="2921431" cy="3680846"/>
          </a:xfrm>
          <a:prstGeom prst="rect">
            <a:avLst/>
          </a:prstGeom>
        </p:spPr>
        <p:txBody>
          <a:bodyPr>
            <a:normAutofit/>
          </a:bodyPr>
          <a:lstStyle>
            <a:lvl1pPr marL="285750" indent="-228600" algn="l" rtl="0" eaLnBrk="1" latinLnBrk="0" hangingPunct="1">
              <a:spcBef>
                <a:spcPts val="1800"/>
              </a:spcBef>
              <a:spcAft>
                <a:spcPts val="0"/>
              </a:spcAft>
              <a:buClr>
                <a:schemeClr val="accent1">
                  <a:lumMod val="75000"/>
                </a:schemeClr>
              </a:buClr>
              <a:buSzPct val="90000"/>
              <a:buFont typeface="Wingdings" charset="2"/>
              <a:buChar char="§"/>
              <a:tabLst/>
              <a:defRPr kumimoji="0" sz="2400" b="0" kern="1200">
                <a:solidFill>
                  <a:schemeClr val="tx1"/>
                </a:solidFill>
                <a:latin typeface="Calibri" panose="020F0502020204030204" pitchFamily="34" charset="0"/>
                <a:ea typeface="+mn-ea"/>
                <a:cs typeface="Calibri" panose="020F0502020204030204" pitchFamily="34" charset="0"/>
              </a:defRPr>
            </a:lvl1pPr>
            <a:lvl2pPr marL="628650" indent="-285750" algn="l" rtl="0" eaLnBrk="1" latinLnBrk="0" hangingPunct="1">
              <a:spcBef>
                <a:spcPts val="0"/>
              </a:spcBef>
              <a:spcAft>
                <a:spcPts val="0"/>
              </a:spcAft>
              <a:buClrTx/>
              <a:buSzPct val="90000"/>
              <a:buFont typeface="Calibri" panose="020F0502020204030204" pitchFamily="34" charset="0"/>
              <a:buChar char="—"/>
              <a:defRPr kumimoji="0" sz="2000" kern="1200">
                <a:solidFill>
                  <a:schemeClr val="tx1"/>
                </a:solidFill>
                <a:latin typeface="Calibri" panose="020F0502020204030204" pitchFamily="34" charset="0"/>
                <a:ea typeface="+mn-ea"/>
                <a:cs typeface="Calibri" panose="020F0502020204030204" pitchFamily="34" charset="0"/>
              </a:defRPr>
            </a:lvl2pPr>
            <a:lvl3pPr marL="800100" indent="-171450" algn="l" rtl="0" eaLnBrk="1" latinLnBrk="0" hangingPunct="1">
              <a:spcBef>
                <a:spcPts val="0"/>
              </a:spcBef>
              <a:spcAft>
                <a:spcPts val="0"/>
              </a:spcAft>
              <a:buClrTx/>
              <a:buSzPct val="90000"/>
              <a:buFont typeface="Arial" panose="020B0604020202020204" pitchFamily="34" charset="0"/>
              <a:buChar char="•"/>
              <a:defRPr kumimoji="0" sz="1800" kern="1200">
                <a:solidFill>
                  <a:schemeClr val="tx1"/>
                </a:solidFill>
                <a:latin typeface="Calibri" panose="020F0502020204030204" pitchFamily="34" charset="0"/>
                <a:ea typeface="+mn-ea"/>
                <a:cs typeface="Calibri" panose="020F0502020204030204" pitchFamily="34" charset="0"/>
              </a:defRPr>
            </a:lvl3pPr>
            <a:lvl4pPr marL="1028700" indent="-171450" algn="l" rtl="0" eaLnBrk="1" latinLnBrk="0" hangingPunct="1">
              <a:spcBef>
                <a:spcPts val="0"/>
              </a:spcBef>
              <a:spcAft>
                <a:spcPts val="0"/>
              </a:spcAft>
              <a:buClrTx/>
              <a:buSzPct val="100000"/>
              <a:buFont typeface="Lucida Grande"/>
              <a:buChar char="–"/>
              <a:defRPr kumimoji="0" sz="1600" kern="1200">
                <a:solidFill>
                  <a:schemeClr val="tx1"/>
                </a:solidFill>
                <a:latin typeface="Calibri" panose="020F0502020204030204" pitchFamily="34" charset="0"/>
                <a:ea typeface="+mn-ea"/>
                <a:cs typeface="Calibri" panose="020F0502020204030204" pitchFamily="34" charset="0"/>
              </a:defRPr>
            </a:lvl4pPr>
            <a:lvl5pPr marL="1257300" indent="-171450" algn="l" rtl="0" eaLnBrk="1" latinLnBrk="0" hangingPunct="1">
              <a:spcBef>
                <a:spcPts val="0"/>
              </a:spcBef>
              <a:spcAft>
                <a:spcPts val="0"/>
              </a:spcAft>
              <a:buClrTx/>
              <a:buFont typeface="Arial"/>
              <a:buChar char="•"/>
              <a:tabLst>
                <a:tab pos="1200150" algn="l"/>
              </a:tabLst>
              <a:defRPr kumimoji="0" lang="en-US" sz="1600" kern="1200" smtClean="0">
                <a:solidFill>
                  <a:schemeClr val="tx1"/>
                </a:solidFill>
                <a:latin typeface="Calibri" panose="020F0502020204030204" pitchFamily="34" charset="0"/>
                <a:ea typeface="+mn-ea"/>
                <a:cs typeface="Calibri" panose="020F0502020204030204" pitchFamily="34" charset="0"/>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lstStyle>
          <a:p>
            <a:pPr defTabSz="914400"/>
            <a:r>
              <a:rPr lang="en-US" sz="2200" dirty="0"/>
              <a:t>Design for failure</a:t>
            </a:r>
          </a:p>
          <a:p>
            <a:pPr lvl="1" defTabSz="914400"/>
            <a:r>
              <a:rPr lang="en-US" sz="1800" dirty="0"/>
              <a:t>Screened over 5 billion docked poses against 4 targets</a:t>
            </a:r>
          </a:p>
          <a:p>
            <a:pPr lvl="1" defTabSz="914400"/>
            <a:r>
              <a:rPr lang="en-US" sz="1800" dirty="0"/>
              <a:t>4 nodes per job</a:t>
            </a:r>
          </a:p>
          <a:p>
            <a:pPr lvl="1" defTabSz="914400"/>
            <a:endParaRPr lang="en-US" sz="1800" dirty="0"/>
          </a:p>
          <a:p>
            <a:pPr marL="342900" lvl="1" indent="0" defTabSz="914400">
              <a:buNone/>
            </a:pPr>
            <a:endParaRPr lang="en-US" sz="1800" dirty="0"/>
          </a:p>
          <a:p>
            <a:pPr defTabSz="914400"/>
            <a:r>
              <a:rPr lang="en-US" sz="2200" dirty="0"/>
              <a:t>Maximize throughput</a:t>
            </a:r>
          </a:p>
          <a:p>
            <a:pPr lvl="1" defTabSz="914400"/>
            <a:r>
              <a:rPr lang="en-US" sz="1800" dirty="0"/>
              <a:t>12 parallel data loaders per rank</a:t>
            </a:r>
          </a:p>
          <a:p>
            <a:pPr lvl="1" defTabSz="914400"/>
            <a:r>
              <a:rPr lang="en-US" sz="1800" dirty="0"/>
              <a:t>Parallel results writing</a:t>
            </a:r>
          </a:p>
          <a:p>
            <a:pPr defTabSz="914400"/>
            <a:endParaRPr lang="en-US" sz="2200" dirty="0"/>
          </a:p>
          <a:p>
            <a:pPr defTabSz="914400"/>
            <a:endParaRPr lang="en-US" sz="2200" dirty="0"/>
          </a:p>
        </p:txBody>
      </p:sp>
    </p:spTree>
    <p:extLst>
      <p:ext uri="{BB962C8B-B14F-4D97-AF65-F5344CB8AC3E}">
        <p14:creationId xmlns:p14="http://schemas.microsoft.com/office/powerpoint/2010/main" val="329684492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2015_PPT_UNC_V7.06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spDef>
      <a:spPr bwMode="auto">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16200000" scaled="1"/>
          <a:tileRect/>
        </a:gradFill>
        <a:ln>
          <a:solidFill>
            <a:schemeClr val="accent1">
              <a:lumMod val="75000"/>
            </a:schemeClr>
          </a:solidFill>
          <a:headEnd/>
          <a:tailEnd/>
        </a:ln>
      </a:spPr>
      <a:bodyPr rtlCol="0" anchor="b">
        <a:prstTxWarp prst="textNoShape">
          <a:avLst/>
        </a:prstTxWarp>
      </a:bodyPr>
      <a:lstStyle>
        <a:defPPr algn="ctr">
          <a:spcBef>
            <a:spcPct val="0"/>
          </a:spcBef>
          <a:defRPr sz="1600" dirty="0">
            <a:solidFill>
              <a:srgbClr val="000000"/>
            </a:solidFill>
          </a:defRPr>
        </a:defPPr>
      </a:lstStyle>
      <a:style>
        <a:lnRef idx="1">
          <a:schemeClr val="accent1"/>
        </a:lnRef>
        <a:fillRef idx="2">
          <a:schemeClr val="accent1"/>
        </a:fillRef>
        <a:effectRef idx="1">
          <a:schemeClr val="accent1"/>
        </a:effectRef>
        <a:fontRef idx="minor">
          <a:schemeClr val="dk1"/>
        </a:fontRef>
      </a:style>
    </a:spDef>
    <a:lnDef>
      <a:spPr>
        <a:ln w="28575" cmpd="sng">
          <a:solidFill>
            <a:schemeClr val="accent1">
              <a:lumMod val="75000"/>
            </a:schemeClr>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D114F82E-376B-4ACC-A94E-6CC45E223DFA}" vid="{F6807AF6-4644-4B72-BCA3-01426733BEE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CABDBC6FCCBAF49B72D51F544D2D21C" ma:contentTypeVersion="10" ma:contentTypeDescription="Create a new document." ma:contentTypeScope="" ma:versionID="bce09976517b25fa81b5f28aa1f15350">
  <xsd:schema xmlns:xsd="http://www.w3.org/2001/XMLSchema" xmlns:xs="http://www.w3.org/2001/XMLSchema" xmlns:p="http://schemas.microsoft.com/office/2006/metadata/properties" xmlns:ns3="3d6e5b65-683f-489d-bbc4-e56f38b7799b" xmlns:ns4="a0516239-f091-48d1-83c7-cc9fe57a9ccf" targetNamespace="http://schemas.microsoft.com/office/2006/metadata/properties" ma:root="true" ma:fieldsID="5d1df1731163972525f14f971216d00d" ns3:_="" ns4:_="">
    <xsd:import namespace="3d6e5b65-683f-489d-bbc4-e56f38b7799b"/>
    <xsd:import namespace="a0516239-f091-48d1-83c7-cc9fe57a9ccf"/>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4:SharedWithUsers" minOccurs="0"/>
                <xsd:element ref="ns4:SharedWithDetails" minOccurs="0"/>
                <xsd:element ref="ns4:SharingHintHash"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d6e5b65-683f-489d-bbc4-e56f38b7799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0516239-f091-48d1-83c7-cc9fe57a9ccf"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5A105A7-DF94-4D1C-A3C4-66E0C9ACEDD1}">
  <ds:schemaRefs>
    <ds:schemaRef ds:uri="http://schemas.microsoft.com/sharepoint/v3/contenttype/forms"/>
  </ds:schemaRefs>
</ds:datastoreItem>
</file>

<file path=customXml/itemProps2.xml><?xml version="1.0" encoding="utf-8"?>
<ds:datastoreItem xmlns:ds="http://schemas.openxmlformats.org/officeDocument/2006/customXml" ds:itemID="{E91E3FCD-03B8-4C9F-903A-52D0A3837777}">
  <ds:schemaRefs>
    <ds:schemaRef ds:uri="http://schemas.microsoft.com/office/infopath/2007/PartnerControls"/>
    <ds:schemaRef ds:uri="a0516239-f091-48d1-83c7-cc9fe57a9ccf"/>
    <ds:schemaRef ds:uri="http://schemas.microsoft.com/office/2006/documentManagement/types"/>
    <ds:schemaRef ds:uri="http://purl.org/dc/terms/"/>
    <ds:schemaRef ds:uri="3d6e5b65-683f-489d-bbc4-e56f38b7799b"/>
    <ds:schemaRef ds:uri="http://purl.org/dc/elements/1.1/"/>
    <ds:schemaRef ds:uri="http://www.w3.org/XML/1998/namespace"/>
    <ds:schemaRef ds:uri="http://schemas.openxmlformats.org/package/2006/metadata/core-propertie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AF86F265-73D5-47D9-9158-4DC729E7B6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d6e5b65-683f-489d-bbc4-e56f38b7799b"/>
    <ds:schemaRef ds:uri="a0516239-f091-48d1-83c7-cc9fe57a9cc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2018_PPT_UNC_V5.23</Template>
  <TotalTime>533</TotalTime>
  <Words>974</Words>
  <Application>Microsoft Office PowerPoint</Application>
  <PresentationFormat>On-screen Show (4:3)</PresentationFormat>
  <Paragraphs>176</Paragraphs>
  <Slides>21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Calibri</vt:lpstr>
      <vt:lpstr>LinLibertineTB</vt:lpstr>
      <vt:lpstr>Lucida Grande</vt:lpstr>
      <vt:lpstr>Open Sans</vt:lpstr>
      <vt:lpstr>Wingdings</vt:lpstr>
      <vt:lpstr>Wingdings 2</vt:lpstr>
      <vt:lpstr>2015_PPT_UNC_V7.06 (1)</vt:lpstr>
      <vt:lpstr>High-Throughput Virtual Screening of Small Molecule Inhibitors for SARS-CoV-2 Protein Targets with Deep Fusion Models</vt:lpstr>
      <vt:lpstr>COVID-19 / Deep Fusion Timeline</vt:lpstr>
      <vt:lpstr>Structure-Based Deep Fusion</vt:lpstr>
      <vt:lpstr>Coherent Fusion Model Architecture</vt:lpstr>
      <vt:lpstr>Population-Based Bandits (PB2) Optimization</vt:lpstr>
      <vt:lpstr>Hyperparameter Search Space </vt:lpstr>
      <vt:lpstr>Evaluation Results: Crystal Structures</vt:lpstr>
      <vt:lpstr>Evaluation Results: Docked Poses</vt:lpstr>
      <vt:lpstr>Structure of Single Fusion Scoring Job</vt:lpstr>
      <vt:lpstr>Throughput and Strong Scaling</vt:lpstr>
      <vt:lpstr>Experimental Results Evaluation</vt:lpstr>
      <vt:lpstr>Precision/Recall Curves and F1-scores </vt:lpstr>
      <vt:lpstr>Visualizing Top Inhibitors</vt:lpstr>
      <vt:lpstr>Novel Mpro Enamine Lead</vt:lpstr>
      <vt:lpstr>Future Work</vt:lpstr>
      <vt:lpstr>Funding / Acknowledgements</vt:lpstr>
      <vt:lpstr>References</vt:lpstr>
      <vt:lpstr>PowerPoint Presentation</vt:lpstr>
      <vt:lpstr>SG-CNN vs. 3D-CNN Features</vt:lpstr>
      <vt:lpstr>Hyperparameters</vt:lpstr>
      <vt:lpstr>Core Features</vt:lpstr>
    </vt:vector>
  </TitlesOfParts>
  <Company>LLNL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High-Throughput Virtual Screening of Small Molecule Inhibitors for SARS-CoV-2 Protein Targets with Deep Fusion Models</dc:title>
  <dc:creator>Stevenson, Garrett Allan</dc:creator>
  <cp:lastModifiedBy>Stevenson, Garrett Allan</cp:lastModifiedBy>
  <cp:revision>8</cp:revision>
  <cp:lastPrinted>2018-03-02T18:19:44Z</cp:lastPrinted>
  <dcterms:created xsi:type="dcterms:W3CDTF">2021-11-01T03:32:49Z</dcterms:created>
  <dcterms:modified xsi:type="dcterms:W3CDTF">2021-11-13T18:53:47Z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0x010100DCABDBC6FCCBAF49B72D51F544D2D21C</vt:lpwstr>
  </property>
  <property fmtid="{D5CDD505-2E9C-101B-9397-08002B2CF9AE}" pid="3" name="_dlc_DocIdItemGuid">
    <vt:lpwstr>d06820eb-2a04-472b-89fb-c4cd23a250c7</vt:lpwstr>
  </property>
</Properties>
</file>