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handoutMasterIdLst>
    <p:handoutMasterId r:id="rId69"/>
  </p:handoutMasterIdLst>
  <p:sldIdLst>
    <p:sldId id="275" r:id="rId2"/>
    <p:sldId id="287" r:id="rId3"/>
    <p:sldId id="330" r:id="rId4"/>
    <p:sldId id="388" r:id="rId5"/>
    <p:sldId id="268" r:id="rId6"/>
    <p:sldId id="331" r:id="rId7"/>
    <p:sldId id="270" r:id="rId8"/>
    <p:sldId id="328" r:id="rId9"/>
    <p:sldId id="329" r:id="rId10"/>
    <p:sldId id="326" r:id="rId11"/>
    <p:sldId id="387" r:id="rId12"/>
    <p:sldId id="327" r:id="rId13"/>
    <p:sldId id="269" r:id="rId14"/>
    <p:sldId id="382" r:id="rId15"/>
    <p:sldId id="370" r:id="rId16"/>
    <p:sldId id="352" r:id="rId17"/>
    <p:sldId id="272" r:id="rId18"/>
    <p:sldId id="408" r:id="rId19"/>
    <p:sldId id="409" r:id="rId20"/>
    <p:sldId id="410" r:id="rId21"/>
    <p:sldId id="389" r:id="rId22"/>
    <p:sldId id="390" r:id="rId23"/>
    <p:sldId id="391" r:id="rId24"/>
    <p:sldId id="397" r:id="rId25"/>
    <p:sldId id="398" r:id="rId26"/>
    <p:sldId id="401" r:id="rId27"/>
    <p:sldId id="400" r:id="rId28"/>
    <p:sldId id="402" r:id="rId29"/>
    <p:sldId id="277" r:id="rId30"/>
    <p:sldId id="278" r:id="rId31"/>
    <p:sldId id="403" r:id="rId32"/>
    <p:sldId id="383" r:id="rId33"/>
    <p:sldId id="371" r:id="rId34"/>
    <p:sldId id="404" r:id="rId35"/>
    <p:sldId id="420" r:id="rId36"/>
    <p:sldId id="392" r:id="rId37"/>
    <p:sldId id="393" r:id="rId38"/>
    <p:sldId id="411" r:id="rId39"/>
    <p:sldId id="412" r:id="rId40"/>
    <p:sldId id="413" r:id="rId41"/>
    <p:sldId id="419" r:id="rId42"/>
    <p:sldId id="421" r:id="rId43"/>
    <p:sldId id="422" r:id="rId44"/>
    <p:sldId id="423" r:id="rId45"/>
    <p:sldId id="424" r:id="rId46"/>
    <p:sldId id="425" r:id="rId47"/>
    <p:sldId id="406" r:id="rId48"/>
    <p:sldId id="372" r:id="rId49"/>
    <p:sldId id="300" r:id="rId50"/>
    <p:sldId id="302" r:id="rId51"/>
    <p:sldId id="347" r:id="rId52"/>
    <p:sldId id="368" r:id="rId53"/>
    <p:sldId id="369" r:id="rId54"/>
    <p:sldId id="348" r:id="rId55"/>
    <p:sldId id="349" r:id="rId56"/>
    <p:sldId id="417" r:id="rId57"/>
    <p:sldId id="350" r:id="rId58"/>
    <p:sldId id="351" r:id="rId59"/>
    <p:sldId id="418" r:id="rId60"/>
    <p:sldId id="356" r:id="rId61"/>
    <p:sldId id="357" r:id="rId62"/>
    <p:sldId id="358" r:id="rId63"/>
    <p:sldId id="359" r:id="rId64"/>
    <p:sldId id="373" r:id="rId65"/>
    <p:sldId id="307" r:id="rId66"/>
    <p:sldId id="320" r:id="rId6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7BB8"/>
    <a:srgbClr val="3578B7"/>
    <a:srgbClr val="5C88BC"/>
    <a:srgbClr val="1296DB"/>
    <a:srgbClr val="E6C0CE"/>
    <a:srgbClr val="FFF2CC"/>
    <a:srgbClr val="D81E06"/>
    <a:srgbClr val="FF3300"/>
    <a:srgbClr val="2BA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5" autoAdjust="0"/>
    <p:restoredTop sz="68914" autoAdjust="0"/>
  </p:normalViewPr>
  <p:slideViewPr>
    <p:cSldViewPr snapToGrid="0" showGuides="1">
      <p:cViewPr varScale="1">
        <p:scale>
          <a:sx n="57" d="100"/>
          <a:sy n="57" d="100"/>
        </p:scale>
        <p:origin x="1752" y="48"/>
      </p:cViewPr>
      <p:guideLst/>
    </p:cSldViewPr>
  </p:slideViewPr>
  <p:notesTextViewPr>
    <p:cViewPr>
      <p:scale>
        <a:sx n="150" d="100"/>
        <a:sy n="150" d="100"/>
      </p:scale>
      <p:origin x="0" y="0"/>
    </p:cViewPr>
  </p:notesTextViewPr>
  <p:notesViewPr>
    <p:cSldViewPr snapToGrid="0" showGuides="1">
      <p:cViewPr varScale="1">
        <p:scale>
          <a:sx n="64" d="100"/>
          <a:sy n="64" d="100"/>
        </p:scale>
        <p:origin x="3115" y="6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24D82-7364-4E34-876E-E231028E9EA6}" type="datetimeFigureOut">
              <a:rPr lang="zh-CN" altLang="en-US" smtClean="0"/>
              <a:t>2021/11/17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3AF4C5-6E03-41D7-BE3B-8D4E1E0FA732}" type="slidenum">
              <a:rPr lang="zh-CN" altLang="en-US" smtClean="0"/>
              <a:t>‹#›</a:t>
            </a:fld>
            <a:endParaRPr lang="zh-CN" altLang="en-US"/>
          </a:p>
        </p:txBody>
      </p:sp>
    </p:spTree>
    <p:extLst>
      <p:ext uri="{BB962C8B-B14F-4D97-AF65-F5344CB8AC3E}">
        <p14:creationId xmlns:p14="http://schemas.microsoft.com/office/powerpoint/2010/main" val="605616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B49AF-5B91-4914-AAC0-C49A6E0D1748}" type="datetimeFigureOut">
              <a:rPr lang="zh-CN" altLang="en-US" smtClean="0"/>
              <a:t>2021/11/17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AA217-9840-47BF-8125-5ECF53E27257}" type="slidenum">
              <a:rPr lang="zh-CN" altLang="en-US" smtClean="0"/>
              <a:t>‹#›</a:t>
            </a:fld>
            <a:endParaRPr lang="zh-CN" altLang="en-US"/>
          </a:p>
        </p:txBody>
      </p:sp>
    </p:spTree>
    <p:extLst>
      <p:ext uri="{BB962C8B-B14F-4D97-AF65-F5344CB8AC3E}">
        <p14:creationId xmlns:p14="http://schemas.microsoft.com/office/powerpoint/2010/main" val="8519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b="0" i="0" kern="1200" dirty="0" smtClean="0">
                <a:solidFill>
                  <a:schemeClr val="tx1"/>
                </a:solidFill>
                <a:effectLst/>
                <a:latin typeface="+mn-lt"/>
                <a:ea typeface="+mn-ea"/>
                <a:cs typeface="+mn-cs"/>
              </a:rPr>
              <a:t>Hi everyone, I'm Yiduo Wang from University of Science and Technology of China. Today I'm going to present our</a:t>
            </a:r>
            <a:r>
              <a:rPr lang="en-US" altLang="zh-CN" sz="1800" b="0" i="0" kern="1200" baseline="0" dirty="0" smtClean="0">
                <a:solidFill>
                  <a:schemeClr val="tx1"/>
                </a:solidFill>
                <a:effectLst/>
                <a:latin typeface="+mn-lt"/>
                <a:ea typeface="+mn-ea"/>
                <a:cs typeface="+mn-cs"/>
              </a:rPr>
              <a:t> recent </a:t>
            </a:r>
            <a:r>
              <a:rPr lang="en-US" altLang="zh-CN" sz="1800" b="0" i="0" kern="1200" dirty="0" smtClean="0">
                <a:solidFill>
                  <a:schemeClr val="tx1"/>
                </a:solidFill>
                <a:effectLst/>
                <a:latin typeface="+mn-lt"/>
                <a:ea typeface="+mn-ea"/>
                <a:cs typeface="+mn-cs"/>
              </a:rPr>
              <a:t>work: "</a:t>
            </a:r>
            <a:r>
              <a:rPr lang="en-US" altLang="zh-CN" sz="1800" b="0" i="0" kern="1200" dirty="0" err="1" smtClean="0">
                <a:solidFill>
                  <a:schemeClr val="tx1"/>
                </a:solidFill>
                <a:effectLst/>
                <a:latin typeface="+mn-lt"/>
                <a:ea typeface="+mn-ea"/>
                <a:cs typeface="+mn-cs"/>
              </a:rPr>
              <a:t>Lunule</a:t>
            </a:r>
            <a:r>
              <a:rPr lang="en-US" altLang="zh-CN" sz="1800" b="0" i="0" kern="1200" dirty="0" smtClean="0">
                <a:solidFill>
                  <a:schemeClr val="tx1"/>
                </a:solidFill>
                <a:effectLst/>
                <a:latin typeface="+mn-lt"/>
                <a:ea typeface="+mn-ea"/>
                <a:cs typeface="+mn-cs"/>
              </a:rPr>
              <a:t>: An Agile and Judicious Metadata Load Balancer for </a:t>
            </a:r>
            <a:r>
              <a:rPr lang="en-US" altLang="zh-CN" sz="1800" b="0" i="0" kern="1200" dirty="0" err="1" smtClean="0">
                <a:solidFill>
                  <a:schemeClr val="tx1"/>
                </a:solidFill>
                <a:effectLst/>
                <a:latin typeface="+mn-lt"/>
                <a:ea typeface="+mn-ea"/>
                <a:cs typeface="+mn-cs"/>
              </a:rPr>
              <a:t>CephFS</a:t>
            </a:r>
            <a:r>
              <a:rPr lang="en-US" altLang="zh-CN" sz="1800" b="0" i="0" kern="1200" dirty="0" smtClean="0">
                <a:solidFill>
                  <a:schemeClr val="tx1"/>
                </a:solidFill>
                <a:effectLst/>
                <a:latin typeface="+mn-lt"/>
                <a:ea typeface="+mn-ea"/>
                <a:cs typeface="+mn-cs"/>
              </a:rPr>
              <a:t>“</a:t>
            </a:r>
          </a:p>
          <a:p>
            <a:endParaRPr lang="en-US" altLang="zh-CN" sz="1800"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1</a:t>
            </a:fld>
            <a:endParaRPr lang="zh-CN" altLang="en-US"/>
          </a:p>
        </p:txBody>
      </p:sp>
    </p:spTree>
    <p:extLst>
      <p:ext uri="{BB962C8B-B14F-4D97-AF65-F5344CB8AC3E}">
        <p14:creationId xmlns:p14="http://schemas.microsoft.com/office/powerpoint/2010/main" val="2118833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then migrate the small subtrees to other MDSs.</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10</a:t>
            </a:fld>
            <a:endParaRPr lang="zh-CN" altLang="en-US"/>
          </a:p>
        </p:txBody>
      </p:sp>
    </p:spTree>
    <p:extLst>
      <p:ext uri="{BB962C8B-B14F-4D97-AF65-F5344CB8AC3E}">
        <p14:creationId xmlns:p14="http://schemas.microsoft.com/office/powerpoint/2010/main" val="1302280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a recursive method where the subtrees could be further split.</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11</a:t>
            </a:fld>
            <a:endParaRPr lang="zh-CN" altLang="en-US"/>
          </a:p>
        </p:txBody>
      </p:sp>
    </p:spTree>
    <p:extLst>
      <p:ext uri="{BB962C8B-B14F-4D97-AF65-F5344CB8AC3E}">
        <p14:creationId xmlns:p14="http://schemas.microsoft.com/office/powerpoint/2010/main" val="109147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migrated again.</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12</a:t>
            </a:fld>
            <a:endParaRPr lang="zh-CN" altLang="en-US"/>
          </a:p>
        </p:txBody>
      </p:sp>
    </p:spTree>
    <p:extLst>
      <p:ext uri="{BB962C8B-B14F-4D97-AF65-F5344CB8AC3E}">
        <p14:creationId xmlns:p14="http://schemas.microsoft.com/office/powerpoint/2010/main" val="4226213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as the below figure shows, the metadata subtrees are distributed over</a:t>
            </a:r>
            <a:r>
              <a:rPr lang="en-US" altLang="zh-CN" baseline="0" dirty="0" smtClean="0"/>
              <a:t> the MDS cluster and managed by different MDSs. </a:t>
            </a:r>
            <a:endParaRPr lang="en-US" altLang="zh-CN" dirty="0" smtClean="0"/>
          </a:p>
          <a:p>
            <a:r>
              <a:rPr lang="en-US" altLang="zh-CN" dirty="0" smtClean="0"/>
              <a:t>The benefits of using</a:t>
            </a:r>
            <a:r>
              <a:rPr lang="en-US" altLang="zh-CN" baseline="0" dirty="0" smtClean="0"/>
              <a:t> subtree-based metadata partitioning are </a:t>
            </a:r>
            <a:r>
              <a:rPr lang="en-US" altLang="zh-CN" dirty="0" smtClean="0"/>
              <a:t>not only scaling metadata</a:t>
            </a:r>
            <a:r>
              <a:rPr lang="en-US" altLang="zh-CN" baseline="0" dirty="0" smtClean="0"/>
              <a:t> performance </a:t>
            </a:r>
            <a:r>
              <a:rPr lang="en-US" altLang="zh-CN" dirty="0" smtClean="0"/>
              <a:t>by parallel</a:t>
            </a:r>
            <a:r>
              <a:rPr lang="en-US" altLang="zh-CN" baseline="0" dirty="0" smtClean="0"/>
              <a:t> processing, but also ensuring localities of metadata.</a:t>
            </a:r>
          </a:p>
          <a:p>
            <a:r>
              <a:rPr lang="en-US" altLang="zh-CN" baseline="0" dirty="0" smtClean="0"/>
              <a:t>[transition]</a:t>
            </a:r>
          </a:p>
          <a:p>
            <a:r>
              <a:rPr lang="en-US" altLang="zh-CN" dirty="0" smtClean="0"/>
              <a:t>However, we may ask:</a:t>
            </a:r>
          </a:p>
        </p:txBody>
      </p:sp>
      <p:sp>
        <p:nvSpPr>
          <p:cNvPr id="4" name="灯片编号占位符 3"/>
          <p:cNvSpPr>
            <a:spLocks noGrp="1"/>
          </p:cNvSpPr>
          <p:nvPr>
            <p:ph type="sldNum" sz="quarter" idx="10"/>
          </p:nvPr>
        </p:nvSpPr>
        <p:spPr/>
        <p:txBody>
          <a:bodyPr/>
          <a:lstStyle/>
          <a:p>
            <a:fld id="{E3CAA217-9840-47BF-8125-5ECF53E27257}" type="slidenum">
              <a:rPr lang="zh-CN" altLang="en-US" smtClean="0"/>
              <a:t>13</a:t>
            </a:fld>
            <a:endParaRPr lang="zh-CN" altLang="en-US"/>
          </a:p>
        </p:txBody>
      </p:sp>
    </p:spTree>
    <p:extLst>
      <p:ext uri="{BB962C8B-B14F-4D97-AF65-F5344CB8AC3E}">
        <p14:creationId xmlns:p14="http://schemas.microsoft.com/office/powerpoint/2010/main" val="1835774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Can the built-in metadata management </a:t>
            </a:r>
            <a:r>
              <a:rPr lang="en-US" altLang="zh-CN" baseline="0" dirty="0" smtClean="0"/>
              <a:t>m</a:t>
            </a:r>
            <a:r>
              <a:rPr lang="en-US" altLang="zh-CN" dirty="0" smtClean="0"/>
              <a:t>ethod of </a:t>
            </a:r>
            <a:r>
              <a:rPr lang="en-US" altLang="zh-CN" dirty="0" err="1" smtClean="0"/>
              <a:t>CephFS</a:t>
            </a:r>
            <a:r>
              <a:rPr lang="en-US" altLang="zh-CN" dirty="0" smtClean="0"/>
              <a:t> balance load well?</a:t>
            </a:r>
          </a:p>
          <a:p>
            <a:r>
              <a:rPr lang="en-US" altLang="zh-CN" dirty="0" smtClean="0"/>
              <a:t>[transition]</a:t>
            </a:r>
          </a:p>
          <a:p>
            <a:r>
              <a:rPr lang="en-US" altLang="zh-CN" dirty="0" smtClean="0"/>
              <a:t>To answer the</a:t>
            </a:r>
            <a:r>
              <a:rPr lang="en-US" altLang="zh-CN" baseline="0" dirty="0" smtClean="0"/>
              <a:t> question,</a:t>
            </a:r>
            <a:endParaRPr lang="en-US" altLang="zh-CN"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14</a:t>
            </a:fld>
            <a:endParaRPr lang="zh-CN" altLang="en-US"/>
          </a:p>
        </p:txBody>
      </p:sp>
    </p:spTree>
    <p:extLst>
      <p:ext uri="{BB962C8B-B14F-4D97-AF65-F5344CB8AC3E}">
        <p14:creationId xmlns:p14="http://schemas.microsoft.com/office/powerpoint/2010/main" val="4033801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a:t>
            </a:r>
            <a:r>
              <a:rPr lang="en-US" altLang="zh-CN" baseline="0" dirty="0" smtClean="0"/>
              <a:t> we will study metadata load balance with some real-world workloads.</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15</a:t>
            </a:fld>
            <a:endParaRPr lang="zh-CN" altLang="en-US"/>
          </a:p>
        </p:txBody>
      </p:sp>
    </p:spTree>
    <p:extLst>
      <p:ext uri="{BB962C8B-B14F-4D97-AF65-F5344CB8AC3E}">
        <p14:creationId xmlns:p14="http://schemas.microsoft.com/office/powerpoint/2010/main" val="925285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select five representative metadata-heavy workloads for our study,</a:t>
            </a:r>
            <a:r>
              <a:rPr lang="en-US" altLang="zh-CN" baseline="0" dirty="0" smtClean="0"/>
              <a:t> two of them are Machine Learning workloads while the other three are </a:t>
            </a:r>
            <a:r>
              <a:rPr lang="en-US" altLang="zh-CN" sz="1200" dirty="0" smtClean="0">
                <a:latin typeface="Calibri" panose="020F0502020204030204" pitchFamily="34" charset="0"/>
                <a:cs typeface="Calibri" panose="020F0502020204030204" pitchFamily="34" charset="0"/>
              </a:rPr>
              <a:t>Traditional. Their</a:t>
            </a:r>
            <a:r>
              <a:rPr lang="en-US" altLang="zh-CN" sz="1200" baseline="0" dirty="0" smtClean="0">
                <a:latin typeface="Calibri" panose="020F0502020204030204" pitchFamily="34" charset="0"/>
                <a:cs typeface="Calibri" panose="020F0502020204030204" pitchFamily="34" charset="0"/>
              </a:rPr>
              <a:t> metadata operation ratios range from 50% to 100%. </a:t>
            </a:r>
            <a:endParaRPr lang="en-US" altLang="zh-CN" sz="1200" dirty="0" smtClean="0">
              <a:latin typeface="Calibri" panose="020F0502020204030204" pitchFamily="34" charset="0"/>
              <a:cs typeface="Calibri" panose="020F0502020204030204" pitchFamily="34" charset="0"/>
            </a:endParaRPr>
          </a:p>
          <a:p>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16</a:t>
            </a:fld>
            <a:endParaRPr lang="zh-CN" altLang="en-US"/>
          </a:p>
        </p:txBody>
      </p:sp>
    </p:spTree>
    <p:extLst>
      <p:ext uri="{BB962C8B-B14F-4D97-AF65-F5344CB8AC3E}">
        <p14:creationId xmlns:p14="http://schemas.microsoft.com/office/powerpoint/2010/main" val="48500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machine configurations are shown in the table. We used 15 bare metal machines to deploy</a:t>
            </a:r>
            <a:r>
              <a:rPr lang="en-US" altLang="zh-CN" baseline="0" dirty="0" smtClean="0"/>
              <a:t> a </a:t>
            </a:r>
            <a:r>
              <a:rPr lang="en-US" altLang="zh-CN" baseline="0" dirty="0" err="1" smtClean="0"/>
              <a:t>CephFS</a:t>
            </a:r>
            <a:r>
              <a:rPr lang="en-US" altLang="zh-CN" baseline="0" dirty="0" smtClean="0"/>
              <a:t>, which </a:t>
            </a:r>
            <a:r>
              <a:rPr lang="en-US" altLang="zh-CN" dirty="0" smtClean="0"/>
              <a:t>consists of 5 </a:t>
            </a:r>
            <a:r>
              <a:rPr lang="en-US" altLang="zh-CN" dirty="0" smtClean="0">
                <a:latin typeface="Calibri" panose="020F0502020204030204" pitchFamily="34" charset="0"/>
                <a:cs typeface="Calibri" panose="020F0502020204030204" pitchFamily="34" charset="0"/>
              </a:rPr>
              <a:t>metadata servers,</a:t>
            </a:r>
            <a:r>
              <a:rPr lang="en-US" altLang="zh-CN" baseline="0" dirty="0" smtClean="0">
                <a:latin typeface="Calibri" panose="020F0502020204030204" pitchFamily="34" charset="0"/>
                <a:cs typeface="Calibri" panose="020F0502020204030204" pitchFamily="34" charset="0"/>
              </a:rPr>
              <a:t> </a:t>
            </a:r>
            <a:r>
              <a:rPr lang="en-US" altLang="zh-CN" dirty="0" smtClean="0"/>
              <a:t>5 </a:t>
            </a:r>
            <a:r>
              <a:rPr lang="en-US" altLang="zh-CN" dirty="0" smtClean="0">
                <a:latin typeface="Calibri" panose="020F0502020204030204" pitchFamily="34" charset="0"/>
                <a:cs typeface="Calibri" panose="020F0502020204030204" pitchFamily="34" charset="0"/>
              </a:rPr>
              <a:t>data Servers</a:t>
            </a:r>
            <a:r>
              <a:rPr lang="en-US" altLang="zh-CN" dirty="0" smtClean="0"/>
              <a:t>, and 100 clients. Each machine is connected via a high-bandwidth </a:t>
            </a:r>
            <a:r>
              <a:rPr lang="en-US" altLang="zh-CN" dirty="0" err="1" smtClean="0"/>
              <a:t>IPoIB</a:t>
            </a:r>
            <a:r>
              <a:rPr lang="en-US" altLang="zh-CN" dirty="0" smtClean="0"/>
              <a:t> network, and the storage devices</a:t>
            </a:r>
            <a:r>
              <a:rPr lang="en-US" altLang="zh-CN" baseline="0" dirty="0" smtClean="0"/>
              <a:t> of data</a:t>
            </a:r>
            <a:r>
              <a:rPr lang="en-US" altLang="zh-CN" dirty="0" smtClean="0"/>
              <a:t> are low-latency</a:t>
            </a:r>
            <a:r>
              <a:rPr lang="en-US" altLang="zh-CN" baseline="0" dirty="0" smtClean="0"/>
              <a:t> </a:t>
            </a:r>
            <a:r>
              <a:rPr lang="en-US" altLang="zh-CN" dirty="0" err="1" smtClean="0"/>
              <a:t>NVMe</a:t>
            </a:r>
            <a:r>
              <a:rPr lang="en-US" altLang="zh-CN" dirty="0" smtClean="0"/>
              <a:t> SSD.</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17</a:t>
            </a:fld>
            <a:endParaRPr lang="zh-CN" altLang="en-US"/>
          </a:p>
        </p:txBody>
      </p:sp>
    </p:spTree>
    <p:extLst>
      <p:ext uri="{BB962C8B-B14F-4D97-AF65-F5344CB8AC3E}">
        <p14:creationId xmlns:p14="http://schemas.microsoft.com/office/powerpoint/2010/main" val="476798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first measure the fraction of metadata requests received by each MDS with respect to the 5 workloads.</a:t>
            </a:r>
            <a:r>
              <a:rPr lang="en-US" altLang="zh-CN" baseline="0" dirty="0" smtClean="0"/>
              <a:t> Here, we summarize the results in this figure, where t</a:t>
            </a:r>
            <a:r>
              <a:rPr lang="en-US" altLang="zh-CN" dirty="0" smtClean="0"/>
              <a:t>he X-axis refers to </a:t>
            </a:r>
            <a:r>
              <a:rPr lang="en-US" altLang="zh-CN" baseline="0" dirty="0" smtClean="0"/>
              <a:t>different workloads, while the Y-axis is the fraction, each </a:t>
            </a:r>
            <a:r>
              <a:rPr lang="en-US" altLang="zh-CN" dirty="0" smtClean="0"/>
              <a:t>color represents a single MDS. Let’s have a look at the results.</a:t>
            </a:r>
            <a:endParaRPr lang="zh-CN" altLang="en-US"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18</a:t>
            </a:fld>
            <a:endParaRPr lang="zh-CN" altLang="en-US"/>
          </a:p>
        </p:txBody>
      </p:sp>
    </p:spTree>
    <p:extLst>
      <p:ext uri="{BB962C8B-B14F-4D97-AF65-F5344CB8AC3E}">
        <p14:creationId xmlns:p14="http://schemas.microsoft.com/office/powerpoint/2010/main" val="2439722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could find that</a:t>
            </a:r>
            <a:r>
              <a:rPr lang="en-US" altLang="zh-CN" baseline="0" dirty="0" smtClean="0"/>
              <a:t> in all five workloads, the number of metadata operations handled by different MDSs are quite different and the gap between the min and max is huge. All these imply that the metadata load i</a:t>
            </a:r>
            <a:r>
              <a:rPr lang="en-US" altLang="zh-CN" sz="1200" dirty="0" smtClean="0">
                <a:solidFill>
                  <a:schemeClr val="tx1"/>
                </a:solidFill>
                <a:latin typeface="Calibri" panose="020F0502020204030204" pitchFamily="34" charset="0"/>
                <a:cs typeface="Calibri" panose="020F0502020204030204" pitchFamily="34" charset="0"/>
              </a:rPr>
              <a:t>mbalanced phenomenon exists in all workloads!</a:t>
            </a:r>
            <a:endParaRPr lang="en-US" altLang="zh-CN" baseline="0"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19</a:t>
            </a:fld>
            <a:endParaRPr lang="zh-CN" altLang="en-US"/>
          </a:p>
        </p:txBody>
      </p:sp>
    </p:spTree>
    <p:extLst>
      <p:ext uri="{BB962C8B-B14F-4D97-AF65-F5344CB8AC3E}">
        <p14:creationId xmlns:p14="http://schemas.microsoft.com/office/powerpoint/2010/main" val="130206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In the </a:t>
            </a:r>
            <a:r>
              <a:rPr lang="en-US" altLang="zh-CN" sz="1200" b="0" i="0" kern="1200" dirty="0" err="1" smtClean="0">
                <a:solidFill>
                  <a:schemeClr val="tx1"/>
                </a:solidFill>
                <a:effectLst/>
                <a:latin typeface="+mn-lt"/>
                <a:ea typeface="+mn-ea"/>
                <a:cs typeface="+mn-cs"/>
              </a:rPr>
              <a:t>BigData</a:t>
            </a:r>
            <a:r>
              <a:rPr lang="en-US" altLang="zh-CN" sz="1200" b="0" i="0" kern="1200" dirty="0" smtClean="0">
                <a:solidFill>
                  <a:schemeClr val="tx1"/>
                </a:solidFill>
                <a:effectLst/>
                <a:latin typeface="+mn-lt"/>
                <a:ea typeface="+mn-ea"/>
                <a:cs typeface="+mn-cs"/>
              </a:rPr>
              <a:t> era, many</a:t>
            </a:r>
            <a:r>
              <a:rPr lang="en-US" altLang="zh-CN" sz="1200" b="0" i="0" kern="1200" baseline="0" dirty="0" smtClean="0">
                <a:solidFill>
                  <a:schemeClr val="tx1"/>
                </a:solidFill>
                <a:effectLst/>
                <a:latin typeface="+mn-lt"/>
                <a:ea typeface="+mn-ea"/>
                <a:cs typeface="+mn-cs"/>
              </a:rPr>
              <a:t> applications are very data-intensive</a:t>
            </a:r>
            <a:r>
              <a:rPr lang="en-US" altLang="zh-CN" sz="1200" b="0" i="0" kern="1200" dirty="0" smtClean="0">
                <a:solidFill>
                  <a:schemeClr val="tx1"/>
                </a:solidFill>
                <a:effectLst/>
                <a:latin typeface="+mn-lt"/>
                <a:ea typeface="+mn-ea"/>
                <a:cs typeface="+mn-cs"/>
              </a:rPr>
              <a:t>. To cope with the unprecedented</a:t>
            </a:r>
            <a:r>
              <a:rPr lang="en-US" altLang="zh-CN" sz="1200" b="0" i="0" kern="1200" baseline="0" dirty="0" smtClean="0">
                <a:solidFill>
                  <a:schemeClr val="tx1"/>
                </a:solidFill>
                <a:effectLst/>
                <a:latin typeface="+mn-lt"/>
                <a:ea typeface="+mn-ea"/>
                <a:cs typeface="+mn-cs"/>
              </a:rPr>
              <a:t> increase in the data volume, a common practice for these applications is to store massive data into distributed file systems. There have been proposed many distributed file system solutions, for instance </a:t>
            </a:r>
            <a:r>
              <a:rPr lang="en-US" altLang="zh-CN" sz="1200" b="0" i="0" kern="1200" baseline="0" dirty="0" err="1" smtClean="0">
                <a:solidFill>
                  <a:schemeClr val="tx1"/>
                </a:solidFill>
                <a:effectLst/>
                <a:latin typeface="+mn-lt"/>
                <a:ea typeface="+mn-ea"/>
                <a:cs typeface="+mn-cs"/>
              </a:rPr>
              <a:t>BeeGFS</a:t>
            </a:r>
            <a:r>
              <a:rPr lang="en-US" altLang="zh-CN" sz="1200" b="0" i="0" kern="1200" baseline="0" dirty="0" smtClean="0">
                <a:solidFill>
                  <a:schemeClr val="tx1"/>
                </a:solidFill>
                <a:effectLst/>
                <a:latin typeface="+mn-lt"/>
                <a:ea typeface="+mn-ea"/>
                <a:cs typeface="+mn-cs"/>
              </a:rPr>
              <a:t>, </a:t>
            </a:r>
            <a:r>
              <a:rPr lang="en-US" altLang="zh-CN" sz="1200" b="0" i="0" kern="1200" baseline="0" dirty="0" err="1" smtClean="0">
                <a:solidFill>
                  <a:schemeClr val="tx1"/>
                </a:solidFill>
                <a:effectLst/>
                <a:latin typeface="+mn-lt"/>
                <a:ea typeface="+mn-ea"/>
                <a:cs typeface="+mn-cs"/>
              </a:rPr>
              <a:t>Lustre</a:t>
            </a:r>
            <a:r>
              <a:rPr lang="en-US" altLang="zh-CN" sz="1200" b="0" i="0" kern="1200" baseline="0" dirty="0" smtClean="0">
                <a:solidFill>
                  <a:schemeClr val="tx1"/>
                </a:solidFill>
                <a:effectLst/>
                <a:latin typeface="+mn-lt"/>
                <a:ea typeface="+mn-ea"/>
                <a:cs typeface="+mn-cs"/>
              </a:rPr>
              <a:t>, </a:t>
            </a:r>
            <a:r>
              <a:rPr lang="en-US" altLang="zh-CN" sz="1200" b="0" i="0" kern="1200" baseline="0" dirty="0" err="1" smtClean="0">
                <a:solidFill>
                  <a:schemeClr val="tx1"/>
                </a:solidFill>
                <a:effectLst/>
                <a:latin typeface="+mn-lt"/>
                <a:ea typeface="+mn-ea"/>
                <a:cs typeface="+mn-cs"/>
              </a:rPr>
              <a:t>CephFS</a:t>
            </a:r>
            <a:r>
              <a:rPr lang="en-US" altLang="zh-CN" sz="1200" b="0" i="0" kern="1200" baseline="0" dirty="0" smtClean="0">
                <a:solidFill>
                  <a:schemeClr val="tx1"/>
                </a:solidFill>
                <a:effectLst/>
                <a:latin typeface="+mn-lt"/>
                <a:ea typeface="+mn-ea"/>
                <a:cs typeface="+mn-cs"/>
              </a:rPr>
              <a:t>, HDFS, </a:t>
            </a:r>
            <a:r>
              <a:rPr lang="en-US" altLang="zh-CN" sz="1200" b="0" i="0" kern="1200" baseline="0" dirty="0" err="1" smtClean="0">
                <a:solidFill>
                  <a:schemeClr val="tx1"/>
                </a:solidFill>
                <a:effectLst/>
                <a:latin typeface="+mn-lt"/>
                <a:ea typeface="+mn-ea"/>
                <a:cs typeface="+mn-cs"/>
              </a:rPr>
              <a:t>GlusterFS</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They have been widely used in many areas, such as Cloud</a:t>
            </a:r>
            <a:r>
              <a:rPr lang="en-US" altLang="zh-CN" sz="1200" b="0" i="0" kern="1200" baseline="0" dirty="0" smtClean="0">
                <a:solidFill>
                  <a:schemeClr val="tx1"/>
                </a:solidFill>
                <a:effectLst/>
                <a:latin typeface="+mn-lt"/>
                <a:ea typeface="+mn-ea"/>
                <a:cs typeface="+mn-cs"/>
              </a:rPr>
              <a:t> Computing,</a:t>
            </a:r>
            <a:r>
              <a:rPr lang="en-US" altLang="zh-CN" sz="1200" b="0" i="0" kern="1200" dirty="0" smtClean="0">
                <a:solidFill>
                  <a:schemeClr val="tx1"/>
                </a:solidFill>
                <a:effectLst/>
                <a:latin typeface="+mn-lt"/>
                <a:ea typeface="+mn-ea"/>
                <a:cs typeface="+mn-cs"/>
              </a:rPr>
              <a:t> Machine Learning, High Performance Computing, and so on. </a:t>
            </a:r>
          </a:p>
          <a:p>
            <a:r>
              <a:rPr lang="en-US" altLang="zh-CN" sz="1200" b="0" i="0" kern="1200" dirty="0" smtClean="0">
                <a:solidFill>
                  <a:schemeClr val="tx1"/>
                </a:solidFill>
                <a:effectLst/>
                <a:latin typeface="+mn-lt"/>
                <a:ea typeface="+mn-ea"/>
                <a:cs typeface="+mn-cs"/>
              </a:rPr>
              <a:t>[transition]</a:t>
            </a:r>
          </a:p>
          <a:p>
            <a:r>
              <a:rPr lang="en-US" altLang="zh-CN" sz="1200" b="0" i="0" kern="1200" dirty="0" smtClean="0">
                <a:solidFill>
                  <a:schemeClr val="tx1"/>
                </a:solidFill>
                <a:effectLst/>
                <a:latin typeface="+mn-lt"/>
                <a:ea typeface="+mn-ea"/>
                <a:cs typeface="+mn-cs"/>
              </a:rPr>
              <a:t>Let's review the architecture of DFS first.</a:t>
            </a:r>
          </a:p>
        </p:txBody>
      </p:sp>
      <p:sp>
        <p:nvSpPr>
          <p:cNvPr id="4" name="灯片编号占位符 3"/>
          <p:cNvSpPr>
            <a:spLocks noGrp="1"/>
          </p:cNvSpPr>
          <p:nvPr>
            <p:ph type="sldNum" sz="quarter" idx="10"/>
          </p:nvPr>
        </p:nvSpPr>
        <p:spPr/>
        <p:txBody>
          <a:bodyPr/>
          <a:lstStyle/>
          <a:p>
            <a:fld id="{E3CAA217-9840-47BF-8125-5ECF53E27257}" type="slidenum">
              <a:rPr lang="zh-CN" altLang="en-US" smtClean="0"/>
              <a:t>2</a:t>
            </a:fld>
            <a:endParaRPr lang="zh-CN" altLang="en-US"/>
          </a:p>
        </p:txBody>
      </p:sp>
    </p:spTree>
    <p:extLst>
      <p:ext uri="{BB962C8B-B14F-4D97-AF65-F5344CB8AC3E}">
        <p14:creationId xmlns:p14="http://schemas.microsoft.com/office/powerpoint/2010/main" val="3141901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More</a:t>
            </a:r>
            <a:r>
              <a:rPr lang="en-US" altLang="zh-CN" baseline="0" dirty="0" smtClean="0"/>
              <a:t> interestingly</a:t>
            </a:r>
            <a:r>
              <a:rPr lang="en-US" altLang="zh-CN" dirty="0" smtClean="0"/>
              <a:t>, for the CNN pre-processing and NLP workloads on the left, metadata load even concentrates on a single MDS with other MDSs idle.</a:t>
            </a:r>
          </a:p>
          <a:p>
            <a:r>
              <a:rPr lang="en-US" altLang="zh-CN" dirty="0" smtClean="0"/>
              <a:t>[Transition]</a:t>
            </a:r>
          </a:p>
          <a:p>
            <a:r>
              <a:rPr lang="en-US" altLang="zh-CN" sz="1200" b="0" i="0" kern="1200" dirty="0" smtClean="0">
                <a:solidFill>
                  <a:schemeClr val="tx1"/>
                </a:solidFill>
                <a:effectLst/>
                <a:latin typeface="+mn-lt"/>
                <a:ea typeface="+mn-ea"/>
                <a:cs typeface="+mn-cs"/>
              </a:rPr>
              <a:t>To understanding the imbalance in the portion of metadata requests handled by each MDS.</a:t>
            </a:r>
            <a:r>
              <a:rPr lang="en-US" altLang="zh-CN" dirty="0" smtClean="0"/>
              <a:t/>
            </a:r>
            <a:br>
              <a:rPr lang="en-US" altLang="zh-CN" dirty="0" smtClean="0"/>
            </a:br>
            <a:endParaRPr lang="en-US" altLang="zh-CN"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20</a:t>
            </a:fld>
            <a:endParaRPr lang="zh-CN" altLang="en-US"/>
          </a:p>
        </p:txBody>
      </p:sp>
    </p:spTree>
    <p:extLst>
      <p:ext uri="{BB962C8B-B14F-4D97-AF65-F5344CB8AC3E}">
        <p14:creationId xmlns:p14="http://schemas.microsoft.com/office/powerpoint/2010/main" val="3552006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we summarize the instantaneous metadata throughput of each MDS as time evolves. </a:t>
            </a:r>
          </a:p>
          <a:p>
            <a:r>
              <a:rPr lang="en-US" altLang="zh-CN" sz="1200" b="0" i="0" kern="1200" dirty="0" smtClean="0">
                <a:solidFill>
                  <a:schemeClr val="tx1"/>
                </a:solidFill>
                <a:effectLst/>
                <a:latin typeface="+mn-lt"/>
                <a:ea typeface="+mn-ea"/>
                <a:cs typeface="+mn-cs"/>
              </a:rPr>
              <a:t>Here, we take the </a:t>
            </a:r>
            <a:r>
              <a:rPr lang="en-US" altLang="zh-CN" sz="1200" b="0" i="0" kern="1200" dirty="0" err="1" smtClean="0">
                <a:solidFill>
                  <a:schemeClr val="tx1"/>
                </a:solidFill>
                <a:effectLst/>
                <a:latin typeface="+mn-lt"/>
                <a:ea typeface="+mn-ea"/>
                <a:cs typeface="+mn-cs"/>
              </a:rPr>
              <a:t>Filebench-Zipfian</a:t>
            </a:r>
            <a:r>
              <a:rPr lang="en-US" altLang="zh-CN" sz="1200" b="0" i="0" kern="1200" dirty="0" smtClean="0">
                <a:solidFill>
                  <a:schemeClr val="tx1"/>
                </a:solidFill>
                <a:effectLst/>
                <a:latin typeface="+mn-lt"/>
                <a:ea typeface="+mn-ea"/>
                <a:cs typeface="+mn-cs"/>
              </a:rPr>
              <a:t> workload as an example.</a:t>
            </a:r>
            <a:r>
              <a:rPr lang="en-US" altLang="zh-CN" sz="1200" b="0" i="0" kern="1200" baseline="0" dirty="0" smtClean="0">
                <a:solidFill>
                  <a:schemeClr val="tx1"/>
                </a:solidFill>
                <a:effectLst/>
                <a:latin typeface="+mn-lt"/>
                <a:ea typeface="+mn-ea"/>
                <a:cs typeface="+mn-cs"/>
              </a:rPr>
              <a:t> T</a:t>
            </a:r>
            <a:r>
              <a:rPr lang="en-US" altLang="zh-CN" sz="1200" b="0" i="0" kern="1200" dirty="0" smtClean="0">
                <a:solidFill>
                  <a:schemeClr val="tx1"/>
                </a:solidFill>
                <a:effectLst/>
                <a:latin typeface="+mn-lt"/>
                <a:ea typeface="+mn-ea"/>
                <a:cs typeface="+mn-cs"/>
              </a:rPr>
              <a:t>he X-axis is time</a:t>
            </a:r>
            <a:r>
              <a:rPr lang="en-US" altLang="zh-CN" sz="1200" b="0" i="0" kern="1200" baseline="0" dirty="0" smtClean="0">
                <a:solidFill>
                  <a:schemeClr val="tx1"/>
                </a:solidFill>
                <a:effectLst/>
                <a:latin typeface="+mn-lt"/>
                <a:ea typeface="+mn-ea"/>
                <a:cs typeface="+mn-cs"/>
              </a:rPr>
              <a:t> and the Y-axis is </a:t>
            </a:r>
            <a:r>
              <a:rPr lang="en-US" altLang="zh-CN" sz="1200" b="0" i="0" kern="1200" dirty="0" smtClean="0">
                <a:solidFill>
                  <a:schemeClr val="tx1"/>
                </a:solidFill>
                <a:effectLst/>
                <a:latin typeface="+mn-lt"/>
                <a:ea typeface="+mn-ea"/>
                <a:cs typeface="+mn-cs"/>
              </a:rPr>
              <a:t>metadata requests per second.  We could see that between 5 and 20 minutes, the loads among five MDSs are ill-balanced.</a:t>
            </a:r>
            <a:r>
              <a:rPr lang="en-US" altLang="zh-CN" dirty="0" smtClean="0"/>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21</a:t>
            </a:fld>
            <a:endParaRPr lang="zh-CN" altLang="en-US"/>
          </a:p>
        </p:txBody>
      </p:sp>
    </p:spTree>
    <p:extLst>
      <p:ext uri="{BB962C8B-B14F-4D97-AF65-F5344CB8AC3E}">
        <p14:creationId xmlns:p14="http://schemas.microsoft.com/office/powerpoint/2010/main" val="3859453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But the figure of migrated </a:t>
            </a:r>
            <a:r>
              <a:rPr lang="en-US" altLang="zh-CN" dirty="0" err="1" smtClean="0"/>
              <a:t>inodes</a:t>
            </a:r>
            <a:r>
              <a:rPr lang="en-US" altLang="zh-CN" dirty="0" smtClean="0"/>
              <a:t> on the right tells us that </a:t>
            </a:r>
            <a:r>
              <a:rPr lang="en-US" altLang="zh-CN" sz="1200" b="0" i="0" kern="1200" dirty="0" smtClean="0">
                <a:solidFill>
                  <a:schemeClr val="tx1"/>
                </a:solidFill>
                <a:effectLst/>
                <a:latin typeface="+mn-lt"/>
                <a:ea typeface="+mn-ea"/>
                <a:cs typeface="+mn-cs"/>
              </a:rPr>
              <a:t>no migration activities are observed to react to such imbalance</a:t>
            </a:r>
            <a:r>
              <a:rPr lang="en-US" altLang="zh-CN" sz="1200" b="0" i="0" kern="1200" baseline="0" dirty="0" smtClean="0">
                <a:solidFill>
                  <a:schemeClr val="tx1"/>
                </a:solidFill>
                <a:effectLst/>
                <a:latin typeface="+mn-lt"/>
                <a:ea typeface="+mn-ea"/>
                <a:cs typeface="+mn-cs"/>
              </a:rPr>
              <a:t> situations</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22</a:t>
            </a:fld>
            <a:endParaRPr lang="zh-CN" altLang="en-US"/>
          </a:p>
        </p:txBody>
      </p:sp>
    </p:spTree>
    <p:extLst>
      <p:ext uri="{BB962C8B-B14F-4D97-AF65-F5344CB8AC3E}">
        <p14:creationId xmlns:p14="http://schemas.microsoft.com/office/powerpoint/2010/main" val="2489584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This strange observation reveals the first inefficiency: the built-in load balancing mechanism fails to draw an accurate view of the cluster state to discover imbalanced situations timely and trigger the re-balance when needed.</a:t>
            </a:r>
            <a:r>
              <a:rPr lang="en-US" altLang="zh-CN" i="0" dirty="0" smtClean="0"/>
              <a:t/>
            </a:r>
            <a:br>
              <a:rPr lang="en-US" altLang="zh-CN" i="0" dirty="0" smtClean="0"/>
            </a:br>
            <a:endParaRPr lang="en-US" i="0"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23</a:t>
            </a:fld>
            <a:endParaRPr lang="zh-CN" altLang="en-US"/>
          </a:p>
        </p:txBody>
      </p:sp>
    </p:spTree>
    <p:extLst>
      <p:ext uri="{BB962C8B-B14F-4D97-AF65-F5344CB8AC3E}">
        <p14:creationId xmlns:p14="http://schemas.microsoft.com/office/powerpoint/2010/main" val="3230303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Next, we also zoom in on the decisions on the amount of migrated metadata generated in</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the </a:t>
            </a:r>
            <a:r>
              <a:rPr lang="en-US" altLang="zh-CN" sz="1200" b="0" i="0" kern="1200" dirty="0" err="1" smtClean="0">
                <a:solidFill>
                  <a:schemeClr val="tx1"/>
                </a:solidFill>
                <a:effectLst/>
                <a:latin typeface="+mn-lt"/>
                <a:ea typeface="+mn-ea"/>
                <a:cs typeface="+mn-cs"/>
              </a:rPr>
              <a:t>Filebench-Zipfian</a:t>
            </a:r>
            <a:r>
              <a:rPr lang="en-US" altLang="zh-CN" sz="1200" b="0" i="0" kern="1200" dirty="0" smtClean="0">
                <a:solidFill>
                  <a:schemeClr val="tx1"/>
                </a:solidFill>
                <a:effectLst/>
                <a:latin typeface="+mn-lt"/>
                <a:ea typeface="+mn-ea"/>
                <a:cs typeface="+mn-cs"/>
              </a:rPr>
              <a:t> workload experiment.</a:t>
            </a:r>
          </a:p>
          <a:p>
            <a:r>
              <a:rPr lang="en-US" altLang="zh-CN" sz="1200" b="0" i="0" kern="1200" dirty="0" smtClean="0">
                <a:solidFill>
                  <a:schemeClr val="tx1"/>
                </a:solidFill>
                <a:effectLst/>
                <a:latin typeface="+mn-lt"/>
                <a:ea typeface="+mn-ea"/>
                <a:cs typeface="+mn-cs"/>
              </a:rPr>
              <a:t>Around the fifth minute,</a:t>
            </a:r>
            <a:r>
              <a:rPr lang="en-US" altLang="zh-CN" sz="1200" b="0" i="0" kern="1200" baseline="0" dirty="0" smtClean="0">
                <a:solidFill>
                  <a:schemeClr val="tx1"/>
                </a:solidFill>
                <a:effectLst/>
                <a:latin typeface="+mn-lt"/>
                <a:ea typeface="+mn-ea"/>
                <a:cs typeface="+mn-cs"/>
              </a:rPr>
              <a:t> we found a sharply drop in the request rate of the heaviest MDS-4.</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24</a:t>
            </a:fld>
            <a:endParaRPr lang="zh-CN" altLang="en-US"/>
          </a:p>
        </p:txBody>
      </p:sp>
    </p:spTree>
    <p:extLst>
      <p:ext uri="{BB962C8B-B14F-4D97-AF65-F5344CB8AC3E}">
        <p14:creationId xmlns:p14="http://schemas.microsoft.com/office/powerpoint/2010/main" val="2350017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This can be explained by the total number of </a:t>
            </a:r>
            <a:r>
              <a:rPr lang="en-US" altLang="zh-CN" sz="1200" b="0" i="0" kern="1200" dirty="0" err="1" smtClean="0">
                <a:solidFill>
                  <a:schemeClr val="tx1"/>
                </a:solidFill>
                <a:effectLst/>
                <a:latin typeface="+mn-lt"/>
                <a:ea typeface="+mn-ea"/>
                <a:cs typeface="+mn-cs"/>
              </a:rPr>
              <a:t>inodes</a:t>
            </a:r>
            <a:r>
              <a:rPr lang="en-US" altLang="zh-CN" sz="1200" b="0" i="0" kern="1200" dirty="0" smtClean="0">
                <a:solidFill>
                  <a:schemeClr val="tx1"/>
                </a:solidFill>
                <a:effectLst/>
                <a:latin typeface="+mn-lt"/>
                <a:ea typeface="+mn-ea"/>
                <a:cs typeface="+mn-cs"/>
              </a:rPr>
              <a:t> hosted by MDS-4 in the Figure on the right.</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During the first interval, nearly 98% of </a:t>
            </a:r>
            <a:r>
              <a:rPr lang="en-US" altLang="zh-CN" sz="1200" b="0" i="0" kern="1200" dirty="0" err="1" smtClean="0">
                <a:solidFill>
                  <a:schemeClr val="tx1"/>
                </a:solidFill>
                <a:effectLst/>
                <a:latin typeface="+mn-lt"/>
                <a:ea typeface="+mn-ea"/>
                <a:cs typeface="+mn-cs"/>
              </a:rPr>
              <a:t>inodes</a:t>
            </a:r>
            <a:r>
              <a:rPr lang="en-US" altLang="zh-CN" sz="1200" b="0" i="0" kern="1200" dirty="0" smtClean="0">
                <a:solidFill>
                  <a:schemeClr val="tx1"/>
                </a:solidFill>
                <a:effectLst/>
                <a:latin typeface="+mn-lt"/>
                <a:ea typeface="+mn-ea"/>
                <a:cs typeface="+mn-cs"/>
              </a:rPr>
              <a:t> managed by MDS-4 is</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moved to other MDSs</a:t>
            </a:r>
            <a:r>
              <a:rPr lang="en-US" altLang="zh-CN" dirty="0" smtClean="0"/>
              <a:t>.</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25</a:t>
            </a:fld>
            <a:endParaRPr lang="zh-CN" altLang="en-US"/>
          </a:p>
        </p:txBody>
      </p:sp>
    </p:spTree>
    <p:extLst>
      <p:ext uri="{BB962C8B-B14F-4D97-AF65-F5344CB8AC3E}">
        <p14:creationId xmlns:p14="http://schemas.microsoft.com/office/powerpoint/2010/main" val="2918712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Moreover, during</a:t>
            </a:r>
            <a:r>
              <a:rPr lang="en-US" altLang="zh-CN" baseline="0" dirty="0" smtClean="0"/>
              <a:t> </a:t>
            </a:r>
            <a:r>
              <a:rPr lang="en-US" altLang="zh-CN" sz="1200" b="0" i="0" kern="1200" dirty="0" smtClean="0">
                <a:solidFill>
                  <a:schemeClr val="tx1"/>
                </a:solidFill>
                <a:effectLst/>
                <a:latin typeface="+mn-lt"/>
                <a:ea typeface="+mn-ea"/>
                <a:cs typeface="+mn-cs"/>
              </a:rPr>
              <a:t>20 to 30 minutes,</a:t>
            </a:r>
            <a:r>
              <a:rPr lang="en-US" altLang="zh-CN" sz="1200" b="0" i="0" kern="1200" baseline="0" dirty="0" smtClean="0">
                <a:solidFill>
                  <a:schemeClr val="tx1"/>
                </a:solidFill>
                <a:effectLst/>
                <a:latin typeface="+mn-lt"/>
                <a:ea typeface="+mn-ea"/>
                <a:cs typeface="+mn-cs"/>
              </a:rPr>
              <a:t> we find </a:t>
            </a:r>
            <a:r>
              <a:rPr lang="en-US" altLang="zh-CN" sz="1200" b="0" i="0" kern="1200" dirty="0" smtClean="0">
                <a:solidFill>
                  <a:schemeClr val="tx1"/>
                </a:solidFill>
                <a:effectLst/>
                <a:latin typeface="+mn-lt"/>
                <a:ea typeface="+mn-ea"/>
                <a:cs typeface="+mn-cs"/>
              </a:rPr>
              <a:t>the loads on MDS-3 and MDS-4 are just swapped</a:t>
            </a:r>
            <a:r>
              <a:rPr lang="en-US" altLang="zh-CN" dirty="0" smtClean="0"/>
              <a:t>,</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26</a:t>
            </a:fld>
            <a:endParaRPr lang="zh-CN" altLang="en-US"/>
          </a:p>
        </p:txBody>
      </p:sp>
    </p:spTree>
    <p:extLst>
      <p:ext uri="{BB962C8B-B14F-4D97-AF65-F5344CB8AC3E}">
        <p14:creationId xmlns:p14="http://schemas.microsoft.com/office/powerpoint/2010/main" val="2646256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also explained by the fact that 88% </a:t>
            </a:r>
            <a:r>
              <a:rPr lang="en-US" altLang="zh-CN" dirty="0" err="1" smtClean="0"/>
              <a:t>inodes</a:t>
            </a:r>
            <a:r>
              <a:rPr lang="en-US" altLang="zh-CN" dirty="0" smtClean="0"/>
              <a:t> of MDS-3 was migrated to MDS-4.</a:t>
            </a:r>
            <a:r>
              <a:rPr lang="en-US" altLang="zh-CN" baseline="0" dirty="0" smtClean="0"/>
              <a:t> </a:t>
            </a:r>
            <a:r>
              <a:rPr lang="en-US" altLang="zh-CN" dirty="0" smtClean="0"/>
              <a:t>We call this a ping-pong effect, which bring</a:t>
            </a:r>
            <a:r>
              <a:rPr lang="en-US" altLang="zh-CN" baseline="0" dirty="0" smtClean="0"/>
              <a:t> no benefits for balancing metadata load. Instead, it leads to waste of resource and poor performance</a:t>
            </a:r>
            <a:r>
              <a:rPr lang="en-US" altLang="zh-CN" dirty="0" smtClean="0"/>
              <a:t>.</a:t>
            </a:r>
          </a:p>
        </p:txBody>
      </p:sp>
      <p:sp>
        <p:nvSpPr>
          <p:cNvPr id="4" name="灯片编号占位符 3"/>
          <p:cNvSpPr>
            <a:spLocks noGrp="1"/>
          </p:cNvSpPr>
          <p:nvPr>
            <p:ph type="sldNum" sz="quarter" idx="10"/>
          </p:nvPr>
        </p:nvSpPr>
        <p:spPr/>
        <p:txBody>
          <a:bodyPr/>
          <a:lstStyle/>
          <a:p>
            <a:fld id="{E3CAA217-9840-47BF-8125-5ECF53E27257}" type="slidenum">
              <a:rPr lang="zh-CN" altLang="en-US" smtClean="0"/>
              <a:t>27</a:t>
            </a:fld>
            <a:endParaRPr lang="zh-CN" altLang="en-US"/>
          </a:p>
        </p:txBody>
      </p:sp>
    </p:spTree>
    <p:extLst>
      <p:ext uri="{BB962C8B-B14F-4D97-AF65-F5344CB8AC3E}">
        <p14:creationId xmlns:p14="http://schemas.microsoft.com/office/powerpoint/2010/main" val="2855000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More</a:t>
            </a:r>
            <a:r>
              <a:rPr lang="en-US" altLang="zh-CN" baseline="0" dirty="0" smtClean="0"/>
              <a:t> precisely, we conclude that t</a:t>
            </a:r>
            <a:r>
              <a:rPr lang="en-US" altLang="zh-CN" dirty="0" smtClean="0"/>
              <a:t>hese over-migration and ping-pong effects </a:t>
            </a:r>
            <a:r>
              <a:rPr lang="en-US" altLang="zh-CN" sz="1200" b="0" i="0" kern="1200" dirty="0" smtClean="0">
                <a:solidFill>
                  <a:schemeClr val="tx1"/>
                </a:solidFill>
                <a:effectLst/>
                <a:latin typeface="+mn-lt"/>
                <a:ea typeface="+mn-ea"/>
                <a:cs typeface="+mn-cs"/>
              </a:rPr>
              <a:t>reveals the second inefficiency: the aggressive migration decision would offset the benefits of load balancing</a:t>
            </a:r>
            <a:br>
              <a:rPr lang="en-US" altLang="zh-CN"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and artificially introduce new imbalanced situations.</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28</a:t>
            </a:fld>
            <a:endParaRPr lang="zh-CN" altLang="en-US"/>
          </a:p>
        </p:txBody>
      </p:sp>
    </p:spTree>
    <p:extLst>
      <p:ext uri="{BB962C8B-B14F-4D97-AF65-F5344CB8AC3E}">
        <p14:creationId xmlns:p14="http://schemas.microsoft.com/office/powerpoint/2010/main" val="2641730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Finally, in addition to the </a:t>
            </a:r>
            <a:r>
              <a:rPr lang="en-US" altLang="zh-CN" sz="1200" b="0" i="0" kern="1200" dirty="0" err="1" smtClean="0">
                <a:solidFill>
                  <a:schemeClr val="tx1"/>
                </a:solidFill>
                <a:effectLst/>
                <a:latin typeface="+mn-lt"/>
                <a:ea typeface="+mn-ea"/>
                <a:cs typeface="+mn-cs"/>
              </a:rPr>
              <a:t>Filebench</a:t>
            </a:r>
            <a:r>
              <a:rPr lang="en-US" altLang="zh-CN" sz="1200" b="0" i="0" kern="1200" dirty="0" smtClean="0">
                <a:solidFill>
                  <a:schemeClr val="tx1"/>
                </a:solidFill>
                <a:effectLst/>
                <a:latin typeface="+mn-lt"/>
                <a:ea typeface="+mn-ea"/>
                <a:cs typeface="+mn-cs"/>
              </a:rPr>
              <a:t> experiments,</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we look into the migration activities taking place when running the CNN pre-processing workload.</a:t>
            </a:r>
            <a:r>
              <a:rPr lang="en-US" altLang="zh-CN" dirty="0" smtClean="0"/>
              <a:t/>
            </a:r>
            <a:br>
              <a:rPr lang="en-US" altLang="zh-CN" dirty="0" smtClean="0"/>
            </a:br>
            <a:r>
              <a:rPr lang="en-US" altLang="zh-CN" dirty="0" smtClean="0"/>
              <a:t>Obviously, almost all metadata requests are concentrating on MDS1, and load never moves from MDS-1 to other idle MDSs.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Next we might wonder whether migration happened.</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29</a:t>
            </a:fld>
            <a:endParaRPr lang="zh-CN" altLang="en-US"/>
          </a:p>
        </p:txBody>
      </p:sp>
    </p:spTree>
    <p:extLst>
      <p:ext uri="{BB962C8B-B14F-4D97-AF65-F5344CB8AC3E}">
        <p14:creationId xmlns:p14="http://schemas.microsoft.com/office/powerpoint/2010/main" val="109627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general, most popular DFSs adopt a metadata/data decoupled design, which stores metadata in memory for fast lookup and allows </a:t>
            </a:r>
            <a:r>
              <a:rPr lang="en-US" altLang="zh-CN" sz="1200" dirty="0" smtClean="0">
                <a:latin typeface="Calibri" panose="020F0502020204030204" pitchFamily="34" charset="0"/>
                <a:cs typeface="Calibri" panose="020F0502020204030204" pitchFamily="34" charset="0"/>
              </a:rPr>
              <a:t>independent metadata/ data scaling.</a:t>
            </a:r>
            <a:r>
              <a:rPr lang="en-US" altLang="zh-CN" sz="1200" baseline="0" dirty="0" smtClean="0">
                <a:latin typeface="Calibri" panose="020F0502020204030204" pitchFamily="34" charset="0"/>
                <a:cs typeface="Calibri" panose="020F0502020204030204" pitchFamily="34" charset="0"/>
              </a:rPr>
              <a:t> However, this decoupled design requires additional effort for metadata management.</a:t>
            </a:r>
            <a:endParaRPr lang="en-US" altLang="zh-CN"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3</a:t>
            </a:fld>
            <a:endParaRPr lang="zh-CN" altLang="en-US"/>
          </a:p>
        </p:txBody>
      </p:sp>
    </p:spTree>
    <p:extLst>
      <p:ext uri="{BB962C8B-B14F-4D97-AF65-F5344CB8AC3E}">
        <p14:creationId xmlns:p14="http://schemas.microsoft.com/office/powerpoint/2010/main" val="3309732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In fact,</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metadata are continuously migrated among MDSs as time evolves.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To understand this counter-intuitive phenomenon, we analyze all migrated </a:t>
            </a:r>
            <a:r>
              <a:rPr lang="en-US" altLang="zh-CN" sz="1200" b="0" i="0" kern="1200" dirty="0" err="1" smtClean="0">
                <a:solidFill>
                  <a:schemeClr val="tx1"/>
                </a:solidFill>
                <a:effectLst/>
                <a:latin typeface="+mn-lt"/>
                <a:ea typeface="+mn-ea"/>
                <a:cs typeface="+mn-cs"/>
              </a:rPr>
              <a:t>inodes</a:t>
            </a:r>
            <a:r>
              <a:rPr lang="en-US" altLang="zh-CN" sz="1200" b="0" i="0" kern="1200" dirty="0" smtClean="0">
                <a:solidFill>
                  <a:schemeClr val="tx1"/>
                </a:solidFill>
                <a:effectLst/>
                <a:latin typeface="+mn-lt"/>
                <a:ea typeface="+mn-ea"/>
                <a:cs typeface="+mn-cs"/>
              </a:rPr>
              <a:t> and find that the vast majority of them are never visited after their migration. </a:t>
            </a:r>
            <a:r>
              <a:rPr lang="en-US" altLang="zh-CN" dirty="0" smtClean="0"/>
              <a:t/>
            </a:r>
            <a:br>
              <a:rPr lang="en-US" altLang="zh-CN" dirty="0" smtClean="0"/>
            </a:br>
            <a:r>
              <a:rPr lang="en-US" altLang="zh-CN" sz="1200" b="0" i="0" kern="1200" dirty="0" smtClean="0">
                <a:solidFill>
                  <a:schemeClr val="tx1"/>
                </a:solidFill>
                <a:effectLst/>
                <a:latin typeface="+mn-lt"/>
                <a:ea typeface="+mn-ea"/>
                <a:cs typeface="+mn-cs"/>
              </a:rPr>
              <a:t>This is a direct consequence of the temporal locality-based balancing strategy.</a:t>
            </a:r>
            <a:r>
              <a:rPr lang="en-US" altLang="zh-CN" sz="1200" b="0" i="0" kern="1200" baseline="0" dirty="0" smtClean="0">
                <a:solidFill>
                  <a:schemeClr val="tx1"/>
                </a:solidFill>
                <a:effectLst/>
                <a:latin typeface="+mn-lt"/>
                <a:ea typeface="+mn-ea"/>
                <a:cs typeface="+mn-cs"/>
              </a:rPr>
              <a:t> The CNN workload </a:t>
            </a:r>
            <a:r>
              <a:rPr lang="en-US" altLang="zh-CN" sz="1200" b="0" i="0" kern="1200" dirty="0" smtClean="0">
                <a:solidFill>
                  <a:schemeClr val="tx1"/>
                </a:solidFill>
                <a:effectLst/>
                <a:latin typeface="+mn-lt"/>
                <a:ea typeface="+mn-ea"/>
                <a:cs typeface="+mn-cs"/>
              </a:rPr>
              <a:t>does not re-visit scanned files, and thus invalidates the </a:t>
            </a:r>
            <a:r>
              <a:rPr lang="en-US" altLang="zh-CN" sz="1200" b="0" i="0" kern="1200" dirty="0" err="1" smtClean="0">
                <a:solidFill>
                  <a:schemeClr val="tx1"/>
                </a:solidFill>
                <a:effectLst/>
                <a:latin typeface="+mn-lt"/>
                <a:ea typeface="+mn-ea"/>
                <a:cs typeface="+mn-cs"/>
              </a:rPr>
              <a:t>builtin</a:t>
            </a:r>
            <a:r>
              <a:rPr lang="en-US" altLang="zh-CN" sz="1200" b="0" i="0" kern="1200" dirty="0" smtClean="0">
                <a:solidFill>
                  <a:schemeClr val="tx1"/>
                </a:solidFill>
                <a:effectLst/>
                <a:latin typeface="+mn-lt"/>
                <a:ea typeface="+mn-ea"/>
                <a:cs typeface="+mn-cs"/>
              </a:rPr>
              <a:t> load balancing mechanism’s assumption.</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30</a:t>
            </a:fld>
            <a:endParaRPr lang="zh-CN" altLang="en-US"/>
          </a:p>
        </p:txBody>
      </p:sp>
    </p:spTree>
    <p:extLst>
      <p:ext uri="{BB962C8B-B14F-4D97-AF65-F5344CB8AC3E}">
        <p14:creationId xmlns:p14="http://schemas.microsoft.com/office/powerpoint/2010/main" val="2526781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We summarize this as the third inefficiency: the one-size-fits-all temporal locality-based</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candidate selection policy does not consider the unique access patterns of various workloads.</a:t>
            </a:r>
            <a:r>
              <a:rPr lang="en-US" altLang="zh-CN" i="0" dirty="0" smtClean="0"/>
              <a:t> </a:t>
            </a:r>
            <a:endParaRPr lang="zh-CN" altLang="en-US" i="0"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31</a:t>
            </a:fld>
            <a:endParaRPr lang="zh-CN" altLang="en-US"/>
          </a:p>
        </p:txBody>
      </p:sp>
    </p:spTree>
    <p:extLst>
      <p:ext uri="{BB962C8B-B14F-4D97-AF65-F5344CB8AC3E}">
        <p14:creationId xmlns:p14="http://schemas.microsoft.com/office/powerpoint/2010/main" val="200007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To address the aforementioned inefficiencies</a:t>
            </a:r>
            <a:r>
              <a:rPr lang="en-US" altLang="zh-CN" sz="1200" b="0" i="0" kern="1200" baseline="0" dirty="0" smtClean="0">
                <a:solidFill>
                  <a:schemeClr val="tx1"/>
                </a:solidFill>
                <a:effectLst/>
                <a:latin typeface="+mn-lt"/>
                <a:ea typeface="+mn-ea"/>
                <a:cs typeface="+mn-cs"/>
              </a:rPr>
              <a:t> and improve the metadata load balance, </a:t>
            </a:r>
            <a:r>
              <a:rPr lang="en-US" altLang="zh-CN" sz="1200" b="0" i="0" kern="1200" dirty="0" smtClean="0">
                <a:solidFill>
                  <a:schemeClr val="tx1"/>
                </a:solidFill>
                <a:effectLst/>
                <a:latin typeface="+mn-lt"/>
                <a:ea typeface="+mn-ea"/>
                <a:cs typeface="+mn-cs"/>
              </a:rPr>
              <a:t>we identify three critical missions:</a:t>
            </a:r>
            <a:r>
              <a:rPr lang="en-US" altLang="zh-CN" dirty="0" smtClean="0"/>
              <a:t/>
            </a:r>
            <a:br>
              <a:rPr lang="en-US" altLang="zh-CN" dirty="0" smtClean="0"/>
            </a:br>
            <a:r>
              <a:rPr lang="en-US" altLang="zh-CN" dirty="0" smtClean="0"/>
              <a:t>First, we need to accurately identify imbalance as possible to quickly converge to balanced state and avoid unnecessary re-balances.</a:t>
            </a:r>
          </a:p>
          <a:p>
            <a:r>
              <a:rPr lang="en-US" altLang="zh-CN" dirty="0" smtClean="0"/>
              <a:t>Second, we need to judiciously decide the amount of metadata that need to be migrated and pair the importer and exporter MDS to avoid over-migration.</a:t>
            </a:r>
          </a:p>
          <a:p>
            <a:r>
              <a:rPr lang="en-US" altLang="zh-CN" dirty="0" smtClean="0"/>
              <a:t>Finally, it would be great to appropriately select subtrees as migration candidates to avoid invalid migration.</a:t>
            </a:r>
          </a:p>
          <a:p>
            <a:r>
              <a:rPr lang="en-US" altLang="zh-CN" dirty="0" smtClean="0"/>
              <a:t/>
            </a:r>
            <a:br>
              <a:rPr lang="en-US" altLang="zh-CN" dirty="0" smtClean="0"/>
            </a:br>
            <a:endParaRPr lang="en-US" altLang="zh-CN"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32</a:t>
            </a:fld>
            <a:endParaRPr lang="zh-CN" altLang="en-US"/>
          </a:p>
        </p:txBody>
      </p:sp>
    </p:spTree>
    <p:extLst>
      <p:ext uri="{BB962C8B-B14F-4D97-AF65-F5344CB8AC3E}">
        <p14:creationId xmlns:p14="http://schemas.microsoft.com/office/powerpoint/2010/main" val="4067255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Based on the problems identified,</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we propose a novel load balancing service for </a:t>
            </a:r>
            <a:r>
              <a:rPr lang="en-US" altLang="zh-CN" sz="1200" b="0" i="0" kern="1200" dirty="0" err="1" smtClean="0">
                <a:solidFill>
                  <a:schemeClr val="tx1"/>
                </a:solidFill>
                <a:effectLst/>
                <a:latin typeface="+mn-lt"/>
                <a:ea typeface="+mn-ea"/>
                <a:cs typeface="+mn-cs"/>
              </a:rPr>
              <a:t>CephFS</a:t>
            </a:r>
            <a:r>
              <a:rPr lang="en-US" altLang="zh-CN" sz="1200" b="0" i="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Lunule</a:t>
            </a:r>
            <a:r>
              <a:rPr lang="en-US" altLang="zh-CN" sz="1200" b="0" i="0" kern="1200" dirty="0" smtClean="0">
                <a:solidFill>
                  <a:schemeClr val="tx1"/>
                </a:solidFill>
                <a:effectLst/>
                <a:latin typeface="+mn-lt"/>
                <a:ea typeface="+mn-ea"/>
                <a:cs typeface="+mn-cs"/>
              </a:rPr>
              <a:t>.</a:t>
            </a:r>
            <a:r>
              <a:rPr lang="en-US" altLang="zh-CN" dirty="0" smtClean="0"/>
              <a:t> Next I will introduce our design of </a:t>
            </a:r>
            <a:r>
              <a:rPr lang="en-US" altLang="zh-CN" dirty="0" err="1" smtClean="0"/>
              <a:t>Lunule</a:t>
            </a:r>
            <a:r>
              <a:rPr lang="en-US" altLang="zh-CN" dirty="0" smtClean="0"/>
              <a:t>.</a:t>
            </a:r>
            <a:endParaRPr lang="zh-CN" altLang="en-US" dirty="0" smtClean="0"/>
          </a:p>
          <a:p>
            <a:r>
              <a:rPr lang="en-US" altLang="zh-CN" dirty="0" smtClean="0"/>
              <a:t/>
            </a:r>
            <a:br>
              <a:rPr lang="en-US" altLang="zh-CN" dirty="0" smtClean="0"/>
            </a:br>
            <a:r>
              <a:rPr lang="en-US" altLang="zh-CN" dirty="0" smtClean="0"/>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33</a:t>
            </a:fld>
            <a:endParaRPr lang="zh-CN" altLang="en-US"/>
          </a:p>
        </p:txBody>
      </p:sp>
    </p:spTree>
    <p:extLst>
      <p:ext uri="{BB962C8B-B14F-4D97-AF65-F5344CB8AC3E}">
        <p14:creationId xmlns:p14="http://schemas.microsoft.com/office/powerpoint/2010/main" val="3306287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 for each MDS, </a:t>
            </a:r>
            <a:r>
              <a:rPr lang="en-US" altLang="zh-CN" dirty="0" err="1" smtClean="0"/>
              <a:t>Lunule</a:t>
            </a:r>
            <a:r>
              <a:rPr lang="en-US" altLang="zh-CN" dirty="0" smtClean="0"/>
              <a:t> deploys a load monitor to keep tracks</a:t>
            </a:r>
            <a:r>
              <a:rPr lang="en-US" altLang="zh-CN" baseline="0" dirty="0" smtClean="0"/>
              <a:t> of the load intensity levels of different MDS. Here,</a:t>
            </a:r>
            <a:r>
              <a:rPr lang="en-US" altLang="zh-CN" dirty="0" smtClean="0"/>
              <a:t> instead of using the cumulative heat value collected by the </a:t>
            </a:r>
            <a:r>
              <a:rPr lang="en-US" altLang="zh-CN" dirty="0" err="1" smtClean="0"/>
              <a:t>CephFS</a:t>
            </a:r>
            <a:r>
              <a:rPr lang="en-US" altLang="zh-CN" dirty="0" smtClean="0"/>
              <a:t> built-in load balancer,</a:t>
            </a:r>
            <a:r>
              <a:rPr lang="en-US" altLang="zh-CN" baseline="0" dirty="0" smtClean="0"/>
              <a:t> in each epoch, </a:t>
            </a:r>
            <a:r>
              <a:rPr lang="en-US" altLang="zh-CN" dirty="0" err="1" smtClean="0"/>
              <a:t>Lunule</a:t>
            </a:r>
            <a:r>
              <a:rPr lang="en-US" altLang="zh-CN" dirty="0" smtClean="0"/>
              <a:t> will collects Instantaneous IOPS.</a:t>
            </a:r>
          </a:p>
        </p:txBody>
      </p:sp>
      <p:sp>
        <p:nvSpPr>
          <p:cNvPr id="4" name="灯片编号占位符 3"/>
          <p:cNvSpPr>
            <a:spLocks noGrp="1"/>
          </p:cNvSpPr>
          <p:nvPr>
            <p:ph type="sldNum" sz="quarter" idx="10"/>
          </p:nvPr>
        </p:nvSpPr>
        <p:spPr/>
        <p:txBody>
          <a:bodyPr/>
          <a:lstStyle/>
          <a:p>
            <a:fld id="{E3CAA217-9840-47BF-8125-5ECF53E27257}" type="slidenum">
              <a:rPr lang="zh-CN" altLang="en-US" smtClean="0"/>
              <a:t>34</a:t>
            </a:fld>
            <a:endParaRPr lang="zh-CN" altLang="en-US"/>
          </a:p>
        </p:txBody>
      </p:sp>
    </p:spTree>
    <p:extLst>
      <p:ext uri="{BB962C8B-B14F-4D97-AF65-F5344CB8AC3E}">
        <p14:creationId xmlns:p14="http://schemas.microsoft.com/office/powerpoint/2010/main" val="3157502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 metrics</a:t>
            </a:r>
            <a:r>
              <a:rPr lang="en-US" altLang="zh-CN" baseline="0" dirty="0" smtClean="0"/>
              <a:t> will be periodically sent to the migration initiator via network. Here, we use a centralized coordinator to make the migration decisions, which will not be bottleneck since the metric exchange is light-loaded. Migration Initiator plays a very important role in achieving good load balance. It abandons the linear imbalance model used by </a:t>
            </a:r>
            <a:r>
              <a:rPr lang="en-US" altLang="zh-CN" baseline="0" dirty="0" err="1" smtClean="0"/>
              <a:t>CephFS</a:t>
            </a:r>
            <a:r>
              <a:rPr lang="en-US" altLang="zh-CN" baseline="0" dirty="0" smtClean="0"/>
              <a:t>, and instead use </a:t>
            </a:r>
            <a:r>
              <a:rPr lang="en-US" altLang="zh-CN" sz="1200" dirty="0" smtClean="0">
                <a:latin typeface="Calibri" panose="020F0502020204030204" pitchFamily="34" charset="0"/>
                <a:cs typeface="Calibri" panose="020F0502020204030204" pitchFamily="34" charset="0"/>
              </a:rPr>
              <a:t>Coefficient of Variation</a:t>
            </a:r>
            <a:r>
              <a:rPr lang="en-US" altLang="zh-CN" baseline="0" dirty="0" smtClean="0"/>
              <a:t> model, which will be explained in details next.</a:t>
            </a:r>
            <a:endParaRPr lang="en-US" altLang="zh-CN"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35</a:t>
            </a:fld>
            <a:endParaRPr lang="zh-CN" altLang="en-US"/>
          </a:p>
        </p:txBody>
      </p:sp>
    </p:spTree>
    <p:extLst>
      <p:ext uri="{BB962C8B-B14F-4D97-AF65-F5344CB8AC3E}">
        <p14:creationId xmlns:p14="http://schemas.microsoft.com/office/powerpoint/2010/main" val="2535378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The first problem is, the </a:t>
            </a:r>
            <a:r>
              <a:rPr lang="en-US" altLang="zh-CN" sz="1200" b="0" i="0" kern="1200" dirty="0" smtClean="0">
                <a:solidFill>
                  <a:schemeClr val="tx1"/>
                </a:solidFill>
                <a:effectLst/>
                <a:latin typeface="+mn-lt"/>
                <a:ea typeface="+mn-ea"/>
                <a:cs typeface="+mn-cs"/>
              </a:rPr>
              <a:t>linear metadata load modeling method used in </a:t>
            </a:r>
            <a:r>
              <a:rPr lang="en-US" altLang="zh-CN" sz="1200" b="0" i="0" kern="1200" dirty="0" err="1" smtClean="0">
                <a:solidFill>
                  <a:schemeClr val="tx1"/>
                </a:solidFill>
                <a:effectLst/>
                <a:latin typeface="+mn-lt"/>
                <a:ea typeface="+mn-ea"/>
                <a:cs typeface="+mn-cs"/>
              </a:rPr>
              <a:t>CephFS</a:t>
            </a:r>
            <a:r>
              <a:rPr lang="en-US" altLang="zh-CN" sz="1200" b="0" i="0" kern="1200" dirty="0" smtClean="0">
                <a:solidFill>
                  <a:schemeClr val="tx1"/>
                </a:solidFill>
                <a:effectLst/>
                <a:latin typeface="+mn-lt"/>
                <a:ea typeface="+mn-ea"/>
                <a:cs typeface="+mn-cs"/>
              </a:rPr>
              <a:t> limits</a:t>
            </a:r>
            <a:r>
              <a:rPr lang="en-US" altLang="zh-CN" sz="1200" b="0" i="0" kern="1200" baseline="0" dirty="0" smtClean="0">
                <a:solidFill>
                  <a:schemeClr val="tx1"/>
                </a:solidFill>
                <a:effectLst/>
                <a:latin typeface="+mn-lt"/>
                <a:ea typeface="+mn-ea"/>
                <a:cs typeface="+mn-cs"/>
              </a:rPr>
              <a:t> accuracy and cause aggressive migration decision.</a:t>
            </a:r>
          </a:p>
          <a:p>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36</a:t>
            </a:fld>
            <a:endParaRPr lang="zh-CN" altLang="en-US"/>
          </a:p>
        </p:txBody>
      </p:sp>
    </p:spTree>
    <p:extLst>
      <p:ext uri="{BB962C8B-B14F-4D97-AF65-F5344CB8AC3E}">
        <p14:creationId xmlns:p14="http://schemas.microsoft.com/office/powerpoint/2010/main" val="3016512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So we abandon it and develop a the Coefficient of Variation based model,</a:t>
            </a:r>
            <a:r>
              <a:rPr lang="en-US" altLang="zh-CN" baseline="0" dirty="0" smtClean="0"/>
              <a:t> which could improve accuracy of calculate im</a:t>
            </a:r>
            <a:r>
              <a:rPr lang="en-US" altLang="zh-CN" sz="1200" dirty="0" smtClean="0"/>
              <a:t>balance degree and make migration decision judiciously.</a:t>
            </a:r>
            <a:r>
              <a:rPr lang="en-US" altLang="zh-CN" dirty="0" smtClean="0"/>
              <a:t> Coefficient of Variation is</a:t>
            </a:r>
            <a:r>
              <a:rPr lang="en-US" altLang="zh-CN" baseline="0" dirty="0" smtClean="0"/>
              <a:t> a better math to quantify the load imbalance degree among different MDSs, has been widely used in many fields.</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37</a:t>
            </a:fld>
            <a:endParaRPr lang="zh-CN" altLang="en-US"/>
          </a:p>
        </p:txBody>
      </p:sp>
    </p:spTree>
    <p:extLst>
      <p:ext uri="{BB962C8B-B14F-4D97-AF65-F5344CB8AC3E}">
        <p14:creationId xmlns:p14="http://schemas.microsoft.com/office/powerpoint/2010/main" val="2974750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The second problem is that not all imbalanced situations need to trigger the re-balance procedure.</a:t>
            </a:r>
          </a:p>
          <a:p>
            <a:r>
              <a:rPr lang="en-US" altLang="zh-CN" i="0" dirty="0" smtClean="0"/>
              <a:t>As shown in</a:t>
            </a:r>
            <a:r>
              <a:rPr lang="en-US" altLang="zh-CN" i="0" baseline="0" dirty="0" smtClean="0"/>
              <a:t> the figure</a:t>
            </a:r>
            <a:r>
              <a:rPr lang="en-US" altLang="zh-CN" i="0" dirty="0" smtClean="0"/>
              <a:t>, these two situations have the same imbalance degree, but only the first case is harmful to the cluster, since the heaviest MDS-0</a:t>
            </a:r>
            <a:r>
              <a:rPr lang="en-US" altLang="zh-CN" i="0" baseline="0" dirty="0" smtClean="0"/>
              <a:t> almost runs out of its capacity</a:t>
            </a:r>
            <a:r>
              <a:rPr lang="en-US" altLang="zh-CN" i="0" dirty="0" smtClean="0"/>
              <a:t>. Balancing load from MDS-0 to MDS-1 would help avoid MDS-0</a:t>
            </a:r>
            <a:r>
              <a:rPr lang="en-US" altLang="zh-CN" i="0" baseline="0" dirty="0" smtClean="0"/>
              <a:t> from being over-loaded and </a:t>
            </a:r>
            <a:r>
              <a:rPr lang="en-US" altLang="zh-CN" i="0" dirty="0" smtClean="0"/>
              <a:t>improve the</a:t>
            </a:r>
            <a:r>
              <a:rPr lang="en-US" altLang="zh-CN" i="0" baseline="0" dirty="0" smtClean="0"/>
              <a:t> overall performance. However, the example on the right would be fine, if we do not migrate load from MDS-0 to MDS-1, since MDS-0’s load is also quite low. We call this benign imbalance.</a:t>
            </a:r>
            <a:r>
              <a:rPr lang="en-US" altLang="zh-CN" i="0" dirty="0" smtClean="0"/>
              <a:t/>
            </a:r>
            <a:br>
              <a:rPr lang="en-US" altLang="zh-CN" i="0" dirty="0" smtClean="0"/>
            </a:br>
            <a:endParaRPr lang="en-US" altLang="zh-CN" sz="1200" b="0" i="0" kern="1200" baseline="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E3CAA217-9840-47BF-8125-5ECF53E27257}" type="slidenum">
              <a:rPr lang="zh-CN" altLang="en-US" smtClean="0"/>
              <a:t>38</a:t>
            </a:fld>
            <a:endParaRPr lang="zh-CN" altLang="en-US"/>
          </a:p>
        </p:txBody>
      </p:sp>
    </p:spTree>
    <p:extLst>
      <p:ext uri="{BB962C8B-B14F-4D97-AF65-F5344CB8AC3E}">
        <p14:creationId xmlns:p14="http://schemas.microsoft.com/office/powerpoint/2010/main" val="1840433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Arial" panose="020B0604020202020204" pitchFamily="34" charset="0"/>
                <a:ea typeface="+mn-ea"/>
                <a:cs typeface="Arial" panose="020B0604020202020204" pitchFamily="34" charset="0"/>
              </a:rPr>
              <a:t>To </a:t>
            </a:r>
            <a:r>
              <a:rPr lang="en-US" altLang="zh-CN" sz="1200" dirty="0" smtClean="0">
                <a:latin typeface="Arial" panose="020B0604020202020204" pitchFamily="34" charset="0"/>
                <a:cs typeface="Arial" panose="020B0604020202020204" pitchFamily="34" charset="0"/>
              </a:rPr>
              <a:t>tolerate benign imbalances</a:t>
            </a:r>
            <a:r>
              <a:rPr lang="en-US" altLang="zh-CN" sz="1200" b="0" i="0" kern="1200" dirty="0" smtClean="0">
                <a:solidFill>
                  <a:schemeClr val="tx1"/>
                </a:solidFill>
                <a:effectLst/>
                <a:latin typeface="Arial" panose="020B0604020202020204" pitchFamily="34" charset="0"/>
                <a:ea typeface="+mn-ea"/>
                <a:cs typeface="Arial" panose="020B0604020202020204" pitchFamily="34" charset="0"/>
              </a:rPr>
              <a:t>, we additionally introduce an urgency parameter to the imbalance factor model, to describe if the current imbalance is harmful.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Arial" panose="020B0604020202020204" pitchFamily="34" charset="0"/>
                <a:ea typeface="+mn-ea"/>
                <a:cs typeface="Arial" panose="020B0604020202020204" pitchFamily="34" charset="0"/>
              </a:rPr>
              <a:t>We model urgency</a:t>
            </a:r>
            <a:r>
              <a:rPr lang="zh-CN" altLang="en-US" sz="1200" b="0" i="0" kern="1200" dirty="0" smtClean="0">
                <a:solidFill>
                  <a:schemeClr val="tx1"/>
                </a:solidFill>
                <a:effectLst/>
                <a:latin typeface="Arial" panose="020B0604020202020204" pitchFamily="34" charset="0"/>
                <a:ea typeface="+mn-ea"/>
                <a:cs typeface="Arial" panose="020B0604020202020204" pitchFamily="34" charset="0"/>
              </a:rPr>
              <a:t> </a:t>
            </a:r>
            <a:r>
              <a:rPr lang="en-US" altLang="zh-CN" sz="1200" b="0" i="0" kern="1200" dirty="0" smtClean="0">
                <a:solidFill>
                  <a:schemeClr val="tx1"/>
                </a:solidFill>
                <a:effectLst/>
                <a:latin typeface="Arial" panose="020B0604020202020204" pitchFamily="34" charset="0"/>
                <a:ea typeface="+mn-ea"/>
                <a:cs typeface="Arial" panose="020B0604020202020204" pitchFamily="34" charset="0"/>
              </a:rPr>
              <a:t>as a logistic function, and urgency’s growth is limited by the load on the most massive loaded MDS. </a:t>
            </a:r>
            <a:endParaRPr lang="zh-CN" altLang="en-US" dirty="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0"/>
          </p:nvPr>
        </p:nvSpPr>
        <p:spPr/>
        <p:txBody>
          <a:bodyPr/>
          <a:lstStyle/>
          <a:p>
            <a:fld id="{E3CAA217-9840-47BF-8125-5ECF53E27257}" type="slidenum">
              <a:rPr lang="zh-CN" altLang="en-US" smtClean="0"/>
              <a:t>39</a:t>
            </a:fld>
            <a:endParaRPr lang="zh-CN" altLang="en-US"/>
          </a:p>
        </p:txBody>
      </p:sp>
    </p:spTree>
    <p:extLst>
      <p:ext uri="{BB962C8B-B14F-4D97-AF65-F5344CB8AC3E}">
        <p14:creationId xmlns:p14="http://schemas.microsoft.com/office/powerpoint/2010/main" val="133309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What’s worse, with the evolution of hardware such as high-capacity, low-latency </a:t>
            </a:r>
            <a:r>
              <a:rPr lang="en-US" altLang="zh-CN" sz="1200" b="0" i="0" kern="1200" dirty="0" err="1" smtClean="0">
                <a:solidFill>
                  <a:schemeClr val="tx1"/>
                </a:solidFill>
                <a:effectLst/>
                <a:latin typeface="+mn-lt"/>
                <a:ea typeface="+mn-ea"/>
                <a:cs typeface="+mn-cs"/>
              </a:rPr>
              <a:t>NVMe</a:t>
            </a:r>
            <a:r>
              <a:rPr lang="en-US" altLang="zh-CN" sz="1200" b="0" i="0" kern="1200" dirty="0" smtClean="0">
                <a:solidFill>
                  <a:schemeClr val="tx1"/>
                </a:solidFill>
                <a:effectLst/>
                <a:latin typeface="+mn-lt"/>
                <a:ea typeface="+mn-ea"/>
                <a:cs typeface="+mn-cs"/>
              </a:rPr>
              <a:t> block devices,</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the latency of data access could be fairly low,</a:t>
            </a:r>
            <a:r>
              <a:rPr lang="en-US" altLang="zh-CN" sz="1200" b="0" i="0" kern="1200" baseline="0" dirty="0" smtClean="0">
                <a:solidFill>
                  <a:schemeClr val="tx1"/>
                </a:solidFill>
                <a:effectLst/>
                <a:latin typeface="+mn-lt"/>
                <a:ea typeface="+mn-ea"/>
                <a:cs typeface="+mn-cs"/>
              </a:rPr>
              <a:t> and the overhead of metadata visits stands out. As a result, </a:t>
            </a:r>
            <a:r>
              <a:rPr lang="en-US" altLang="zh-CN" sz="1200" b="0" i="0" kern="1200" dirty="0" smtClean="0">
                <a:solidFill>
                  <a:schemeClr val="tx1"/>
                </a:solidFill>
                <a:effectLst/>
                <a:latin typeface="+mn-lt"/>
                <a:ea typeface="+mn-ea"/>
                <a:cs typeface="+mn-cs"/>
              </a:rPr>
              <a:t>the metadata service, a.k.a.</a:t>
            </a:r>
            <a:r>
              <a:rPr lang="en-US" altLang="zh-CN" sz="1200" b="0" i="0" kern="1200" baseline="0" dirty="0" smtClean="0">
                <a:solidFill>
                  <a:schemeClr val="tx1"/>
                </a:solidFill>
                <a:effectLst/>
                <a:latin typeface="+mn-lt"/>
                <a:ea typeface="+mn-ea"/>
                <a:cs typeface="+mn-cs"/>
              </a:rPr>
              <a:t> MDS</a:t>
            </a:r>
            <a:r>
              <a:rPr lang="en-US" altLang="zh-CN" sz="1200" b="0" i="0" kern="1200" dirty="0" smtClean="0">
                <a:solidFill>
                  <a:schemeClr val="tx1"/>
                </a:solidFill>
                <a:effectLst/>
                <a:latin typeface="+mn-lt"/>
                <a:ea typeface="+mn-ea"/>
                <a:cs typeface="+mn-cs"/>
              </a:rPr>
              <a:t>, often becomes the bottleneck of modern DFS,</a:t>
            </a:r>
            <a:r>
              <a:rPr lang="en-US" altLang="zh-CN" sz="1200" b="0" i="0" kern="1200" baseline="0" dirty="0" smtClean="0">
                <a:solidFill>
                  <a:schemeClr val="tx1"/>
                </a:solidFill>
                <a:effectLst/>
                <a:latin typeface="+mn-lt"/>
                <a:ea typeface="+mn-ea"/>
                <a:cs typeface="+mn-cs"/>
              </a:rPr>
              <a:t> </a:t>
            </a:r>
          </a:p>
          <a:p>
            <a:r>
              <a:rPr lang="en-US" altLang="zh-CN" sz="1200" b="0" i="0" kern="1200" baseline="0" dirty="0" smtClean="0">
                <a:solidFill>
                  <a:schemeClr val="tx1"/>
                </a:solidFill>
                <a:effectLst/>
                <a:latin typeface="+mn-lt"/>
                <a:ea typeface="+mn-ea"/>
                <a:cs typeface="+mn-cs"/>
              </a:rPr>
              <a:t>[transition]</a:t>
            </a:r>
          </a:p>
          <a:p>
            <a:r>
              <a:rPr lang="en-US" altLang="zh-CN" sz="1200" b="0" i="0" kern="1200" baseline="0" dirty="0" smtClean="0">
                <a:solidFill>
                  <a:schemeClr val="tx1"/>
                </a:solidFill>
                <a:effectLst/>
                <a:latin typeface="+mn-lt"/>
                <a:ea typeface="+mn-ea"/>
                <a:cs typeface="+mn-cs"/>
              </a:rPr>
              <a:t>Therefore, we need to improve the metadata service performance. </a:t>
            </a:r>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E3CAA217-9840-47BF-8125-5ECF53E27257}" type="slidenum">
              <a:rPr lang="zh-CN" altLang="en-US" smtClean="0"/>
              <a:t>4</a:t>
            </a:fld>
            <a:endParaRPr lang="zh-CN" altLang="en-US"/>
          </a:p>
        </p:txBody>
      </p:sp>
    </p:spTree>
    <p:extLst>
      <p:ext uri="{BB962C8B-B14F-4D97-AF65-F5344CB8AC3E}">
        <p14:creationId xmlns:p14="http://schemas.microsoft.com/office/powerpoint/2010/main" val="477074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When the value of urgency is low, the model</a:t>
            </a:r>
            <a:r>
              <a:rPr lang="en-US" altLang="zh-CN" baseline="0" dirty="0" smtClean="0"/>
              <a:t> knows</a:t>
            </a:r>
            <a:r>
              <a:rPr lang="en-US" altLang="zh-CN" dirty="0" smtClean="0"/>
              <a:t> that the imbalance in the cluster is benign and tolerable. The re-balance</a:t>
            </a:r>
            <a:r>
              <a:rPr lang="en-US" altLang="zh-CN" baseline="0" dirty="0" smtClean="0"/>
              <a:t> is also triggered when the urgency value is located in the top-right area.</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40</a:t>
            </a:fld>
            <a:endParaRPr lang="zh-CN" altLang="en-US"/>
          </a:p>
        </p:txBody>
      </p:sp>
    </p:spTree>
    <p:extLst>
      <p:ext uri="{BB962C8B-B14F-4D97-AF65-F5344CB8AC3E}">
        <p14:creationId xmlns:p14="http://schemas.microsoft.com/office/powerpoint/2010/main" val="2143170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Once we have the collected</a:t>
            </a:r>
            <a:r>
              <a:rPr lang="en-US" altLang="zh-CN" baseline="0" dirty="0" smtClean="0"/>
              <a:t> metrics and the re-balance decided by migration initiator, next, the initiator will call workload-aware migration planner sitting on each MDS to select a proper set of subtrees as the migration candidate. Here, the challenge we face is to handle various workloads that present different access patterns, some of them are more sensitive to temporal locality and the remaining are more sensitive to spatial locality.</a:t>
            </a:r>
            <a:endParaRPr lang="en-US" altLang="zh-CN"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41</a:t>
            </a:fld>
            <a:endParaRPr lang="zh-CN" altLang="en-US"/>
          </a:p>
        </p:txBody>
      </p:sp>
    </p:spTree>
    <p:extLst>
      <p:ext uri="{BB962C8B-B14F-4D97-AF65-F5344CB8AC3E}">
        <p14:creationId xmlns:p14="http://schemas.microsoft.com/office/powerpoint/2010/main" val="14510453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we take an innovative</a:t>
            </a:r>
            <a:r>
              <a:rPr lang="en-US" altLang="zh-CN" baseline="0" dirty="0" smtClean="0"/>
              <a:t> solution to take a joint consideration of the effects of temporal and spatial locality on the future accesses. This unification simplifies our access pattern understanding.</a:t>
            </a:r>
          </a:p>
          <a:p>
            <a:endParaRPr lang="en-US" altLang="zh-CN" dirty="0" smtClean="0"/>
          </a:p>
          <a:p>
            <a:endParaRPr lang="en-US" altLang="zh-CN" baseline="0"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42</a:t>
            </a:fld>
            <a:endParaRPr lang="zh-CN" altLang="en-US"/>
          </a:p>
        </p:txBody>
      </p:sp>
    </p:spTree>
    <p:extLst>
      <p:ext uri="{BB962C8B-B14F-4D97-AF65-F5344CB8AC3E}">
        <p14:creationId xmlns:p14="http://schemas.microsoft.com/office/powerpoint/2010/main" val="2493285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do so, we assign a migration index,</a:t>
            </a:r>
            <a:r>
              <a:rPr lang="en-US" altLang="zh-CN" baseline="0" dirty="0" smtClean="0"/>
              <a:t> or short, </a:t>
            </a:r>
            <a:r>
              <a:rPr lang="en-US" altLang="zh-CN" baseline="0" dirty="0" err="1" smtClean="0"/>
              <a:t>mIndex</a:t>
            </a:r>
            <a:r>
              <a:rPr lang="en-US" altLang="zh-CN" baseline="0" dirty="0" smtClean="0"/>
              <a:t> for subtrees, </a:t>
            </a:r>
            <a:r>
              <a:rPr lang="en-US" altLang="zh-CN" sz="1200" b="0" i="0" kern="1200" dirty="0" smtClean="0">
                <a:solidFill>
                  <a:schemeClr val="tx1"/>
                </a:solidFill>
                <a:effectLst/>
                <a:latin typeface="+mn-lt"/>
                <a:ea typeface="+mn-ea"/>
                <a:cs typeface="+mn-cs"/>
              </a:rPr>
              <a:t>which corresponds to the predicted future load on the target subtree over time. The migration index is larger, the probability for the corresponding subtree to be migrated is higher. </a:t>
            </a:r>
            <a:r>
              <a:rPr lang="en-US" altLang="zh-CN" dirty="0" smtClean="0"/>
              <a:t/>
            </a:r>
            <a:br>
              <a:rPr lang="en-US" altLang="zh-CN" dirty="0" smtClean="0"/>
            </a:br>
            <a:endParaRPr lang="en-US" altLang="zh-CN" dirty="0" smtClean="0"/>
          </a:p>
          <a:p>
            <a:endParaRPr lang="en-US" altLang="zh-CN" dirty="0" smtClean="0"/>
          </a:p>
          <a:p>
            <a:endParaRPr lang="en-US" altLang="zh-CN" baseline="0"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43</a:t>
            </a:fld>
            <a:endParaRPr lang="zh-CN" altLang="en-US"/>
          </a:p>
        </p:txBody>
      </p:sp>
    </p:spTree>
    <p:extLst>
      <p:ext uri="{BB962C8B-B14F-4D97-AF65-F5344CB8AC3E}">
        <p14:creationId xmlns:p14="http://schemas.microsoft.com/office/powerpoint/2010/main" val="2098698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The computation of migration indices needs to take a joint consideration of the impacts of both temporal locality and spatial locality exhibited in workloads,</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To do so, we introduce </a:t>
            </a:r>
            <a:r>
              <a:rPr lang="zh-CN" altLang="en-US" sz="1200" b="0" i="1" kern="1200" dirty="0" smtClean="0">
                <a:solidFill>
                  <a:schemeClr val="tx1"/>
                </a:solidFill>
                <a:effectLst/>
                <a:latin typeface="+mn-lt"/>
                <a:ea typeface="+mn-ea"/>
                <a:cs typeface="+mn-cs"/>
              </a:rPr>
              <a:t>𝛼 </a:t>
            </a:r>
            <a:r>
              <a:rPr lang="en-US" altLang="zh-CN" sz="1200" b="0" i="0" kern="1200" dirty="0" smtClean="0">
                <a:solidFill>
                  <a:schemeClr val="tx1"/>
                </a:solidFill>
                <a:effectLst/>
                <a:latin typeface="+mn-lt"/>
                <a:ea typeface="+mn-ea"/>
                <a:cs typeface="+mn-cs"/>
              </a:rPr>
              <a:t>and </a:t>
            </a:r>
            <a:r>
              <a:rPr lang="zh-CN" altLang="en-US" sz="1200" b="0" i="1" kern="1200" dirty="0" smtClean="0">
                <a:solidFill>
                  <a:schemeClr val="tx1"/>
                </a:solidFill>
                <a:effectLst/>
                <a:latin typeface="+mn-lt"/>
                <a:ea typeface="+mn-ea"/>
                <a:cs typeface="+mn-cs"/>
              </a:rPr>
              <a:t>𝛽 </a:t>
            </a:r>
            <a:r>
              <a:rPr lang="en-US" altLang="zh-CN" sz="1200" b="0" i="0" kern="1200" dirty="0" smtClean="0">
                <a:solidFill>
                  <a:schemeClr val="tx1"/>
                </a:solidFill>
                <a:effectLst/>
                <a:latin typeface="+mn-lt"/>
                <a:ea typeface="+mn-ea"/>
                <a:cs typeface="+mn-cs"/>
              </a:rPr>
              <a:t>as the impact factors of temporal and spatial locality, respectively, indicating the inclination of the recent workloads on subtrees to either of the two access patterns</a:t>
            </a:r>
            <a:r>
              <a:rPr lang="en-US" altLang="zh-CN" dirty="0" smtClean="0"/>
              <a:t> </a:t>
            </a:r>
            <a:endParaRPr lang="en-US" altLang="zh-CN" baseline="0"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44</a:t>
            </a:fld>
            <a:endParaRPr lang="zh-CN" altLang="en-US"/>
          </a:p>
        </p:txBody>
      </p:sp>
    </p:spTree>
    <p:extLst>
      <p:ext uri="{BB962C8B-B14F-4D97-AF65-F5344CB8AC3E}">
        <p14:creationId xmlns:p14="http://schemas.microsoft.com/office/powerpoint/2010/main" val="28062124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In addition to the estimation of the temporal and spatial locality inclination, we have to predict the number of future visits falling</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into the two categories, which are summarized by </a:t>
            </a:r>
            <a:r>
              <a:rPr lang="zh-CN" altLang="en-US" sz="1200" b="0" i="1" kern="1200" dirty="0" smtClean="0">
                <a:solidFill>
                  <a:schemeClr val="tx1"/>
                </a:solidFill>
                <a:effectLst/>
                <a:latin typeface="+mn-lt"/>
                <a:ea typeface="+mn-ea"/>
                <a:cs typeface="+mn-cs"/>
              </a:rPr>
              <a:t>𝑙𝑡 </a:t>
            </a:r>
            <a:r>
              <a:rPr lang="en-US" altLang="zh-CN" sz="1200" b="0" i="0" kern="1200" dirty="0" smtClean="0">
                <a:solidFill>
                  <a:schemeClr val="tx1"/>
                </a:solidFill>
                <a:effectLst/>
                <a:latin typeface="+mn-lt"/>
                <a:ea typeface="+mn-ea"/>
                <a:cs typeface="+mn-cs"/>
              </a:rPr>
              <a:t>and </a:t>
            </a:r>
            <a:r>
              <a:rPr lang="zh-CN" altLang="en-US" sz="1200" b="0" i="1" kern="1200" dirty="0" smtClean="0">
                <a:solidFill>
                  <a:schemeClr val="tx1"/>
                </a:solidFill>
                <a:effectLst/>
                <a:latin typeface="+mn-lt"/>
                <a:ea typeface="+mn-ea"/>
                <a:cs typeface="+mn-cs"/>
              </a:rPr>
              <a:t>𝑙𝑠</a:t>
            </a:r>
            <a:r>
              <a:rPr lang="en-US" altLang="zh-CN" sz="1200" b="0" i="0" kern="1200" dirty="0" smtClean="0">
                <a:solidFill>
                  <a:schemeClr val="tx1"/>
                </a:solidFill>
                <a:effectLst/>
                <a:latin typeface="+mn-lt"/>
                <a:ea typeface="+mn-ea"/>
                <a:cs typeface="+mn-cs"/>
              </a:rPr>
              <a:t>. </a:t>
            </a:r>
            <a:endParaRPr lang="en-US" altLang="zh-CN" sz="1200" b="0" i="0" kern="1200" dirty="0" smtClean="0">
              <a:solidFill>
                <a:schemeClr val="tx1"/>
              </a:solidFill>
              <a:effectLst/>
              <a:latin typeface="+mn-lt"/>
              <a:ea typeface="+mn-ea"/>
              <a:cs typeface="+mn-cs"/>
            </a:endParaRPr>
          </a:p>
          <a:p>
            <a:endParaRPr lang="en-US" altLang="zh-CN" sz="1200" b="0" i="0" kern="1200" baseline="0" dirty="0" smtClean="0">
              <a:solidFill>
                <a:schemeClr val="tx1"/>
              </a:solidFill>
              <a:effectLst/>
              <a:latin typeface="+mn-lt"/>
              <a:ea typeface="+mn-ea"/>
              <a:cs typeface="+mn-cs"/>
            </a:endParaRPr>
          </a:p>
          <a:p>
            <a:r>
              <a:rPr lang="en-US" altLang="zh-CN" sz="1200" b="0" i="0" kern="1200" baseline="0" dirty="0" smtClean="0">
                <a:solidFill>
                  <a:schemeClr val="tx1"/>
                </a:solidFill>
                <a:effectLst/>
                <a:latin typeface="+mn-lt"/>
                <a:ea typeface="+mn-ea"/>
                <a:cs typeface="+mn-cs"/>
              </a:rPr>
              <a:t>How to calculate this, please refer to </a:t>
            </a:r>
            <a:r>
              <a:rPr lang="en-US" altLang="zh-CN" sz="1200" b="0" i="0" kern="1200" baseline="0" smtClean="0">
                <a:solidFill>
                  <a:schemeClr val="tx1"/>
                </a:solidFill>
                <a:effectLst/>
                <a:latin typeface="+mn-lt"/>
                <a:ea typeface="+mn-ea"/>
                <a:cs typeface="+mn-cs"/>
              </a:rPr>
              <a:t>our paper.</a:t>
            </a:r>
            <a:endParaRPr lang="en-US" altLang="zh-CN" baseline="0"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45</a:t>
            </a:fld>
            <a:endParaRPr lang="zh-CN" altLang="en-US"/>
          </a:p>
        </p:txBody>
      </p:sp>
    </p:spTree>
    <p:extLst>
      <p:ext uri="{BB962C8B-B14F-4D97-AF65-F5344CB8AC3E}">
        <p14:creationId xmlns:p14="http://schemas.microsoft.com/office/powerpoint/2010/main" val="3828002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In summary, once the migration decisions are made, the following step will be choosing and moving an appropriate set of subtrees. </a:t>
            </a:r>
            <a:endParaRPr lang="en-US" altLang="zh-CN" dirty="0" smtClean="0"/>
          </a:p>
          <a:p>
            <a:r>
              <a:rPr lang="en-US" altLang="zh-CN" dirty="0" smtClean="0"/>
              <a:t>First,</a:t>
            </a:r>
            <a:r>
              <a:rPr lang="en-US" altLang="zh-CN" baseline="0" dirty="0" smtClean="0"/>
              <a:t> Record past access history,</a:t>
            </a:r>
          </a:p>
          <a:p>
            <a:r>
              <a:rPr lang="en-US" altLang="zh-CN" baseline="0" dirty="0" smtClean="0"/>
              <a:t>Second, Identify current access pattern,</a:t>
            </a:r>
          </a:p>
          <a:p>
            <a:r>
              <a:rPr lang="en-US" altLang="zh-CN" baseline="0" dirty="0" smtClean="0"/>
              <a:t>Third, Predict future load</a:t>
            </a:r>
            <a:r>
              <a:rPr lang="en-US" altLang="zh-CN" sz="1200" b="0" i="0" kern="1200" baseline="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mIndex</a:t>
            </a:r>
            <a:r>
              <a:rPr lang="en-US" altLang="zh-CN" sz="1200" b="0" i="0" kern="1200" dirty="0" smtClean="0">
                <a:solidFill>
                  <a:schemeClr val="tx1"/>
                </a:solidFill>
                <a:effectLst/>
                <a:latin typeface="+mn-lt"/>
                <a:ea typeface="+mn-ea"/>
                <a:cs typeface="+mn-cs"/>
              </a:rPr>
              <a:t>,</a:t>
            </a:r>
            <a:endParaRPr lang="en-US" altLang="zh-CN" i="0" baseline="0" dirty="0" smtClean="0"/>
          </a:p>
          <a:p>
            <a:r>
              <a:rPr lang="en-US" altLang="zh-CN" baseline="0" dirty="0" smtClean="0"/>
              <a:t>And finally, select subtree with </a:t>
            </a:r>
            <a:r>
              <a:rPr lang="en-US" altLang="zh-CN" baseline="0" dirty="0" err="1" smtClean="0"/>
              <a:t>mIndex</a:t>
            </a:r>
            <a:r>
              <a:rPr lang="en-US" altLang="zh-CN" baseline="0" dirty="0" smtClean="0"/>
              <a:t>.</a:t>
            </a:r>
          </a:p>
          <a:p>
            <a:r>
              <a:rPr lang="en-US" altLang="zh-CN" baseline="0" dirty="0" smtClean="0"/>
              <a:t>[transition] When the selection is complete, the last thing is</a:t>
            </a:r>
          </a:p>
        </p:txBody>
      </p:sp>
      <p:sp>
        <p:nvSpPr>
          <p:cNvPr id="4" name="灯片编号占位符 3"/>
          <p:cNvSpPr>
            <a:spLocks noGrp="1"/>
          </p:cNvSpPr>
          <p:nvPr>
            <p:ph type="sldNum" sz="quarter" idx="10"/>
          </p:nvPr>
        </p:nvSpPr>
        <p:spPr/>
        <p:txBody>
          <a:bodyPr/>
          <a:lstStyle/>
          <a:p>
            <a:fld id="{E3CAA217-9840-47BF-8125-5ECF53E27257}" type="slidenum">
              <a:rPr lang="zh-CN" altLang="en-US" smtClean="0"/>
              <a:t>46</a:t>
            </a:fld>
            <a:endParaRPr lang="zh-CN" altLang="en-US"/>
          </a:p>
        </p:txBody>
      </p:sp>
    </p:spTree>
    <p:extLst>
      <p:ext uri="{BB962C8B-B14F-4D97-AF65-F5344CB8AC3E}">
        <p14:creationId xmlns:p14="http://schemas.microsoft.com/office/powerpoint/2010/main" val="2717704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migrate</a:t>
            </a:r>
            <a:r>
              <a:rPr lang="en-US" altLang="zh-CN" baseline="0" dirty="0" smtClean="0"/>
              <a:t> subtrees between MDSs.</a:t>
            </a:r>
          </a:p>
          <a:p>
            <a:r>
              <a:rPr lang="en-US" altLang="zh-CN" baseline="0" dirty="0" smtClean="0"/>
              <a:t>We keep the built-in migrator of </a:t>
            </a:r>
            <a:r>
              <a:rPr lang="en-US" altLang="zh-CN" baseline="0" dirty="0" err="1" smtClean="0"/>
              <a:t>CephFS</a:t>
            </a:r>
            <a:r>
              <a:rPr lang="en-US" altLang="zh-CN" baseline="0" dirty="0" smtClean="0"/>
              <a:t> unchanged and integrate the above efforts into </a:t>
            </a:r>
            <a:r>
              <a:rPr lang="en-US" altLang="zh-CN" baseline="0" dirty="0" err="1" smtClean="0"/>
              <a:t>CephFS</a:t>
            </a:r>
            <a:r>
              <a:rPr lang="en-US" altLang="zh-CN" baseline="0" dirty="0" smtClean="0"/>
              <a:t>, for easy adoption.</a:t>
            </a:r>
          </a:p>
          <a:p>
            <a:r>
              <a:rPr lang="en-US" altLang="zh-CN" baseline="0" dirty="0" smtClean="0"/>
              <a:t>[Transition]</a:t>
            </a:r>
          </a:p>
          <a:p>
            <a:r>
              <a:rPr lang="en-US" altLang="zh-CN" baseline="0" dirty="0" smtClean="0"/>
              <a:t>After</a:t>
            </a:r>
            <a:r>
              <a:rPr lang="en-US" altLang="zh-CN" sz="1200" b="0" i="0" kern="1200" dirty="0" smtClean="0">
                <a:solidFill>
                  <a:schemeClr val="tx1"/>
                </a:solidFill>
                <a:effectLst/>
                <a:latin typeface="+mn-lt"/>
                <a:ea typeface="+mn-ea"/>
                <a:cs typeface="+mn-cs"/>
              </a:rPr>
              <a:t> the introduction of </a:t>
            </a:r>
            <a:r>
              <a:rPr lang="en-US" altLang="zh-CN" sz="1200" b="0" i="0" kern="1200" dirty="0" err="1" smtClean="0">
                <a:solidFill>
                  <a:schemeClr val="tx1"/>
                </a:solidFill>
                <a:effectLst/>
                <a:latin typeface="+mn-lt"/>
                <a:ea typeface="+mn-ea"/>
                <a:cs typeface="+mn-cs"/>
              </a:rPr>
              <a:t>Lunule</a:t>
            </a:r>
            <a:r>
              <a:rPr lang="en-US" altLang="zh-CN" sz="1200" b="0" i="0" kern="1200" dirty="0" smtClean="0">
                <a:solidFill>
                  <a:schemeClr val="tx1"/>
                </a:solidFill>
                <a:effectLst/>
                <a:latin typeface="+mn-lt"/>
                <a:ea typeface="+mn-ea"/>
                <a:cs typeface="+mn-cs"/>
              </a:rPr>
              <a:t> architecture,</a:t>
            </a:r>
            <a:endParaRPr lang="en-US" altLang="zh-CN" baseline="0" dirty="0" smtClean="0"/>
          </a:p>
          <a:p>
            <a:endParaRPr lang="en-US" altLang="zh-CN"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47</a:t>
            </a:fld>
            <a:endParaRPr lang="zh-CN" altLang="en-US"/>
          </a:p>
        </p:txBody>
      </p:sp>
    </p:spTree>
    <p:extLst>
      <p:ext uri="{BB962C8B-B14F-4D97-AF65-F5344CB8AC3E}">
        <p14:creationId xmlns:p14="http://schemas.microsoft.com/office/powerpoint/2010/main" val="33203888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 we will evaluate </a:t>
            </a:r>
            <a:r>
              <a:rPr lang="en-US" altLang="zh-CN" dirty="0" err="1" smtClean="0"/>
              <a:t>Lunule</a:t>
            </a:r>
            <a:r>
              <a:rPr lang="en-US" altLang="zh-CN" dirty="0" smtClean="0"/>
              <a:t> and show the experimental results.</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48</a:t>
            </a:fld>
            <a:endParaRPr lang="zh-CN" altLang="en-US"/>
          </a:p>
        </p:txBody>
      </p:sp>
    </p:spTree>
    <p:extLst>
      <p:ext uri="{BB962C8B-B14F-4D97-AF65-F5344CB8AC3E}">
        <p14:creationId xmlns:p14="http://schemas.microsoft.com/office/powerpoint/2010/main" val="19850240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Throughout all experiments, we focus on the following questions</a:t>
            </a:r>
            <a:r>
              <a:rPr lang="en-US" altLang="zh-CN" dirty="0" smtClean="0"/>
              <a:t> </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First, can </a:t>
            </a:r>
            <a:r>
              <a:rPr lang="en-US" altLang="zh-CN" sz="1200" b="0" i="0" kern="1200" dirty="0" err="1" smtClean="0">
                <a:solidFill>
                  <a:schemeClr val="tx1"/>
                </a:solidFill>
                <a:effectLst/>
                <a:latin typeface="+mn-lt"/>
                <a:ea typeface="+mn-ea"/>
                <a:cs typeface="+mn-cs"/>
              </a:rPr>
              <a:t>Lunule</a:t>
            </a:r>
            <a:r>
              <a:rPr lang="en-US" altLang="zh-CN" sz="1200" b="0" i="0" kern="1200" dirty="0" smtClean="0">
                <a:solidFill>
                  <a:schemeClr val="tx1"/>
                </a:solidFill>
                <a:effectLst/>
                <a:latin typeface="+mn-lt"/>
                <a:ea typeface="+mn-ea"/>
                <a:cs typeface="+mn-cs"/>
              </a:rPr>
              <a:t> eliminate imbalance?</a:t>
            </a:r>
          </a:p>
          <a:p>
            <a:r>
              <a:rPr lang="en-US" altLang="zh-CN" sz="1200" b="0" i="0" kern="1200" dirty="0" smtClean="0">
                <a:solidFill>
                  <a:schemeClr val="tx1"/>
                </a:solidFill>
                <a:effectLst/>
                <a:latin typeface="+mn-lt"/>
                <a:ea typeface="+mn-ea"/>
                <a:cs typeface="+mn-cs"/>
              </a:rPr>
              <a:t>Second, can </a:t>
            </a:r>
            <a:r>
              <a:rPr lang="en-US" altLang="zh-CN" sz="1200" b="0" i="0" kern="1200" dirty="0" err="1" smtClean="0">
                <a:solidFill>
                  <a:schemeClr val="tx1"/>
                </a:solidFill>
                <a:effectLst/>
                <a:latin typeface="+mn-lt"/>
                <a:ea typeface="+mn-ea"/>
                <a:cs typeface="+mn-cs"/>
              </a:rPr>
              <a:t>Lunule</a:t>
            </a:r>
            <a:r>
              <a:rPr lang="en-US" altLang="zh-CN" sz="1200" b="0" i="0" kern="1200" dirty="0" smtClean="0">
                <a:solidFill>
                  <a:schemeClr val="tx1"/>
                </a:solidFill>
                <a:effectLst/>
                <a:latin typeface="+mn-lt"/>
                <a:ea typeface="+mn-ea"/>
                <a:cs typeface="+mn-cs"/>
              </a:rPr>
              <a:t> improve the performance of the cluster?</a:t>
            </a:r>
          </a:p>
          <a:p>
            <a:r>
              <a:rPr lang="en-US" altLang="zh-CN" sz="1200" b="0" i="0" kern="1200" dirty="0" smtClean="0">
                <a:solidFill>
                  <a:schemeClr val="tx1"/>
                </a:solidFill>
                <a:effectLst/>
                <a:latin typeface="+mn-lt"/>
                <a:ea typeface="+mn-ea"/>
                <a:cs typeface="+mn-cs"/>
              </a:rPr>
              <a:t>Then, Does </a:t>
            </a:r>
            <a:r>
              <a:rPr lang="en-US" altLang="zh-CN" sz="1200" b="0" i="0" kern="1200" dirty="0" err="1" smtClean="0">
                <a:solidFill>
                  <a:schemeClr val="tx1"/>
                </a:solidFill>
                <a:effectLst/>
                <a:latin typeface="+mn-lt"/>
                <a:ea typeface="+mn-ea"/>
                <a:cs typeface="+mn-cs"/>
              </a:rPr>
              <a:t>Lunule</a:t>
            </a:r>
            <a:r>
              <a:rPr lang="en-US" altLang="zh-CN" sz="1200" b="0" i="0" kern="1200" dirty="0" smtClean="0">
                <a:solidFill>
                  <a:schemeClr val="tx1"/>
                </a:solidFill>
                <a:effectLst/>
                <a:latin typeface="+mn-lt"/>
                <a:ea typeface="+mn-ea"/>
                <a:cs typeface="+mn-cs"/>
              </a:rPr>
              <a:t> adapt to changes in workloads or cluster scale-out?</a:t>
            </a:r>
          </a:p>
          <a:p>
            <a:r>
              <a:rPr lang="en-US" altLang="zh-CN" sz="1200" b="0" i="0" kern="1200" dirty="0" smtClean="0">
                <a:solidFill>
                  <a:schemeClr val="tx1"/>
                </a:solidFill>
                <a:effectLst/>
                <a:latin typeface="+mn-lt"/>
                <a:ea typeface="+mn-ea"/>
                <a:cs typeface="+mn-cs"/>
              </a:rPr>
              <a:t>Finally, Does </a:t>
            </a:r>
            <a:r>
              <a:rPr lang="en-US" altLang="zh-CN" sz="1200" b="0" i="0" kern="1200" dirty="0" err="1" smtClean="0">
                <a:solidFill>
                  <a:schemeClr val="tx1"/>
                </a:solidFill>
                <a:effectLst/>
                <a:latin typeface="+mn-lt"/>
                <a:ea typeface="+mn-ea"/>
                <a:cs typeface="+mn-cs"/>
              </a:rPr>
              <a:t>Lunule</a:t>
            </a:r>
            <a:r>
              <a:rPr lang="en-US" altLang="zh-CN" sz="1200" b="0" i="0" kern="1200" dirty="0" smtClean="0">
                <a:solidFill>
                  <a:schemeClr val="tx1"/>
                </a:solidFill>
                <a:effectLst/>
                <a:latin typeface="+mn-lt"/>
                <a:ea typeface="+mn-ea"/>
                <a:cs typeface="+mn-cs"/>
              </a:rPr>
              <a:t> have advantages over hash-based method</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49</a:t>
            </a:fld>
            <a:endParaRPr lang="zh-CN" altLang="en-US"/>
          </a:p>
        </p:txBody>
      </p:sp>
    </p:spTree>
    <p:extLst>
      <p:ext uri="{BB962C8B-B14F-4D97-AF65-F5344CB8AC3E}">
        <p14:creationId xmlns:p14="http://schemas.microsoft.com/office/powerpoint/2010/main" val="124043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To </a:t>
            </a:r>
            <a:r>
              <a:rPr lang="en-US" altLang="zh-CN" dirty="0" smtClean="0"/>
              <a:t>scaling the performance</a:t>
            </a:r>
            <a:r>
              <a:rPr lang="en-US" altLang="zh-CN" baseline="0" dirty="0" smtClean="0"/>
              <a:t> of </a:t>
            </a:r>
            <a:r>
              <a:rPr lang="en-US" altLang="zh-CN" dirty="0" smtClean="0"/>
              <a:t>metadata in DFSs</a:t>
            </a:r>
            <a:r>
              <a:rPr lang="en-US" altLang="zh-CN" sz="1200" b="0" i="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Morden</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DFSs will </a:t>
            </a:r>
            <a:r>
              <a:rPr lang="en-US" altLang="zh-CN" sz="1200" dirty="0" smtClean="0"/>
              <a:t>maintain multiple MDSs, each hosting a set of metadata partitions, so that ideally metadata operations can be handled in parallel</a:t>
            </a:r>
            <a:r>
              <a:rPr lang="en-US" altLang="zh-CN" sz="1200" baseline="0" dirty="0" smtClean="0"/>
              <a:t> </a:t>
            </a:r>
            <a:r>
              <a:rPr lang="en-US" altLang="zh-CN" sz="1200" dirty="0" smtClean="0"/>
              <a:t>by different MDSs.</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5</a:t>
            </a:fld>
            <a:endParaRPr lang="zh-CN" altLang="en-US"/>
          </a:p>
        </p:txBody>
      </p:sp>
    </p:spTree>
    <p:extLst>
      <p:ext uri="{BB962C8B-B14F-4D97-AF65-F5344CB8AC3E}">
        <p14:creationId xmlns:p14="http://schemas.microsoft.com/office/powerpoint/2010/main" val="3443995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used two state-of-the-art techniques: </a:t>
            </a:r>
            <a:r>
              <a:rPr lang="en-US" altLang="zh-CN" dirty="0" err="1" smtClean="0"/>
              <a:t>CephFS</a:t>
            </a:r>
            <a:r>
              <a:rPr lang="en-US" altLang="zh-CN" dirty="0" smtClean="0"/>
              <a:t>-Vanilla and </a:t>
            </a:r>
            <a:r>
              <a:rPr lang="en-US" altLang="zh-CN" dirty="0" err="1" smtClean="0"/>
              <a:t>Greedyspill</a:t>
            </a:r>
            <a:r>
              <a:rPr lang="en-US" altLang="zh-CN" baseline="0" dirty="0" smtClean="0"/>
              <a:t> for the baseline. </a:t>
            </a:r>
          </a:p>
          <a:p>
            <a:r>
              <a:rPr lang="en-US" altLang="zh-CN" dirty="0" smtClean="0"/>
              <a:t>Additionally, t</a:t>
            </a:r>
            <a:r>
              <a:rPr lang="en-US" altLang="zh-CN" sz="1200" b="0" i="0" kern="1200" dirty="0" smtClean="0">
                <a:solidFill>
                  <a:schemeClr val="tx1"/>
                </a:solidFill>
                <a:effectLst/>
                <a:latin typeface="+mn-lt"/>
                <a:ea typeface="+mn-ea"/>
                <a:cs typeface="+mn-cs"/>
              </a:rPr>
              <a:t>o explore the benefits of various system components, we use a variant of </a:t>
            </a:r>
            <a:r>
              <a:rPr lang="en-US" altLang="zh-CN" sz="1200" b="0" i="0" kern="1200" dirty="0" err="1" smtClean="0">
                <a:solidFill>
                  <a:schemeClr val="tx1"/>
                </a:solidFill>
                <a:effectLst/>
                <a:latin typeface="+mn-lt"/>
                <a:ea typeface="+mn-ea"/>
                <a:cs typeface="+mn-cs"/>
              </a:rPr>
              <a:t>Lunule</a:t>
            </a:r>
            <a:r>
              <a:rPr lang="en-US" altLang="zh-CN" sz="1200" b="0" i="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lunule</a:t>
            </a:r>
            <a:r>
              <a:rPr lang="en-US" altLang="zh-CN" sz="1200" b="0" i="0" kern="1200" dirty="0" smtClean="0">
                <a:solidFill>
                  <a:schemeClr val="tx1"/>
                </a:solidFill>
                <a:effectLst/>
                <a:latin typeface="+mn-lt"/>
                <a:ea typeface="+mn-ea"/>
                <a:cs typeface="+mn-cs"/>
              </a:rPr>
              <a:t>-light, which</a:t>
            </a:r>
            <a:r>
              <a:rPr lang="en-US" altLang="zh-CN" sz="1200" b="0" i="0" kern="1200" baseline="0" dirty="0" smtClean="0">
                <a:solidFill>
                  <a:schemeClr val="tx1"/>
                </a:solidFill>
                <a:effectLst/>
                <a:latin typeface="+mn-lt"/>
                <a:ea typeface="+mn-ea"/>
                <a:cs typeface="+mn-cs"/>
              </a:rPr>
              <a:t> switch </a:t>
            </a:r>
            <a:r>
              <a:rPr lang="en-US" altLang="zh-CN" sz="1200" b="0" i="0" kern="1200" dirty="0" smtClean="0">
                <a:solidFill>
                  <a:schemeClr val="tx1"/>
                </a:solidFill>
                <a:effectLst/>
                <a:latin typeface="+mn-lt"/>
                <a:ea typeface="+mn-ea"/>
                <a:cs typeface="+mn-cs"/>
              </a:rPr>
              <a:t>workload-aware migration optimization</a:t>
            </a:r>
            <a:r>
              <a:rPr lang="en-US" altLang="zh-CN" dirty="0" smtClean="0"/>
              <a:t> off.</a:t>
            </a:r>
          </a:p>
          <a:p>
            <a:r>
              <a:rPr lang="en-US" altLang="zh-CN" dirty="0" smtClean="0"/>
              <a:t>Machine configurations are shown</a:t>
            </a:r>
            <a:r>
              <a:rPr lang="en-US" altLang="zh-CN" baseline="0" dirty="0" smtClean="0"/>
              <a:t> in the table, which </a:t>
            </a:r>
            <a:r>
              <a:rPr lang="en-US" altLang="zh-CN" dirty="0" smtClean="0"/>
              <a:t>is the same as the previous experiments</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50</a:t>
            </a:fld>
            <a:endParaRPr lang="zh-CN" altLang="en-US"/>
          </a:p>
        </p:txBody>
      </p:sp>
    </p:spTree>
    <p:extLst>
      <p:ext uri="{BB962C8B-B14F-4D97-AF65-F5344CB8AC3E}">
        <p14:creationId xmlns:p14="http://schemas.microsoft.com/office/powerpoint/2010/main" val="2450277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First of all, let's look at the balance.</a:t>
            </a:r>
            <a:endParaRPr lang="en-US" altLang="zh-CN" dirty="0" smtClean="0"/>
          </a:p>
          <a:p>
            <a:r>
              <a:rPr lang="en-US" altLang="zh-CN" dirty="0" smtClean="0"/>
              <a:t>These experiments compare the value of imbalance factor of the different approaches, each image represents a workload and each color represents an approach, X-axis is the time and Y-axis referring the value of imbalance factor,</a:t>
            </a:r>
            <a:r>
              <a:rPr lang="en-US" altLang="zh-CN" baseline="0" dirty="0" smtClean="0"/>
              <a:t> lower is better.</a:t>
            </a:r>
            <a:endParaRPr lang="en-US" altLang="zh-CN" dirty="0" smtClean="0"/>
          </a:p>
          <a:p>
            <a:r>
              <a:rPr lang="en-US" altLang="zh-CN" dirty="0" smtClean="0"/>
              <a:t>It can be seen that </a:t>
            </a:r>
            <a:r>
              <a:rPr lang="en-US" altLang="zh-CN" dirty="0" err="1" smtClean="0"/>
              <a:t>Lunule</a:t>
            </a:r>
            <a:r>
              <a:rPr lang="en-US" altLang="zh-CN" dirty="0" smtClean="0"/>
              <a:t>,</a:t>
            </a:r>
            <a:r>
              <a:rPr lang="en-US" altLang="zh-CN" baseline="0" dirty="0" smtClean="0"/>
              <a:t> the red lines,</a:t>
            </a:r>
            <a:r>
              <a:rPr lang="en-US" altLang="zh-CN" dirty="0" smtClean="0"/>
              <a:t> achieves a lower imbalance factor value regardless of the workload, which means a better balance.</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51</a:t>
            </a:fld>
            <a:endParaRPr lang="zh-CN" altLang="en-US"/>
          </a:p>
        </p:txBody>
      </p:sp>
    </p:spTree>
    <p:extLst>
      <p:ext uri="{BB962C8B-B14F-4D97-AF65-F5344CB8AC3E}">
        <p14:creationId xmlns:p14="http://schemas.microsoft.com/office/powerpoint/2010/main" val="2618626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Correspondingly, the below five figures represent the throughput, with the Y-axis representing the number of metadata requests per second,</a:t>
            </a:r>
            <a:r>
              <a:rPr lang="en-US" altLang="zh-CN" baseline="0" dirty="0" smtClean="0"/>
              <a:t> higher is better.</a:t>
            </a:r>
            <a:endParaRPr lang="en-US" altLang="zh-CN" dirty="0" smtClean="0"/>
          </a:p>
        </p:txBody>
      </p:sp>
      <p:sp>
        <p:nvSpPr>
          <p:cNvPr id="4" name="灯片编号占位符 3"/>
          <p:cNvSpPr>
            <a:spLocks noGrp="1"/>
          </p:cNvSpPr>
          <p:nvPr>
            <p:ph type="sldNum" sz="quarter" idx="10"/>
          </p:nvPr>
        </p:nvSpPr>
        <p:spPr/>
        <p:txBody>
          <a:bodyPr/>
          <a:lstStyle/>
          <a:p>
            <a:fld id="{E3CAA217-9840-47BF-8125-5ECF53E27257}" type="slidenum">
              <a:rPr lang="zh-CN" altLang="en-US" smtClean="0"/>
              <a:t>52</a:t>
            </a:fld>
            <a:endParaRPr lang="zh-CN" altLang="en-US"/>
          </a:p>
        </p:txBody>
      </p:sp>
    </p:spTree>
    <p:extLst>
      <p:ext uri="{BB962C8B-B14F-4D97-AF65-F5344CB8AC3E}">
        <p14:creationId xmlns:p14="http://schemas.microsoft.com/office/powerpoint/2010/main" val="2247044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 experiments illustrate that </a:t>
            </a:r>
            <a:r>
              <a:rPr lang="en-US" altLang="zh-CN" dirty="0" err="1" smtClean="0"/>
              <a:t>Lunule</a:t>
            </a:r>
            <a:r>
              <a:rPr lang="en-US" altLang="zh-CN" dirty="0" smtClean="0"/>
              <a:t> improves the overall throughput of the cluster while reducing imbalance.</a:t>
            </a:r>
          </a:p>
          <a:p>
            <a:r>
              <a:rPr lang="en-US" altLang="zh-CN" dirty="0" smtClean="0"/>
              <a:t>[transition]</a:t>
            </a:r>
          </a:p>
          <a:p>
            <a:r>
              <a:rPr lang="en-US" altLang="zh-CN" dirty="0" smtClean="0"/>
              <a:t>However, the real clusters often run multiple workloads</a:t>
            </a:r>
            <a:r>
              <a:rPr lang="en-US" altLang="zh-CN" baseline="0" dirty="0" smtClean="0"/>
              <a:t> at the same time.</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53</a:t>
            </a:fld>
            <a:endParaRPr lang="zh-CN" altLang="en-US"/>
          </a:p>
        </p:txBody>
      </p:sp>
    </p:spTree>
    <p:extLst>
      <p:ext uri="{BB962C8B-B14F-4D97-AF65-F5344CB8AC3E}">
        <p14:creationId xmlns:p14="http://schemas.microsoft.com/office/powerpoint/2010/main" val="42654720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Therefore, we mix four different workloads to verify whether </a:t>
            </a:r>
            <a:r>
              <a:rPr lang="en-US" altLang="zh-CN" sz="1200" b="0" i="0" kern="1200" dirty="0" err="1" smtClean="0">
                <a:solidFill>
                  <a:schemeClr val="tx1"/>
                </a:solidFill>
                <a:effectLst/>
                <a:latin typeface="+mn-lt"/>
                <a:ea typeface="+mn-ea"/>
                <a:cs typeface="+mn-cs"/>
              </a:rPr>
              <a:t>Lunule</a:t>
            </a:r>
            <a:r>
              <a:rPr lang="en-US" altLang="zh-CN" sz="1200" b="0" i="0" kern="1200" dirty="0" smtClean="0">
                <a:solidFill>
                  <a:schemeClr val="tx1"/>
                </a:solidFill>
                <a:effectLst/>
                <a:latin typeface="+mn-lt"/>
                <a:ea typeface="+mn-ea"/>
                <a:cs typeface="+mn-cs"/>
              </a:rPr>
              <a:t> could handle this scenario.</a:t>
            </a:r>
          </a:p>
          <a:p>
            <a:r>
              <a:rPr lang="en-US" altLang="zh-CN" sz="1200" b="0" i="0" kern="1200" dirty="0" smtClean="0">
                <a:solidFill>
                  <a:schemeClr val="tx1"/>
                </a:solidFill>
                <a:effectLst/>
                <a:latin typeface="+mn-lt"/>
                <a:ea typeface="+mn-ea"/>
                <a:cs typeface="+mn-cs"/>
              </a:rPr>
              <a:t>The left is </a:t>
            </a:r>
            <a:r>
              <a:rPr lang="en-US" altLang="zh-CN" sz="1200" b="0" i="0" kern="1200" dirty="0" err="1" smtClean="0">
                <a:solidFill>
                  <a:schemeClr val="tx1"/>
                </a:solidFill>
                <a:effectLst/>
                <a:latin typeface="+mn-lt"/>
                <a:ea typeface="+mn-ea"/>
                <a:cs typeface="+mn-cs"/>
              </a:rPr>
              <a:t>CephFS</a:t>
            </a:r>
            <a:r>
              <a:rPr lang="en-US" altLang="zh-CN" sz="1200" b="0" i="0" kern="1200" dirty="0" smtClean="0">
                <a:solidFill>
                  <a:schemeClr val="tx1"/>
                </a:solidFill>
                <a:effectLst/>
                <a:latin typeface="+mn-lt"/>
                <a:ea typeface="+mn-ea"/>
                <a:cs typeface="+mn-cs"/>
              </a:rPr>
              <a:t> and the</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right is </a:t>
            </a:r>
            <a:r>
              <a:rPr lang="en-US" altLang="zh-CN" sz="1200" b="0" i="0" kern="1200" dirty="0" err="1" smtClean="0">
                <a:solidFill>
                  <a:schemeClr val="tx1"/>
                </a:solidFill>
                <a:effectLst/>
                <a:latin typeface="+mn-lt"/>
                <a:ea typeface="+mn-ea"/>
                <a:cs typeface="+mn-cs"/>
              </a:rPr>
              <a:t>Lunule</a:t>
            </a:r>
            <a:r>
              <a:rPr lang="en-US" altLang="zh-CN" sz="1200" b="0" i="0" kern="1200" dirty="0" smtClean="0">
                <a:solidFill>
                  <a:schemeClr val="tx1"/>
                </a:solidFill>
                <a:effectLst/>
                <a:latin typeface="+mn-lt"/>
                <a:ea typeface="+mn-ea"/>
                <a:cs typeface="+mn-cs"/>
              </a:rPr>
              <a:t>. The X-axis is the time while</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Y-axis is the metadata requests per second, and each color represents a MDS.</a:t>
            </a:r>
            <a:endParaRPr lang="en-US" altLang="zh-CN" dirty="0" smtClean="0"/>
          </a:p>
          <a:p>
            <a:r>
              <a:rPr lang="en-US" altLang="zh-CN" dirty="0" smtClean="0"/>
              <a:t>In </a:t>
            </a:r>
            <a:r>
              <a:rPr lang="en-US" altLang="zh-CN" dirty="0" err="1" smtClean="0"/>
              <a:t>CephFS</a:t>
            </a:r>
            <a:r>
              <a:rPr lang="en-US" altLang="zh-CN" dirty="0" smtClean="0"/>
              <a:t>, we could observe that the aforementioned imbalance phenomenon with the ping-pong effect appears</a:t>
            </a:r>
            <a:r>
              <a:rPr lang="en-US" altLang="zh-CN" baseline="0" dirty="0" smtClean="0"/>
              <a:t> </a:t>
            </a:r>
            <a:r>
              <a:rPr lang="en-US" altLang="zh-CN" sz="1200" b="0" i="0" kern="1200" dirty="0" smtClean="0">
                <a:solidFill>
                  <a:schemeClr val="tx1"/>
                </a:solidFill>
                <a:effectLst/>
                <a:latin typeface="+mn-lt"/>
                <a:ea typeface="+mn-ea"/>
                <a:cs typeface="+mn-cs"/>
              </a:rPr>
              <a:t>as expected.</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54</a:t>
            </a:fld>
            <a:endParaRPr lang="zh-CN" altLang="en-US"/>
          </a:p>
        </p:txBody>
      </p:sp>
    </p:spTree>
    <p:extLst>
      <p:ext uri="{BB962C8B-B14F-4D97-AF65-F5344CB8AC3E}">
        <p14:creationId xmlns:p14="http://schemas.microsoft.com/office/powerpoint/2010/main" val="35295190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While </a:t>
            </a:r>
            <a:r>
              <a:rPr lang="en-US" altLang="zh-CN" dirty="0" err="1" smtClean="0"/>
              <a:t>Lunule</a:t>
            </a:r>
            <a:r>
              <a:rPr lang="en-US" altLang="zh-CN" dirty="0" smtClean="0"/>
              <a:t>, the graph on the right, balance the load very well.</a:t>
            </a:r>
            <a:endParaRPr lang="zh-CN" altLang="en-US" dirty="0" smtClean="0"/>
          </a:p>
          <a:p>
            <a:r>
              <a:rPr lang="en-US" altLang="zh-CN" dirty="0" smtClean="0"/>
              <a:t>Moreover,</a:t>
            </a:r>
            <a:r>
              <a:rPr lang="en-US" altLang="zh-CN" baseline="0" dirty="0" smtClean="0"/>
              <a:t> </a:t>
            </a:r>
            <a:r>
              <a:rPr lang="en-US" altLang="zh-CN" dirty="0" smtClean="0"/>
              <a:t>the job completion time is significantly reduced thanks to</a:t>
            </a:r>
            <a:r>
              <a:rPr lang="en-US" altLang="zh-CN" baseline="0" dirty="0" smtClean="0"/>
              <a:t> the </a:t>
            </a:r>
            <a:r>
              <a:rPr lang="en-US" altLang="zh-CN" sz="1200" b="0" i="0" kern="1200" dirty="0" smtClean="0">
                <a:solidFill>
                  <a:schemeClr val="tx1"/>
                </a:solidFill>
                <a:effectLst/>
                <a:latin typeface="+mn-lt"/>
                <a:ea typeface="+mn-ea"/>
                <a:cs typeface="+mn-cs"/>
              </a:rPr>
              <a:t>full use of cluster</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55</a:t>
            </a:fld>
            <a:endParaRPr lang="zh-CN" altLang="en-US"/>
          </a:p>
        </p:txBody>
      </p:sp>
    </p:spTree>
    <p:extLst>
      <p:ext uri="{BB962C8B-B14F-4D97-AF65-F5344CB8AC3E}">
        <p14:creationId xmlns:p14="http://schemas.microsoft.com/office/powerpoint/2010/main" val="30101188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Now, we could answer questions 1 and 2:</a:t>
            </a:r>
            <a:r>
              <a:rPr lang="en-US" altLang="zh-CN" sz="1200" b="0" i="0" kern="1200" baseline="0" dirty="0" smtClean="0">
                <a:solidFill>
                  <a:schemeClr val="tx1"/>
                </a:solidFill>
                <a:effectLst/>
                <a:latin typeface="+mn-lt"/>
                <a:ea typeface="+mn-ea"/>
                <a:cs typeface="+mn-cs"/>
              </a:rPr>
              <a:t> </a:t>
            </a:r>
            <a:r>
              <a:rPr lang="en-US" altLang="zh-CN" sz="1200" dirty="0" err="1" smtClean="0">
                <a:solidFill>
                  <a:schemeClr val="tx1"/>
                </a:solidFill>
                <a:latin typeface="Calibri" panose="020F0502020204030204" pitchFamily="34" charset="0"/>
                <a:cs typeface="Calibri" panose="020F0502020204030204" pitchFamily="34" charset="0"/>
              </a:rPr>
              <a:t>Lunule</a:t>
            </a:r>
            <a:r>
              <a:rPr lang="en-US" altLang="zh-CN" sz="1200" dirty="0" smtClean="0">
                <a:solidFill>
                  <a:schemeClr val="tx1"/>
                </a:solidFill>
                <a:latin typeface="Calibri" panose="020F0502020204030204" pitchFamily="34" charset="0"/>
                <a:cs typeface="Calibri" panose="020F0502020204030204" pitchFamily="34" charset="0"/>
              </a:rPr>
              <a:t> significantly improve the performance of the cluster by eliminate imbalance.</a:t>
            </a:r>
          </a:p>
        </p:txBody>
      </p:sp>
      <p:sp>
        <p:nvSpPr>
          <p:cNvPr id="4" name="灯片编号占位符 3"/>
          <p:cNvSpPr>
            <a:spLocks noGrp="1"/>
          </p:cNvSpPr>
          <p:nvPr>
            <p:ph type="sldNum" sz="quarter" idx="10"/>
          </p:nvPr>
        </p:nvSpPr>
        <p:spPr/>
        <p:txBody>
          <a:bodyPr/>
          <a:lstStyle/>
          <a:p>
            <a:fld id="{E3CAA217-9840-47BF-8125-5ECF53E27257}" type="slidenum">
              <a:rPr lang="zh-CN" altLang="en-US" smtClean="0"/>
              <a:t>56</a:t>
            </a:fld>
            <a:endParaRPr lang="zh-CN" altLang="en-US"/>
          </a:p>
        </p:txBody>
      </p:sp>
    </p:spTree>
    <p:extLst>
      <p:ext uri="{BB962C8B-B14F-4D97-AF65-F5344CB8AC3E}">
        <p14:creationId xmlns:p14="http://schemas.microsoft.com/office/powerpoint/2010/main" val="10724521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As the load balancing is crucial for adapting to changes in terms of cluster expanding and denser workloads, here, we further stress </a:t>
            </a:r>
            <a:r>
              <a:rPr lang="en-US" altLang="zh-CN" sz="1200" b="0" i="0" kern="1200" dirty="0" err="1" smtClean="0">
                <a:solidFill>
                  <a:schemeClr val="tx1"/>
                </a:solidFill>
                <a:effectLst/>
                <a:latin typeface="+mn-lt"/>
                <a:ea typeface="+mn-ea"/>
                <a:cs typeface="+mn-cs"/>
              </a:rPr>
              <a:t>Lunule</a:t>
            </a:r>
            <a:r>
              <a:rPr lang="en-US" altLang="zh-CN" sz="1200" b="0" i="0" kern="1200" dirty="0" smtClean="0">
                <a:solidFill>
                  <a:schemeClr val="tx1"/>
                </a:solidFill>
                <a:effectLst/>
                <a:latin typeface="+mn-lt"/>
                <a:ea typeface="+mn-ea"/>
                <a:cs typeface="+mn-cs"/>
              </a:rPr>
              <a:t> with these two types of changes.</a:t>
            </a:r>
            <a:r>
              <a:rPr lang="en-US" altLang="zh-CN" dirty="0" smtClean="0"/>
              <a:t/>
            </a:r>
            <a:br>
              <a:rPr lang="en-US" altLang="zh-CN" dirty="0" smtClean="0"/>
            </a:br>
            <a:r>
              <a:rPr lang="en-US" altLang="zh-CN" dirty="0" smtClean="0"/>
              <a:t>In the graph on the left, we add clients at minutes 10, 20, and 30, respectively. These changes will lead </a:t>
            </a:r>
            <a:r>
              <a:rPr lang="en-US" altLang="zh-CN" sz="1200" b="0" i="0" kern="1200" dirty="0" smtClean="0">
                <a:solidFill>
                  <a:schemeClr val="tx1"/>
                </a:solidFill>
                <a:effectLst/>
                <a:latin typeface="+mn-lt"/>
                <a:ea typeface="+mn-ea"/>
                <a:cs typeface="+mn-cs"/>
              </a:rPr>
              <a:t>throughput spike for MDS-1, but </a:t>
            </a:r>
            <a:r>
              <a:rPr lang="en-US" altLang="zh-CN" sz="1200" b="0" i="0" kern="1200" dirty="0" err="1" smtClean="0">
                <a:solidFill>
                  <a:schemeClr val="tx1"/>
                </a:solidFill>
                <a:effectLst/>
                <a:latin typeface="+mn-lt"/>
                <a:ea typeface="+mn-ea"/>
                <a:cs typeface="+mn-cs"/>
              </a:rPr>
              <a:t>Lunule</a:t>
            </a:r>
            <a:r>
              <a:rPr lang="en-US" altLang="zh-CN" sz="1200" b="0" i="0" kern="1200" dirty="0" smtClean="0">
                <a:solidFill>
                  <a:schemeClr val="tx1"/>
                </a:solidFill>
                <a:effectLst/>
                <a:latin typeface="+mn-lt"/>
                <a:ea typeface="+mn-ea"/>
                <a:cs typeface="+mn-cs"/>
              </a:rPr>
              <a:t> caught changes in time and balanced the load.</a:t>
            </a:r>
            <a:r>
              <a:rPr lang="en-US" altLang="zh-CN" dirty="0" smtClean="0"/>
              <a:t>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57</a:t>
            </a:fld>
            <a:endParaRPr lang="zh-CN" altLang="en-US"/>
          </a:p>
        </p:txBody>
      </p:sp>
    </p:spTree>
    <p:extLst>
      <p:ext uri="{BB962C8B-B14F-4D97-AF65-F5344CB8AC3E}">
        <p14:creationId xmlns:p14="http://schemas.microsoft.com/office/powerpoint/2010/main" val="10531424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experiment on the right is opposite, where the number of Clients is fixed and new MDS is added at minutes 10, 20. </a:t>
            </a:r>
            <a:r>
              <a:rPr lang="en-US" altLang="zh-CN" dirty="0" err="1" smtClean="0"/>
              <a:t>Lunule</a:t>
            </a:r>
            <a:r>
              <a:rPr lang="en-US" altLang="zh-CN" dirty="0" smtClean="0"/>
              <a:t> senses this change and </a:t>
            </a:r>
            <a:r>
              <a:rPr lang="en-US" altLang="zh-CN" sz="1200" b="0" i="0" kern="1200" dirty="0" smtClean="0">
                <a:solidFill>
                  <a:schemeClr val="tx1"/>
                </a:solidFill>
                <a:effectLst/>
                <a:latin typeface="+mn-lt"/>
                <a:ea typeface="+mn-ea"/>
                <a:cs typeface="+mn-cs"/>
              </a:rPr>
              <a:t>leverage new spare resources</a:t>
            </a:r>
            <a:r>
              <a:rPr lang="en-US" altLang="zh-CN" dirty="0" smtClean="0"/>
              <a:t> </a:t>
            </a:r>
            <a:r>
              <a:rPr lang="en-US" altLang="zh-CN" sz="1200" b="0" i="0" kern="1200" dirty="0" smtClean="0">
                <a:solidFill>
                  <a:schemeClr val="tx1"/>
                </a:solidFill>
                <a:effectLst/>
                <a:latin typeface="+mn-lt"/>
                <a:ea typeface="+mn-ea"/>
                <a:cs typeface="+mn-cs"/>
              </a:rPr>
              <a:t>for serving metadata requests in parallel</a:t>
            </a:r>
            <a:r>
              <a:rPr lang="en-US" altLang="zh-CN" dirty="0" smtClean="0"/>
              <a:t>, which improving the cluster's throughput and resource utilization.</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58</a:t>
            </a:fld>
            <a:endParaRPr lang="zh-CN" altLang="en-US"/>
          </a:p>
        </p:txBody>
      </p:sp>
    </p:spTree>
    <p:extLst>
      <p:ext uri="{BB962C8B-B14F-4D97-AF65-F5344CB8AC3E}">
        <p14:creationId xmlns:p14="http://schemas.microsoft.com/office/powerpoint/2010/main" val="13798937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So we</a:t>
            </a:r>
            <a:r>
              <a:rPr lang="en-US" altLang="zh-CN" baseline="0" dirty="0" smtClean="0"/>
              <a:t> could answer to the third question: </a:t>
            </a:r>
            <a:r>
              <a:rPr lang="en-US" altLang="zh-CN" sz="1200" dirty="0" err="1" smtClean="0">
                <a:solidFill>
                  <a:schemeClr val="tx1"/>
                </a:solidFill>
                <a:latin typeface="Calibri" panose="020F0502020204030204" pitchFamily="34" charset="0"/>
                <a:cs typeface="Calibri" panose="020F0502020204030204" pitchFamily="34" charset="0"/>
              </a:rPr>
              <a:t>Lunule</a:t>
            </a:r>
            <a:r>
              <a:rPr lang="en-US" altLang="zh-CN" sz="1200" dirty="0" smtClean="0">
                <a:solidFill>
                  <a:schemeClr val="tx1"/>
                </a:solidFill>
                <a:latin typeface="Calibri" panose="020F0502020204030204" pitchFamily="34" charset="0"/>
                <a:cs typeface="Calibri" panose="020F0502020204030204" pitchFamily="34" charset="0"/>
              </a:rPr>
              <a:t> well adapts to changes of cluster expanding and denser workloads.</a:t>
            </a:r>
          </a:p>
          <a:p>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59</a:t>
            </a:fld>
            <a:endParaRPr lang="zh-CN" altLang="en-US"/>
          </a:p>
        </p:txBody>
      </p:sp>
    </p:spTree>
    <p:extLst>
      <p:ext uri="{BB962C8B-B14F-4D97-AF65-F5344CB8AC3E}">
        <p14:creationId xmlns:p14="http://schemas.microsoft.com/office/powerpoint/2010/main" val="69333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So far, lots of distributed file systems have adopted the multi-MDS setup</a:t>
            </a:r>
          </a:p>
          <a:p>
            <a:r>
              <a:rPr lang="en-US" altLang="zh-CN" sz="1200" b="0" i="0" kern="1200" dirty="0" smtClean="0">
                <a:solidFill>
                  <a:schemeClr val="tx1"/>
                </a:solidFill>
                <a:effectLst/>
                <a:latin typeface="+mn-lt"/>
                <a:ea typeface="+mn-ea"/>
                <a:cs typeface="+mn-cs"/>
              </a:rPr>
              <a:t>[click]</a:t>
            </a:r>
          </a:p>
          <a:p>
            <a:r>
              <a:rPr lang="en-US" altLang="zh-CN" sz="1200" b="0" i="0" kern="1200" dirty="0" smtClean="0">
                <a:solidFill>
                  <a:schemeClr val="tx1"/>
                </a:solidFill>
                <a:effectLst/>
                <a:latin typeface="+mn-lt"/>
                <a:ea typeface="+mn-ea"/>
                <a:cs typeface="+mn-cs"/>
              </a:rPr>
              <a:t>and there are two mainstream solutions to</a:t>
            </a:r>
            <a:r>
              <a:rPr lang="en-US" altLang="zh-CN" sz="1200" b="0" i="0" kern="1200" baseline="0" dirty="0" smtClean="0">
                <a:solidFill>
                  <a:schemeClr val="tx1"/>
                </a:solidFill>
                <a:effectLst/>
                <a:latin typeface="+mn-lt"/>
                <a:ea typeface="+mn-ea"/>
                <a:cs typeface="+mn-cs"/>
              </a:rPr>
              <a:t> partition and distribute metadata</a:t>
            </a:r>
            <a:r>
              <a:rPr lang="en-US" altLang="zh-CN" sz="1200" b="0" i="0" kern="1200" dirty="0" smtClean="0">
                <a:solidFill>
                  <a:schemeClr val="tx1"/>
                </a:solidFill>
                <a:effectLst/>
                <a:latin typeface="+mn-lt"/>
                <a:ea typeface="+mn-ea"/>
                <a:cs typeface="+mn-cs"/>
              </a:rPr>
              <a:t>: Hash-based partition or subtree-based partition.</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6</a:t>
            </a:fld>
            <a:endParaRPr lang="zh-CN" altLang="en-US"/>
          </a:p>
        </p:txBody>
      </p:sp>
    </p:spTree>
    <p:extLst>
      <p:ext uri="{BB962C8B-B14F-4D97-AF65-F5344CB8AC3E}">
        <p14:creationId xmlns:p14="http://schemas.microsoft.com/office/powerpoint/2010/main" val="18693122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we discuss the advantages and disadvantages of the hash-based approach versus </a:t>
            </a:r>
            <a:r>
              <a:rPr lang="en-US" altLang="zh-CN" dirty="0" err="1" smtClean="0"/>
              <a:t>Lunule</a:t>
            </a:r>
            <a:r>
              <a:rPr lang="en-US" altLang="zh-CN" dirty="0" smtClean="0"/>
              <a:t>. We implement a hash-based approach on </a:t>
            </a:r>
            <a:r>
              <a:rPr lang="en-US" altLang="zh-CN" dirty="0" err="1" smtClean="0"/>
              <a:t>CephFS</a:t>
            </a:r>
            <a:r>
              <a:rPr lang="en-US" altLang="zh-CN" dirty="0" smtClean="0"/>
              <a:t>,</a:t>
            </a:r>
            <a:r>
              <a:rPr lang="en-US" altLang="zh-CN" baseline="0" dirty="0" smtClean="0"/>
              <a:t> </a:t>
            </a:r>
            <a:r>
              <a:rPr lang="en-US" altLang="zh-CN" dirty="0" smtClean="0"/>
              <a:t>namely, Dir-Hash. The figure on the left shows the distribution of </a:t>
            </a:r>
            <a:r>
              <a:rPr lang="en-US" altLang="zh-CN" dirty="0" err="1" smtClean="0"/>
              <a:t>Inodes</a:t>
            </a:r>
            <a:r>
              <a:rPr lang="en-US" altLang="zh-CN" dirty="0" smtClean="0"/>
              <a:t> on 5 MDSs, with each color representing one MDS. It can be seen that </a:t>
            </a:r>
            <a:r>
              <a:rPr lang="en-US" altLang="zh-CN" dirty="0" err="1" smtClean="0"/>
              <a:t>Inodes</a:t>
            </a:r>
            <a:r>
              <a:rPr lang="en-US" altLang="zh-CN" dirty="0" smtClean="0"/>
              <a:t> could be distributed evenly over the 5 MDSs.</a:t>
            </a:r>
          </a:p>
          <a:p>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60</a:t>
            </a:fld>
            <a:endParaRPr lang="zh-CN" altLang="en-US"/>
          </a:p>
        </p:txBody>
      </p:sp>
    </p:spTree>
    <p:extLst>
      <p:ext uri="{BB962C8B-B14F-4D97-AF65-F5344CB8AC3E}">
        <p14:creationId xmlns:p14="http://schemas.microsoft.com/office/powerpoint/2010/main" val="24562322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the runtime experiment shows that distributing the </a:t>
            </a:r>
            <a:r>
              <a:rPr lang="en-US" altLang="zh-CN" dirty="0" err="1" smtClean="0"/>
              <a:t>Inodes</a:t>
            </a:r>
            <a:r>
              <a:rPr lang="en-US" altLang="zh-CN" dirty="0" smtClean="0"/>
              <a:t> evenly did not balance the load well. </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61</a:t>
            </a:fld>
            <a:endParaRPr lang="zh-CN" altLang="en-US"/>
          </a:p>
        </p:txBody>
      </p:sp>
    </p:spTree>
    <p:extLst>
      <p:ext uri="{BB962C8B-B14F-4D97-AF65-F5344CB8AC3E}">
        <p14:creationId xmlns:p14="http://schemas.microsoft.com/office/powerpoint/2010/main" val="119665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 more serious problem is shown in the figure on the right.</a:t>
            </a:r>
            <a:r>
              <a:rPr lang="en-US" altLang="zh-CN" baseline="0" dirty="0" smtClean="0"/>
              <a:t> We count the ratio of forwarded requests of hash-based method, nearly 20%, which is 98% higher than </a:t>
            </a:r>
            <a:r>
              <a:rPr lang="en-US" altLang="zh-CN" baseline="0" dirty="0" err="1" smtClean="0"/>
              <a:t>Lunule</a:t>
            </a:r>
            <a:r>
              <a:rPr lang="en-US" altLang="zh-CN" baseline="0" dirty="0" smtClean="0"/>
              <a:t>. Additional forwarding requests will definitely waste resources and lower the throughput.</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62</a:t>
            </a:fld>
            <a:endParaRPr lang="zh-CN" altLang="en-US"/>
          </a:p>
        </p:txBody>
      </p:sp>
    </p:spTree>
    <p:extLst>
      <p:ext uri="{BB962C8B-B14F-4D97-AF65-F5344CB8AC3E}">
        <p14:creationId xmlns:p14="http://schemas.microsoft.com/office/powerpoint/2010/main" val="6199431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experiment verify our analysis:</a:t>
            </a:r>
            <a:r>
              <a:rPr lang="en-US" altLang="zh-CN" baseline="0" dirty="0" smtClean="0"/>
              <a:t> We compare the aggregated throughput of </a:t>
            </a:r>
            <a:r>
              <a:rPr lang="en-US" altLang="zh-CN" baseline="0" dirty="0" err="1" smtClean="0"/>
              <a:t>Lunule</a:t>
            </a:r>
            <a:r>
              <a:rPr lang="en-US" altLang="zh-CN" baseline="0" dirty="0" smtClean="0"/>
              <a:t>, </a:t>
            </a:r>
            <a:r>
              <a:rPr lang="en-US" altLang="zh-CN" baseline="0" dirty="0" err="1" smtClean="0"/>
              <a:t>CephFS</a:t>
            </a:r>
            <a:r>
              <a:rPr lang="en-US" altLang="zh-CN" baseline="0" dirty="0" smtClean="0"/>
              <a:t>, and Dir-hash. Although the hash-based approach achieved higher throughput in the beginning, it was quickly overtaken by </a:t>
            </a:r>
            <a:r>
              <a:rPr lang="en-US" altLang="zh-CN" baseline="0" dirty="0" err="1" smtClean="0"/>
              <a:t>Lunule</a:t>
            </a:r>
            <a:r>
              <a:rPr lang="en-US" altLang="zh-CN" baseline="0" dirty="0" smtClean="0"/>
              <a:t>, thanks to the load balancing mechanism of </a:t>
            </a:r>
            <a:r>
              <a:rPr lang="en-US" altLang="zh-CN" baseline="0" dirty="0" err="1" smtClean="0"/>
              <a:t>Lunule</a:t>
            </a:r>
            <a:r>
              <a:rPr lang="en-US" altLang="zh-CN"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And the answer to the last question is: </a:t>
            </a:r>
            <a:r>
              <a:rPr lang="en-US" altLang="zh-CN" sz="1200" dirty="0" smtClean="0">
                <a:solidFill>
                  <a:schemeClr val="tx1"/>
                </a:solidFill>
                <a:latin typeface="Calibri" panose="020F0502020204030204" pitchFamily="34" charset="0"/>
                <a:cs typeface="Calibri" panose="020F0502020204030204" pitchFamily="34" charset="0"/>
              </a:rPr>
              <a:t>Compared to hash-based method, </a:t>
            </a:r>
            <a:r>
              <a:rPr lang="en-US" altLang="zh-CN" sz="1200" dirty="0" err="1" smtClean="0">
                <a:solidFill>
                  <a:schemeClr val="tx1"/>
                </a:solidFill>
                <a:latin typeface="Calibri" panose="020F0502020204030204" pitchFamily="34" charset="0"/>
                <a:cs typeface="Calibri" panose="020F0502020204030204" pitchFamily="34" charset="0"/>
              </a:rPr>
              <a:t>Lunule</a:t>
            </a:r>
            <a:r>
              <a:rPr lang="en-US" altLang="zh-CN" sz="1200" dirty="0" smtClean="0">
                <a:solidFill>
                  <a:schemeClr val="tx1"/>
                </a:solidFill>
                <a:latin typeface="Calibri" panose="020F0502020204030204" pitchFamily="34" charset="0"/>
                <a:cs typeface="Calibri" panose="020F0502020204030204" pitchFamily="34" charset="0"/>
              </a:rPr>
              <a:t> achieves better balance while maintaining metadata locality.</a:t>
            </a:r>
          </a:p>
          <a:p>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63</a:t>
            </a:fld>
            <a:endParaRPr lang="zh-CN" altLang="en-US"/>
          </a:p>
        </p:txBody>
      </p:sp>
    </p:spTree>
    <p:extLst>
      <p:ext uri="{BB962C8B-B14F-4D97-AF65-F5344CB8AC3E}">
        <p14:creationId xmlns:p14="http://schemas.microsoft.com/office/powerpoint/2010/main" val="35995893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to conclude, </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64</a:t>
            </a:fld>
            <a:endParaRPr lang="zh-CN" altLang="en-US"/>
          </a:p>
        </p:txBody>
      </p:sp>
    </p:spTree>
    <p:extLst>
      <p:ext uri="{BB962C8B-B14F-4D97-AF65-F5344CB8AC3E}">
        <p14:creationId xmlns:p14="http://schemas.microsoft.com/office/powerpoint/2010/main" val="28677514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Distributing metadata among a MDS cluster is needed for large-scale DFS deployments,</a:t>
            </a:r>
            <a:r>
              <a:rPr lang="en-US" altLang="zh-CN" baseline="0" dirty="0" smtClean="0"/>
              <a:t> while </a:t>
            </a:r>
            <a:r>
              <a:rPr lang="en-US" altLang="zh-CN" dirty="0" smtClean="0"/>
              <a:t>metadata distribution and load balance is challenging.</a:t>
            </a:r>
          </a:p>
          <a:p>
            <a:r>
              <a:rPr lang="en-US" altLang="zh-CN" dirty="0" smtClean="0"/>
              <a:t>To improve the load balance</a:t>
            </a:r>
            <a:r>
              <a:rPr lang="en-US" altLang="zh-CN" baseline="0" dirty="0" smtClean="0"/>
              <a:t> of metadata in DFSs,</a:t>
            </a:r>
            <a:r>
              <a:rPr lang="en-US" altLang="zh-CN" dirty="0" smtClean="0"/>
              <a:t> we propose </a:t>
            </a:r>
            <a:r>
              <a:rPr lang="en-US" altLang="zh-CN" dirty="0" err="1" smtClean="0"/>
              <a:t>Lunule</a:t>
            </a:r>
            <a:r>
              <a:rPr lang="en-US" altLang="zh-CN" dirty="0" smtClean="0"/>
              <a:t>, a novel </a:t>
            </a:r>
            <a:r>
              <a:rPr lang="en-US" altLang="zh-CN" dirty="0" err="1" smtClean="0"/>
              <a:t>CephFS</a:t>
            </a:r>
            <a:r>
              <a:rPr lang="en-US" altLang="zh-CN" dirty="0" smtClean="0"/>
              <a:t> metadata load balancer, which employs an imbalance factor model for accurately determining when to trigger re-balance and tolerate benign imbalanced situations. </a:t>
            </a:r>
            <a:r>
              <a:rPr lang="en-US" altLang="zh-CN" dirty="0" err="1" smtClean="0"/>
              <a:t>Lunule</a:t>
            </a:r>
            <a:r>
              <a:rPr lang="en-US" altLang="zh-CN" dirty="0" smtClean="0"/>
              <a:t> further adopts a workload-aware migration planner to appropriately select subtree migration candidates. </a:t>
            </a:r>
          </a:p>
          <a:p>
            <a:r>
              <a:rPr lang="en-US" altLang="zh-CN" sz="1200" b="0" i="0" kern="1200" dirty="0" smtClean="0">
                <a:solidFill>
                  <a:schemeClr val="tx1"/>
                </a:solidFill>
                <a:effectLst/>
                <a:latin typeface="+mn-lt"/>
                <a:ea typeface="+mn-ea"/>
                <a:cs typeface="+mn-cs"/>
              </a:rPr>
              <a:t>Compared to baselines, </a:t>
            </a:r>
            <a:r>
              <a:rPr lang="en-US" altLang="zh-CN" sz="1200" b="0" i="0" kern="1200" dirty="0" err="1" smtClean="0">
                <a:solidFill>
                  <a:schemeClr val="tx1"/>
                </a:solidFill>
                <a:effectLst/>
                <a:latin typeface="+mn-lt"/>
                <a:ea typeface="+mn-ea"/>
                <a:cs typeface="+mn-cs"/>
              </a:rPr>
              <a:t>Lunule</a:t>
            </a:r>
            <a:r>
              <a:rPr lang="en-US" altLang="zh-CN" sz="1200" b="0" i="0" kern="1200" dirty="0" smtClean="0">
                <a:solidFill>
                  <a:schemeClr val="tx1"/>
                </a:solidFill>
                <a:effectLst/>
                <a:latin typeface="+mn-lt"/>
                <a:ea typeface="+mn-ea"/>
                <a:cs typeface="+mn-cs"/>
              </a:rPr>
              <a:t> achieves better load balance, increases the metadata throughput by up to 315.8%.</a:t>
            </a:r>
            <a:r>
              <a:rPr lang="en-US" altLang="zh-CN" dirty="0" smtClean="0"/>
              <a:t/>
            </a:r>
            <a:br>
              <a:rPr lang="en-US" altLang="zh-CN" dirty="0" smtClean="0"/>
            </a:br>
            <a:endParaRPr lang="en-US" altLang="zh-CN"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65</a:t>
            </a:fld>
            <a:endParaRPr lang="zh-CN" altLang="en-US"/>
          </a:p>
        </p:txBody>
      </p:sp>
    </p:spTree>
    <p:extLst>
      <p:ext uri="{BB962C8B-B14F-4D97-AF65-F5344CB8AC3E}">
        <p14:creationId xmlns:p14="http://schemas.microsoft.com/office/powerpoint/2010/main" val="10838215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Thank you for</a:t>
            </a:r>
            <a:r>
              <a:rPr lang="en-US" altLang="zh-CN" baseline="0" dirty="0" smtClean="0"/>
              <a:t> your listening.</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66</a:t>
            </a:fld>
            <a:endParaRPr lang="zh-CN" altLang="en-US"/>
          </a:p>
        </p:txBody>
      </p:sp>
    </p:spTree>
    <p:extLst>
      <p:ext uri="{BB962C8B-B14F-4D97-AF65-F5344CB8AC3E}">
        <p14:creationId xmlns:p14="http://schemas.microsoft.com/office/powerpoint/2010/main" val="193457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And </a:t>
            </a:r>
            <a:r>
              <a:rPr lang="en-US" altLang="zh-CN" sz="1200" b="0" i="0" kern="1200" dirty="0" err="1" smtClean="0">
                <a:solidFill>
                  <a:schemeClr val="tx1"/>
                </a:solidFill>
                <a:effectLst/>
                <a:latin typeface="+mn-lt"/>
                <a:ea typeface="+mn-ea"/>
                <a:cs typeface="+mn-cs"/>
              </a:rPr>
              <a:t>CephFS</a:t>
            </a:r>
            <a:r>
              <a:rPr lang="en-US" altLang="zh-CN" sz="1200" b="0" i="0" kern="1200" dirty="0" smtClean="0">
                <a:solidFill>
                  <a:schemeClr val="tx1"/>
                </a:solidFill>
                <a:effectLst/>
                <a:latin typeface="+mn-lt"/>
                <a:ea typeface="+mn-ea"/>
                <a:cs typeface="+mn-cs"/>
              </a:rPr>
              <a:t>, the most popular one among the subtree-based distributed file systems, has evolved rapidly and well-developed over the past decade. Therefore, our</a:t>
            </a:r>
            <a:r>
              <a:rPr lang="en-US" altLang="zh-CN" sz="1200" b="0" i="0" kern="1200" baseline="0" dirty="0" smtClean="0">
                <a:solidFill>
                  <a:schemeClr val="tx1"/>
                </a:solidFill>
                <a:effectLst/>
                <a:latin typeface="+mn-lt"/>
                <a:ea typeface="+mn-ea"/>
                <a:cs typeface="+mn-cs"/>
              </a:rPr>
              <a:t> work focuses on </a:t>
            </a:r>
            <a:r>
              <a:rPr lang="en-US" altLang="zh-CN" sz="1200" b="0" i="0" kern="1200" baseline="0" dirty="0" err="1" smtClean="0">
                <a:solidFill>
                  <a:schemeClr val="tx1"/>
                </a:solidFill>
                <a:effectLst/>
                <a:latin typeface="+mn-lt"/>
                <a:ea typeface="+mn-ea"/>
                <a:cs typeface="+mn-cs"/>
              </a:rPr>
              <a:t>CephFS</a:t>
            </a:r>
            <a:r>
              <a:rPr lang="en-US" altLang="zh-CN" sz="1200" b="0" i="0" kern="1200" baseline="0" dirty="0" smtClean="0">
                <a:solidFill>
                  <a:schemeClr val="tx1"/>
                </a:solidFill>
                <a:effectLst/>
                <a:latin typeface="+mn-lt"/>
                <a:ea typeface="+mn-ea"/>
                <a:cs typeface="+mn-cs"/>
              </a:rPr>
              <a:t>. However, it is worth noting that many of our design principles are also applicable to other partitioning methods.</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[transition]</a:t>
            </a:r>
          </a:p>
          <a:p>
            <a:r>
              <a:rPr lang="en-US" altLang="zh-CN" sz="1200" b="0" i="0" kern="1200" dirty="0" smtClean="0">
                <a:solidFill>
                  <a:schemeClr val="tx1"/>
                </a:solidFill>
                <a:effectLst/>
                <a:latin typeface="+mn-lt"/>
                <a:ea typeface="+mn-ea"/>
                <a:cs typeface="+mn-cs"/>
              </a:rPr>
              <a:t>Next, I will give a brief introduce to the metadata management method in </a:t>
            </a:r>
            <a:r>
              <a:rPr lang="en-US" altLang="zh-CN" sz="1200" b="0" i="0" kern="1200" dirty="0" err="1" smtClean="0">
                <a:solidFill>
                  <a:schemeClr val="tx1"/>
                </a:solidFill>
                <a:effectLst/>
                <a:latin typeface="+mn-lt"/>
                <a:ea typeface="+mn-ea"/>
                <a:cs typeface="+mn-cs"/>
              </a:rPr>
              <a:t>CephFS</a:t>
            </a:r>
            <a:r>
              <a:rPr lang="en-US" altLang="zh-CN" sz="1200" b="0" i="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7</a:t>
            </a:fld>
            <a:endParaRPr lang="zh-CN" altLang="en-US"/>
          </a:p>
        </p:txBody>
      </p:sp>
    </p:spTree>
    <p:extLst>
      <p:ext uri="{BB962C8B-B14F-4D97-AF65-F5344CB8AC3E}">
        <p14:creationId xmlns:p14="http://schemas.microsoft.com/office/powerpoint/2010/main" val="2306260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a:t>
            </a:r>
            <a:r>
              <a:rPr lang="en-US" altLang="zh-CN" dirty="0" err="1" smtClean="0"/>
              <a:t>CephFS</a:t>
            </a:r>
            <a:r>
              <a:rPr lang="en-US" altLang="zh-CN" dirty="0" smtClean="0"/>
              <a:t>, metadata is organized as subtrees, and initially, all metadata is stored in one MDS. </a:t>
            </a:r>
            <a:r>
              <a:rPr lang="en-US" altLang="zh-CN" sz="1200" b="0" i="0" kern="1200" dirty="0" smtClean="0">
                <a:solidFill>
                  <a:schemeClr val="tx1"/>
                </a:solidFill>
                <a:effectLst/>
                <a:latin typeface="+mn-lt"/>
                <a:ea typeface="+mn-ea"/>
                <a:cs typeface="+mn-cs"/>
              </a:rPr>
              <a:t>In this example, it is MDS1</a:t>
            </a:r>
            <a:r>
              <a:rPr lang="en-US" altLang="zh-CN" dirty="0" smtClean="0"/>
              <a:t>.</a:t>
            </a:r>
          </a:p>
          <a:p>
            <a:r>
              <a:rPr lang="en-US" altLang="zh-CN" dirty="0" smtClean="0"/>
              <a:t>Obviously, all requests will be directed to MDS1, and</a:t>
            </a:r>
            <a:r>
              <a:rPr lang="en-US" altLang="zh-CN" baseline="0" dirty="0" smtClean="0"/>
              <a:t> t</a:t>
            </a:r>
            <a:r>
              <a:rPr lang="en-US" altLang="zh-CN" dirty="0" smtClean="0"/>
              <a:t>his state is unable to utilize the full resources of the cluster.</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8</a:t>
            </a:fld>
            <a:endParaRPr lang="zh-CN" altLang="en-US"/>
          </a:p>
        </p:txBody>
      </p:sp>
    </p:spTree>
    <p:extLst>
      <p:ext uri="{BB962C8B-B14F-4D97-AF65-F5344CB8AC3E}">
        <p14:creationId xmlns:p14="http://schemas.microsoft.com/office/powerpoint/2010/main" val="97581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Therefore, to balance the workload,</a:t>
            </a:r>
          </a:p>
          <a:p>
            <a:r>
              <a:rPr lang="en-US" altLang="zh-CN" dirty="0" smtClean="0"/>
              <a:t>[click]</a:t>
            </a:r>
          </a:p>
          <a:p>
            <a:r>
              <a:rPr lang="en-US" altLang="zh-CN" dirty="0" err="1" smtClean="0"/>
              <a:t>CephFS</a:t>
            </a:r>
            <a:r>
              <a:rPr lang="en-US" altLang="zh-CN" dirty="0" smtClean="0"/>
              <a:t> will first split </a:t>
            </a:r>
            <a:r>
              <a:rPr lang="en-US" altLang="zh-CN" baseline="0" dirty="0" smtClean="0"/>
              <a:t>metadata into multiple subtrees.</a:t>
            </a:r>
            <a:endParaRPr lang="zh-CN" altLang="en-US" dirty="0"/>
          </a:p>
        </p:txBody>
      </p:sp>
      <p:sp>
        <p:nvSpPr>
          <p:cNvPr id="4" name="灯片编号占位符 3"/>
          <p:cNvSpPr>
            <a:spLocks noGrp="1"/>
          </p:cNvSpPr>
          <p:nvPr>
            <p:ph type="sldNum" sz="quarter" idx="10"/>
          </p:nvPr>
        </p:nvSpPr>
        <p:spPr/>
        <p:txBody>
          <a:bodyPr/>
          <a:lstStyle/>
          <a:p>
            <a:fld id="{E3CAA217-9840-47BF-8125-5ECF53E27257}" type="slidenum">
              <a:rPr lang="zh-CN" altLang="en-US" smtClean="0"/>
              <a:t>9</a:t>
            </a:fld>
            <a:endParaRPr lang="zh-CN" altLang="en-US"/>
          </a:p>
        </p:txBody>
      </p:sp>
    </p:spTree>
    <p:extLst>
      <p:ext uri="{BB962C8B-B14F-4D97-AF65-F5344CB8AC3E}">
        <p14:creationId xmlns:p14="http://schemas.microsoft.com/office/powerpoint/2010/main" val="96889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baseline="0">
                <a:latin typeface="Calibri" panose="020F0502020204030204" pitchFamily="34" charset="0"/>
                <a:ea typeface="+mn-ea"/>
                <a:cs typeface="Calibri" panose="020F0502020204030204" pitchFamily="34"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7F947B6A-4B73-4BD1-9F1B-A1EB82EA820D}" type="datetimeFigureOut">
              <a:rPr lang="zh-CN" altLang="en-US" smtClean="0"/>
              <a:pPr/>
              <a:t>2021/11/17</a:t>
            </a:fld>
            <a:endParaRPr lang="zh-CN" altLang="en-US" dirty="0"/>
          </a:p>
        </p:txBody>
      </p:sp>
    </p:spTree>
    <p:extLst>
      <p:ext uri="{BB962C8B-B14F-4D97-AF65-F5344CB8AC3E}">
        <p14:creationId xmlns:p14="http://schemas.microsoft.com/office/powerpoint/2010/main" val="384933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n-ea"/>
                <a:ea typeface="+mn-ea"/>
              </a:defRPr>
            </a:lvl1pPr>
          </a:lstStyle>
          <a:p>
            <a:r>
              <a:rPr lang="zh-CN" altLang="en-US"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2021/11/17</a:t>
            </a:fld>
            <a:endParaRPr lang="zh-CN" altLang="en-US"/>
          </a:p>
        </p:txBody>
      </p:sp>
    </p:spTree>
    <p:extLst>
      <p:ext uri="{BB962C8B-B14F-4D97-AF65-F5344CB8AC3E}">
        <p14:creationId xmlns:p14="http://schemas.microsoft.com/office/powerpoint/2010/main" val="2037249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atin typeface="+mn-ea"/>
                <a:ea typeface="+mn-ea"/>
              </a:defRPr>
            </a:lvl1pPr>
          </a:lstStyle>
          <a:p>
            <a:r>
              <a:rPr lang="zh-CN" altLang="en-US" smtClean="0"/>
              <a:t>单击此处编辑母版标题样式</a:t>
            </a:r>
            <a:endParaRPr lang="zh-CN" altLang="en-US" dirty="0"/>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2021/11/17</a:t>
            </a:fld>
            <a:endParaRPr lang="zh-CN" altLang="en-US"/>
          </a:p>
        </p:txBody>
      </p:sp>
    </p:spTree>
    <p:extLst>
      <p:ext uri="{BB962C8B-B14F-4D97-AF65-F5344CB8AC3E}">
        <p14:creationId xmlns:p14="http://schemas.microsoft.com/office/powerpoint/2010/main" val="3047789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2021/11/17</a:t>
            </a:fld>
            <a:endParaRPr lang="zh-CN" altLang="en-US"/>
          </a:p>
        </p:txBody>
      </p:sp>
      <p:sp>
        <p:nvSpPr>
          <p:cNvPr id="6" name="标题 1"/>
          <p:cNvSpPr>
            <a:spLocks noGrp="1"/>
          </p:cNvSpPr>
          <p:nvPr>
            <p:ph type="title" hasCustomPrompt="1"/>
          </p:nvPr>
        </p:nvSpPr>
        <p:spPr>
          <a:xfrm>
            <a:off x="0" y="2516700"/>
            <a:ext cx="12192000" cy="688515"/>
          </a:xfrm>
        </p:spPr>
        <p:txBody>
          <a:bodyPr>
            <a:normAutofit/>
          </a:bodyPr>
          <a:lstStyle>
            <a:lvl1pPr algn="ctr">
              <a:defRPr sz="3200" b="0" baseline="0">
                <a:solidFill>
                  <a:schemeClr val="tx1"/>
                </a:solidFill>
                <a:latin typeface="Calibri" panose="020F0502020204030204" pitchFamily="34" charset="0"/>
                <a:ea typeface="+mn-ea"/>
                <a:cs typeface="Calibri" panose="020F0502020204030204" pitchFamily="34" charset="0"/>
              </a:defRPr>
            </a:lvl1pPr>
          </a:lstStyle>
          <a:p>
            <a:r>
              <a:rPr lang="en-US" altLang="zh-CN" dirty="0" smtClean="0"/>
              <a:t>Title</a:t>
            </a:r>
            <a:endParaRPr lang="zh-CN" altLang="en-US" dirty="0"/>
          </a:p>
        </p:txBody>
      </p:sp>
    </p:spTree>
    <p:extLst>
      <p:ext uri="{BB962C8B-B14F-4D97-AF65-F5344CB8AC3E}">
        <p14:creationId xmlns:p14="http://schemas.microsoft.com/office/powerpoint/2010/main" val="2576450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388797"/>
            <a:ext cx="10515600" cy="688515"/>
          </a:xfrm>
        </p:spPr>
        <p:txBody>
          <a:bodyPr>
            <a:normAutofit/>
          </a:bodyPr>
          <a:lstStyle>
            <a:lvl1pPr>
              <a:defRPr sz="4000" b="1" i="0" baseline="0">
                <a:solidFill>
                  <a:schemeClr val="tx1"/>
                </a:solidFill>
                <a:latin typeface="Calibri" panose="020F0502020204030204" pitchFamily="34" charset="0"/>
                <a:ea typeface="+mn-ea"/>
                <a:cs typeface="Calibri" panose="020F0502020204030204" pitchFamily="34" charset="0"/>
              </a:defRPr>
            </a:lvl1pPr>
          </a:lstStyle>
          <a:p>
            <a:r>
              <a:rPr lang="en-US" altLang="zh-CN" dirty="0" smtClean="0"/>
              <a:t>Title</a:t>
            </a:r>
            <a:endParaRPr lang="zh-CN" altLang="en-US" dirty="0"/>
          </a:p>
        </p:txBody>
      </p:sp>
      <p:sp>
        <p:nvSpPr>
          <p:cNvPr id="3" name="内容占位符 2"/>
          <p:cNvSpPr>
            <a:spLocks noGrp="1"/>
          </p:cNvSpPr>
          <p:nvPr>
            <p:ph idx="1" hasCustomPrompt="1"/>
          </p:nvPr>
        </p:nvSpPr>
        <p:spPr>
          <a:xfrm>
            <a:off x="838200" y="1213837"/>
            <a:ext cx="10515600" cy="4963126"/>
          </a:xfrm>
        </p:spPr>
        <p:txBody>
          <a:bodyPr>
            <a:normAutofit/>
          </a:bodyPr>
          <a:lstStyle>
            <a:lvl1pPr marL="228600" indent="-228600">
              <a:buFont typeface="Wingdings" panose="05000000000000000000" pitchFamily="2" charset="2"/>
              <a:buChar char="Ø"/>
              <a:defRPr sz="3200" b="0" baseline="0">
                <a:latin typeface="Calibri" panose="020F0502020204030204" pitchFamily="34" charset="0"/>
                <a:ea typeface="+mn-ea"/>
                <a:cs typeface="Calibri" panose="020F0502020204030204" pitchFamily="34" charset="0"/>
              </a:defRPr>
            </a:lvl1pPr>
            <a:lvl2pPr marL="685800" indent="-228600">
              <a:buFont typeface="Wingdings" panose="05000000000000000000" pitchFamily="2" charset="2"/>
              <a:buChar char="Ø"/>
              <a:defRPr sz="2800" b="0" baseline="0">
                <a:latin typeface="Calibri" panose="020F0502020204030204" pitchFamily="34" charset="0"/>
                <a:ea typeface="+mn-ea"/>
                <a:cs typeface="Calibri" panose="020F0502020204030204" pitchFamily="34" charset="0"/>
              </a:defRPr>
            </a:lvl2pPr>
            <a:lvl3pPr marL="1143000" indent="-228600">
              <a:buFont typeface="Wingdings" panose="05000000000000000000" pitchFamily="2" charset="2"/>
              <a:buChar char="Ø"/>
              <a:defRPr sz="2400" b="0" baseline="0">
                <a:latin typeface="Calibri" panose="020F0502020204030204" pitchFamily="34" charset="0"/>
                <a:ea typeface="+mn-ea"/>
                <a:cs typeface="Calibri" panose="020F0502020204030204" pitchFamily="34" charset="0"/>
              </a:defRPr>
            </a:lvl3pPr>
            <a:lvl4pPr marL="1600200" indent="-228600">
              <a:buFont typeface="Wingdings" panose="05000000000000000000" pitchFamily="2" charset="2"/>
              <a:buChar char="Ø"/>
              <a:defRPr sz="2000" b="0" baseline="0">
                <a:latin typeface="Calibri" panose="020F0502020204030204" pitchFamily="34" charset="0"/>
                <a:ea typeface="+mn-ea"/>
                <a:cs typeface="Calibri" panose="020F0502020204030204" pitchFamily="34" charset="0"/>
              </a:defRPr>
            </a:lvl4pPr>
            <a:lvl5pPr>
              <a:defRPr sz="2000" b="1" baseline="0">
                <a:latin typeface="+mn-ea"/>
                <a:ea typeface="+mn-ea"/>
                <a:cs typeface="Arial" panose="020B0604020202020204" pitchFamily="34" charset="0"/>
              </a:defRPr>
            </a:lvl5pPr>
          </a:lstStyle>
          <a:p>
            <a:pPr lvl="0"/>
            <a:r>
              <a:rPr lang="en-US" altLang="zh-CN" dirty="0" smtClean="0"/>
              <a:t>First</a:t>
            </a:r>
            <a:endParaRPr lang="zh-CN" altLang="en-US" dirty="0" smtClean="0"/>
          </a:p>
          <a:p>
            <a:pPr lvl="1"/>
            <a:r>
              <a:rPr lang="en-US" altLang="zh-CN" dirty="0" smtClean="0"/>
              <a:t>Second</a:t>
            </a:r>
            <a:endParaRPr lang="zh-CN" altLang="en-US" dirty="0" smtClean="0"/>
          </a:p>
          <a:p>
            <a:pPr lvl="2"/>
            <a:r>
              <a:rPr lang="en-US" altLang="zh-CN" dirty="0" smtClean="0"/>
              <a:t>Third</a:t>
            </a:r>
            <a:endParaRPr lang="zh-CN" altLang="en-US" dirty="0" smtClean="0"/>
          </a:p>
          <a:p>
            <a:pPr lvl="3"/>
            <a:r>
              <a:rPr lang="en-US" altLang="zh-CN" dirty="0" smtClean="0"/>
              <a:t>Forth</a:t>
            </a:r>
            <a:endParaRPr lang="zh-CN" altLang="en-US" dirty="0" smtClean="0"/>
          </a:p>
        </p:txBody>
      </p:sp>
      <p:sp>
        <p:nvSpPr>
          <p:cNvPr id="7"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2021/11/17</a:t>
            </a:fld>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7817" y="568185"/>
            <a:ext cx="2944875" cy="547123"/>
          </a:xfrm>
          <a:prstGeom prst="rect">
            <a:avLst/>
          </a:prstGeom>
        </p:spPr>
      </p:pic>
      <p:sp>
        <p:nvSpPr>
          <p:cNvPr id="4" name="矩形 3"/>
          <p:cNvSpPr/>
          <p:nvPr/>
        </p:nvSpPr>
        <p:spPr>
          <a:xfrm flipV="1">
            <a:off x="838200" y="1064805"/>
            <a:ext cx="8301038" cy="50502"/>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日期占位符 3"/>
          <p:cNvSpPr txBox="1">
            <a:spLocks/>
          </p:cNvSpPr>
          <p:nvPr/>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dirty="0"/>
          </a:p>
        </p:txBody>
      </p:sp>
    </p:spTree>
    <p:extLst>
      <p:ext uri="{BB962C8B-B14F-4D97-AF65-F5344CB8AC3E}">
        <p14:creationId xmlns:p14="http://schemas.microsoft.com/office/powerpoint/2010/main" val="42502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365125"/>
            <a:ext cx="10515600" cy="685800"/>
          </a:xfrm>
        </p:spPr>
        <p:txBody>
          <a:bodyPr vert="horz" lIns="91440" tIns="45720" rIns="91440" bIns="45720" rtlCol="0" anchor="ctr">
            <a:normAutofit/>
          </a:bodyPr>
          <a:lstStyle>
            <a:lvl1pPr>
              <a:defRPr lang="zh-CN" altLang="en-US" sz="3200" b="0" baseline="0" dirty="0">
                <a:latin typeface="Calibri" panose="020F0502020204030204" pitchFamily="34" charset="0"/>
                <a:ea typeface="+mn-ea"/>
                <a:cs typeface="Calibri" panose="020F0502020204030204" pitchFamily="34" charset="0"/>
              </a:defRPr>
            </a:lvl1pPr>
          </a:lstStyle>
          <a:p>
            <a:pPr lvl="0"/>
            <a:r>
              <a:rPr lang="en-US" altLang="zh-CN" dirty="0" smtClean="0"/>
              <a:t>Title</a:t>
            </a:r>
            <a:endParaRPr lang="zh-CN" altLang="en-US" dirty="0"/>
          </a:p>
        </p:txBody>
      </p:sp>
      <p:sp>
        <p:nvSpPr>
          <p:cNvPr id="3" name="内容占位符 2"/>
          <p:cNvSpPr>
            <a:spLocks noGrp="1"/>
          </p:cNvSpPr>
          <p:nvPr>
            <p:ph sz="half" idx="1"/>
          </p:nvPr>
        </p:nvSpPr>
        <p:spPr>
          <a:xfrm>
            <a:off x="838200" y="1216152"/>
            <a:ext cx="5181600" cy="4965192"/>
          </a:xfrm>
        </p:spPr>
        <p:txBody>
          <a:bodyPr/>
          <a:lstStyle>
            <a:lvl1pPr>
              <a:defRPr baseline="0">
                <a:latin typeface="Gill Sans MT" panose="020B0502020104020203" pitchFamily="34" charset="0"/>
              </a:defRPr>
            </a:lvl1pPr>
            <a:lvl2pPr>
              <a:defRPr baseline="0">
                <a:latin typeface="Gill Sans MT" panose="020B0502020104020203" pitchFamily="34" charset="0"/>
              </a:defRPr>
            </a:lvl2pPr>
            <a:lvl3pPr>
              <a:defRPr baseline="0">
                <a:latin typeface="Gill Sans MT" panose="020B0502020104020203" pitchFamily="34" charset="0"/>
              </a:defRPr>
            </a:lvl3pPr>
            <a:lvl4pPr>
              <a:defRPr baseline="0">
                <a:latin typeface="Gill Sans MT" panose="020B0502020104020203" pitchFamily="34" charset="0"/>
              </a:defRPr>
            </a:lvl4pPr>
            <a:lvl5pPr>
              <a:defRPr baseline="0">
                <a:latin typeface="Gill Sans MT" panose="020B0502020104020203" pitchFamily="34" charset="0"/>
              </a:defRPr>
            </a:lvl5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6172200" y="1216152"/>
            <a:ext cx="5181600" cy="4965192"/>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日期占位符 4"/>
          <p:cNvSpPr>
            <a:spLocks noGrp="1"/>
          </p:cNvSpPr>
          <p:nvPr>
            <p:ph type="dt" sz="half" idx="10"/>
          </p:nvPr>
        </p:nvSpPr>
        <p:spPr/>
        <p:txBody>
          <a:bodyPr/>
          <a:lstStyle/>
          <a:p>
            <a:fld id="{7F947B6A-4B73-4BD1-9F1B-A1EB82EA820D}" type="datetimeFigureOut">
              <a:rPr lang="zh-CN" altLang="en-US" smtClean="0"/>
              <a:t>2021/11/17</a:t>
            </a:fld>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10" name="矩形 9"/>
          <p:cNvSpPr/>
          <p:nvPr/>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日期占位符 3"/>
          <p:cNvSpPr txBox="1">
            <a:spLocks/>
          </p:cNvSpPr>
          <p:nvPr/>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dirty="0"/>
          </a:p>
        </p:txBody>
      </p:sp>
    </p:spTree>
    <p:extLst>
      <p:ext uri="{BB962C8B-B14F-4D97-AF65-F5344CB8AC3E}">
        <p14:creationId xmlns:p14="http://schemas.microsoft.com/office/powerpoint/2010/main" val="383362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685800"/>
          </a:xfrm>
        </p:spPr>
        <p:txBody>
          <a:bodyPr vert="horz" lIns="91440" tIns="45720" rIns="91440" bIns="45720" rtlCol="0" anchor="ctr">
            <a:normAutofit/>
          </a:bodyPr>
          <a:lstStyle>
            <a:lvl1pPr>
              <a:defRPr lang="zh-CN" altLang="en-US" sz="3200" b="0" baseline="0" dirty="0">
                <a:latin typeface="Calibri" panose="020F0502020204030204" pitchFamily="34" charset="0"/>
                <a:ea typeface="+mn-ea"/>
                <a:cs typeface="Calibri" panose="020F0502020204030204" pitchFamily="34" charset="0"/>
              </a:defRPr>
            </a:lvl1pPr>
          </a:lstStyle>
          <a:p>
            <a:pPr lvl="0"/>
            <a:r>
              <a:rPr lang="en-US" altLang="zh-CN" dirty="0" smtClean="0"/>
              <a:t>Title</a:t>
            </a:r>
            <a:endParaRPr lang="zh-CN" altLang="en-US" dirty="0"/>
          </a:p>
        </p:txBody>
      </p:sp>
      <p:sp>
        <p:nvSpPr>
          <p:cNvPr id="3" name="文本占位符 2"/>
          <p:cNvSpPr>
            <a:spLocks noGrp="1"/>
          </p:cNvSpPr>
          <p:nvPr>
            <p:ph type="body" idx="1"/>
          </p:nvPr>
        </p:nvSpPr>
        <p:spPr>
          <a:xfrm>
            <a:off x="839788" y="121615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145691"/>
            <a:ext cx="5157787" cy="4043972"/>
          </a:xfrm>
        </p:spPr>
        <p:txBody>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21615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145691"/>
            <a:ext cx="5183188" cy="4043972"/>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F947B6A-4B73-4BD1-9F1B-A1EB82EA820D}" type="datetimeFigureOut">
              <a:rPr lang="zh-CN" altLang="en-US" smtClean="0"/>
              <a:t>2021/11/17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10" name="矩形 9"/>
          <p:cNvSpPr/>
          <p:nvPr/>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日期占位符 3"/>
          <p:cNvSpPr txBox="1">
            <a:spLocks/>
          </p:cNvSpPr>
          <p:nvPr/>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dirty="0"/>
          </a:p>
        </p:txBody>
      </p:sp>
    </p:spTree>
    <p:extLst>
      <p:ext uri="{BB962C8B-B14F-4D97-AF65-F5344CB8AC3E}">
        <p14:creationId xmlns:p14="http://schemas.microsoft.com/office/powerpoint/2010/main" val="932470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mn-ea"/>
                <a:ea typeface="+mn-ea"/>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7F947B6A-4B73-4BD1-9F1B-A1EB82EA820D}" type="datetimeFigureOut">
              <a:rPr lang="zh-CN" altLang="en-US" smtClean="0"/>
              <a:t>2021/11/17</a:t>
            </a:fld>
            <a:endParaRPr lang="zh-CN" altLang="en-US"/>
          </a:p>
        </p:txBody>
      </p:sp>
      <p:sp>
        <p:nvSpPr>
          <p:cNvPr id="6" name="日期占位符 3"/>
          <p:cNvSpPr txBox="1">
            <a:spLocks/>
          </p:cNvSpPr>
          <p:nvPr/>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dirty="0"/>
          </a:p>
        </p:txBody>
      </p:sp>
    </p:spTree>
    <p:extLst>
      <p:ext uri="{BB962C8B-B14F-4D97-AF65-F5344CB8AC3E}">
        <p14:creationId xmlns:p14="http://schemas.microsoft.com/office/powerpoint/2010/main" val="30816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n-ea"/>
                <a:ea typeface="+mn-ea"/>
              </a:defRPr>
            </a:lvl1pPr>
          </a:lstStyle>
          <a:p>
            <a:r>
              <a:rPr lang="zh-CN" altLang="en-US" dirty="0" smtClean="0"/>
              <a:t>单击此处编辑母版标题样式</a:t>
            </a:r>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2021/11/17</a:t>
            </a:fld>
            <a:endParaRPr lang="zh-CN" altLang="en-US"/>
          </a:p>
        </p:txBody>
      </p:sp>
    </p:spTree>
    <p:extLst>
      <p:ext uri="{BB962C8B-B14F-4D97-AF65-F5344CB8AC3E}">
        <p14:creationId xmlns:p14="http://schemas.microsoft.com/office/powerpoint/2010/main" val="3652494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mn-ea"/>
                <a:ea typeface="+mn-ea"/>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8"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2021/11/17</a:t>
            </a:fld>
            <a:endParaRPr lang="zh-CN" altLang="en-US"/>
          </a:p>
        </p:txBody>
      </p:sp>
    </p:spTree>
    <p:extLst>
      <p:ext uri="{BB962C8B-B14F-4D97-AF65-F5344CB8AC3E}">
        <p14:creationId xmlns:p14="http://schemas.microsoft.com/office/powerpoint/2010/main" val="2097711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mn-ea"/>
                <a:ea typeface="+mn-ea"/>
              </a:defRPr>
            </a:lvl1pPr>
          </a:lstStyle>
          <a:p>
            <a:r>
              <a:rPr lang="zh-CN" altLang="en-US" smtClean="0"/>
              <a:t>单击此处编辑母版标题样式</a:t>
            </a:r>
            <a:endParaRPr lang="zh-CN" altLang="en-US" dirty="0"/>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8"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2021/11/17</a:t>
            </a:fld>
            <a:endParaRPr lang="zh-CN" altLang="en-US"/>
          </a:p>
        </p:txBody>
      </p:sp>
    </p:spTree>
    <p:extLst>
      <p:ext uri="{BB962C8B-B14F-4D97-AF65-F5344CB8AC3E}">
        <p14:creationId xmlns:p14="http://schemas.microsoft.com/office/powerpoint/2010/main" val="369473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47B6A-4B73-4BD1-9F1B-A1EB82EA820D}" type="datetimeFigureOut">
              <a:rPr lang="zh-CN" altLang="en-US" smtClean="0"/>
              <a:t>2021/11/17</a:t>
            </a:fld>
            <a:endParaRPr lang="zh-CN" altLang="en-US"/>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43AB-BB00-44EC-A70D-BD02C261FDC8}" type="slidenum">
              <a:rPr lang="zh-CN" altLang="en-US" smtClean="0"/>
              <a:t>‹#›</a:t>
            </a:fld>
            <a:endParaRPr lang="zh-CN" altLang="en-US"/>
          </a:p>
        </p:txBody>
      </p:sp>
    </p:spTree>
    <p:extLst>
      <p:ext uri="{BB962C8B-B14F-4D97-AF65-F5344CB8AC3E}">
        <p14:creationId xmlns:p14="http://schemas.microsoft.com/office/powerpoint/2010/main" val="713584602"/>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74" r:id="rId3"/>
    <p:sldLayoutId id="2147483676" r:id="rId4"/>
    <p:sldLayoutId id="2147483677" r:id="rId5"/>
    <p:sldLayoutId id="2147483675" r:id="rId6"/>
    <p:sldLayoutId id="2147483678"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file:////Users/toddszymanski/Documents/01%20Work/SC21/title%20slide/sc21_back_02.png"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2.xml"/><Relationship Id="rId9" Type="http://schemas.openxmlformats.org/officeDocument/2006/relationships/image" Target="../media/image8.png"/><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DFC9D1-DD16-2542-830B-FA0A17CA87C5}"/>
              </a:ext>
            </a:extLst>
          </p:cNvPr>
          <p:cNvPicPr>
            <a:picLocks noChangeAspect="1"/>
          </p:cNvPicPr>
          <p:nvPr/>
        </p:nvPicPr>
        <p:blipFill>
          <a:blip r:embed="rId5" r:link="rId6">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F50E50E-9473-EE4C-BC1E-32F301523BB1}"/>
              </a:ext>
            </a:extLst>
          </p:cNvPr>
          <p:cNvSpPr>
            <a:spLocks noGrp="1"/>
          </p:cNvSpPr>
          <p:nvPr>
            <p:ph type="title"/>
          </p:nvPr>
        </p:nvSpPr>
        <p:spPr/>
        <p:txBody>
          <a:bodyPr>
            <a:normAutofit/>
          </a:bodyPr>
          <a:lstStyle/>
          <a:p>
            <a:r>
              <a:rPr lang="en-US" sz="4400" dirty="0" err="1">
                <a:solidFill>
                  <a:schemeClr val="bg1"/>
                </a:solidFill>
              </a:rPr>
              <a:t>Lunule</a:t>
            </a:r>
            <a:r>
              <a:rPr lang="en-US" sz="4400" dirty="0">
                <a:solidFill>
                  <a:schemeClr val="bg1"/>
                </a:solidFill>
              </a:rPr>
              <a:t>: An Agile and Judicious Metadata Load Balancer for </a:t>
            </a:r>
            <a:r>
              <a:rPr lang="en-US" sz="4400" dirty="0" err="1" smtClean="0">
                <a:solidFill>
                  <a:schemeClr val="bg1"/>
                </a:solidFill>
              </a:rPr>
              <a:t>CephFS</a:t>
            </a:r>
            <a:r>
              <a:rPr lang="en-US" sz="4400" dirty="0" smtClean="0">
                <a:solidFill>
                  <a:schemeClr val="bg1"/>
                </a:solidFill>
              </a:rPr>
              <a:t/>
            </a:r>
            <a:br>
              <a:rPr lang="en-US" sz="4400" dirty="0" smtClean="0">
                <a:solidFill>
                  <a:schemeClr val="bg1"/>
                </a:solidFill>
              </a:rPr>
            </a:br>
            <a:endParaRPr lang="en-US" sz="4400" dirty="0">
              <a:solidFill>
                <a:schemeClr val="bg1"/>
              </a:solidFill>
            </a:endParaRPr>
          </a:p>
        </p:txBody>
      </p:sp>
      <p:sp>
        <p:nvSpPr>
          <p:cNvPr id="7" name="Text Placeholder 6">
            <a:extLst>
              <a:ext uri="{FF2B5EF4-FFF2-40B4-BE49-F238E27FC236}">
                <a16:creationId xmlns:a16="http://schemas.microsoft.com/office/drawing/2014/main" id="{660EFD0D-479A-E44C-8E36-A899E9B68C19}"/>
              </a:ext>
            </a:extLst>
          </p:cNvPr>
          <p:cNvSpPr>
            <a:spLocks noGrp="1"/>
          </p:cNvSpPr>
          <p:nvPr>
            <p:ph type="body" idx="1"/>
          </p:nvPr>
        </p:nvSpPr>
        <p:spPr>
          <a:xfrm>
            <a:off x="831850" y="4550135"/>
            <a:ext cx="8101943" cy="2145634"/>
          </a:xfrm>
        </p:spPr>
        <p:txBody>
          <a:bodyPr>
            <a:normAutofit/>
          </a:bodyPr>
          <a:lstStyle/>
          <a:p>
            <a:r>
              <a:rPr lang="en-US" altLang="zh-CN" sz="2000" b="1" u="sng" dirty="0" err="1">
                <a:solidFill>
                  <a:schemeClr val="bg1"/>
                </a:solidFill>
                <a:latin typeface="+mj-lt"/>
                <a:cs typeface="Calibri" panose="020F0502020204030204" pitchFamily="34" charset="0"/>
              </a:rPr>
              <a:t>Yiduo</a:t>
            </a:r>
            <a:r>
              <a:rPr lang="en-US" altLang="zh-CN" sz="2000" b="1" u="sng" dirty="0">
                <a:solidFill>
                  <a:schemeClr val="bg1"/>
                </a:solidFill>
                <a:latin typeface="+mj-lt"/>
                <a:cs typeface="Calibri" panose="020F0502020204030204" pitchFamily="34" charset="0"/>
              </a:rPr>
              <a:t> Wang</a:t>
            </a:r>
            <a:r>
              <a:rPr lang="en-US" altLang="zh-CN" sz="2000" dirty="0">
                <a:solidFill>
                  <a:schemeClr val="bg1"/>
                </a:solidFill>
                <a:latin typeface="+mj-lt"/>
                <a:cs typeface="Calibri" panose="020F0502020204030204" pitchFamily="34" charset="0"/>
              </a:rPr>
              <a:t>, Cheng </a:t>
            </a:r>
            <a:r>
              <a:rPr lang="en-US" altLang="zh-CN" sz="2000" dirty="0" smtClean="0">
                <a:solidFill>
                  <a:schemeClr val="bg1"/>
                </a:solidFill>
                <a:latin typeface="+mj-lt"/>
                <a:cs typeface="Calibri" panose="020F0502020204030204" pitchFamily="34" charset="0"/>
              </a:rPr>
              <a:t>Li</a:t>
            </a:r>
            <a:r>
              <a:rPr lang="en-US" altLang="zh-CN" sz="2000" dirty="0">
                <a:solidFill>
                  <a:schemeClr val="bg1"/>
                </a:solidFill>
                <a:latin typeface="+mj-lt"/>
                <a:cs typeface="Calibri" panose="020F0502020204030204" pitchFamily="34" charset="0"/>
              </a:rPr>
              <a:t>, Xinyang Shao, </a:t>
            </a:r>
            <a:r>
              <a:rPr lang="en-US" altLang="zh-CN" sz="2000" dirty="0" err="1" smtClean="0">
                <a:solidFill>
                  <a:schemeClr val="bg1"/>
                </a:solidFill>
                <a:latin typeface="+mj-lt"/>
                <a:cs typeface="Calibri" panose="020F0502020204030204" pitchFamily="34" charset="0"/>
              </a:rPr>
              <a:t>Youxu</a:t>
            </a:r>
            <a:r>
              <a:rPr lang="en-US" altLang="zh-CN" sz="2000" dirty="0" smtClean="0">
                <a:solidFill>
                  <a:schemeClr val="bg1"/>
                </a:solidFill>
                <a:latin typeface="+mj-lt"/>
                <a:cs typeface="Calibri" panose="020F0502020204030204" pitchFamily="34" charset="0"/>
              </a:rPr>
              <a:t> </a:t>
            </a:r>
            <a:r>
              <a:rPr lang="en-US" altLang="zh-CN" sz="2000" dirty="0">
                <a:solidFill>
                  <a:schemeClr val="bg1"/>
                </a:solidFill>
                <a:latin typeface="+mj-lt"/>
                <a:cs typeface="Calibri" panose="020F0502020204030204" pitchFamily="34" charset="0"/>
              </a:rPr>
              <a:t>Chen, Feng Yan, </a:t>
            </a:r>
            <a:r>
              <a:rPr lang="en-US" altLang="zh-CN" sz="2000" dirty="0" err="1">
                <a:solidFill>
                  <a:schemeClr val="bg1"/>
                </a:solidFill>
                <a:latin typeface="+mj-lt"/>
                <a:cs typeface="Calibri" panose="020F0502020204030204" pitchFamily="34" charset="0"/>
              </a:rPr>
              <a:t>Yinlong</a:t>
            </a:r>
            <a:r>
              <a:rPr lang="en-US" altLang="zh-CN" sz="2000" dirty="0">
                <a:solidFill>
                  <a:schemeClr val="bg1"/>
                </a:solidFill>
                <a:latin typeface="+mj-lt"/>
                <a:cs typeface="Calibri" panose="020F0502020204030204" pitchFamily="34" charset="0"/>
              </a:rPr>
              <a:t> </a:t>
            </a:r>
            <a:r>
              <a:rPr lang="en-US" altLang="zh-CN" sz="2000" dirty="0" smtClean="0">
                <a:solidFill>
                  <a:schemeClr val="bg1"/>
                </a:solidFill>
                <a:latin typeface="+mj-lt"/>
                <a:cs typeface="Calibri" panose="020F0502020204030204" pitchFamily="34" charset="0"/>
              </a:rPr>
              <a:t>Xu</a:t>
            </a:r>
          </a:p>
          <a:p>
            <a:endParaRPr lang="en-US" altLang="zh-CN" sz="2000" dirty="0" smtClean="0">
              <a:solidFill>
                <a:schemeClr val="bg1"/>
              </a:solidFill>
              <a:latin typeface="+mj-lt"/>
              <a:cs typeface="Calibri" panose="020F0502020204030204" pitchFamily="34" charset="0"/>
            </a:endParaRPr>
          </a:p>
          <a:p>
            <a:r>
              <a:rPr lang="en-US" altLang="zh-CN" sz="2000" dirty="0" smtClean="0">
                <a:solidFill>
                  <a:schemeClr val="bg1"/>
                </a:solidFill>
                <a:latin typeface="+mj-lt"/>
                <a:cs typeface="Calibri" panose="020F0502020204030204" pitchFamily="34" charset="0"/>
              </a:rPr>
              <a:t>University of Science and Technology of China</a:t>
            </a:r>
          </a:p>
          <a:p>
            <a:r>
              <a:rPr lang="en-US" altLang="zh-CN" sz="2000" dirty="0" smtClean="0">
                <a:solidFill>
                  <a:schemeClr val="bg1"/>
                </a:solidFill>
                <a:latin typeface="+mj-lt"/>
                <a:cs typeface="Calibri" panose="020F0502020204030204" pitchFamily="34" charset="0"/>
              </a:rPr>
              <a:t>Anhui Province Key Laboratory of High Performance Computing</a:t>
            </a:r>
          </a:p>
          <a:p>
            <a:r>
              <a:rPr lang="en-US" altLang="zh-CN" sz="2000" dirty="0" smtClean="0">
                <a:solidFill>
                  <a:schemeClr val="bg1"/>
                </a:solidFill>
                <a:latin typeface="+mj-lt"/>
                <a:cs typeface="Calibri" panose="020F0502020204030204" pitchFamily="34" charset="0"/>
              </a:rPr>
              <a:t>University of Nevada, Reno</a:t>
            </a:r>
            <a:endParaRPr lang="en-US" altLang="zh-CN" sz="2000" dirty="0">
              <a:solidFill>
                <a:schemeClr val="bg1"/>
              </a:solidFill>
              <a:latin typeface="+mj-lt"/>
              <a:cs typeface="Calibri" panose="020F0502020204030204" pitchFamily="34" charset="0"/>
            </a:endParaRPr>
          </a:p>
        </p:txBody>
      </p:sp>
      <p:pic>
        <p:nvPicPr>
          <p:cNvPr id="5" name="音频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85185855"/>
      </p:ext>
    </p:extLst>
  </p:cSld>
  <p:clrMapOvr>
    <a:masterClrMapping/>
  </p:clrMapOvr>
  <mc:AlternateContent xmlns:mc="http://schemas.openxmlformats.org/markup-compatibility/2006" xmlns:p14="http://schemas.microsoft.com/office/powerpoint/2010/main">
    <mc:Choice Requires="p14">
      <p:transition spd="slow" p14:dur="2000" advTm="4611"/>
    </mc:Choice>
    <mc:Fallback xmlns="">
      <p:transition spd="slow" advTm="46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Subtree-Based Metadata Partition</a:t>
            </a:r>
            <a:endParaRPr lang="zh-CN" altLang="en-US" dirty="0"/>
          </a:p>
        </p:txBody>
      </p:sp>
      <p:sp>
        <p:nvSpPr>
          <p:cNvPr id="12" name="内容占位符 2"/>
          <p:cNvSpPr>
            <a:spLocks noGrp="1"/>
          </p:cNvSpPr>
          <p:nvPr>
            <p:ph idx="1"/>
          </p:nvPr>
        </p:nvSpPr>
        <p:spPr>
          <a:xfrm>
            <a:off x="838200" y="1248045"/>
            <a:ext cx="10515600" cy="4963126"/>
          </a:xfrm>
        </p:spPr>
        <p:txBody>
          <a:bodyPr/>
          <a:lstStyle/>
          <a:p>
            <a:r>
              <a:rPr lang="en-US" altLang="zh-CN" b="1" dirty="0"/>
              <a:t>Migrate</a:t>
            </a:r>
            <a:r>
              <a:rPr lang="en-US" altLang="zh-CN" dirty="0"/>
              <a:t> subtrees to other MDSs.</a:t>
            </a: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r="17758"/>
          <a:stretch/>
        </p:blipFill>
        <p:spPr>
          <a:xfrm>
            <a:off x="1213094" y="2300520"/>
            <a:ext cx="8031645" cy="2858175"/>
          </a:xfrm>
          <a:prstGeom prst="rect">
            <a:avLst/>
          </a:prstGeom>
        </p:spPr>
      </p:pic>
      <p:sp>
        <p:nvSpPr>
          <p:cNvPr id="14" name="云形 13"/>
          <p:cNvSpPr/>
          <p:nvPr/>
        </p:nvSpPr>
        <p:spPr>
          <a:xfrm>
            <a:off x="4364758" y="5891356"/>
            <a:ext cx="1971675" cy="734931"/>
          </a:xfrm>
          <a:prstGeom prst="cloud">
            <a:avLst/>
          </a:prstGeom>
          <a:solidFill>
            <a:schemeClr val="bg1"/>
          </a:solidFill>
          <a:ln>
            <a:solidFill>
              <a:srgbClr val="D81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左箭头 14"/>
          <p:cNvSpPr/>
          <p:nvPr/>
        </p:nvSpPr>
        <p:spPr>
          <a:xfrm rot="2294968">
            <a:off x="2487568" y="5265053"/>
            <a:ext cx="2120875" cy="377821"/>
          </a:xfrm>
          <a:prstGeom prst="leftArrow">
            <a:avLst>
              <a:gd name="adj1" fmla="val 29954"/>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左箭头 15"/>
          <p:cNvSpPr/>
          <p:nvPr/>
        </p:nvSpPr>
        <p:spPr>
          <a:xfrm rot="3315301">
            <a:off x="3565930" y="5291873"/>
            <a:ext cx="1334080" cy="335095"/>
          </a:xfrm>
          <a:prstGeom prst="leftArrow">
            <a:avLst>
              <a:gd name="adj1" fmla="val 37351"/>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左箭头 16"/>
          <p:cNvSpPr/>
          <p:nvPr/>
        </p:nvSpPr>
        <p:spPr>
          <a:xfrm rot="6426231">
            <a:off x="5373872" y="5182030"/>
            <a:ext cx="1025603" cy="351100"/>
          </a:xfrm>
          <a:prstGeom prst="leftArrow">
            <a:avLst>
              <a:gd name="adj1" fmla="val 37351"/>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左箭头 17"/>
          <p:cNvSpPr/>
          <p:nvPr/>
        </p:nvSpPr>
        <p:spPr>
          <a:xfrm rot="8447338">
            <a:off x="6141833" y="5314177"/>
            <a:ext cx="1668402" cy="355482"/>
          </a:xfrm>
          <a:prstGeom prst="leftArrow">
            <a:avLst>
              <a:gd name="adj1" fmla="val 36363"/>
              <a:gd name="adj2" fmla="val 51779"/>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645124" y="6027990"/>
            <a:ext cx="1317155" cy="461665"/>
          </a:xfrm>
          <a:prstGeom prst="rect">
            <a:avLst/>
          </a:prstGeom>
        </p:spPr>
        <p:txBody>
          <a:bodyPr wrap="none">
            <a:spAutoFit/>
          </a:bodyPr>
          <a:lstStyle/>
          <a:p>
            <a:r>
              <a:rPr lang="en-US" altLang="zh-CN" sz="2400" dirty="0" smtClean="0">
                <a:solidFill>
                  <a:srgbClr val="C00000"/>
                </a:solidFill>
                <a:latin typeface="Calibri" panose="020F0502020204030204" pitchFamily="34" charset="0"/>
                <a:cs typeface="Calibri" panose="020F0502020204030204" pitchFamily="34" charset="0"/>
              </a:rPr>
              <a:t>Requests</a:t>
            </a:r>
            <a:endParaRPr lang="zh-CN" altLang="en-US" sz="2400" dirty="0">
              <a:solidFill>
                <a:srgbClr val="C00000"/>
              </a:solidFill>
              <a:latin typeface="Calibri" panose="020F0502020204030204" pitchFamily="34" charset="0"/>
              <a:cs typeface="Calibri" panose="020F0502020204030204" pitchFamily="34" charset="0"/>
            </a:endParaRPr>
          </a:p>
        </p:txBody>
      </p:sp>
      <p:sp>
        <p:nvSpPr>
          <p:cNvPr id="20" name="左箭头 19"/>
          <p:cNvSpPr/>
          <p:nvPr/>
        </p:nvSpPr>
        <p:spPr>
          <a:xfrm rot="7026465">
            <a:off x="5887762" y="5217158"/>
            <a:ext cx="1069107" cy="355482"/>
          </a:xfrm>
          <a:prstGeom prst="leftArrow">
            <a:avLst>
              <a:gd name="adj1" fmla="val 36363"/>
              <a:gd name="adj2" fmla="val 51779"/>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83115" b="60084"/>
          <a:stretch/>
        </p:blipFill>
        <p:spPr>
          <a:xfrm>
            <a:off x="9329980" y="2299101"/>
            <a:ext cx="1648925" cy="1141523"/>
          </a:xfrm>
          <a:prstGeom prst="rect">
            <a:avLst/>
          </a:prstGeom>
        </p:spPr>
      </p:pic>
    </p:spTree>
    <p:extLst>
      <p:ext uri="{BB962C8B-B14F-4D97-AF65-F5344CB8AC3E}">
        <p14:creationId xmlns:p14="http://schemas.microsoft.com/office/powerpoint/2010/main" val="411311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Subtree-Based Metadata Partition</a:t>
            </a:r>
            <a:endParaRPr lang="zh-CN" altLang="en-US" dirty="0"/>
          </a:p>
        </p:txBody>
      </p:sp>
      <p:sp>
        <p:nvSpPr>
          <p:cNvPr id="12" name="内容占位符 2"/>
          <p:cNvSpPr>
            <a:spLocks noGrp="1"/>
          </p:cNvSpPr>
          <p:nvPr>
            <p:ph idx="1"/>
          </p:nvPr>
        </p:nvSpPr>
        <p:spPr>
          <a:xfrm>
            <a:off x="838200" y="1248045"/>
            <a:ext cx="10515600" cy="4963126"/>
          </a:xfrm>
        </p:spPr>
        <p:txBody>
          <a:bodyPr/>
          <a:lstStyle/>
          <a:p>
            <a:r>
              <a:rPr lang="en-US" altLang="zh-CN" b="1" dirty="0"/>
              <a:t>Migrate</a:t>
            </a:r>
            <a:r>
              <a:rPr lang="en-US" altLang="zh-CN" dirty="0"/>
              <a:t> subtrees to other MDSs.</a:t>
            </a: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r="17758"/>
          <a:stretch/>
        </p:blipFill>
        <p:spPr>
          <a:xfrm>
            <a:off x="1213094" y="2300520"/>
            <a:ext cx="8031645" cy="2858175"/>
          </a:xfrm>
          <a:prstGeom prst="rect">
            <a:avLst/>
          </a:prstGeom>
        </p:spPr>
      </p:pic>
      <p:sp>
        <p:nvSpPr>
          <p:cNvPr id="14" name="云形 13"/>
          <p:cNvSpPr/>
          <p:nvPr/>
        </p:nvSpPr>
        <p:spPr>
          <a:xfrm>
            <a:off x="4364758" y="5891356"/>
            <a:ext cx="1971675" cy="734931"/>
          </a:xfrm>
          <a:prstGeom prst="cloud">
            <a:avLst/>
          </a:prstGeom>
          <a:solidFill>
            <a:schemeClr val="bg1"/>
          </a:solidFill>
          <a:ln>
            <a:solidFill>
              <a:srgbClr val="D81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左箭头 14"/>
          <p:cNvSpPr/>
          <p:nvPr/>
        </p:nvSpPr>
        <p:spPr>
          <a:xfrm rot="2294968">
            <a:off x="2487568" y="5265053"/>
            <a:ext cx="2120875" cy="377821"/>
          </a:xfrm>
          <a:prstGeom prst="leftArrow">
            <a:avLst>
              <a:gd name="adj1" fmla="val 29954"/>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左箭头 15"/>
          <p:cNvSpPr/>
          <p:nvPr/>
        </p:nvSpPr>
        <p:spPr>
          <a:xfrm rot="3315301">
            <a:off x="3565930" y="5291873"/>
            <a:ext cx="1334080" cy="335095"/>
          </a:xfrm>
          <a:prstGeom prst="leftArrow">
            <a:avLst>
              <a:gd name="adj1" fmla="val 37351"/>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左箭头 16"/>
          <p:cNvSpPr/>
          <p:nvPr/>
        </p:nvSpPr>
        <p:spPr>
          <a:xfrm rot="6426231">
            <a:off x="5373872" y="5182030"/>
            <a:ext cx="1025603" cy="351100"/>
          </a:xfrm>
          <a:prstGeom prst="leftArrow">
            <a:avLst>
              <a:gd name="adj1" fmla="val 37351"/>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左箭头 17"/>
          <p:cNvSpPr/>
          <p:nvPr/>
        </p:nvSpPr>
        <p:spPr>
          <a:xfrm rot="8447338">
            <a:off x="6141833" y="5314177"/>
            <a:ext cx="1668402" cy="355482"/>
          </a:xfrm>
          <a:prstGeom prst="leftArrow">
            <a:avLst>
              <a:gd name="adj1" fmla="val 36363"/>
              <a:gd name="adj2" fmla="val 51779"/>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645124" y="6027990"/>
            <a:ext cx="1317155" cy="461665"/>
          </a:xfrm>
          <a:prstGeom prst="rect">
            <a:avLst/>
          </a:prstGeom>
        </p:spPr>
        <p:txBody>
          <a:bodyPr wrap="none">
            <a:spAutoFit/>
          </a:bodyPr>
          <a:lstStyle/>
          <a:p>
            <a:r>
              <a:rPr lang="en-US" altLang="zh-CN" sz="2400" dirty="0" smtClean="0">
                <a:solidFill>
                  <a:srgbClr val="C00000"/>
                </a:solidFill>
                <a:latin typeface="Calibri" panose="020F0502020204030204" pitchFamily="34" charset="0"/>
                <a:cs typeface="Calibri" panose="020F0502020204030204" pitchFamily="34" charset="0"/>
              </a:rPr>
              <a:t>Requests</a:t>
            </a:r>
            <a:endParaRPr lang="zh-CN" altLang="en-US" sz="2400" dirty="0">
              <a:solidFill>
                <a:srgbClr val="C00000"/>
              </a:solidFill>
              <a:latin typeface="Calibri" panose="020F0502020204030204" pitchFamily="34" charset="0"/>
              <a:cs typeface="Calibri" panose="020F0502020204030204" pitchFamily="34" charset="0"/>
            </a:endParaRPr>
          </a:p>
        </p:txBody>
      </p:sp>
      <p:sp>
        <p:nvSpPr>
          <p:cNvPr id="20" name="左箭头 19"/>
          <p:cNvSpPr/>
          <p:nvPr/>
        </p:nvSpPr>
        <p:spPr>
          <a:xfrm rot="7026465">
            <a:off x="5887762" y="5217158"/>
            <a:ext cx="1069107" cy="355482"/>
          </a:xfrm>
          <a:prstGeom prst="leftArrow">
            <a:avLst>
              <a:gd name="adj1" fmla="val 36363"/>
              <a:gd name="adj2" fmla="val 51779"/>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83115" b="60084"/>
          <a:stretch/>
        </p:blipFill>
        <p:spPr>
          <a:xfrm>
            <a:off x="9329980" y="2299101"/>
            <a:ext cx="1648925" cy="1141523"/>
          </a:xfrm>
          <a:prstGeom prst="rect">
            <a:avLst/>
          </a:prstGeom>
        </p:spPr>
      </p:pic>
      <p:cxnSp>
        <p:nvCxnSpPr>
          <p:cNvPr id="21" name="直接连接符 20"/>
          <p:cNvCxnSpPr/>
          <p:nvPr/>
        </p:nvCxnSpPr>
        <p:spPr>
          <a:xfrm flipH="1" flipV="1">
            <a:off x="5044798" y="3426034"/>
            <a:ext cx="1291635" cy="465024"/>
          </a:xfrm>
          <a:prstGeom prst="line">
            <a:avLst/>
          </a:prstGeom>
          <a:ln w="381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46910">
            <a:off x="4805865" y="3179473"/>
            <a:ext cx="477864" cy="477864"/>
          </a:xfrm>
          <a:prstGeom prst="rect">
            <a:avLst/>
          </a:prstGeom>
        </p:spPr>
      </p:pic>
    </p:spTree>
    <p:extLst>
      <p:ext uri="{BB962C8B-B14F-4D97-AF65-F5344CB8AC3E}">
        <p14:creationId xmlns:p14="http://schemas.microsoft.com/office/powerpoint/2010/main" val="139060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42" presetClass="path" presetSubtype="0" accel="25000" decel="25000" fill="hold" nodeType="withEffect">
                                  <p:stCondLst>
                                    <p:cond delay="0"/>
                                  </p:stCondLst>
                                  <p:childTnLst>
                                    <p:animMotion origin="layout" path="M -1.875E-6 3.7037E-7 L 0.12565 0.08727 " pathEditMode="relative" rAng="0" ptsTypes="AA">
                                      <p:cBhvr>
                                        <p:cTn id="8" dur="2000" fill="hold"/>
                                        <p:tgtEl>
                                          <p:spTgt spid="22"/>
                                        </p:tgtEl>
                                        <p:attrNameLst>
                                          <p:attrName>ppt_x</p:attrName>
                                          <p:attrName>ppt_y</p:attrName>
                                        </p:attrNameLst>
                                      </p:cBhvr>
                                      <p:rCtr x="6276" y="4352"/>
                                    </p:animMotion>
                                  </p:childTnLst>
                                </p:cTn>
                              </p:par>
                              <p:par>
                                <p:cTn id="9" presetID="22" presetClass="entr" presetSubtype="8" fill="hold" nodeType="withEffect">
                                  <p:stCondLst>
                                    <p:cond delay="10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Subtree-Based Metadata Partition</a:t>
            </a:r>
            <a:endParaRPr lang="zh-CN" altLang="en-US" dirty="0"/>
          </a:p>
        </p:txBody>
      </p:sp>
      <p:sp>
        <p:nvSpPr>
          <p:cNvPr id="12" name="内容占位符 2"/>
          <p:cNvSpPr>
            <a:spLocks noGrp="1"/>
          </p:cNvSpPr>
          <p:nvPr>
            <p:ph idx="1"/>
          </p:nvPr>
        </p:nvSpPr>
        <p:spPr>
          <a:xfrm>
            <a:off x="838200" y="1248045"/>
            <a:ext cx="10515600" cy="4963126"/>
          </a:xfrm>
        </p:spPr>
        <p:txBody>
          <a:bodyPr/>
          <a:lstStyle/>
          <a:p>
            <a:r>
              <a:rPr lang="en-US" altLang="zh-CN" b="1" dirty="0" smtClean="0"/>
              <a:t>Migrate</a:t>
            </a:r>
            <a:r>
              <a:rPr lang="en-US" altLang="zh-CN" dirty="0" smtClean="0"/>
              <a:t> subtrees to other MDSs.</a:t>
            </a:r>
            <a:endParaRPr lang="en-US" altLang="zh-CN" dirty="0"/>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r="17599"/>
          <a:stretch/>
        </p:blipFill>
        <p:spPr>
          <a:xfrm>
            <a:off x="1213094" y="2299712"/>
            <a:ext cx="8047143" cy="2859792"/>
          </a:xfrm>
          <a:prstGeom prst="rect">
            <a:avLst/>
          </a:prstGeom>
        </p:spPr>
      </p:pic>
      <p:sp>
        <p:nvSpPr>
          <p:cNvPr id="5" name="云形 4"/>
          <p:cNvSpPr/>
          <p:nvPr/>
        </p:nvSpPr>
        <p:spPr>
          <a:xfrm>
            <a:off x="4364758" y="5891356"/>
            <a:ext cx="1971675" cy="734931"/>
          </a:xfrm>
          <a:prstGeom prst="cloud">
            <a:avLst/>
          </a:prstGeom>
          <a:solidFill>
            <a:schemeClr val="bg1"/>
          </a:solidFill>
          <a:ln>
            <a:solidFill>
              <a:srgbClr val="D81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箭头 5"/>
          <p:cNvSpPr/>
          <p:nvPr/>
        </p:nvSpPr>
        <p:spPr>
          <a:xfrm rot="2294968">
            <a:off x="2487568" y="5265053"/>
            <a:ext cx="2120875" cy="377821"/>
          </a:xfrm>
          <a:prstGeom prst="leftArrow">
            <a:avLst>
              <a:gd name="adj1" fmla="val 29954"/>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左箭头 7"/>
          <p:cNvSpPr/>
          <p:nvPr/>
        </p:nvSpPr>
        <p:spPr>
          <a:xfrm rot="3315301">
            <a:off x="3565930" y="5291873"/>
            <a:ext cx="1334080" cy="335095"/>
          </a:xfrm>
          <a:prstGeom prst="leftArrow">
            <a:avLst>
              <a:gd name="adj1" fmla="val 37351"/>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左箭头 8"/>
          <p:cNvSpPr/>
          <p:nvPr/>
        </p:nvSpPr>
        <p:spPr>
          <a:xfrm rot="6426231">
            <a:off x="5373872" y="5182030"/>
            <a:ext cx="1025603" cy="351100"/>
          </a:xfrm>
          <a:prstGeom prst="leftArrow">
            <a:avLst>
              <a:gd name="adj1" fmla="val 37351"/>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左箭头 9"/>
          <p:cNvSpPr/>
          <p:nvPr/>
        </p:nvSpPr>
        <p:spPr>
          <a:xfrm rot="8447338">
            <a:off x="6141833" y="5314177"/>
            <a:ext cx="1668402" cy="355482"/>
          </a:xfrm>
          <a:prstGeom prst="leftArrow">
            <a:avLst>
              <a:gd name="adj1" fmla="val 36363"/>
              <a:gd name="adj2" fmla="val 51779"/>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645124" y="6027990"/>
            <a:ext cx="1317155" cy="461665"/>
          </a:xfrm>
          <a:prstGeom prst="rect">
            <a:avLst/>
          </a:prstGeom>
        </p:spPr>
        <p:txBody>
          <a:bodyPr wrap="none">
            <a:spAutoFit/>
          </a:bodyPr>
          <a:lstStyle/>
          <a:p>
            <a:r>
              <a:rPr lang="en-US" altLang="zh-CN" sz="2400" dirty="0" smtClean="0">
                <a:solidFill>
                  <a:srgbClr val="C00000"/>
                </a:solidFill>
                <a:latin typeface="Calibri" panose="020F0502020204030204" pitchFamily="34" charset="0"/>
                <a:cs typeface="Calibri" panose="020F0502020204030204" pitchFamily="34" charset="0"/>
              </a:rPr>
              <a:t>Requests</a:t>
            </a:r>
            <a:endParaRPr lang="zh-CN" altLang="en-US" sz="2400" dirty="0">
              <a:solidFill>
                <a:srgbClr val="C00000"/>
              </a:solidFill>
              <a:latin typeface="Calibri" panose="020F0502020204030204" pitchFamily="34" charset="0"/>
              <a:cs typeface="Calibri" panose="020F0502020204030204" pitchFamily="34" charset="0"/>
            </a:endParaRPr>
          </a:p>
        </p:txBody>
      </p:sp>
      <p:sp>
        <p:nvSpPr>
          <p:cNvPr id="13" name="左箭头 12"/>
          <p:cNvSpPr/>
          <p:nvPr/>
        </p:nvSpPr>
        <p:spPr>
          <a:xfrm rot="7026465">
            <a:off x="5887762" y="5217158"/>
            <a:ext cx="1069107" cy="355482"/>
          </a:xfrm>
          <a:prstGeom prst="leftArrow">
            <a:avLst>
              <a:gd name="adj1" fmla="val 36363"/>
              <a:gd name="adj2" fmla="val 51779"/>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81925" b="40324"/>
          <a:stretch/>
        </p:blipFill>
        <p:spPr>
          <a:xfrm>
            <a:off x="9213742" y="2299712"/>
            <a:ext cx="1765163" cy="1706600"/>
          </a:xfrm>
          <a:prstGeom prst="rect">
            <a:avLst/>
          </a:prstGeom>
        </p:spPr>
      </p:pic>
    </p:spTree>
    <p:extLst>
      <p:ext uri="{BB962C8B-B14F-4D97-AF65-F5344CB8AC3E}">
        <p14:creationId xmlns:p14="http://schemas.microsoft.com/office/powerpoint/2010/main" val="3439229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Subtree-Based Metadata Partition</a:t>
            </a:r>
            <a:endParaRPr lang="zh-CN" altLang="en-US" dirty="0"/>
          </a:p>
        </p:txBody>
      </p:sp>
      <p:sp>
        <p:nvSpPr>
          <p:cNvPr id="12" name="内容占位符 2"/>
          <p:cNvSpPr>
            <a:spLocks noGrp="1"/>
          </p:cNvSpPr>
          <p:nvPr>
            <p:ph idx="1"/>
          </p:nvPr>
        </p:nvSpPr>
        <p:spPr>
          <a:xfrm>
            <a:off x="838200" y="1248045"/>
            <a:ext cx="10515600" cy="4963126"/>
          </a:xfrm>
        </p:spPr>
        <p:txBody>
          <a:bodyPr/>
          <a:lstStyle/>
          <a:p>
            <a:r>
              <a:rPr lang="en-US" altLang="zh-CN" dirty="0" smtClean="0"/>
              <a:t>Metadata subtree </a:t>
            </a:r>
            <a:r>
              <a:rPr lang="en-US" altLang="zh-CN" dirty="0"/>
              <a:t>is </a:t>
            </a:r>
            <a:r>
              <a:rPr lang="en-US" altLang="zh-CN" dirty="0" smtClean="0"/>
              <a:t>stored on multiple MDSs</a:t>
            </a:r>
          </a:p>
        </p:txBody>
      </p:sp>
      <p:pic>
        <p:nvPicPr>
          <p:cNvPr id="3" name="图片 2"/>
          <p:cNvPicPr>
            <a:picLocks noChangeAspect="1"/>
          </p:cNvPicPr>
          <p:nvPr/>
        </p:nvPicPr>
        <p:blipFill>
          <a:blip r:embed="rId3"/>
          <a:stretch>
            <a:fillRect/>
          </a:stretch>
        </p:blipFill>
        <p:spPr>
          <a:xfrm>
            <a:off x="1685617" y="3729608"/>
            <a:ext cx="8820765" cy="2599895"/>
          </a:xfrm>
          <a:prstGeom prst="rect">
            <a:avLst/>
          </a:prstGeom>
        </p:spPr>
      </p:pic>
      <p:sp>
        <p:nvSpPr>
          <p:cNvPr id="4" name="矩形 3"/>
          <p:cNvSpPr/>
          <p:nvPr/>
        </p:nvSpPr>
        <p:spPr>
          <a:xfrm>
            <a:off x="1159008" y="1914283"/>
            <a:ext cx="6096000" cy="1569660"/>
          </a:xfrm>
          <a:prstGeom prst="rect">
            <a:avLst/>
          </a:prstGeom>
        </p:spPr>
        <p:txBody>
          <a:bodyPr>
            <a:spAutoFit/>
          </a:bodyPr>
          <a:lstStyle/>
          <a:p>
            <a:pPr>
              <a:lnSpc>
                <a:spcPct val="150000"/>
              </a:lnSpc>
            </a:pPr>
            <a:r>
              <a:rPr lang="en-US" altLang="zh-CN" sz="3200" dirty="0" smtClean="0">
                <a:latin typeface="Calibri" panose="020F0502020204030204" pitchFamily="34" charset="0"/>
                <a:cs typeface="Calibri" panose="020F0502020204030204" pitchFamily="34" charset="0"/>
              </a:rPr>
              <a:t>Parallel processing</a:t>
            </a:r>
          </a:p>
          <a:p>
            <a:pPr>
              <a:lnSpc>
                <a:spcPct val="150000"/>
              </a:lnSpc>
            </a:pPr>
            <a:r>
              <a:rPr lang="en-US" altLang="zh-CN" sz="3200" dirty="0" smtClean="0">
                <a:latin typeface="Calibri" panose="020F0502020204030204" pitchFamily="34" charset="0"/>
                <a:cs typeface="Calibri" panose="020F0502020204030204" pitchFamily="34" charset="0"/>
              </a:rPr>
              <a:t>Preserved locality</a:t>
            </a:r>
            <a:endParaRPr lang="zh-CN" altLang="en-US" sz="3200" dirty="0">
              <a:latin typeface="Calibri" panose="020F0502020204030204" pitchFamily="34" charset="0"/>
              <a:cs typeface="Calibri" panose="020F0502020204030204" pitchFamily="34" charset="0"/>
            </a:endParaRP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191119"/>
            <a:ext cx="320808" cy="320808"/>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903851"/>
            <a:ext cx="320808" cy="320808"/>
          </a:xfrm>
          <a:prstGeom prst="rect">
            <a:avLst/>
          </a:prstGeom>
        </p:spPr>
      </p:pic>
    </p:spTree>
    <p:extLst>
      <p:ext uri="{BB962C8B-B14F-4D97-AF65-F5344CB8AC3E}">
        <p14:creationId xmlns:p14="http://schemas.microsoft.com/office/powerpoint/2010/main" val="2440669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779947"/>
            <a:ext cx="12192000" cy="1077218"/>
          </a:xfrm>
          <a:prstGeom prst="rect">
            <a:avLst/>
          </a:prstGeom>
        </p:spPr>
        <p:txBody>
          <a:bodyPr wrap="square">
            <a:spAutoFit/>
          </a:bodyPr>
          <a:lstStyle/>
          <a:p>
            <a:pPr algn="ctr"/>
            <a:r>
              <a:rPr lang="en-US" altLang="zh-CN" sz="3200" dirty="0" smtClean="0">
                <a:latin typeface="Calibri" panose="020F0502020204030204" pitchFamily="34" charset="0"/>
                <a:cs typeface="Calibri" panose="020F0502020204030204" pitchFamily="34" charset="0"/>
              </a:rPr>
              <a:t>Question: Can the </a:t>
            </a:r>
            <a:r>
              <a:rPr lang="en-US" altLang="zh-CN" sz="3200" dirty="0">
                <a:latin typeface="Calibri" panose="020F0502020204030204" pitchFamily="34" charset="0"/>
                <a:cs typeface="Calibri" panose="020F0502020204030204" pitchFamily="34" charset="0"/>
              </a:rPr>
              <a:t>built-in</a:t>
            </a:r>
            <a:r>
              <a:rPr lang="en-US" altLang="zh-CN" sz="3200" dirty="0" smtClean="0">
                <a:latin typeface="Calibri" panose="020F0502020204030204" pitchFamily="34" charset="0"/>
                <a:cs typeface="Calibri" panose="020F0502020204030204" pitchFamily="34" charset="0"/>
              </a:rPr>
              <a:t> metadata management </a:t>
            </a:r>
          </a:p>
          <a:p>
            <a:pPr algn="ctr"/>
            <a:r>
              <a:rPr lang="en-US" altLang="zh-CN" sz="3200" dirty="0" smtClean="0">
                <a:latin typeface="Calibri" panose="020F0502020204030204" pitchFamily="34" charset="0"/>
                <a:cs typeface="Calibri" panose="020F0502020204030204" pitchFamily="34" charset="0"/>
              </a:rPr>
              <a:t>method of </a:t>
            </a:r>
            <a:r>
              <a:rPr lang="en-US" altLang="zh-CN" sz="3200" dirty="0" err="1" smtClean="0">
                <a:latin typeface="Calibri" panose="020F0502020204030204" pitchFamily="34" charset="0"/>
                <a:cs typeface="Calibri" panose="020F0502020204030204" pitchFamily="34" charset="0"/>
              </a:rPr>
              <a:t>CephFS</a:t>
            </a:r>
            <a:r>
              <a:rPr lang="en-US" altLang="zh-CN" sz="3200" dirty="0" smtClean="0">
                <a:latin typeface="Calibri" panose="020F0502020204030204" pitchFamily="34" charset="0"/>
                <a:cs typeface="Calibri" panose="020F0502020204030204" pitchFamily="34" charset="0"/>
              </a:rPr>
              <a:t> balance load well?</a:t>
            </a:r>
            <a:endParaRPr lang="zh-CN"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7770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altLang="zh-CN" dirty="0">
                <a:solidFill>
                  <a:schemeClr val="bg1">
                    <a:lumMod val="50000"/>
                  </a:schemeClr>
                </a:solidFill>
              </a:rPr>
              <a:t>Metadata management in DFSs</a:t>
            </a:r>
          </a:p>
          <a:p>
            <a:r>
              <a:rPr lang="en-US" altLang="zh-CN" dirty="0"/>
              <a:t>Metadata load balance study</a:t>
            </a:r>
          </a:p>
          <a:p>
            <a:r>
              <a:rPr lang="en-US" altLang="zh-CN" dirty="0"/>
              <a:t>Design of </a:t>
            </a:r>
            <a:r>
              <a:rPr lang="en-US" altLang="zh-CN" dirty="0" err="1"/>
              <a:t>Lunule</a:t>
            </a:r>
            <a:endParaRPr lang="en-US" altLang="zh-CN" dirty="0"/>
          </a:p>
          <a:p>
            <a:r>
              <a:rPr lang="en-US" altLang="zh-CN" dirty="0"/>
              <a:t>Experimental results</a:t>
            </a:r>
          </a:p>
          <a:p>
            <a:r>
              <a:rPr lang="en-US" altLang="zh-CN" dirty="0"/>
              <a:t>Conclusion</a:t>
            </a:r>
          </a:p>
        </p:txBody>
      </p:sp>
    </p:spTree>
    <p:extLst>
      <p:ext uri="{BB962C8B-B14F-4D97-AF65-F5344CB8AC3E}">
        <p14:creationId xmlns:p14="http://schemas.microsoft.com/office/powerpoint/2010/main" val="2293873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Metadata Load Balance Study</a:t>
            </a:r>
            <a:endParaRPr lang="zh-CN" altLang="en-US" dirty="0"/>
          </a:p>
        </p:txBody>
      </p:sp>
      <p:sp>
        <p:nvSpPr>
          <p:cNvPr id="10" name="内容占位符 2"/>
          <p:cNvSpPr>
            <a:spLocks noGrp="1"/>
          </p:cNvSpPr>
          <p:nvPr>
            <p:ph idx="1"/>
          </p:nvPr>
        </p:nvSpPr>
        <p:spPr>
          <a:xfrm>
            <a:off x="838200" y="1213837"/>
            <a:ext cx="10515600" cy="2681786"/>
          </a:xfrm>
        </p:spPr>
        <p:txBody>
          <a:bodyPr>
            <a:normAutofit/>
          </a:bodyPr>
          <a:lstStyle/>
          <a:p>
            <a:r>
              <a:rPr lang="en-US" altLang="zh-CN" dirty="0"/>
              <a:t>5 </a:t>
            </a:r>
            <a:r>
              <a:rPr lang="en-US" altLang="zh-CN" dirty="0" smtClean="0"/>
              <a:t>representative workloads</a:t>
            </a:r>
            <a:endParaRPr lang="zh-CN" altLang="en-US" dirty="0"/>
          </a:p>
        </p:txBody>
      </p:sp>
      <p:graphicFrame>
        <p:nvGraphicFramePr>
          <p:cNvPr id="11" name="表格 10"/>
          <p:cNvGraphicFramePr>
            <a:graphicFrameLocks noGrp="1"/>
          </p:cNvGraphicFramePr>
          <p:nvPr>
            <p:extLst>
              <p:ext uri="{D42A27DB-BD31-4B8C-83A1-F6EECF244321}">
                <p14:modId xmlns:p14="http://schemas.microsoft.com/office/powerpoint/2010/main" val="4011294975"/>
              </p:ext>
            </p:extLst>
          </p:nvPr>
        </p:nvGraphicFramePr>
        <p:xfrm>
          <a:off x="838200" y="1764563"/>
          <a:ext cx="8207477" cy="2194560"/>
        </p:xfrm>
        <a:graphic>
          <a:graphicData uri="http://schemas.openxmlformats.org/drawingml/2006/table">
            <a:tbl>
              <a:tblPr firstRow="1" bandRow="1">
                <a:tableStyleId>{5C22544A-7EE6-4342-B048-85BDC9FD1C3A}</a:tableStyleId>
              </a:tblPr>
              <a:tblGrid>
                <a:gridCol w="3575915">
                  <a:extLst>
                    <a:ext uri="{9D8B030D-6E8A-4147-A177-3AD203B41FA5}">
                      <a16:colId xmlns:a16="http://schemas.microsoft.com/office/drawing/2014/main" val="2302084016"/>
                    </a:ext>
                  </a:extLst>
                </a:gridCol>
                <a:gridCol w="2372014">
                  <a:extLst>
                    <a:ext uri="{9D8B030D-6E8A-4147-A177-3AD203B41FA5}">
                      <a16:colId xmlns:a16="http://schemas.microsoft.com/office/drawing/2014/main" val="1988307700"/>
                    </a:ext>
                  </a:extLst>
                </a:gridCol>
                <a:gridCol w="2259548">
                  <a:extLst>
                    <a:ext uri="{9D8B030D-6E8A-4147-A177-3AD203B41FA5}">
                      <a16:colId xmlns:a16="http://schemas.microsoft.com/office/drawing/2014/main" val="3267255108"/>
                    </a:ext>
                  </a:extLst>
                </a:gridCol>
              </a:tblGrid>
              <a:tr h="219797">
                <a:tc>
                  <a:txBody>
                    <a:bodyPr/>
                    <a:lstStyle/>
                    <a:p>
                      <a:pPr algn="ctr"/>
                      <a:r>
                        <a:rPr lang="en-US" altLang="zh-CN" sz="1800" b="0" dirty="0" smtClean="0">
                          <a:latin typeface="Calibri" panose="020F0502020204030204" pitchFamily="34" charset="0"/>
                          <a:cs typeface="Calibri" panose="020F0502020204030204" pitchFamily="34" charset="0"/>
                        </a:rPr>
                        <a:t>Workload</a:t>
                      </a:r>
                      <a:endParaRPr lang="zh-CN" altLang="en-US" sz="1800" b="0" dirty="0">
                        <a:latin typeface="Calibri" panose="020F0502020204030204" pitchFamily="34" charset="0"/>
                        <a:cs typeface="Calibri" panose="020F0502020204030204" pitchFamily="34" charset="0"/>
                      </a:endParaRPr>
                    </a:p>
                  </a:txBody>
                  <a:tcPr anchor="ctr"/>
                </a:tc>
                <a:tc>
                  <a:txBody>
                    <a:bodyPr/>
                    <a:lstStyle/>
                    <a:p>
                      <a:pPr algn="ctr"/>
                      <a:r>
                        <a:rPr lang="en-US" altLang="zh-CN" sz="1800" b="0" dirty="0" smtClean="0">
                          <a:latin typeface="Calibri" panose="020F0502020204030204" pitchFamily="34" charset="0"/>
                          <a:cs typeface="Calibri" panose="020F0502020204030204" pitchFamily="34" charset="0"/>
                        </a:rPr>
                        <a:t>Scenario</a:t>
                      </a:r>
                      <a:endParaRPr lang="zh-CN" altLang="en-US" sz="1800" b="0" dirty="0">
                        <a:latin typeface="Calibri" panose="020F0502020204030204" pitchFamily="34" charset="0"/>
                        <a:cs typeface="Calibri" panose="020F0502020204030204" pitchFamily="34" charset="0"/>
                      </a:endParaRPr>
                    </a:p>
                  </a:txBody>
                  <a:tcPr anchor="ctr"/>
                </a:tc>
                <a:tc>
                  <a:txBody>
                    <a:bodyPr/>
                    <a:lstStyle/>
                    <a:p>
                      <a:pPr algn="ctr"/>
                      <a:r>
                        <a:rPr lang="en-US" altLang="zh-CN" sz="1800" b="0" dirty="0" err="1" smtClean="0">
                          <a:latin typeface="Calibri" panose="020F0502020204030204" pitchFamily="34" charset="0"/>
                          <a:cs typeface="Calibri" panose="020F0502020204030204" pitchFamily="34" charset="0"/>
                        </a:rPr>
                        <a:t>Meta_op</a:t>
                      </a:r>
                      <a:r>
                        <a:rPr lang="en-US" altLang="zh-CN" sz="1800" b="0" dirty="0" smtClean="0">
                          <a:latin typeface="Calibri" panose="020F0502020204030204" pitchFamily="34" charset="0"/>
                          <a:cs typeface="Calibri" panose="020F0502020204030204" pitchFamily="34" charset="0"/>
                        </a:rPr>
                        <a:t> Ratio</a:t>
                      </a:r>
                      <a:endParaRPr lang="zh-CN" altLang="en-US" sz="1800"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0883036"/>
                  </a:ext>
                </a:extLst>
              </a:tr>
              <a:tr h="307715">
                <a:tc>
                  <a:txBody>
                    <a:bodyPr/>
                    <a:lstStyle/>
                    <a:p>
                      <a:pPr algn="ctr"/>
                      <a:r>
                        <a:rPr lang="en-US" altLang="zh-CN" sz="1800" dirty="0" smtClean="0">
                          <a:latin typeface="Calibri" panose="020F0502020204030204" pitchFamily="34" charset="0"/>
                          <a:cs typeface="Calibri" panose="020F0502020204030204" pitchFamily="34" charset="0"/>
                        </a:rPr>
                        <a:t>CNN image pre-process (CNN)</a:t>
                      </a:r>
                      <a:endParaRPr lang="zh-CN" altLang="en-US" sz="1800" dirty="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Machine Learning</a:t>
                      </a:r>
                      <a:endParaRPr lang="zh-CN" altLang="en-US" sz="1800" dirty="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78.1%</a:t>
                      </a:r>
                      <a:endParaRPr lang="zh-CN" altLang="en-US"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126045912"/>
                  </a:ext>
                </a:extLst>
              </a:tr>
              <a:tr h="307715">
                <a:tc>
                  <a:txBody>
                    <a:bodyPr/>
                    <a:lstStyle/>
                    <a:p>
                      <a:pPr algn="ctr"/>
                      <a:r>
                        <a:rPr lang="en-US" altLang="zh-CN" sz="1800" dirty="0" smtClean="0">
                          <a:latin typeface="Calibri" panose="020F0502020204030204" pitchFamily="34" charset="0"/>
                          <a:cs typeface="Calibri" panose="020F0502020204030204" pitchFamily="34" charset="0"/>
                        </a:rPr>
                        <a:t>NLP training (NLP)</a:t>
                      </a:r>
                      <a:endParaRPr lang="zh-CN" altLang="en-US" sz="18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Calibri" panose="020F0502020204030204" pitchFamily="34" charset="0"/>
                          <a:cs typeface="Calibri" panose="020F0502020204030204" pitchFamily="34" charset="0"/>
                        </a:rPr>
                        <a:t>Machine Learning</a:t>
                      </a:r>
                      <a:endParaRPr lang="zh-CN" altLang="en-US" sz="1800" dirty="0" smtClean="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92.8%</a:t>
                      </a:r>
                      <a:endParaRPr lang="zh-CN" altLang="en-US"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45115421"/>
                  </a:ext>
                </a:extLst>
              </a:tr>
              <a:tr h="307715">
                <a:tc>
                  <a:txBody>
                    <a:bodyPr/>
                    <a:lstStyle/>
                    <a:p>
                      <a:pPr algn="ctr"/>
                      <a:r>
                        <a:rPr lang="en-US" altLang="zh-CN" sz="1800" dirty="0" smtClean="0">
                          <a:latin typeface="Calibri" panose="020F0502020204030204" pitchFamily="34" charset="0"/>
                          <a:cs typeface="Calibri" panose="020F0502020204030204" pitchFamily="34" charset="0"/>
                        </a:rPr>
                        <a:t>Web trace</a:t>
                      </a:r>
                      <a:r>
                        <a:rPr lang="en-US" altLang="zh-CN" sz="1800" baseline="0" dirty="0" smtClean="0">
                          <a:latin typeface="Calibri" panose="020F0502020204030204" pitchFamily="34" charset="0"/>
                          <a:cs typeface="Calibri" panose="020F0502020204030204" pitchFamily="34" charset="0"/>
                        </a:rPr>
                        <a:t> replay (Web)</a:t>
                      </a:r>
                      <a:endParaRPr lang="zh-CN" altLang="en-US" sz="1800" dirty="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Traditional</a:t>
                      </a:r>
                      <a:endParaRPr lang="zh-CN" altLang="en-US" sz="1800" dirty="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57.2%</a:t>
                      </a:r>
                      <a:endParaRPr lang="zh-CN" altLang="en-US"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1550088"/>
                  </a:ext>
                </a:extLst>
              </a:tr>
              <a:tr h="307715">
                <a:tc>
                  <a:txBody>
                    <a:bodyPr/>
                    <a:lstStyle/>
                    <a:p>
                      <a:pPr algn="ctr"/>
                      <a:r>
                        <a:rPr lang="en-US" altLang="zh-CN" sz="1800" dirty="0" err="1" smtClean="0">
                          <a:latin typeface="Calibri" panose="020F0502020204030204" pitchFamily="34" charset="0"/>
                          <a:cs typeface="Calibri" panose="020F0502020204030204" pitchFamily="34" charset="0"/>
                        </a:rPr>
                        <a:t>Filebench</a:t>
                      </a:r>
                      <a:r>
                        <a:rPr lang="en-US" altLang="zh-CN" sz="1800" baseline="0" dirty="0" smtClean="0">
                          <a:latin typeface="Calibri" panose="020F0502020204030204" pitchFamily="34" charset="0"/>
                          <a:cs typeface="Calibri" panose="020F0502020204030204" pitchFamily="34" charset="0"/>
                        </a:rPr>
                        <a:t> </a:t>
                      </a:r>
                      <a:r>
                        <a:rPr lang="en-US" altLang="zh-CN" sz="1800" baseline="0" dirty="0" err="1" smtClean="0">
                          <a:latin typeface="Calibri" panose="020F0502020204030204" pitchFamily="34" charset="0"/>
                          <a:cs typeface="Calibri" panose="020F0502020204030204" pitchFamily="34" charset="0"/>
                        </a:rPr>
                        <a:t>Zipfian</a:t>
                      </a:r>
                      <a:r>
                        <a:rPr lang="en-US" altLang="zh-CN" sz="1800" baseline="0" dirty="0" smtClean="0">
                          <a:latin typeface="Calibri" panose="020F0502020204030204" pitchFamily="34" charset="0"/>
                          <a:cs typeface="Calibri" panose="020F0502020204030204" pitchFamily="34" charset="0"/>
                        </a:rPr>
                        <a:t> read </a:t>
                      </a:r>
                      <a:r>
                        <a:rPr lang="en-US" altLang="zh-CN" sz="1800" dirty="0" smtClean="0">
                          <a:latin typeface="Calibri" panose="020F0502020204030204" pitchFamily="34" charset="0"/>
                          <a:cs typeface="Calibri" panose="020F0502020204030204" pitchFamily="34" charset="0"/>
                        </a:rPr>
                        <a:t>(</a:t>
                      </a:r>
                      <a:r>
                        <a:rPr lang="en-US" altLang="zh-CN" sz="1800" dirty="0" err="1" smtClean="0">
                          <a:latin typeface="Calibri" panose="020F0502020204030204" pitchFamily="34" charset="0"/>
                          <a:cs typeface="Calibri" panose="020F0502020204030204" pitchFamily="34" charset="0"/>
                        </a:rPr>
                        <a:t>Zipf</a:t>
                      </a:r>
                      <a:r>
                        <a:rPr lang="en-US" altLang="zh-CN" sz="1800" dirty="0" smtClean="0">
                          <a:latin typeface="Calibri" panose="020F0502020204030204" pitchFamily="34" charset="0"/>
                          <a:cs typeface="Calibri" panose="020F0502020204030204" pitchFamily="34" charset="0"/>
                        </a:rPr>
                        <a:t>)</a:t>
                      </a:r>
                      <a:endParaRPr lang="zh-CN" altLang="en-US" sz="18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Calibri" panose="020F0502020204030204" pitchFamily="34" charset="0"/>
                          <a:cs typeface="Calibri" panose="020F0502020204030204" pitchFamily="34" charset="0"/>
                        </a:rPr>
                        <a:t>Traditional</a:t>
                      </a:r>
                      <a:endParaRPr lang="zh-CN" altLang="en-US" sz="1800" dirty="0" smtClean="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50.0%</a:t>
                      </a:r>
                      <a:endParaRPr lang="zh-CN" altLang="en-US"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36843475"/>
                  </a:ext>
                </a:extLst>
              </a:tr>
              <a:tr h="307715">
                <a:tc>
                  <a:txBody>
                    <a:bodyPr/>
                    <a:lstStyle/>
                    <a:p>
                      <a:pPr algn="ctr"/>
                      <a:r>
                        <a:rPr lang="en-US" altLang="zh-CN" sz="1800" dirty="0" err="1" smtClean="0">
                          <a:latin typeface="Calibri" panose="020F0502020204030204" pitchFamily="34" charset="0"/>
                          <a:cs typeface="Calibri" panose="020F0502020204030204" pitchFamily="34" charset="0"/>
                        </a:rPr>
                        <a:t>Mdtest</a:t>
                      </a:r>
                      <a:r>
                        <a:rPr lang="en-US" altLang="zh-CN" sz="1800" dirty="0" smtClean="0">
                          <a:latin typeface="Calibri" panose="020F0502020204030204" pitchFamily="34" charset="0"/>
                          <a:cs typeface="Calibri" panose="020F0502020204030204" pitchFamily="34" charset="0"/>
                        </a:rPr>
                        <a:t> create (MD)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Calibri" panose="020F0502020204030204" pitchFamily="34" charset="0"/>
                          <a:cs typeface="Calibri" panose="020F0502020204030204" pitchFamily="34" charset="0"/>
                        </a:rPr>
                        <a:t>Traditional</a:t>
                      </a:r>
                      <a:endParaRPr lang="zh-CN" altLang="en-US" sz="1800" dirty="0" smtClean="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100.0%</a:t>
                      </a:r>
                      <a:endParaRPr lang="zh-CN" altLang="en-US"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61254283"/>
                  </a:ext>
                </a:extLst>
              </a:tr>
            </a:tbl>
          </a:graphicData>
        </a:graphic>
      </p:graphicFrame>
    </p:spTree>
    <p:extLst>
      <p:ext uri="{BB962C8B-B14F-4D97-AF65-F5344CB8AC3E}">
        <p14:creationId xmlns:p14="http://schemas.microsoft.com/office/powerpoint/2010/main" val="20776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Metadata Load Balance Study</a:t>
            </a:r>
            <a:endParaRPr lang="zh-CN" altLang="en-US" dirty="0"/>
          </a:p>
        </p:txBody>
      </p:sp>
      <p:sp>
        <p:nvSpPr>
          <p:cNvPr id="3" name="内容占位符 2"/>
          <p:cNvSpPr>
            <a:spLocks noGrp="1"/>
          </p:cNvSpPr>
          <p:nvPr>
            <p:ph idx="1"/>
          </p:nvPr>
        </p:nvSpPr>
        <p:spPr>
          <a:xfrm>
            <a:off x="838200" y="1213837"/>
            <a:ext cx="10515600" cy="2681786"/>
          </a:xfrm>
        </p:spPr>
        <p:txBody>
          <a:bodyPr>
            <a:normAutofit/>
          </a:bodyPr>
          <a:lstStyle/>
          <a:p>
            <a:r>
              <a:rPr lang="en-US" altLang="zh-CN" dirty="0"/>
              <a:t>5 </a:t>
            </a:r>
            <a:r>
              <a:rPr lang="en-US" altLang="zh-CN" dirty="0" smtClean="0"/>
              <a:t>representative workloads</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804635439"/>
              </p:ext>
            </p:extLst>
          </p:nvPr>
        </p:nvGraphicFramePr>
        <p:xfrm>
          <a:off x="838200" y="1764563"/>
          <a:ext cx="8207477" cy="2194560"/>
        </p:xfrm>
        <a:graphic>
          <a:graphicData uri="http://schemas.openxmlformats.org/drawingml/2006/table">
            <a:tbl>
              <a:tblPr firstRow="1" bandRow="1">
                <a:tableStyleId>{5C22544A-7EE6-4342-B048-85BDC9FD1C3A}</a:tableStyleId>
              </a:tblPr>
              <a:tblGrid>
                <a:gridCol w="3575915">
                  <a:extLst>
                    <a:ext uri="{9D8B030D-6E8A-4147-A177-3AD203B41FA5}">
                      <a16:colId xmlns:a16="http://schemas.microsoft.com/office/drawing/2014/main" val="2302084016"/>
                    </a:ext>
                  </a:extLst>
                </a:gridCol>
                <a:gridCol w="2372014">
                  <a:extLst>
                    <a:ext uri="{9D8B030D-6E8A-4147-A177-3AD203B41FA5}">
                      <a16:colId xmlns:a16="http://schemas.microsoft.com/office/drawing/2014/main" val="1988307700"/>
                    </a:ext>
                  </a:extLst>
                </a:gridCol>
                <a:gridCol w="2259548">
                  <a:extLst>
                    <a:ext uri="{9D8B030D-6E8A-4147-A177-3AD203B41FA5}">
                      <a16:colId xmlns:a16="http://schemas.microsoft.com/office/drawing/2014/main" val="3267255108"/>
                    </a:ext>
                  </a:extLst>
                </a:gridCol>
              </a:tblGrid>
              <a:tr h="219797">
                <a:tc>
                  <a:txBody>
                    <a:bodyPr/>
                    <a:lstStyle/>
                    <a:p>
                      <a:pPr algn="ctr"/>
                      <a:r>
                        <a:rPr lang="en-US" altLang="zh-CN" sz="1800" b="0" dirty="0" smtClean="0">
                          <a:latin typeface="Calibri" panose="020F0502020204030204" pitchFamily="34" charset="0"/>
                          <a:cs typeface="Calibri" panose="020F0502020204030204" pitchFamily="34" charset="0"/>
                        </a:rPr>
                        <a:t>Workload</a:t>
                      </a:r>
                      <a:endParaRPr lang="zh-CN" altLang="en-US" sz="1800" b="0" dirty="0">
                        <a:latin typeface="Calibri" panose="020F0502020204030204" pitchFamily="34" charset="0"/>
                        <a:cs typeface="Calibri" panose="020F0502020204030204" pitchFamily="34" charset="0"/>
                      </a:endParaRPr>
                    </a:p>
                  </a:txBody>
                  <a:tcPr anchor="ctr"/>
                </a:tc>
                <a:tc>
                  <a:txBody>
                    <a:bodyPr/>
                    <a:lstStyle/>
                    <a:p>
                      <a:pPr algn="ctr"/>
                      <a:r>
                        <a:rPr lang="en-US" altLang="zh-CN" sz="1800" b="0" dirty="0" smtClean="0">
                          <a:latin typeface="Calibri" panose="020F0502020204030204" pitchFamily="34" charset="0"/>
                          <a:cs typeface="Calibri" panose="020F0502020204030204" pitchFamily="34" charset="0"/>
                        </a:rPr>
                        <a:t>Scenario</a:t>
                      </a:r>
                      <a:endParaRPr lang="zh-CN" altLang="en-US" sz="1800" b="0" dirty="0">
                        <a:latin typeface="Calibri" panose="020F0502020204030204" pitchFamily="34" charset="0"/>
                        <a:cs typeface="Calibri" panose="020F0502020204030204" pitchFamily="34" charset="0"/>
                      </a:endParaRPr>
                    </a:p>
                  </a:txBody>
                  <a:tcPr anchor="ctr"/>
                </a:tc>
                <a:tc>
                  <a:txBody>
                    <a:bodyPr/>
                    <a:lstStyle/>
                    <a:p>
                      <a:pPr algn="ctr"/>
                      <a:r>
                        <a:rPr lang="en-US" altLang="zh-CN" sz="1800" b="0" dirty="0" err="1" smtClean="0">
                          <a:latin typeface="Calibri" panose="020F0502020204030204" pitchFamily="34" charset="0"/>
                          <a:cs typeface="Calibri" panose="020F0502020204030204" pitchFamily="34" charset="0"/>
                        </a:rPr>
                        <a:t>Meta_op</a:t>
                      </a:r>
                      <a:r>
                        <a:rPr lang="en-US" altLang="zh-CN" sz="1800" b="0" dirty="0" smtClean="0">
                          <a:latin typeface="Calibri" panose="020F0502020204030204" pitchFamily="34" charset="0"/>
                          <a:cs typeface="Calibri" panose="020F0502020204030204" pitchFamily="34" charset="0"/>
                        </a:rPr>
                        <a:t> Ratio</a:t>
                      </a:r>
                      <a:endParaRPr lang="zh-CN" altLang="en-US" sz="1800"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0883036"/>
                  </a:ext>
                </a:extLst>
              </a:tr>
              <a:tr h="307715">
                <a:tc>
                  <a:txBody>
                    <a:bodyPr/>
                    <a:lstStyle/>
                    <a:p>
                      <a:pPr algn="ctr"/>
                      <a:r>
                        <a:rPr lang="en-US" altLang="zh-CN" sz="1800" dirty="0" smtClean="0">
                          <a:latin typeface="Calibri" panose="020F0502020204030204" pitchFamily="34" charset="0"/>
                          <a:cs typeface="Calibri" panose="020F0502020204030204" pitchFamily="34" charset="0"/>
                        </a:rPr>
                        <a:t>CNN image pre-process (CNN)</a:t>
                      </a:r>
                      <a:endParaRPr lang="zh-CN" altLang="en-US" sz="1800" dirty="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Machine Learning</a:t>
                      </a:r>
                      <a:endParaRPr lang="zh-CN" altLang="en-US" sz="1800" dirty="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78.1%</a:t>
                      </a:r>
                      <a:endParaRPr lang="zh-CN" altLang="en-US"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126045912"/>
                  </a:ext>
                </a:extLst>
              </a:tr>
              <a:tr h="307715">
                <a:tc>
                  <a:txBody>
                    <a:bodyPr/>
                    <a:lstStyle/>
                    <a:p>
                      <a:pPr algn="ctr"/>
                      <a:r>
                        <a:rPr lang="en-US" altLang="zh-CN" sz="1800" dirty="0" smtClean="0">
                          <a:latin typeface="Calibri" panose="020F0502020204030204" pitchFamily="34" charset="0"/>
                          <a:cs typeface="Calibri" panose="020F0502020204030204" pitchFamily="34" charset="0"/>
                        </a:rPr>
                        <a:t>NLP training (NLP)</a:t>
                      </a:r>
                      <a:endParaRPr lang="zh-CN" altLang="en-US" sz="18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Calibri" panose="020F0502020204030204" pitchFamily="34" charset="0"/>
                          <a:cs typeface="Calibri" panose="020F0502020204030204" pitchFamily="34" charset="0"/>
                        </a:rPr>
                        <a:t>Machine Learning</a:t>
                      </a:r>
                      <a:endParaRPr lang="zh-CN" altLang="en-US" sz="1800" dirty="0" smtClean="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92.8%</a:t>
                      </a:r>
                      <a:endParaRPr lang="zh-CN" altLang="en-US"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45115421"/>
                  </a:ext>
                </a:extLst>
              </a:tr>
              <a:tr h="307715">
                <a:tc>
                  <a:txBody>
                    <a:bodyPr/>
                    <a:lstStyle/>
                    <a:p>
                      <a:pPr algn="ctr"/>
                      <a:r>
                        <a:rPr lang="en-US" altLang="zh-CN" sz="1800" dirty="0" smtClean="0">
                          <a:latin typeface="Calibri" panose="020F0502020204030204" pitchFamily="34" charset="0"/>
                          <a:cs typeface="Calibri" panose="020F0502020204030204" pitchFamily="34" charset="0"/>
                        </a:rPr>
                        <a:t>Web trace</a:t>
                      </a:r>
                      <a:r>
                        <a:rPr lang="en-US" altLang="zh-CN" sz="1800" baseline="0" dirty="0" smtClean="0">
                          <a:latin typeface="Calibri" panose="020F0502020204030204" pitchFamily="34" charset="0"/>
                          <a:cs typeface="Calibri" panose="020F0502020204030204" pitchFamily="34" charset="0"/>
                        </a:rPr>
                        <a:t> replay (Web)</a:t>
                      </a:r>
                      <a:endParaRPr lang="zh-CN" altLang="en-US" sz="1800" dirty="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Traditional</a:t>
                      </a:r>
                      <a:endParaRPr lang="zh-CN" altLang="en-US" sz="1800" dirty="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57.2%</a:t>
                      </a:r>
                      <a:endParaRPr lang="zh-CN" altLang="en-US"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1550088"/>
                  </a:ext>
                </a:extLst>
              </a:tr>
              <a:tr h="307715">
                <a:tc>
                  <a:txBody>
                    <a:bodyPr/>
                    <a:lstStyle/>
                    <a:p>
                      <a:pPr algn="ctr"/>
                      <a:r>
                        <a:rPr lang="en-US" altLang="zh-CN" sz="1800" dirty="0" err="1" smtClean="0">
                          <a:latin typeface="Calibri" panose="020F0502020204030204" pitchFamily="34" charset="0"/>
                          <a:cs typeface="Calibri" panose="020F0502020204030204" pitchFamily="34" charset="0"/>
                        </a:rPr>
                        <a:t>Filebench</a:t>
                      </a:r>
                      <a:r>
                        <a:rPr lang="en-US" altLang="zh-CN" sz="1800" baseline="0" dirty="0" smtClean="0">
                          <a:latin typeface="Calibri" panose="020F0502020204030204" pitchFamily="34" charset="0"/>
                          <a:cs typeface="Calibri" panose="020F0502020204030204" pitchFamily="34" charset="0"/>
                        </a:rPr>
                        <a:t> </a:t>
                      </a:r>
                      <a:r>
                        <a:rPr lang="en-US" altLang="zh-CN" sz="1800" baseline="0" dirty="0" err="1" smtClean="0">
                          <a:latin typeface="Calibri" panose="020F0502020204030204" pitchFamily="34" charset="0"/>
                          <a:cs typeface="Calibri" panose="020F0502020204030204" pitchFamily="34" charset="0"/>
                        </a:rPr>
                        <a:t>Zipfian</a:t>
                      </a:r>
                      <a:r>
                        <a:rPr lang="en-US" altLang="zh-CN" sz="1800" baseline="0" dirty="0" smtClean="0">
                          <a:latin typeface="Calibri" panose="020F0502020204030204" pitchFamily="34" charset="0"/>
                          <a:cs typeface="Calibri" panose="020F0502020204030204" pitchFamily="34" charset="0"/>
                        </a:rPr>
                        <a:t> read </a:t>
                      </a:r>
                      <a:r>
                        <a:rPr lang="en-US" altLang="zh-CN" sz="1800" dirty="0" smtClean="0">
                          <a:latin typeface="Calibri" panose="020F0502020204030204" pitchFamily="34" charset="0"/>
                          <a:cs typeface="Calibri" panose="020F0502020204030204" pitchFamily="34" charset="0"/>
                        </a:rPr>
                        <a:t>(</a:t>
                      </a:r>
                      <a:r>
                        <a:rPr lang="en-US" altLang="zh-CN" sz="1800" dirty="0" err="1" smtClean="0">
                          <a:latin typeface="Calibri" panose="020F0502020204030204" pitchFamily="34" charset="0"/>
                          <a:cs typeface="Calibri" panose="020F0502020204030204" pitchFamily="34" charset="0"/>
                        </a:rPr>
                        <a:t>Zipf</a:t>
                      </a:r>
                      <a:r>
                        <a:rPr lang="en-US" altLang="zh-CN" sz="1800" dirty="0" smtClean="0">
                          <a:latin typeface="Calibri" panose="020F0502020204030204" pitchFamily="34" charset="0"/>
                          <a:cs typeface="Calibri" panose="020F0502020204030204" pitchFamily="34" charset="0"/>
                        </a:rPr>
                        <a:t>)</a:t>
                      </a:r>
                      <a:endParaRPr lang="zh-CN" altLang="en-US" sz="18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Calibri" panose="020F0502020204030204" pitchFamily="34" charset="0"/>
                          <a:cs typeface="Calibri" panose="020F0502020204030204" pitchFamily="34" charset="0"/>
                        </a:rPr>
                        <a:t>Traditional</a:t>
                      </a:r>
                      <a:endParaRPr lang="zh-CN" altLang="en-US" sz="1800" dirty="0" smtClean="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50.0%</a:t>
                      </a:r>
                      <a:endParaRPr lang="zh-CN" altLang="en-US"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36843475"/>
                  </a:ext>
                </a:extLst>
              </a:tr>
              <a:tr h="307715">
                <a:tc>
                  <a:txBody>
                    <a:bodyPr/>
                    <a:lstStyle/>
                    <a:p>
                      <a:pPr algn="ctr"/>
                      <a:r>
                        <a:rPr lang="en-US" altLang="zh-CN" sz="1800" dirty="0" err="1" smtClean="0">
                          <a:latin typeface="Calibri" panose="020F0502020204030204" pitchFamily="34" charset="0"/>
                          <a:cs typeface="Calibri" panose="020F0502020204030204" pitchFamily="34" charset="0"/>
                        </a:rPr>
                        <a:t>Mdtest</a:t>
                      </a:r>
                      <a:r>
                        <a:rPr lang="en-US" altLang="zh-CN" sz="1800" dirty="0" smtClean="0">
                          <a:latin typeface="Calibri" panose="020F0502020204030204" pitchFamily="34" charset="0"/>
                          <a:cs typeface="Calibri" panose="020F0502020204030204" pitchFamily="34" charset="0"/>
                        </a:rPr>
                        <a:t> create (MD)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Calibri" panose="020F0502020204030204" pitchFamily="34" charset="0"/>
                          <a:cs typeface="Calibri" panose="020F0502020204030204" pitchFamily="34" charset="0"/>
                        </a:rPr>
                        <a:t>Traditional</a:t>
                      </a:r>
                      <a:endParaRPr lang="zh-CN" altLang="en-US" sz="1800" dirty="0" smtClean="0">
                        <a:latin typeface="Calibri" panose="020F0502020204030204" pitchFamily="34" charset="0"/>
                        <a:cs typeface="Calibri" panose="020F0502020204030204" pitchFamily="34" charset="0"/>
                      </a:endParaRPr>
                    </a:p>
                  </a:txBody>
                  <a:tcPr anchor="ctr"/>
                </a:tc>
                <a:tc>
                  <a:txBody>
                    <a:bodyPr/>
                    <a:lstStyle/>
                    <a:p>
                      <a:pPr algn="ctr"/>
                      <a:r>
                        <a:rPr lang="en-US" altLang="zh-CN" sz="1800" dirty="0" smtClean="0">
                          <a:latin typeface="Calibri" panose="020F0502020204030204" pitchFamily="34" charset="0"/>
                          <a:cs typeface="Calibri" panose="020F0502020204030204" pitchFamily="34" charset="0"/>
                        </a:rPr>
                        <a:t>100.0%</a:t>
                      </a:r>
                      <a:endParaRPr lang="zh-CN" altLang="en-US"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61254283"/>
                  </a:ext>
                </a:extLst>
              </a:tr>
            </a:tbl>
          </a:graphicData>
        </a:graphic>
      </p:graphicFrame>
      <p:sp>
        <p:nvSpPr>
          <p:cNvPr id="5" name="内容占位符 2"/>
          <p:cNvSpPr txBox="1">
            <a:spLocks/>
          </p:cNvSpPr>
          <p:nvPr/>
        </p:nvSpPr>
        <p:spPr>
          <a:xfrm>
            <a:off x="838200" y="4032148"/>
            <a:ext cx="10515600" cy="2330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Ø"/>
              <a:defRPr sz="2400" b="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2000" b="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b="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1" kern="1200" baseline="0">
                <a:solidFill>
                  <a:schemeClr val="tx1"/>
                </a:solidFill>
                <a:latin typeface="+mn-ea"/>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latin typeface="Calibri" panose="020F0502020204030204" pitchFamily="34" charset="0"/>
                <a:cs typeface="Calibri" panose="020F0502020204030204" pitchFamily="34" charset="0"/>
              </a:rPr>
              <a:t>Machine Configurations</a:t>
            </a:r>
          </a:p>
        </p:txBody>
      </p:sp>
      <p:graphicFrame>
        <p:nvGraphicFramePr>
          <p:cNvPr id="6" name="表格 5"/>
          <p:cNvGraphicFramePr>
            <a:graphicFrameLocks noGrp="1"/>
          </p:cNvGraphicFramePr>
          <p:nvPr>
            <p:extLst>
              <p:ext uri="{D42A27DB-BD31-4B8C-83A1-F6EECF244321}">
                <p14:modId xmlns:p14="http://schemas.microsoft.com/office/powerpoint/2010/main" val="3557217712"/>
              </p:ext>
            </p:extLst>
          </p:nvPr>
        </p:nvGraphicFramePr>
        <p:xfrm>
          <a:off x="838200" y="4636728"/>
          <a:ext cx="8207478" cy="1854200"/>
        </p:xfrm>
        <a:graphic>
          <a:graphicData uri="http://schemas.openxmlformats.org/drawingml/2006/table">
            <a:tbl>
              <a:tblPr bandRow="1">
                <a:tableStyleId>{5C22544A-7EE6-4342-B048-85BDC9FD1C3A}</a:tableStyleId>
              </a:tblPr>
              <a:tblGrid>
                <a:gridCol w="4103739">
                  <a:extLst>
                    <a:ext uri="{9D8B030D-6E8A-4147-A177-3AD203B41FA5}">
                      <a16:colId xmlns:a16="http://schemas.microsoft.com/office/drawing/2014/main" val="1702521549"/>
                    </a:ext>
                  </a:extLst>
                </a:gridCol>
                <a:gridCol w="4103739">
                  <a:extLst>
                    <a:ext uri="{9D8B030D-6E8A-4147-A177-3AD203B41FA5}">
                      <a16:colId xmlns:a16="http://schemas.microsoft.com/office/drawing/2014/main" val="1376633201"/>
                    </a:ext>
                  </a:extLst>
                </a:gridCol>
              </a:tblGrid>
              <a:tr h="370840">
                <a:tc>
                  <a:txBody>
                    <a:bodyPr/>
                    <a:lstStyle/>
                    <a:p>
                      <a:r>
                        <a:rPr lang="en-US" altLang="zh-CN" dirty="0" smtClean="0">
                          <a:latin typeface="Calibri" panose="020F0502020204030204" pitchFamily="34" charset="0"/>
                          <a:cs typeface="Calibri" panose="020F0502020204030204" pitchFamily="34" charset="0"/>
                        </a:rPr>
                        <a:t>Metadata Server (MDS)</a:t>
                      </a:r>
                      <a:endParaRPr lang="zh-CN" altLang="en-US" dirty="0">
                        <a:latin typeface="Calibri" panose="020F0502020204030204" pitchFamily="34" charset="0"/>
                        <a:cs typeface="Calibri" panose="020F0502020204030204" pitchFamily="34" charset="0"/>
                      </a:endParaRPr>
                    </a:p>
                  </a:txBody>
                  <a:tcPr/>
                </a:tc>
                <a:tc>
                  <a:txBody>
                    <a:bodyPr/>
                    <a:lstStyle/>
                    <a:p>
                      <a:r>
                        <a:rPr lang="en-US" altLang="zh-CN" dirty="0" smtClean="0">
                          <a:latin typeface="Calibri" panose="020F0502020204030204" pitchFamily="34" charset="0"/>
                          <a:cs typeface="Calibri" panose="020F0502020204030204" pitchFamily="34" charset="0"/>
                        </a:rPr>
                        <a:t>5 nodes, 1</a:t>
                      </a:r>
                      <a:r>
                        <a:rPr lang="en-US" altLang="zh-CN" baseline="0" dirty="0" smtClean="0">
                          <a:latin typeface="Calibri" panose="020F0502020204030204" pitchFamily="34" charset="0"/>
                          <a:cs typeface="Calibri" panose="020F0502020204030204" pitchFamily="34" charset="0"/>
                        </a:rPr>
                        <a:t> MDS per node</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88341339"/>
                  </a:ext>
                </a:extLst>
              </a:tr>
              <a:tr h="370840">
                <a:tc>
                  <a:txBody>
                    <a:bodyPr/>
                    <a:lstStyle/>
                    <a:p>
                      <a:r>
                        <a:rPr lang="en-US" altLang="zh-CN" dirty="0" smtClean="0">
                          <a:latin typeface="Calibri" panose="020F0502020204030204" pitchFamily="34" charset="0"/>
                          <a:cs typeface="Calibri" panose="020F0502020204030204" pitchFamily="34" charset="0"/>
                        </a:rPr>
                        <a:t>Data Server (DS)</a:t>
                      </a:r>
                      <a:endParaRPr lang="zh-CN" altLang="en-US" dirty="0">
                        <a:latin typeface="Calibri" panose="020F0502020204030204" pitchFamily="34" charset="0"/>
                        <a:cs typeface="Calibri" panose="020F0502020204030204" pitchFamily="34" charset="0"/>
                      </a:endParaRPr>
                    </a:p>
                  </a:txBody>
                  <a:tcPr/>
                </a:tc>
                <a:tc>
                  <a:txBody>
                    <a:bodyPr/>
                    <a:lstStyle/>
                    <a:p>
                      <a:r>
                        <a:rPr lang="en-US" altLang="zh-CN" dirty="0" smtClean="0">
                          <a:latin typeface="Calibri" panose="020F0502020204030204" pitchFamily="34" charset="0"/>
                          <a:cs typeface="Calibri" panose="020F0502020204030204" pitchFamily="34" charset="0"/>
                        </a:rPr>
                        <a:t>5 nodes, 1</a:t>
                      </a:r>
                      <a:r>
                        <a:rPr lang="en-US" altLang="zh-CN" baseline="0" dirty="0" smtClean="0">
                          <a:latin typeface="Calibri" panose="020F0502020204030204" pitchFamily="34" charset="0"/>
                          <a:cs typeface="Calibri" panose="020F0502020204030204" pitchFamily="34" charset="0"/>
                        </a:rPr>
                        <a:t> DS per node</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09784803"/>
                  </a:ext>
                </a:extLst>
              </a:tr>
              <a:tr h="370840">
                <a:tc>
                  <a:txBody>
                    <a:bodyPr/>
                    <a:lstStyle/>
                    <a:p>
                      <a:r>
                        <a:rPr lang="en-US" altLang="zh-CN" dirty="0" smtClean="0">
                          <a:latin typeface="Calibri" panose="020F0502020204030204" pitchFamily="34" charset="0"/>
                          <a:cs typeface="Calibri" panose="020F0502020204030204" pitchFamily="34" charset="0"/>
                        </a:rPr>
                        <a:t>Client</a:t>
                      </a:r>
                      <a:endParaRPr lang="zh-CN" altLang="en-US" dirty="0">
                        <a:latin typeface="Calibri" panose="020F0502020204030204" pitchFamily="34" charset="0"/>
                        <a:cs typeface="Calibri" panose="020F0502020204030204" pitchFamily="34" charset="0"/>
                      </a:endParaRPr>
                    </a:p>
                  </a:txBody>
                  <a:tcPr/>
                </a:tc>
                <a:tc>
                  <a:txBody>
                    <a:bodyPr/>
                    <a:lstStyle/>
                    <a:p>
                      <a:r>
                        <a:rPr lang="en-US" altLang="zh-CN" dirty="0" smtClean="0">
                          <a:latin typeface="Calibri" panose="020F0502020204030204" pitchFamily="34" charset="0"/>
                          <a:cs typeface="Calibri" panose="020F0502020204030204" pitchFamily="34" charset="0"/>
                        </a:rPr>
                        <a:t>5 nodes, 20 clients</a:t>
                      </a:r>
                      <a:r>
                        <a:rPr lang="en-US" altLang="zh-CN" baseline="0" dirty="0" smtClean="0">
                          <a:latin typeface="Calibri" panose="020F0502020204030204" pitchFamily="34" charset="0"/>
                          <a:cs typeface="Calibri" panose="020F0502020204030204" pitchFamily="34" charset="0"/>
                        </a:rPr>
                        <a:t> per node</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95216052"/>
                  </a:ext>
                </a:extLst>
              </a:tr>
              <a:tr h="370840">
                <a:tc>
                  <a:txBody>
                    <a:bodyPr/>
                    <a:lstStyle/>
                    <a:p>
                      <a:r>
                        <a:rPr lang="en-US" altLang="zh-CN" dirty="0" smtClean="0">
                          <a:latin typeface="Calibri" panose="020F0502020204030204" pitchFamily="34" charset="0"/>
                          <a:cs typeface="Calibri" panose="020F0502020204030204" pitchFamily="34" charset="0"/>
                        </a:rPr>
                        <a:t>Network</a:t>
                      </a:r>
                      <a:endParaRPr lang="zh-CN" altLang="en-US" dirty="0">
                        <a:latin typeface="Calibri" panose="020F0502020204030204" pitchFamily="34" charset="0"/>
                        <a:cs typeface="Calibri" panose="020F0502020204030204" pitchFamily="34" charset="0"/>
                      </a:endParaRPr>
                    </a:p>
                  </a:txBody>
                  <a:tcPr/>
                </a:tc>
                <a:tc>
                  <a:txBody>
                    <a:bodyPr/>
                    <a:lstStyle/>
                    <a:p>
                      <a:r>
                        <a:rPr lang="en-US" altLang="zh-CN" dirty="0" smtClean="0">
                          <a:latin typeface="Calibri" panose="020F0502020204030204" pitchFamily="34" charset="0"/>
                          <a:cs typeface="Calibri" panose="020F0502020204030204" pitchFamily="34" charset="0"/>
                        </a:rPr>
                        <a:t>56Gb/s </a:t>
                      </a:r>
                      <a:r>
                        <a:rPr lang="en-US" altLang="zh-CN" dirty="0" err="1" smtClean="0">
                          <a:latin typeface="Calibri" panose="020F0502020204030204" pitchFamily="34" charset="0"/>
                          <a:cs typeface="Calibri" panose="020F0502020204030204" pitchFamily="34" charset="0"/>
                        </a:rPr>
                        <a:t>IPoIB</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91408932"/>
                  </a:ext>
                </a:extLst>
              </a:tr>
              <a:tr h="370840">
                <a:tc>
                  <a:txBody>
                    <a:bodyPr/>
                    <a:lstStyle/>
                    <a:p>
                      <a:r>
                        <a:rPr lang="en-US" altLang="zh-CN" dirty="0" smtClean="0">
                          <a:latin typeface="Calibri" panose="020F0502020204030204" pitchFamily="34" charset="0"/>
                          <a:cs typeface="Calibri" panose="020F0502020204030204" pitchFamily="34" charset="0"/>
                        </a:rPr>
                        <a:t>Persistent Storage</a:t>
                      </a:r>
                      <a:endParaRPr lang="zh-CN" altLang="en-US" dirty="0">
                        <a:latin typeface="Calibri" panose="020F0502020204030204" pitchFamily="34" charset="0"/>
                        <a:cs typeface="Calibri" panose="020F0502020204030204" pitchFamily="34" charset="0"/>
                      </a:endParaRPr>
                    </a:p>
                  </a:txBody>
                  <a:tcPr/>
                </a:tc>
                <a:tc>
                  <a:txBody>
                    <a:bodyPr/>
                    <a:lstStyle/>
                    <a:p>
                      <a:r>
                        <a:rPr lang="en-US" altLang="zh-CN" dirty="0" err="1" smtClean="0">
                          <a:latin typeface="Calibri" panose="020F0502020204030204" pitchFamily="34" charset="0"/>
                          <a:cs typeface="Calibri" panose="020F0502020204030204" pitchFamily="34" charset="0"/>
                        </a:rPr>
                        <a:t>NVMe</a:t>
                      </a:r>
                      <a:r>
                        <a:rPr lang="en-US" altLang="zh-CN" dirty="0" smtClean="0">
                          <a:latin typeface="Calibri" panose="020F0502020204030204" pitchFamily="34" charset="0"/>
                          <a:cs typeface="Calibri" panose="020F0502020204030204" pitchFamily="34" charset="0"/>
                        </a:rPr>
                        <a:t> SSD (Intel P4610)</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3117736"/>
                  </a:ext>
                </a:extLst>
              </a:tr>
            </a:tbl>
          </a:graphicData>
        </a:graphic>
      </p:graphicFrame>
    </p:spTree>
    <p:extLst>
      <p:ext uri="{BB962C8B-B14F-4D97-AF65-F5344CB8AC3E}">
        <p14:creationId xmlns:p14="http://schemas.microsoft.com/office/powerpoint/2010/main" val="164154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Metadata Load Balance Study</a:t>
            </a:r>
            <a:endParaRPr lang="zh-CN" altLang="en-US" dirty="0"/>
          </a:p>
        </p:txBody>
      </p:sp>
      <p:sp>
        <p:nvSpPr>
          <p:cNvPr id="3" name="内容占位符 2"/>
          <p:cNvSpPr>
            <a:spLocks noGrp="1"/>
          </p:cNvSpPr>
          <p:nvPr>
            <p:ph idx="1"/>
          </p:nvPr>
        </p:nvSpPr>
        <p:spPr/>
        <p:txBody>
          <a:bodyPr/>
          <a:lstStyle/>
          <a:p>
            <a:r>
              <a:rPr lang="en-US" altLang="zh-CN" dirty="0" smtClean="0"/>
              <a:t>We measure the </a:t>
            </a:r>
            <a:r>
              <a:rPr lang="en-US" altLang="zh-CN" b="1" dirty="0" smtClean="0">
                <a:solidFill>
                  <a:srgbClr val="FF0000"/>
                </a:solidFill>
              </a:rPr>
              <a:t>fraction</a:t>
            </a:r>
            <a:r>
              <a:rPr lang="en-US" altLang="zh-CN" dirty="0" smtClean="0"/>
              <a:t> of metadata requests received by each MDS w.r.t 5 workloads.</a:t>
            </a:r>
            <a:endParaRPr lang="zh-CN" altLang="en-US" b="1" dirty="0">
              <a:solidFill>
                <a:srgbClr val="FF0000"/>
              </a:solidFill>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86" y="2321981"/>
            <a:ext cx="5616872" cy="4120739"/>
          </a:xfrm>
          <a:prstGeom prst="rect">
            <a:avLst/>
          </a:prstGeom>
        </p:spPr>
      </p:pic>
    </p:spTree>
    <p:extLst>
      <p:ext uri="{BB962C8B-B14F-4D97-AF65-F5344CB8AC3E}">
        <p14:creationId xmlns:p14="http://schemas.microsoft.com/office/powerpoint/2010/main" val="398874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Metadata Load Balance Study</a:t>
            </a:r>
            <a:endParaRPr lang="zh-CN" altLang="en-US" dirty="0"/>
          </a:p>
        </p:txBody>
      </p:sp>
      <p:sp>
        <p:nvSpPr>
          <p:cNvPr id="3" name="内容占位符 2"/>
          <p:cNvSpPr>
            <a:spLocks noGrp="1"/>
          </p:cNvSpPr>
          <p:nvPr>
            <p:ph idx="1"/>
          </p:nvPr>
        </p:nvSpPr>
        <p:spPr/>
        <p:txBody>
          <a:bodyPr/>
          <a:lstStyle/>
          <a:p>
            <a:r>
              <a:rPr lang="en-US" altLang="zh-CN" dirty="0" smtClean="0"/>
              <a:t>We measure the </a:t>
            </a:r>
            <a:r>
              <a:rPr lang="en-US" altLang="zh-CN" b="1" dirty="0" smtClean="0">
                <a:solidFill>
                  <a:srgbClr val="FF0000"/>
                </a:solidFill>
              </a:rPr>
              <a:t>fraction</a:t>
            </a:r>
            <a:r>
              <a:rPr lang="en-US" altLang="zh-CN" dirty="0" smtClean="0"/>
              <a:t> of metadata requests received by each MDS w.r.t 5 workloads.</a:t>
            </a:r>
            <a:endParaRPr lang="zh-CN" altLang="en-US" b="1" dirty="0">
              <a:solidFill>
                <a:srgbClr val="FF0000"/>
              </a:solidFill>
            </a:endParaRPr>
          </a:p>
        </p:txBody>
      </p:sp>
      <p:pic>
        <p:nvPicPr>
          <p:cNvPr id="8" name="图片 7"/>
          <p:cNvPicPr>
            <a:picLocks noChangeAspect="1"/>
          </p:cNvPicPr>
          <p:nvPr/>
        </p:nvPicPr>
        <p:blipFill>
          <a:blip r:embed="rId3"/>
          <a:stretch>
            <a:fillRect/>
          </a:stretch>
        </p:blipFill>
        <p:spPr>
          <a:xfrm>
            <a:off x="838200" y="2321981"/>
            <a:ext cx="5632445" cy="4120739"/>
          </a:xfrm>
          <a:prstGeom prst="rect">
            <a:avLst/>
          </a:prstGeom>
        </p:spPr>
      </p:pic>
      <p:sp>
        <p:nvSpPr>
          <p:cNvPr id="5" name="圆角矩形 4"/>
          <p:cNvSpPr/>
          <p:nvPr/>
        </p:nvSpPr>
        <p:spPr>
          <a:xfrm>
            <a:off x="6996508" y="2802770"/>
            <a:ext cx="3831429" cy="1033929"/>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smtClean="0">
                <a:solidFill>
                  <a:schemeClr val="tx1"/>
                </a:solidFill>
                <a:latin typeface="Calibri" panose="020F0502020204030204" pitchFamily="34" charset="0"/>
                <a:cs typeface="Calibri" panose="020F0502020204030204" pitchFamily="34" charset="0"/>
              </a:rPr>
              <a:t>Imbalanced </a:t>
            </a:r>
            <a:r>
              <a:rPr lang="en-US" altLang="zh-CN" sz="2400" dirty="0">
                <a:solidFill>
                  <a:schemeClr val="tx1"/>
                </a:solidFill>
                <a:latin typeface="Calibri" panose="020F0502020204030204" pitchFamily="34" charset="0"/>
                <a:cs typeface="Calibri" panose="020F0502020204030204" pitchFamily="34" charset="0"/>
              </a:rPr>
              <a:t>phenomenon exists in all </a:t>
            </a:r>
            <a:r>
              <a:rPr lang="en-US" altLang="zh-CN" sz="2400" dirty="0" smtClean="0">
                <a:solidFill>
                  <a:schemeClr val="tx1"/>
                </a:solidFill>
                <a:latin typeface="Calibri" panose="020F0502020204030204" pitchFamily="34" charset="0"/>
                <a:cs typeface="Calibri" panose="020F0502020204030204" pitchFamily="34" charset="0"/>
              </a:rPr>
              <a:t>workloads!</a:t>
            </a:r>
            <a:endParaRPr lang="en-US" altLang="zh-CN" sz="2400" dirty="0">
              <a:solidFill>
                <a:schemeClr val="tx1"/>
              </a:solidFill>
              <a:latin typeface="Calibri" panose="020F0502020204030204" pitchFamily="34" charset="0"/>
              <a:cs typeface="Calibri" panose="020F0502020204030204" pitchFamily="34" charset="0"/>
            </a:endParaRPr>
          </a:p>
        </p:txBody>
      </p:sp>
      <p:pic>
        <p:nvPicPr>
          <p:cNvPr id="4" name="图片 3" descr="Smiley Emoticon Sad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800" y="2959734"/>
            <a:ext cx="720000" cy="720000"/>
          </a:xfrm>
          <a:prstGeom prst="rect">
            <a:avLst/>
          </a:prstGeom>
        </p:spPr>
      </p:pic>
    </p:spTree>
    <p:extLst>
      <p:ext uri="{BB962C8B-B14F-4D97-AF65-F5344CB8AC3E}">
        <p14:creationId xmlns:p14="http://schemas.microsoft.com/office/powerpoint/2010/main" val="1048841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Calibri" panose="020F0502020204030204" pitchFamily="34" charset="0"/>
                <a:cs typeface="Calibri" panose="020F0502020204030204" pitchFamily="34" charset="0"/>
              </a:rPr>
              <a:t>Distributed File Systems (DFSs)</a:t>
            </a:r>
            <a:endParaRPr lang="zh-CN" altLang="en-US" b="1" dirty="0">
              <a:latin typeface="Calibri" panose="020F0502020204030204" pitchFamily="34" charset="0"/>
              <a:cs typeface="Calibri" panose="020F0502020204030204" pitchFamily="34" charset="0"/>
            </a:endParaRPr>
          </a:p>
        </p:txBody>
      </p:sp>
      <p:pic>
        <p:nvPicPr>
          <p:cNvPr id="1028" name="Picture 4" descr="about cep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32" t="11341" r="13909" b="12905"/>
          <a:stretch/>
        </p:blipFill>
        <p:spPr bwMode="auto">
          <a:xfrm>
            <a:off x="5535327" y="4874874"/>
            <a:ext cx="827733" cy="10935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doop HDFS – Deep Dive Tech Blog"/>
          <p:cNvPicPr>
            <a:picLocks noChangeAspect="1" noChangeArrowheads="1"/>
          </p:cNvPicPr>
          <p:nvPr/>
        </p:nvPicPr>
        <p:blipFill rotWithShape="1">
          <a:blip r:embed="rId6">
            <a:extLst>
              <a:ext uri="{28A0092B-C50C-407E-A947-70E740481C1C}">
                <a14:useLocalDpi xmlns:a14="http://schemas.microsoft.com/office/drawing/2010/main" val="0"/>
              </a:ext>
            </a:extLst>
          </a:blip>
          <a:srcRect l="18231" t="23031" r="23704" b="35248"/>
          <a:stretch/>
        </p:blipFill>
        <p:spPr bwMode="auto">
          <a:xfrm>
            <a:off x="6892875" y="4874874"/>
            <a:ext cx="2069583" cy="6970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ALLTERA TECHNOLOGIES - LUSTRE"/>
          <p:cNvPicPr>
            <a:picLocks noGrp="1" noChangeAspect="1" noChangeArrowheads="1"/>
          </p:cNvPicPr>
          <p:nvPr>
            <p:ph idx="1"/>
          </p:nvPr>
        </p:nvPicPr>
        <p:blipFill rotWithShape="1">
          <a:blip r:embed="rId7">
            <a:extLst>
              <a:ext uri="{28A0092B-C50C-407E-A947-70E740481C1C}">
                <a14:useLocalDpi xmlns:a14="http://schemas.microsoft.com/office/drawing/2010/main" val="0"/>
              </a:ext>
            </a:extLst>
          </a:blip>
          <a:srcRect l="22247" t="16261" r="22418" b="16609"/>
          <a:stretch/>
        </p:blipFill>
        <p:spPr bwMode="auto">
          <a:xfrm>
            <a:off x="3079360" y="4874874"/>
            <a:ext cx="1911890" cy="8697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立捷速能股份有限公司"/>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2536" b="16298"/>
          <a:stretch/>
        </p:blipFill>
        <p:spPr bwMode="auto">
          <a:xfrm>
            <a:off x="1018579" y="4874874"/>
            <a:ext cx="1614600" cy="98760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lusterFS | Iserver Admin"/>
          <p:cNvPicPr>
            <a:picLocks noChangeAspect="1" noChangeArrowheads="1"/>
          </p:cNvPicPr>
          <p:nvPr/>
        </p:nvPicPr>
        <p:blipFill rotWithShape="1">
          <a:blip r:embed="rId9">
            <a:extLst>
              <a:ext uri="{28A0092B-C50C-407E-A947-70E740481C1C}">
                <a14:useLocalDpi xmlns:a14="http://schemas.microsoft.com/office/drawing/2010/main" val="0"/>
              </a:ext>
            </a:extLst>
          </a:blip>
          <a:srcRect l="6633" t="14664" r="6262" b="11001"/>
          <a:stretch/>
        </p:blipFill>
        <p:spPr bwMode="auto">
          <a:xfrm>
            <a:off x="9413828" y="4874874"/>
            <a:ext cx="1309894" cy="1117868"/>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 7"/>
          <p:cNvSpPr/>
          <p:nvPr/>
        </p:nvSpPr>
        <p:spPr>
          <a:xfrm>
            <a:off x="1018579" y="3653890"/>
            <a:ext cx="9861231" cy="490908"/>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000" dirty="0" smtClean="0">
                <a:solidFill>
                  <a:schemeClr val="tx1"/>
                </a:solidFill>
                <a:latin typeface="Calibri" panose="020F0502020204030204" pitchFamily="34" charset="0"/>
                <a:cs typeface="Calibri" panose="020F0502020204030204" pitchFamily="34" charset="0"/>
              </a:rPr>
              <a:t>Distributed File Systems</a:t>
            </a:r>
            <a:endParaRPr lang="en-US" altLang="zh-CN" sz="2000" dirty="0">
              <a:solidFill>
                <a:schemeClr val="tx1"/>
              </a:solidFill>
              <a:latin typeface="Calibri" panose="020F0502020204030204" pitchFamily="34" charset="0"/>
              <a:cs typeface="Calibri" panose="020F0502020204030204" pitchFamily="34" charset="0"/>
            </a:endParaRPr>
          </a:p>
        </p:txBody>
      </p:sp>
      <p:pic>
        <p:nvPicPr>
          <p:cNvPr id="4" name="图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23294" y="1638516"/>
            <a:ext cx="1020698" cy="1020698"/>
          </a:xfrm>
          <a:prstGeom prst="rect">
            <a:avLst/>
          </a:prstGeom>
        </p:spPr>
      </p:pic>
      <p:pic>
        <p:nvPicPr>
          <p:cNvPr id="5" name="图片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23268" y="1608416"/>
            <a:ext cx="1101190" cy="1101190"/>
          </a:xfrm>
          <a:prstGeom prst="rect">
            <a:avLst/>
          </a:prstGeom>
        </p:spPr>
      </p:pic>
      <p:pic>
        <p:nvPicPr>
          <p:cNvPr id="6" name="图片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45800" y="1606709"/>
            <a:ext cx="1105751" cy="1105751"/>
          </a:xfrm>
          <a:prstGeom prst="rect">
            <a:avLst/>
          </a:prstGeom>
        </p:spPr>
      </p:pic>
      <p:sp>
        <p:nvSpPr>
          <p:cNvPr id="7" name="矩形 6"/>
          <p:cNvSpPr/>
          <p:nvPr/>
        </p:nvSpPr>
        <p:spPr>
          <a:xfrm>
            <a:off x="2294672" y="2737225"/>
            <a:ext cx="726481" cy="369332"/>
          </a:xfrm>
          <a:prstGeom prst="rect">
            <a:avLst/>
          </a:prstGeom>
        </p:spPr>
        <p:txBody>
          <a:bodyPr wrap="none">
            <a:spAutoFit/>
          </a:bodyPr>
          <a:lstStyle/>
          <a:p>
            <a:pPr algn="ctr"/>
            <a:r>
              <a:rPr lang="en-US" altLang="zh-CN" dirty="0" smtClean="0">
                <a:latin typeface="Calibri" panose="020F0502020204030204" pitchFamily="34" charset="0"/>
                <a:cs typeface="Calibri" panose="020F0502020204030204" pitchFamily="34" charset="0"/>
              </a:rPr>
              <a:t>Cloud</a:t>
            </a:r>
            <a:endParaRPr lang="zh-CN" altLang="en-US" dirty="0"/>
          </a:p>
        </p:txBody>
      </p:sp>
      <p:sp>
        <p:nvSpPr>
          <p:cNvPr id="20" name="矩形 19"/>
          <p:cNvSpPr/>
          <p:nvPr/>
        </p:nvSpPr>
        <p:spPr>
          <a:xfrm>
            <a:off x="5531147" y="2732561"/>
            <a:ext cx="375423" cy="369332"/>
          </a:xfrm>
          <a:prstGeom prst="rect">
            <a:avLst/>
          </a:prstGeom>
        </p:spPr>
        <p:txBody>
          <a:bodyPr wrap="none">
            <a:spAutoFit/>
          </a:bodyPr>
          <a:lstStyle/>
          <a:p>
            <a:pPr algn="ctr"/>
            <a:r>
              <a:rPr lang="en-US" altLang="zh-CN" dirty="0" smtClean="0">
                <a:latin typeface="Calibri" panose="020F0502020204030204" pitchFamily="34" charset="0"/>
                <a:cs typeface="Calibri" panose="020F0502020204030204" pitchFamily="34" charset="0"/>
              </a:rPr>
              <a:t>AI</a:t>
            </a:r>
            <a:endParaRPr lang="zh-CN" altLang="en-US" dirty="0"/>
          </a:p>
        </p:txBody>
      </p:sp>
      <p:sp>
        <p:nvSpPr>
          <p:cNvPr id="21" name="矩形 20"/>
          <p:cNvSpPr/>
          <p:nvPr/>
        </p:nvSpPr>
        <p:spPr>
          <a:xfrm>
            <a:off x="8497166" y="2740080"/>
            <a:ext cx="570989" cy="369332"/>
          </a:xfrm>
          <a:prstGeom prst="rect">
            <a:avLst/>
          </a:prstGeom>
        </p:spPr>
        <p:txBody>
          <a:bodyPr wrap="none">
            <a:spAutoFit/>
          </a:bodyPr>
          <a:lstStyle/>
          <a:p>
            <a:pPr algn="ctr"/>
            <a:r>
              <a:rPr lang="en-US" altLang="zh-CN" dirty="0" smtClean="0">
                <a:latin typeface="Calibri" panose="020F0502020204030204" pitchFamily="34" charset="0"/>
                <a:cs typeface="Calibri" panose="020F0502020204030204" pitchFamily="34" charset="0"/>
              </a:rPr>
              <a:t>HPC</a:t>
            </a:r>
            <a:endParaRPr lang="zh-CN" altLang="en-US" dirty="0"/>
          </a:p>
        </p:txBody>
      </p:sp>
      <p:pic>
        <p:nvPicPr>
          <p:cNvPr id="15" name="图片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27576" y="3156165"/>
            <a:ext cx="462502" cy="428985"/>
          </a:xfrm>
          <a:prstGeom prst="rect">
            <a:avLst/>
          </a:prstGeom>
        </p:spPr>
      </p:pic>
      <p:pic>
        <p:nvPicPr>
          <p:cNvPr id="27" name="图片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89493" y="3156165"/>
            <a:ext cx="462502" cy="428985"/>
          </a:xfrm>
          <a:prstGeom prst="rect">
            <a:avLst/>
          </a:prstGeom>
        </p:spPr>
      </p:pic>
      <p:pic>
        <p:nvPicPr>
          <p:cNvPr id="28" name="图片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51409" y="3156165"/>
            <a:ext cx="462502" cy="428985"/>
          </a:xfrm>
          <a:prstGeom prst="rect">
            <a:avLst/>
          </a:prstGeom>
        </p:spPr>
      </p:pic>
      <p:cxnSp>
        <p:nvCxnSpPr>
          <p:cNvPr id="9" name="肘形连接符 8"/>
          <p:cNvCxnSpPr>
            <a:stCxn id="8" idx="2"/>
            <a:endCxn id="1028" idx="0"/>
          </p:cNvCxnSpPr>
          <p:nvPr/>
        </p:nvCxnSpPr>
        <p:spPr>
          <a:xfrm rot="5400000">
            <a:off x="5584157" y="4509836"/>
            <a:ext cx="730076" cy="1"/>
          </a:xfrm>
          <a:prstGeom prst="bentConnector3">
            <a:avLst/>
          </a:prstGeom>
          <a:ln>
            <a:tailEnd type="none"/>
          </a:ln>
        </p:spPr>
        <p:style>
          <a:lnRef idx="3">
            <a:schemeClr val="dk1"/>
          </a:lnRef>
          <a:fillRef idx="0">
            <a:schemeClr val="dk1"/>
          </a:fillRef>
          <a:effectRef idx="2">
            <a:schemeClr val="dk1"/>
          </a:effectRef>
          <a:fontRef idx="minor">
            <a:schemeClr val="tx1"/>
          </a:fontRef>
        </p:style>
      </p:cxnSp>
      <p:cxnSp>
        <p:nvCxnSpPr>
          <p:cNvPr id="11" name="肘形连接符 10"/>
          <p:cNvCxnSpPr>
            <a:stCxn id="8" idx="2"/>
            <a:endCxn id="1032" idx="0"/>
          </p:cNvCxnSpPr>
          <p:nvPr/>
        </p:nvCxnSpPr>
        <p:spPr>
          <a:xfrm rot="5400000">
            <a:off x="4627212" y="3552891"/>
            <a:ext cx="730076" cy="1913890"/>
          </a:xfrm>
          <a:prstGeom prst="bentConnector3">
            <a:avLst/>
          </a:prstGeom>
          <a:ln>
            <a:tailEnd type="none"/>
          </a:ln>
        </p:spPr>
        <p:style>
          <a:lnRef idx="3">
            <a:schemeClr val="dk1"/>
          </a:lnRef>
          <a:fillRef idx="0">
            <a:schemeClr val="dk1"/>
          </a:fillRef>
          <a:effectRef idx="2">
            <a:schemeClr val="dk1"/>
          </a:effectRef>
          <a:fontRef idx="minor">
            <a:schemeClr val="tx1"/>
          </a:fontRef>
        </p:style>
      </p:cxnSp>
      <p:cxnSp>
        <p:nvCxnSpPr>
          <p:cNvPr id="13" name="肘形连接符 12"/>
          <p:cNvCxnSpPr>
            <a:stCxn id="8" idx="2"/>
            <a:endCxn id="1034" idx="0"/>
          </p:cNvCxnSpPr>
          <p:nvPr/>
        </p:nvCxnSpPr>
        <p:spPr>
          <a:xfrm rot="5400000">
            <a:off x="3522499" y="2448178"/>
            <a:ext cx="730076" cy="4123316"/>
          </a:xfrm>
          <a:prstGeom prst="bentConnector3">
            <a:avLst/>
          </a:prstGeom>
          <a:ln>
            <a:tailEnd type="none"/>
          </a:ln>
        </p:spPr>
        <p:style>
          <a:lnRef idx="3">
            <a:schemeClr val="dk1"/>
          </a:lnRef>
          <a:fillRef idx="0">
            <a:schemeClr val="dk1"/>
          </a:fillRef>
          <a:effectRef idx="2">
            <a:schemeClr val="dk1"/>
          </a:effectRef>
          <a:fontRef idx="minor">
            <a:schemeClr val="tx1"/>
          </a:fontRef>
        </p:style>
      </p:cxnSp>
      <p:cxnSp>
        <p:nvCxnSpPr>
          <p:cNvPr id="17" name="肘形连接符 16"/>
          <p:cNvCxnSpPr>
            <a:stCxn id="8" idx="2"/>
            <a:endCxn id="1030" idx="0"/>
          </p:cNvCxnSpPr>
          <p:nvPr/>
        </p:nvCxnSpPr>
        <p:spPr>
          <a:xfrm rot="16200000" flipH="1">
            <a:off x="6573393" y="3520600"/>
            <a:ext cx="730076" cy="1978472"/>
          </a:xfrm>
          <a:prstGeom prst="bentConnector3">
            <a:avLst/>
          </a:prstGeom>
          <a:ln>
            <a:tailEnd type="none"/>
          </a:ln>
        </p:spPr>
        <p:style>
          <a:lnRef idx="3">
            <a:schemeClr val="dk1"/>
          </a:lnRef>
          <a:fillRef idx="0">
            <a:schemeClr val="dk1"/>
          </a:fillRef>
          <a:effectRef idx="2">
            <a:schemeClr val="dk1"/>
          </a:effectRef>
          <a:fontRef idx="minor">
            <a:schemeClr val="tx1"/>
          </a:fontRef>
        </p:style>
      </p:cxnSp>
      <p:cxnSp>
        <p:nvCxnSpPr>
          <p:cNvPr id="19" name="肘形连接符 18"/>
          <p:cNvCxnSpPr>
            <a:stCxn id="8" idx="2"/>
            <a:endCxn id="1040" idx="0"/>
          </p:cNvCxnSpPr>
          <p:nvPr/>
        </p:nvCxnSpPr>
        <p:spPr>
          <a:xfrm rot="16200000" flipH="1">
            <a:off x="7643947" y="2450046"/>
            <a:ext cx="730076" cy="4119580"/>
          </a:xfrm>
          <a:prstGeom prst="bentConnector3">
            <a:avLst/>
          </a:prstGeom>
          <a:ln>
            <a:tailEnd type="none"/>
          </a:ln>
        </p:spPr>
        <p:style>
          <a:lnRef idx="3">
            <a:schemeClr val="dk1"/>
          </a:lnRef>
          <a:fillRef idx="0">
            <a:schemeClr val="dk1"/>
          </a:fillRef>
          <a:effectRef idx="2">
            <a:schemeClr val="dk1"/>
          </a:effectRef>
          <a:fontRef idx="minor">
            <a:schemeClr val="tx1"/>
          </a:fontRef>
        </p:style>
      </p:cxnSp>
      <p:pic>
        <p:nvPicPr>
          <p:cNvPr id="3" name="音频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40298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Metadata Load Balance Study</a:t>
            </a:r>
            <a:endParaRPr lang="zh-CN" altLang="en-US" dirty="0"/>
          </a:p>
        </p:txBody>
      </p:sp>
      <p:sp>
        <p:nvSpPr>
          <p:cNvPr id="3" name="内容占位符 2"/>
          <p:cNvSpPr>
            <a:spLocks noGrp="1"/>
          </p:cNvSpPr>
          <p:nvPr>
            <p:ph idx="1"/>
          </p:nvPr>
        </p:nvSpPr>
        <p:spPr/>
        <p:txBody>
          <a:bodyPr/>
          <a:lstStyle/>
          <a:p>
            <a:r>
              <a:rPr lang="en-US" altLang="zh-CN" dirty="0" smtClean="0"/>
              <a:t>We measure the </a:t>
            </a:r>
            <a:r>
              <a:rPr lang="en-US" altLang="zh-CN" b="1" dirty="0" smtClean="0">
                <a:solidFill>
                  <a:srgbClr val="FF0000"/>
                </a:solidFill>
              </a:rPr>
              <a:t>fraction</a:t>
            </a:r>
            <a:r>
              <a:rPr lang="en-US" altLang="zh-CN" dirty="0" smtClean="0"/>
              <a:t> of metadata requests received by each MDS w.r.t 5 workloads.</a:t>
            </a:r>
            <a:endParaRPr lang="zh-CN" altLang="en-US" b="1" dirty="0">
              <a:solidFill>
                <a:srgbClr val="FF0000"/>
              </a:solidFill>
            </a:endParaRPr>
          </a:p>
        </p:txBody>
      </p:sp>
      <p:pic>
        <p:nvPicPr>
          <p:cNvPr id="8" name="图片 7"/>
          <p:cNvPicPr>
            <a:picLocks noChangeAspect="1"/>
          </p:cNvPicPr>
          <p:nvPr/>
        </p:nvPicPr>
        <p:blipFill>
          <a:blip r:embed="rId3"/>
          <a:stretch>
            <a:fillRect/>
          </a:stretch>
        </p:blipFill>
        <p:spPr>
          <a:xfrm>
            <a:off x="838200" y="2321981"/>
            <a:ext cx="5632445" cy="4120739"/>
          </a:xfrm>
          <a:prstGeom prst="rect">
            <a:avLst/>
          </a:prstGeom>
        </p:spPr>
      </p:pic>
      <p:sp>
        <p:nvSpPr>
          <p:cNvPr id="5" name="圆角矩形 4"/>
          <p:cNvSpPr/>
          <p:nvPr/>
        </p:nvSpPr>
        <p:spPr>
          <a:xfrm>
            <a:off x="6996508" y="2802770"/>
            <a:ext cx="3831429" cy="1033929"/>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smtClean="0">
                <a:solidFill>
                  <a:schemeClr val="tx1"/>
                </a:solidFill>
                <a:latin typeface="Calibri" panose="020F0502020204030204" pitchFamily="34" charset="0"/>
                <a:cs typeface="Calibri" panose="020F0502020204030204" pitchFamily="34" charset="0"/>
              </a:rPr>
              <a:t>Imbalanced </a:t>
            </a:r>
            <a:r>
              <a:rPr lang="en-US" altLang="zh-CN" sz="2400" dirty="0">
                <a:solidFill>
                  <a:schemeClr val="tx1"/>
                </a:solidFill>
                <a:latin typeface="Calibri" panose="020F0502020204030204" pitchFamily="34" charset="0"/>
                <a:cs typeface="Calibri" panose="020F0502020204030204" pitchFamily="34" charset="0"/>
              </a:rPr>
              <a:t>phenomenon exists in all </a:t>
            </a:r>
            <a:r>
              <a:rPr lang="en-US" altLang="zh-CN" sz="2400" dirty="0" smtClean="0">
                <a:solidFill>
                  <a:schemeClr val="tx1"/>
                </a:solidFill>
                <a:latin typeface="Calibri" panose="020F0502020204030204" pitchFamily="34" charset="0"/>
                <a:cs typeface="Calibri" panose="020F0502020204030204" pitchFamily="34" charset="0"/>
              </a:rPr>
              <a:t>workloads!</a:t>
            </a:r>
            <a:endParaRPr lang="en-US" altLang="zh-CN" sz="2400" dirty="0">
              <a:solidFill>
                <a:schemeClr val="tx1"/>
              </a:solidFill>
              <a:latin typeface="Calibri" panose="020F0502020204030204" pitchFamily="34" charset="0"/>
              <a:cs typeface="Calibri" panose="020F0502020204030204" pitchFamily="34" charset="0"/>
            </a:endParaRPr>
          </a:p>
        </p:txBody>
      </p:sp>
      <p:pic>
        <p:nvPicPr>
          <p:cNvPr id="4" name="图片 3" descr="Smiley Emoticon Sad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800" y="2959734"/>
            <a:ext cx="720000" cy="720000"/>
          </a:xfrm>
          <a:prstGeom prst="rect">
            <a:avLst/>
          </a:prstGeom>
        </p:spPr>
      </p:pic>
      <p:sp>
        <p:nvSpPr>
          <p:cNvPr id="7" name="圆角矩形 6"/>
          <p:cNvSpPr/>
          <p:nvPr/>
        </p:nvSpPr>
        <p:spPr>
          <a:xfrm>
            <a:off x="6996507" y="4517659"/>
            <a:ext cx="3831429" cy="1209712"/>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smtClean="0">
                <a:solidFill>
                  <a:schemeClr val="tx1"/>
                </a:solidFill>
                <a:latin typeface="Calibri" panose="020F0502020204030204" pitchFamily="34" charset="0"/>
                <a:cs typeface="Calibri" panose="020F0502020204030204" pitchFamily="34" charset="0"/>
              </a:rPr>
              <a:t>For some workloads, metadata load concentrates on a single MDS!</a:t>
            </a:r>
            <a:endParaRPr lang="en-US" altLang="zh-CN" sz="2400" dirty="0">
              <a:solidFill>
                <a:schemeClr val="tx1"/>
              </a:solidFill>
              <a:latin typeface="Calibri" panose="020F0502020204030204" pitchFamily="34" charset="0"/>
              <a:cs typeface="Calibri" panose="020F0502020204030204" pitchFamily="34" charset="0"/>
            </a:endParaRPr>
          </a:p>
        </p:txBody>
      </p:sp>
      <p:pic>
        <p:nvPicPr>
          <p:cNvPr id="9" name="图片 8" descr="Smiley Emoticon Sad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798" y="4762515"/>
            <a:ext cx="720000" cy="720000"/>
          </a:xfrm>
          <a:prstGeom prst="rect">
            <a:avLst/>
          </a:prstGeom>
        </p:spPr>
      </p:pic>
    </p:spTree>
    <p:extLst>
      <p:ext uri="{BB962C8B-B14F-4D97-AF65-F5344CB8AC3E}">
        <p14:creationId xmlns:p14="http://schemas.microsoft.com/office/powerpoint/2010/main" val="56720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Inaccurate View of MDS Cluster Load</a:t>
            </a:r>
            <a:endParaRPr lang="en-US" dirty="0"/>
          </a:p>
        </p:txBody>
      </p:sp>
      <p:sp>
        <p:nvSpPr>
          <p:cNvPr id="3" name="内容占位符 2"/>
          <p:cNvSpPr>
            <a:spLocks noGrp="1"/>
          </p:cNvSpPr>
          <p:nvPr>
            <p:ph idx="1"/>
          </p:nvPr>
        </p:nvSpPr>
        <p:spPr/>
        <p:txBody>
          <a:bodyPr/>
          <a:lstStyle/>
          <a:p>
            <a:r>
              <a:rPr lang="en-US" dirty="0" smtClean="0"/>
              <a:t>Case study: </a:t>
            </a:r>
            <a:r>
              <a:rPr lang="en-US" dirty="0" err="1" smtClean="0"/>
              <a:t>Filebench-Zipfian</a:t>
            </a:r>
            <a:endParaRPr lang="en-US" dirty="0"/>
          </a:p>
        </p:txBody>
      </p:sp>
      <p:pic>
        <p:nvPicPr>
          <p:cNvPr id="15" name="图片 14"/>
          <p:cNvPicPr>
            <a:picLocks noChangeAspect="1"/>
          </p:cNvPicPr>
          <p:nvPr/>
        </p:nvPicPr>
        <p:blipFill>
          <a:blip r:embed="rId3"/>
          <a:stretch>
            <a:fillRect/>
          </a:stretch>
        </p:blipFill>
        <p:spPr>
          <a:xfrm>
            <a:off x="1473360" y="2090815"/>
            <a:ext cx="3725324" cy="2703183"/>
          </a:xfrm>
          <a:prstGeom prst="rect">
            <a:avLst/>
          </a:prstGeom>
        </p:spPr>
      </p:pic>
      <p:pic>
        <p:nvPicPr>
          <p:cNvPr id="16" name="图片 15"/>
          <p:cNvPicPr>
            <a:picLocks noChangeAspect="1"/>
          </p:cNvPicPr>
          <p:nvPr/>
        </p:nvPicPr>
        <p:blipFill rotWithShape="1">
          <a:blip r:embed="rId4"/>
          <a:srcRect b="94722"/>
          <a:stretch/>
        </p:blipFill>
        <p:spPr>
          <a:xfrm>
            <a:off x="1353032" y="1849837"/>
            <a:ext cx="4141053" cy="145572"/>
          </a:xfrm>
          <a:prstGeom prst="rect">
            <a:avLst/>
          </a:prstGeom>
        </p:spPr>
      </p:pic>
      <p:sp>
        <p:nvSpPr>
          <p:cNvPr id="7" name="文本框 6"/>
          <p:cNvSpPr txBox="1"/>
          <p:nvPr/>
        </p:nvSpPr>
        <p:spPr>
          <a:xfrm>
            <a:off x="1937338" y="4793998"/>
            <a:ext cx="2797369" cy="369332"/>
          </a:xfrm>
          <a:prstGeom prst="rect">
            <a:avLst/>
          </a:prstGeom>
          <a:noFill/>
        </p:spPr>
        <p:txBody>
          <a:bodyPr wrap="none" rtlCol="0">
            <a:spAutoFit/>
          </a:bodyPr>
          <a:lstStyle/>
          <a:p>
            <a:pPr algn="ctr"/>
            <a:r>
              <a:rPr lang="en-US" b="1" dirty="0" smtClean="0">
                <a:solidFill>
                  <a:srgbClr val="FF0000"/>
                </a:solidFill>
                <a:latin typeface="Calibri" panose="020F0502020204030204" pitchFamily="34" charset="0"/>
                <a:cs typeface="Calibri" panose="020F0502020204030204" pitchFamily="34" charset="0"/>
              </a:rPr>
              <a:t>ill-balanced between [5,20]</a:t>
            </a:r>
            <a:endParaRPr lang="en-US"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498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Inaccurate View of MDS Cluster Load</a:t>
            </a:r>
            <a:endParaRPr lang="en-US" dirty="0"/>
          </a:p>
        </p:txBody>
      </p:sp>
      <p:sp>
        <p:nvSpPr>
          <p:cNvPr id="3" name="内容占位符 2"/>
          <p:cNvSpPr>
            <a:spLocks noGrp="1"/>
          </p:cNvSpPr>
          <p:nvPr>
            <p:ph idx="1"/>
          </p:nvPr>
        </p:nvSpPr>
        <p:spPr/>
        <p:txBody>
          <a:bodyPr/>
          <a:lstStyle/>
          <a:p>
            <a:r>
              <a:rPr lang="en-US" dirty="0" smtClean="0"/>
              <a:t>Case study: </a:t>
            </a:r>
            <a:r>
              <a:rPr lang="en-US" dirty="0" err="1" smtClean="0"/>
              <a:t>Filebench-Zipfian</a:t>
            </a:r>
            <a:endParaRPr lang="en-US" dirty="0"/>
          </a:p>
        </p:txBody>
      </p:sp>
      <p:sp>
        <p:nvSpPr>
          <p:cNvPr id="16" name="文本框 15"/>
          <p:cNvSpPr txBox="1"/>
          <p:nvPr/>
        </p:nvSpPr>
        <p:spPr>
          <a:xfrm>
            <a:off x="1937338" y="4793998"/>
            <a:ext cx="2797369" cy="369332"/>
          </a:xfrm>
          <a:prstGeom prst="rect">
            <a:avLst/>
          </a:prstGeom>
          <a:noFill/>
        </p:spPr>
        <p:txBody>
          <a:bodyPr wrap="none" rtlCol="0">
            <a:spAutoFit/>
          </a:bodyPr>
          <a:lstStyle/>
          <a:p>
            <a:pPr algn="ctr"/>
            <a:r>
              <a:rPr lang="en-US" b="1" dirty="0" smtClean="0">
                <a:solidFill>
                  <a:srgbClr val="FF0000"/>
                </a:solidFill>
                <a:latin typeface="Calibri" panose="020F0502020204030204" pitchFamily="34" charset="0"/>
                <a:cs typeface="Calibri" panose="020F0502020204030204" pitchFamily="34" charset="0"/>
              </a:rPr>
              <a:t>ill-balanced between [5,20]</a:t>
            </a:r>
            <a:endParaRPr lang="en-US" b="1" dirty="0">
              <a:solidFill>
                <a:srgbClr val="FF0000"/>
              </a:solidFill>
              <a:latin typeface="Calibri" panose="020F0502020204030204" pitchFamily="34" charset="0"/>
              <a:cs typeface="Calibri" panose="020F0502020204030204" pitchFamily="34" charset="0"/>
            </a:endParaRPr>
          </a:p>
        </p:txBody>
      </p:sp>
      <p:sp>
        <p:nvSpPr>
          <p:cNvPr id="17" name="文本框 16"/>
          <p:cNvSpPr txBox="1"/>
          <p:nvPr/>
        </p:nvSpPr>
        <p:spPr>
          <a:xfrm>
            <a:off x="6219459" y="4793998"/>
            <a:ext cx="4757073" cy="369332"/>
          </a:xfrm>
          <a:prstGeom prst="rect">
            <a:avLst/>
          </a:prstGeom>
          <a:noFill/>
        </p:spPr>
        <p:txBody>
          <a:bodyPr wrap="none" rtlCol="0">
            <a:spAutoFit/>
          </a:bodyPr>
          <a:lstStyle/>
          <a:p>
            <a:pPr algn="ctr"/>
            <a:r>
              <a:rPr lang="en-US" b="1" dirty="0" smtClean="0">
                <a:solidFill>
                  <a:srgbClr val="FF0000"/>
                </a:solidFill>
                <a:latin typeface="Calibri" panose="020F0502020204030204" pitchFamily="34" charset="0"/>
                <a:cs typeface="Calibri" panose="020F0502020204030204" pitchFamily="34" charset="0"/>
              </a:rPr>
              <a:t>almost no migrations took place </a:t>
            </a:r>
            <a:r>
              <a:rPr lang="en-US" altLang="zh-CN" b="1" dirty="0" smtClean="0">
                <a:solidFill>
                  <a:srgbClr val="FF0000"/>
                </a:solidFill>
                <a:latin typeface="Calibri" panose="020F0502020204030204" pitchFamily="34" charset="0"/>
                <a:cs typeface="Calibri" panose="020F0502020204030204" pitchFamily="34" charset="0"/>
              </a:rPr>
              <a:t>between [5,20]</a:t>
            </a:r>
            <a:endParaRPr lang="en-US" b="1" dirty="0">
              <a:solidFill>
                <a:srgbClr val="FF0000"/>
              </a:solidFill>
              <a:latin typeface="Calibri" panose="020F0502020204030204" pitchFamily="34" charset="0"/>
              <a:cs typeface="Calibri" panose="020F0502020204030204" pitchFamily="34" charset="0"/>
            </a:endParaRPr>
          </a:p>
        </p:txBody>
      </p:sp>
      <p:pic>
        <p:nvPicPr>
          <p:cNvPr id="18" name="图片 17"/>
          <p:cNvPicPr>
            <a:picLocks noChangeAspect="1"/>
          </p:cNvPicPr>
          <p:nvPr/>
        </p:nvPicPr>
        <p:blipFill>
          <a:blip r:embed="rId3"/>
          <a:stretch>
            <a:fillRect/>
          </a:stretch>
        </p:blipFill>
        <p:spPr>
          <a:xfrm>
            <a:off x="6734718" y="2090815"/>
            <a:ext cx="3725324" cy="2703183"/>
          </a:xfrm>
          <a:prstGeom prst="rect">
            <a:avLst/>
          </a:prstGeom>
        </p:spPr>
      </p:pic>
      <p:pic>
        <p:nvPicPr>
          <p:cNvPr id="19" name="图片 18"/>
          <p:cNvPicPr>
            <a:picLocks noChangeAspect="1"/>
          </p:cNvPicPr>
          <p:nvPr/>
        </p:nvPicPr>
        <p:blipFill>
          <a:blip r:embed="rId4"/>
          <a:stretch>
            <a:fillRect/>
          </a:stretch>
        </p:blipFill>
        <p:spPr>
          <a:xfrm>
            <a:off x="1473360" y="2090815"/>
            <a:ext cx="3725324" cy="2703183"/>
          </a:xfrm>
          <a:prstGeom prst="rect">
            <a:avLst/>
          </a:prstGeom>
        </p:spPr>
      </p:pic>
      <p:pic>
        <p:nvPicPr>
          <p:cNvPr id="20" name="图片 19"/>
          <p:cNvPicPr>
            <a:picLocks noChangeAspect="1"/>
          </p:cNvPicPr>
          <p:nvPr/>
        </p:nvPicPr>
        <p:blipFill rotWithShape="1">
          <a:blip r:embed="rId5"/>
          <a:srcRect b="94722"/>
          <a:stretch/>
        </p:blipFill>
        <p:spPr>
          <a:xfrm>
            <a:off x="1353032" y="1849837"/>
            <a:ext cx="4141053" cy="145572"/>
          </a:xfrm>
          <a:prstGeom prst="rect">
            <a:avLst/>
          </a:prstGeom>
        </p:spPr>
      </p:pic>
    </p:spTree>
    <p:extLst>
      <p:ext uri="{BB962C8B-B14F-4D97-AF65-F5344CB8AC3E}">
        <p14:creationId xmlns:p14="http://schemas.microsoft.com/office/powerpoint/2010/main" val="3841916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Inaccurate View of MDS Cluster Load</a:t>
            </a:r>
            <a:endParaRPr lang="en-US" dirty="0"/>
          </a:p>
        </p:txBody>
      </p:sp>
      <p:sp>
        <p:nvSpPr>
          <p:cNvPr id="3" name="内容占位符 2"/>
          <p:cNvSpPr>
            <a:spLocks noGrp="1"/>
          </p:cNvSpPr>
          <p:nvPr>
            <p:ph idx="1"/>
          </p:nvPr>
        </p:nvSpPr>
        <p:spPr/>
        <p:txBody>
          <a:bodyPr/>
          <a:lstStyle/>
          <a:p>
            <a:r>
              <a:rPr lang="en-US" dirty="0" smtClean="0"/>
              <a:t>Case study: </a:t>
            </a:r>
            <a:r>
              <a:rPr lang="en-US" dirty="0" err="1" smtClean="0"/>
              <a:t>Filebench-Zipfian</a:t>
            </a:r>
            <a:endParaRPr lang="en-US" dirty="0"/>
          </a:p>
        </p:txBody>
      </p:sp>
      <p:sp>
        <p:nvSpPr>
          <p:cNvPr id="7" name="圆角矩形 6"/>
          <p:cNvSpPr/>
          <p:nvPr/>
        </p:nvSpPr>
        <p:spPr>
          <a:xfrm>
            <a:off x="1014683" y="5178764"/>
            <a:ext cx="10673123" cy="1549696"/>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altLang="zh-CN" sz="2400" dirty="0" smtClean="0">
                <a:solidFill>
                  <a:schemeClr val="tx1"/>
                </a:solidFill>
                <a:latin typeface="Calibri" panose="020F0502020204030204" pitchFamily="34" charset="0"/>
                <a:cs typeface="Calibri" panose="020F0502020204030204" pitchFamily="34" charset="0"/>
              </a:rPr>
              <a:t>Observation &amp; Inefficiency </a:t>
            </a:r>
            <a:r>
              <a:rPr lang="en-US" altLang="zh-CN" sz="2400" dirty="0">
                <a:solidFill>
                  <a:schemeClr val="tx1"/>
                </a:solidFill>
                <a:latin typeface="Calibri" panose="020F0502020204030204" pitchFamily="34" charset="0"/>
                <a:cs typeface="Calibri" panose="020F0502020204030204" pitchFamily="34" charset="0"/>
              </a:rPr>
              <a:t>1</a:t>
            </a:r>
            <a:r>
              <a:rPr lang="en-US" altLang="zh-CN" sz="2400" dirty="0" smtClean="0">
                <a:solidFill>
                  <a:schemeClr val="tx1"/>
                </a:solidFill>
                <a:latin typeface="Calibri" panose="020F0502020204030204" pitchFamily="34" charset="0"/>
                <a:cs typeface="Calibri" panose="020F0502020204030204" pitchFamily="34" charset="0"/>
              </a:rPr>
              <a:t>:</a:t>
            </a:r>
            <a:endParaRPr lang="en-US" altLang="zh-CN" sz="2400" dirty="0">
              <a:solidFill>
                <a:schemeClr val="tx1"/>
              </a:solidFill>
              <a:latin typeface="Calibri" panose="020F0502020204030204" pitchFamily="34" charset="0"/>
              <a:cs typeface="Calibri" panose="020F0502020204030204" pitchFamily="34" charset="0"/>
            </a:endParaRPr>
          </a:p>
          <a:p>
            <a:r>
              <a:rPr lang="en-US" altLang="zh-CN" sz="2400" dirty="0" smtClean="0">
                <a:solidFill>
                  <a:schemeClr val="tx1"/>
                </a:solidFill>
                <a:latin typeface="Calibri" panose="020F0502020204030204" pitchFamily="34" charset="0"/>
                <a:cs typeface="Calibri" panose="020F0502020204030204" pitchFamily="34" charset="0"/>
              </a:rPr>
              <a:t>Existing load model fails to draw an accurate view of the MDS cluster load to discover imbalance timely and trigger re-balance when needed, leading to high re-balance cost and bad overall throughput.</a:t>
            </a:r>
            <a:endParaRPr lang="en-US" altLang="zh-CN" sz="2400" dirty="0">
              <a:solidFill>
                <a:schemeClr val="tx1"/>
              </a:solidFill>
              <a:latin typeface="Calibri" panose="020F0502020204030204" pitchFamily="34" charset="0"/>
              <a:cs typeface="Calibri" panose="020F0502020204030204" pitchFamily="34" charset="0"/>
            </a:endParaRPr>
          </a:p>
        </p:txBody>
      </p:sp>
      <p:pic>
        <p:nvPicPr>
          <p:cNvPr id="10" name="图片 9"/>
          <p:cNvPicPr>
            <a:picLocks noChangeAspect="1"/>
          </p:cNvPicPr>
          <p:nvPr/>
        </p:nvPicPr>
        <p:blipFill>
          <a:blip r:embed="rId3"/>
          <a:stretch>
            <a:fillRect/>
          </a:stretch>
        </p:blipFill>
        <p:spPr>
          <a:xfrm>
            <a:off x="6734718" y="2090815"/>
            <a:ext cx="3725324" cy="2703183"/>
          </a:xfrm>
          <a:prstGeom prst="rect">
            <a:avLst/>
          </a:prstGeom>
        </p:spPr>
      </p:pic>
      <p:pic>
        <p:nvPicPr>
          <p:cNvPr id="11" name="图片 10"/>
          <p:cNvPicPr>
            <a:picLocks noChangeAspect="1"/>
          </p:cNvPicPr>
          <p:nvPr/>
        </p:nvPicPr>
        <p:blipFill>
          <a:blip r:embed="rId4"/>
          <a:stretch>
            <a:fillRect/>
          </a:stretch>
        </p:blipFill>
        <p:spPr>
          <a:xfrm>
            <a:off x="1473360" y="2090815"/>
            <a:ext cx="3725324" cy="2703183"/>
          </a:xfrm>
          <a:prstGeom prst="rect">
            <a:avLst/>
          </a:prstGeom>
        </p:spPr>
      </p:pic>
      <p:pic>
        <p:nvPicPr>
          <p:cNvPr id="12" name="图片 11"/>
          <p:cNvPicPr>
            <a:picLocks noChangeAspect="1"/>
          </p:cNvPicPr>
          <p:nvPr/>
        </p:nvPicPr>
        <p:blipFill rotWithShape="1">
          <a:blip r:embed="rId5"/>
          <a:srcRect b="94722"/>
          <a:stretch/>
        </p:blipFill>
        <p:spPr>
          <a:xfrm>
            <a:off x="1353032" y="1849837"/>
            <a:ext cx="4141053" cy="145572"/>
          </a:xfrm>
          <a:prstGeom prst="rect">
            <a:avLst/>
          </a:prstGeom>
        </p:spPr>
      </p:pic>
      <p:sp>
        <p:nvSpPr>
          <p:cNvPr id="13" name="文本框 12"/>
          <p:cNvSpPr txBox="1"/>
          <p:nvPr/>
        </p:nvSpPr>
        <p:spPr>
          <a:xfrm>
            <a:off x="1937338" y="4793998"/>
            <a:ext cx="2797369" cy="369332"/>
          </a:xfrm>
          <a:prstGeom prst="rect">
            <a:avLst/>
          </a:prstGeom>
          <a:noFill/>
        </p:spPr>
        <p:txBody>
          <a:bodyPr wrap="none" rtlCol="0">
            <a:spAutoFit/>
          </a:bodyPr>
          <a:lstStyle/>
          <a:p>
            <a:pPr algn="ctr"/>
            <a:r>
              <a:rPr lang="en-US" b="1" dirty="0" smtClean="0">
                <a:solidFill>
                  <a:srgbClr val="FF0000"/>
                </a:solidFill>
                <a:latin typeface="Calibri" panose="020F0502020204030204" pitchFamily="34" charset="0"/>
                <a:cs typeface="Calibri" panose="020F0502020204030204" pitchFamily="34" charset="0"/>
              </a:rPr>
              <a:t>ill-balanced between [5,20]</a:t>
            </a:r>
            <a:endParaRPr lang="en-US" b="1" dirty="0">
              <a:solidFill>
                <a:srgbClr val="FF0000"/>
              </a:solidFill>
              <a:latin typeface="Calibri" panose="020F0502020204030204" pitchFamily="34" charset="0"/>
              <a:cs typeface="Calibri" panose="020F0502020204030204" pitchFamily="34" charset="0"/>
            </a:endParaRPr>
          </a:p>
        </p:txBody>
      </p:sp>
      <p:sp>
        <p:nvSpPr>
          <p:cNvPr id="14" name="文本框 13"/>
          <p:cNvSpPr txBox="1"/>
          <p:nvPr/>
        </p:nvSpPr>
        <p:spPr>
          <a:xfrm>
            <a:off x="6219459" y="4793998"/>
            <a:ext cx="4757073" cy="369332"/>
          </a:xfrm>
          <a:prstGeom prst="rect">
            <a:avLst/>
          </a:prstGeom>
          <a:noFill/>
        </p:spPr>
        <p:txBody>
          <a:bodyPr wrap="none" rtlCol="0">
            <a:spAutoFit/>
          </a:bodyPr>
          <a:lstStyle/>
          <a:p>
            <a:pPr algn="ctr"/>
            <a:r>
              <a:rPr lang="en-US" b="1" dirty="0" smtClean="0">
                <a:solidFill>
                  <a:srgbClr val="FF0000"/>
                </a:solidFill>
                <a:latin typeface="Calibri" panose="020F0502020204030204" pitchFamily="34" charset="0"/>
                <a:cs typeface="Calibri" panose="020F0502020204030204" pitchFamily="34" charset="0"/>
              </a:rPr>
              <a:t>almost no migrations took place </a:t>
            </a:r>
            <a:r>
              <a:rPr lang="en-US" altLang="zh-CN" b="1" dirty="0" smtClean="0">
                <a:solidFill>
                  <a:srgbClr val="FF0000"/>
                </a:solidFill>
                <a:latin typeface="Calibri" panose="020F0502020204030204" pitchFamily="34" charset="0"/>
                <a:cs typeface="Calibri" panose="020F0502020204030204" pitchFamily="34" charset="0"/>
              </a:rPr>
              <a:t>between [5,20]</a:t>
            </a:r>
            <a:endParaRPr lang="en-US"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4654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Aggressive </a:t>
            </a:r>
            <a:r>
              <a:rPr lang="en-US" altLang="zh-CN" dirty="0" smtClean="0"/>
              <a:t>Migration Decision Making</a:t>
            </a:r>
            <a:endParaRPr lang="en-US" altLang="zh-CN" dirty="0"/>
          </a:p>
        </p:txBody>
      </p:sp>
      <p:sp>
        <p:nvSpPr>
          <p:cNvPr id="3" name="内容占位符 2"/>
          <p:cNvSpPr>
            <a:spLocks noGrp="1"/>
          </p:cNvSpPr>
          <p:nvPr>
            <p:ph idx="1"/>
          </p:nvPr>
        </p:nvSpPr>
        <p:spPr/>
        <p:txBody>
          <a:bodyPr/>
          <a:lstStyle/>
          <a:p>
            <a:r>
              <a:rPr lang="en-US" dirty="0" smtClean="0"/>
              <a:t>Case study: </a:t>
            </a:r>
            <a:r>
              <a:rPr lang="en-US" dirty="0" err="1" smtClean="0"/>
              <a:t>Filebench-Zipfian</a:t>
            </a:r>
            <a:endParaRPr lang="en-US" dirty="0"/>
          </a:p>
        </p:txBody>
      </p:sp>
      <p:pic>
        <p:nvPicPr>
          <p:cNvPr id="16" name="图片 15"/>
          <p:cNvPicPr>
            <a:picLocks noChangeAspect="1"/>
          </p:cNvPicPr>
          <p:nvPr/>
        </p:nvPicPr>
        <p:blipFill rotWithShape="1">
          <a:blip r:embed="rId3"/>
          <a:srcRect b="94722"/>
          <a:stretch/>
        </p:blipFill>
        <p:spPr>
          <a:xfrm>
            <a:off x="1353032" y="1849837"/>
            <a:ext cx="4141053" cy="145572"/>
          </a:xfrm>
          <a:prstGeom prst="rect">
            <a:avLst/>
          </a:prstGeom>
        </p:spPr>
      </p:pic>
      <p:pic>
        <p:nvPicPr>
          <p:cNvPr id="8" name="图片 7"/>
          <p:cNvPicPr>
            <a:picLocks noChangeAspect="1"/>
          </p:cNvPicPr>
          <p:nvPr/>
        </p:nvPicPr>
        <p:blipFill>
          <a:blip r:embed="rId4"/>
          <a:stretch>
            <a:fillRect/>
          </a:stretch>
        </p:blipFill>
        <p:spPr>
          <a:xfrm>
            <a:off x="1473360" y="2089084"/>
            <a:ext cx="3725324" cy="2703183"/>
          </a:xfrm>
          <a:prstGeom prst="rect">
            <a:avLst/>
          </a:prstGeom>
        </p:spPr>
      </p:pic>
      <p:sp>
        <p:nvSpPr>
          <p:cNvPr id="9" name="文本框 8"/>
          <p:cNvSpPr txBox="1"/>
          <p:nvPr/>
        </p:nvSpPr>
        <p:spPr>
          <a:xfrm>
            <a:off x="1473360" y="4792267"/>
            <a:ext cx="3725324"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cs typeface="Calibri" panose="020F0502020204030204" pitchFamily="34" charset="0"/>
              </a:rPr>
              <a:t>5min: request rate drops sharply</a:t>
            </a:r>
          </a:p>
        </p:txBody>
      </p:sp>
      <p:cxnSp>
        <p:nvCxnSpPr>
          <p:cNvPr id="14" name="直接箭头连接符 13"/>
          <p:cNvCxnSpPr/>
          <p:nvPr/>
        </p:nvCxnSpPr>
        <p:spPr>
          <a:xfrm flipV="1">
            <a:off x="2634711" y="3903495"/>
            <a:ext cx="163826" cy="795097"/>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1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stretch>
            <a:fillRect/>
          </a:stretch>
        </p:blipFill>
        <p:spPr>
          <a:xfrm>
            <a:off x="6733078" y="2090815"/>
            <a:ext cx="3726964" cy="2703935"/>
          </a:xfrm>
          <a:prstGeom prst="rect">
            <a:avLst/>
          </a:prstGeom>
        </p:spPr>
      </p:pic>
      <p:sp>
        <p:nvSpPr>
          <p:cNvPr id="2" name="标题 1"/>
          <p:cNvSpPr>
            <a:spLocks noGrp="1"/>
          </p:cNvSpPr>
          <p:nvPr>
            <p:ph type="title"/>
          </p:nvPr>
        </p:nvSpPr>
        <p:spPr/>
        <p:txBody>
          <a:bodyPr/>
          <a:lstStyle/>
          <a:p>
            <a:r>
              <a:rPr lang="en-US" altLang="zh-CN" dirty="0"/>
              <a:t>Aggressive </a:t>
            </a:r>
            <a:r>
              <a:rPr lang="en-US" altLang="zh-CN" dirty="0" smtClean="0"/>
              <a:t>Migration Decision Making</a:t>
            </a:r>
            <a:endParaRPr lang="en-US" altLang="zh-CN" dirty="0"/>
          </a:p>
        </p:txBody>
      </p:sp>
      <p:sp>
        <p:nvSpPr>
          <p:cNvPr id="3" name="内容占位符 2"/>
          <p:cNvSpPr>
            <a:spLocks noGrp="1"/>
          </p:cNvSpPr>
          <p:nvPr>
            <p:ph idx="1"/>
          </p:nvPr>
        </p:nvSpPr>
        <p:spPr/>
        <p:txBody>
          <a:bodyPr/>
          <a:lstStyle/>
          <a:p>
            <a:r>
              <a:rPr lang="en-US" dirty="0" smtClean="0"/>
              <a:t>Case study: </a:t>
            </a:r>
            <a:r>
              <a:rPr lang="en-US" dirty="0" err="1" smtClean="0"/>
              <a:t>Filebench-Zipfian</a:t>
            </a:r>
            <a:endParaRPr lang="en-US" dirty="0"/>
          </a:p>
        </p:txBody>
      </p:sp>
      <p:pic>
        <p:nvPicPr>
          <p:cNvPr id="16" name="图片 15"/>
          <p:cNvPicPr>
            <a:picLocks noChangeAspect="1"/>
          </p:cNvPicPr>
          <p:nvPr/>
        </p:nvPicPr>
        <p:blipFill rotWithShape="1">
          <a:blip r:embed="rId4"/>
          <a:srcRect b="94722"/>
          <a:stretch/>
        </p:blipFill>
        <p:spPr>
          <a:xfrm>
            <a:off x="1353032" y="1849837"/>
            <a:ext cx="4141053" cy="145572"/>
          </a:xfrm>
          <a:prstGeom prst="rect">
            <a:avLst/>
          </a:prstGeom>
        </p:spPr>
      </p:pic>
      <p:pic>
        <p:nvPicPr>
          <p:cNvPr id="8" name="图片 7"/>
          <p:cNvPicPr>
            <a:picLocks noChangeAspect="1"/>
          </p:cNvPicPr>
          <p:nvPr/>
        </p:nvPicPr>
        <p:blipFill>
          <a:blip r:embed="rId5"/>
          <a:stretch>
            <a:fillRect/>
          </a:stretch>
        </p:blipFill>
        <p:spPr>
          <a:xfrm>
            <a:off x="1473360" y="2089084"/>
            <a:ext cx="3725324" cy="2703183"/>
          </a:xfrm>
          <a:prstGeom prst="rect">
            <a:avLst/>
          </a:prstGeom>
        </p:spPr>
      </p:pic>
      <p:cxnSp>
        <p:nvCxnSpPr>
          <p:cNvPr id="17" name="直接箭头连接符 16"/>
          <p:cNvCxnSpPr/>
          <p:nvPr/>
        </p:nvCxnSpPr>
        <p:spPr>
          <a:xfrm flipV="1">
            <a:off x="2634711" y="3903495"/>
            <a:ext cx="163826" cy="795097"/>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473360" y="4792267"/>
            <a:ext cx="3725324" cy="369332"/>
          </a:xfrm>
          <a:prstGeom prst="rect">
            <a:avLst/>
          </a:prstGeom>
          <a:noFill/>
        </p:spPr>
        <p:txBody>
          <a:bodyPr wrap="square" rtlCol="0">
            <a:spAutoFit/>
          </a:bodyPr>
          <a:lstStyle/>
          <a:p>
            <a:pPr algn="ctr"/>
            <a:r>
              <a:rPr lang="en-US" altLang="zh-CN" b="1" dirty="0" smtClean="0">
                <a:solidFill>
                  <a:srgbClr val="FF0000"/>
                </a:solidFill>
                <a:latin typeface="Calibri" panose="020F0502020204030204" pitchFamily="34" charset="0"/>
                <a:cs typeface="Calibri" panose="020F0502020204030204" pitchFamily="34" charset="0"/>
              </a:rPr>
              <a:t>5min: request </a:t>
            </a:r>
            <a:r>
              <a:rPr lang="en-US" altLang="zh-CN" b="1" dirty="0">
                <a:solidFill>
                  <a:srgbClr val="FF0000"/>
                </a:solidFill>
                <a:latin typeface="Calibri" panose="020F0502020204030204" pitchFamily="34" charset="0"/>
                <a:cs typeface="Calibri" panose="020F0502020204030204" pitchFamily="34" charset="0"/>
              </a:rPr>
              <a:t>rate drops sharply</a:t>
            </a:r>
          </a:p>
        </p:txBody>
      </p:sp>
      <p:sp>
        <p:nvSpPr>
          <p:cNvPr id="20" name="文本框 19"/>
          <p:cNvSpPr txBox="1"/>
          <p:nvPr/>
        </p:nvSpPr>
        <p:spPr>
          <a:xfrm>
            <a:off x="6490878" y="4792267"/>
            <a:ext cx="5042856"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cs typeface="Calibri" panose="020F0502020204030204" pitchFamily="34" charset="0"/>
              </a:rPr>
              <a:t>5min: </a:t>
            </a:r>
            <a:r>
              <a:rPr lang="en-US" b="1" dirty="0" smtClean="0">
                <a:solidFill>
                  <a:srgbClr val="FF0000"/>
                </a:solidFill>
                <a:latin typeface="Calibri" panose="020F0502020204030204" pitchFamily="34" charset="0"/>
                <a:cs typeface="Calibri" panose="020F0502020204030204" pitchFamily="34" charset="0"/>
              </a:rPr>
              <a:t>nearly </a:t>
            </a:r>
            <a:r>
              <a:rPr lang="en-US" b="1" dirty="0">
                <a:solidFill>
                  <a:srgbClr val="FF0000"/>
                </a:solidFill>
                <a:latin typeface="Calibri" panose="020F0502020204030204" pitchFamily="34" charset="0"/>
                <a:cs typeface="Calibri" panose="020F0502020204030204" pitchFamily="34" charset="0"/>
              </a:rPr>
              <a:t>98% of </a:t>
            </a:r>
            <a:r>
              <a:rPr lang="en-US" b="1" dirty="0" err="1" smtClean="0">
                <a:solidFill>
                  <a:srgbClr val="FF0000"/>
                </a:solidFill>
                <a:latin typeface="Calibri" panose="020F0502020204030204" pitchFamily="34" charset="0"/>
                <a:cs typeface="Calibri" panose="020F0502020204030204" pitchFamily="34" charset="0"/>
              </a:rPr>
              <a:t>inodes</a:t>
            </a:r>
            <a:r>
              <a:rPr lang="en-US" b="1" dirty="0" smtClean="0">
                <a:solidFill>
                  <a:srgbClr val="FF0000"/>
                </a:solidFill>
                <a:latin typeface="Calibri" panose="020F0502020204030204" pitchFamily="34" charset="0"/>
                <a:cs typeface="Calibri" panose="020F0502020204030204" pitchFamily="34" charset="0"/>
              </a:rPr>
              <a:t> moved to other MDSs</a:t>
            </a:r>
            <a:endParaRPr lang="en-US" b="1" dirty="0">
              <a:solidFill>
                <a:srgbClr val="FF0000"/>
              </a:solidFill>
              <a:latin typeface="Calibri" panose="020F0502020204030204" pitchFamily="34" charset="0"/>
              <a:cs typeface="Calibri" panose="020F0502020204030204" pitchFamily="34" charset="0"/>
            </a:endParaRPr>
          </a:p>
        </p:txBody>
      </p:sp>
      <p:pic>
        <p:nvPicPr>
          <p:cNvPr id="24" name="图片 23"/>
          <p:cNvPicPr>
            <a:picLocks noChangeAspect="1"/>
          </p:cNvPicPr>
          <p:nvPr/>
        </p:nvPicPr>
        <p:blipFill rotWithShape="1">
          <a:blip r:embed="rId4"/>
          <a:srcRect l="61964" t="-394" r="17796" b="95237"/>
          <a:stretch/>
        </p:blipFill>
        <p:spPr>
          <a:xfrm>
            <a:off x="9502462" y="2860811"/>
            <a:ext cx="838201" cy="142241"/>
          </a:xfrm>
          <a:prstGeom prst="rect">
            <a:avLst/>
          </a:prstGeom>
        </p:spPr>
      </p:pic>
      <p:cxnSp>
        <p:nvCxnSpPr>
          <p:cNvPr id="18" name="直接箭头连接符 17"/>
          <p:cNvCxnSpPr/>
          <p:nvPr/>
        </p:nvCxnSpPr>
        <p:spPr>
          <a:xfrm flipV="1">
            <a:off x="7989376" y="4143447"/>
            <a:ext cx="148328" cy="512295"/>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4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Aggressive </a:t>
            </a:r>
            <a:r>
              <a:rPr lang="en-US" altLang="zh-CN" dirty="0" smtClean="0"/>
              <a:t>Migration Decision Making</a:t>
            </a:r>
            <a:endParaRPr lang="en-US" altLang="zh-CN" dirty="0"/>
          </a:p>
        </p:txBody>
      </p:sp>
      <p:sp>
        <p:nvSpPr>
          <p:cNvPr id="3" name="内容占位符 2"/>
          <p:cNvSpPr>
            <a:spLocks noGrp="1"/>
          </p:cNvSpPr>
          <p:nvPr>
            <p:ph idx="1"/>
          </p:nvPr>
        </p:nvSpPr>
        <p:spPr/>
        <p:txBody>
          <a:bodyPr/>
          <a:lstStyle/>
          <a:p>
            <a:r>
              <a:rPr lang="en-US" dirty="0" smtClean="0"/>
              <a:t>Case study: </a:t>
            </a:r>
            <a:r>
              <a:rPr lang="en-US" dirty="0" err="1" smtClean="0"/>
              <a:t>Filebench-Zipfian</a:t>
            </a:r>
            <a:endParaRPr lang="en-US" dirty="0"/>
          </a:p>
        </p:txBody>
      </p:sp>
      <p:pic>
        <p:nvPicPr>
          <p:cNvPr id="16" name="图片 15"/>
          <p:cNvPicPr>
            <a:picLocks noChangeAspect="1"/>
          </p:cNvPicPr>
          <p:nvPr/>
        </p:nvPicPr>
        <p:blipFill rotWithShape="1">
          <a:blip r:embed="rId3"/>
          <a:srcRect b="94722"/>
          <a:stretch/>
        </p:blipFill>
        <p:spPr>
          <a:xfrm>
            <a:off x="1353032" y="1849837"/>
            <a:ext cx="4141053" cy="145572"/>
          </a:xfrm>
          <a:prstGeom prst="rect">
            <a:avLst/>
          </a:prstGeom>
        </p:spPr>
      </p:pic>
      <p:sp>
        <p:nvSpPr>
          <p:cNvPr id="9" name="文本框 8"/>
          <p:cNvSpPr txBox="1"/>
          <p:nvPr/>
        </p:nvSpPr>
        <p:spPr>
          <a:xfrm>
            <a:off x="1473360" y="4792267"/>
            <a:ext cx="3725324" cy="646331"/>
          </a:xfrm>
          <a:prstGeom prst="rect">
            <a:avLst/>
          </a:prstGeom>
          <a:noFill/>
        </p:spPr>
        <p:txBody>
          <a:bodyPr wrap="square" rtlCol="0">
            <a:spAutoFit/>
          </a:bodyPr>
          <a:lstStyle/>
          <a:p>
            <a:pPr algn="ctr"/>
            <a:r>
              <a:rPr lang="en-US" altLang="zh-CN" b="1" dirty="0" smtClean="0">
                <a:latin typeface="Calibri" panose="020F0502020204030204" pitchFamily="34" charset="0"/>
                <a:cs typeface="Calibri" panose="020F0502020204030204" pitchFamily="34" charset="0"/>
              </a:rPr>
              <a:t>5min: request </a:t>
            </a:r>
            <a:r>
              <a:rPr lang="en-US" altLang="zh-CN" b="1" dirty="0">
                <a:latin typeface="Calibri" panose="020F0502020204030204" pitchFamily="34" charset="0"/>
                <a:cs typeface="Calibri" panose="020F0502020204030204" pitchFamily="34" charset="0"/>
              </a:rPr>
              <a:t>rate drops </a:t>
            </a:r>
            <a:r>
              <a:rPr lang="en-US" altLang="zh-CN" b="1" dirty="0" smtClean="0">
                <a:latin typeface="Calibri" panose="020F0502020204030204" pitchFamily="34" charset="0"/>
                <a:cs typeface="Calibri" panose="020F0502020204030204" pitchFamily="34" charset="0"/>
              </a:rPr>
              <a:t>sharply</a:t>
            </a:r>
          </a:p>
          <a:p>
            <a:pPr algn="ctr"/>
            <a:r>
              <a:rPr lang="en-US" altLang="zh-CN" b="1" dirty="0" smtClean="0">
                <a:solidFill>
                  <a:srgbClr val="FF0000"/>
                </a:solidFill>
                <a:latin typeface="Calibri" panose="020F0502020204030204" pitchFamily="34" charset="0"/>
                <a:cs typeface="Calibri" panose="020F0502020204030204" pitchFamily="34" charset="0"/>
              </a:rPr>
              <a:t>25min: load on MDS-3, 4 swapped</a:t>
            </a:r>
            <a:endParaRPr lang="en-US" altLang="zh-CN" b="1" dirty="0">
              <a:solidFill>
                <a:srgbClr val="FF0000"/>
              </a:solidFill>
              <a:latin typeface="Calibri" panose="020F0502020204030204" pitchFamily="34" charset="0"/>
              <a:cs typeface="Calibri" panose="020F0502020204030204" pitchFamily="34" charset="0"/>
            </a:endParaRPr>
          </a:p>
        </p:txBody>
      </p:sp>
      <p:sp>
        <p:nvSpPr>
          <p:cNvPr id="12" name="文本框 11"/>
          <p:cNvSpPr txBox="1"/>
          <p:nvPr/>
        </p:nvSpPr>
        <p:spPr>
          <a:xfrm>
            <a:off x="6490878" y="4792267"/>
            <a:ext cx="5050540" cy="369332"/>
          </a:xfrm>
          <a:prstGeom prst="rect">
            <a:avLst/>
          </a:prstGeom>
          <a:noFill/>
        </p:spPr>
        <p:txBody>
          <a:bodyPr wrap="square" rtlCol="0">
            <a:spAutoFit/>
          </a:bodyPr>
          <a:lstStyle/>
          <a:p>
            <a:pPr algn="ctr"/>
            <a:r>
              <a:rPr lang="en-US" altLang="zh-CN" b="1" dirty="0">
                <a:latin typeface="Calibri" panose="020F0502020204030204" pitchFamily="34" charset="0"/>
                <a:cs typeface="Calibri" panose="020F0502020204030204" pitchFamily="34" charset="0"/>
              </a:rPr>
              <a:t>5min: </a:t>
            </a:r>
            <a:r>
              <a:rPr lang="en-US" b="1" dirty="0" smtClean="0">
                <a:latin typeface="Calibri" panose="020F0502020204030204" pitchFamily="34" charset="0"/>
                <a:cs typeface="Calibri" panose="020F0502020204030204" pitchFamily="34" charset="0"/>
              </a:rPr>
              <a:t>nearly </a:t>
            </a:r>
            <a:r>
              <a:rPr lang="en-US" b="1" dirty="0">
                <a:latin typeface="Calibri" panose="020F0502020204030204" pitchFamily="34" charset="0"/>
                <a:cs typeface="Calibri" panose="020F0502020204030204" pitchFamily="34" charset="0"/>
              </a:rPr>
              <a:t>98% of </a:t>
            </a:r>
            <a:r>
              <a:rPr lang="en-US" b="1" dirty="0" err="1" smtClean="0">
                <a:latin typeface="Calibri" panose="020F0502020204030204" pitchFamily="34" charset="0"/>
                <a:cs typeface="Calibri" panose="020F0502020204030204" pitchFamily="34" charset="0"/>
              </a:rPr>
              <a:t>inodes</a:t>
            </a:r>
            <a:r>
              <a:rPr lang="en-US" b="1" dirty="0" smtClean="0">
                <a:latin typeface="Calibri" panose="020F0502020204030204" pitchFamily="34" charset="0"/>
                <a:cs typeface="Calibri" panose="020F0502020204030204" pitchFamily="34" charset="0"/>
              </a:rPr>
              <a:t> moved to other MDSs</a:t>
            </a:r>
            <a:endParaRPr lang="en-US" b="1" dirty="0">
              <a:latin typeface="Calibri" panose="020F0502020204030204" pitchFamily="34" charset="0"/>
              <a:cs typeface="Calibri" panose="020F0502020204030204" pitchFamily="34" charset="0"/>
            </a:endParaRPr>
          </a:p>
        </p:txBody>
      </p:sp>
      <p:pic>
        <p:nvPicPr>
          <p:cNvPr id="18" name="图片 17"/>
          <p:cNvPicPr>
            <a:picLocks noChangeAspect="1"/>
          </p:cNvPicPr>
          <p:nvPr/>
        </p:nvPicPr>
        <p:blipFill>
          <a:blip r:embed="rId4"/>
          <a:stretch>
            <a:fillRect/>
          </a:stretch>
        </p:blipFill>
        <p:spPr>
          <a:xfrm>
            <a:off x="1473359" y="2085547"/>
            <a:ext cx="3730198" cy="2706720"/>
          </a:xfrm>
          <a:prstGeom prst="rect">
            <a:avLst/>
          </a:prstGeom>
        </p:spPr>
      </p:pic>
      <p:cxnSp>
        <p:nvCxnSpPr>
          <p:cNvPr id="17" name="直接箭头连接符 16"/>
          <p:cNvCxnSpPr/>
          <p:nvPr/>
        </p:nvCxnSpPr>
        <p:spPr>
          <a:xfrm flipV="1">
            <a:off x="4083803" y="4133697"/>
            <a:ext cx="470798" cy="1027902"/>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5"/>
          <a:stretch>
            <a:fillRect/>
          </a:stretch>
        </p:blipFill>
        <p:spPr>
          <a:xfrm>
            <a:off x="6733078" y="2090815"/>
            <a:ext cx="3726964" cy="2703935"/>
          </a:xfrm>
          <a:prstGeom prst="rect">
            <a:avLst/>
          </a:prstGeom>
        </p:spPr>
      </p:pic>
      <p:pic>
        <p:nvPicPr>
          <p:cNvPr id="28" name="图片 27"/>
          <p:cNvPicPr>
            <a:picLocks noChangeAspect="1"/>
          </p:cNvPicPr>
          <p:nvPr/>
        </p:nvPicPr>
        <p:blipFill rotWithShape="1">
          <a:blip r:embed="rId3"/>
          <a:srcRect l="61964" t="-394" r="17796" b="95237"/>
          <a:stretch/>
        </p:blipFill>
        <p:spPr>
          <a:xfrm>
            <a:off x="9502462" y="2860811"/>
            <a:ext cx="838201" cy="142241"/>
          </a:xfrm>
          <a:prstGeom prst="rect">
            <a:avLst/>
          </a:prstGeom>
        </p:spPr>
      </p:pic>
    </p:spTree>
    <p:extLst>
      <p:ext uri="{BB962C8B-B14F-4D97-AF65-F5344CB8AC3E}">
        <p14:creationId xmlns:p14="http://schemas.microsoft.com/office/powerpoint/2010/main" val="366948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6734718" y="2085547"/>
            <a:ext cx="3725326" cy="2703185"/>
          </a:xfrm>
          <a:prstGeom prst="rect">
            <a:avLst/>
          </a:prstGeom>
        </p:spPr>
      </p:pic>
      <p:pic>
        <p:nvPicPr>
          <p:cNvPr id="20" name="图片 19"/>
          <p:cNvPicPr>
            <a:picLocks noChangeAspect="1"/>
          </p:cNvPicPr>
          <p:nvPr/>
        </p:nvPicPr>
        <p:blipFill>
          <a:blip r:embed="rId4"/>
          <a:stretch>
            <a:fillRect/>
          </a:stretch>
        </p:blipFill>
        <p:spPr>
          <a:xfrm>
            <a:off x="1473359" y="2085547"/>
            <a:ext cx="3730198" cy="2706720"/>
          </a:xfrm>
          <a:prstGeom prst="rect">
            <a:avLst/>
          </a:prstGeom>
        </p:spPr>
      </p:pic>
      <p:sp>
        <p:nvSpPr>
          <p:cNvPr id="2" name="标题 1"/>
          <p:cNvSpPr>
            <a:spLocks noGrp="1"/>
          </p:cNvSpPr>
          <p:nvPr>
            <p:ph type="title"/>
          </p:nvPr>
        </p:nvSpPr>
        <p:spPr/>
        <p:txBody>
          <a:bodyPr/>
          <a:lstStyle/>
          <a:p>
            <a:r>
              <a:rPr lang="en-US" altLang="zh-CN" dirty="0"/>
              <a:t>Aggressive </a:t>
            </a:r>
            <a:r>
              <a:rPr lang="en-US" altLang="zh-CN" dirty="0" smtClean="0"/>
              <a:t>Migration Decision Making</a:t>
            </a:r>
            <a:endParaRPr lang="en-US" altLang="zh-CN" dirty="0"/>
          </a:p>
        </p:txBody>
      </p:sp>
      <p:sp>
        <p:nvSpPr>
          <p:cNvPr id="3" name="内容占位符 2"/>
          <p:cNvSpPr>
            <a:spLocks noGrp="1"/>
          </p:cNvSpPr>
          <p:nvPr>
            <p:ph idx="1"/>
          </p:nvPr>
        </p:nvSpPr>
        <p:spPr/>
        <p:txBody>
          <a:bodyPr/>
          <a:lstStyle/>
          <a:p>
            <a:r>
              <a:rPr lang="en-US" dirty="0" smtClean="0"/>
              <a:t>Case study: </a:t>
            </a:r>
            <a:r>
              <a:rPr lang="en-US" dirty="0" err="1" smtClean="0"/>
              <a:t>Filebench-Zipfian</a:t>
            </a:r>
            <a:endParaRPr lang="en-US" dirty="0"/>
          </a:p>
        </p:txBody>
      </p:sp>
      <p:pic>
        <p:nvPicPr>
          <p:cNvPr id="16" name="图片 15"/>
          <p:cNvPicPr>
            <a:picLocks noChangeAspect="1"/>
          </p:cNvPicPr>
          <p:nvPr/>
        </p:nvPicPr>
        <p:blipFill rotWithShape="1">
          <a:blip r:embed="rId5"/>
          <a:srcRect b="94722"/>
          <a:stretch/>
        </p:blipFill>
        <p:spPr>
          <a:xfrm>
            <a:off x="1353032" y="1849837"/>
            <a:ext cx="4141053" cy="145572"/>
          </a:xfrm>
          <a:prstGeom prst="rect">
            <a:avLst/>
          </a:prstGeom>
        </p:spPr>
      </p:pic>
      <p:sp>
        <p:nvSpPr>
          <p:cNvPr id="11" name="文本框 10"/>
          <p:cNvSpPr txBox="1"/>
          <p:nvPr/>
        </p:nvSpPr>
        <p:spPr>
          <a:xfrm>
            <a:off x="1473360" y="4792267"/>
            <a:ext cx="3725324" cy="646331"/>
          </a:xfrm>
          <a:prstGeom prst="rect">
            <a:avLst/>
          </a:prstGeom>
          <a:noFill/>
        </p:spPr>
        <p:txBody>
          <a:bodyPr wrap="square" rtlCol="0">
            <a:spAutoFit/>
          </a:bodyPr>
          <a:lstStyle/>
          <a:p>
            <a:pPr algn="ctr"/>
            <a:r>
              <a:rPr lang="en-US" altLang="zh-CN" b="1" dirty="0" smtClean="0">
                <a:latin typeface="Calibri" panose="020F0502020204030204" pitchFamily="34" charset="0"/>
                <a:cs typeface="Calibri" panose="020F0502020204030204" pitchFamily="34" charset="0"/>
              </a:rPr>
              <a:t>5min: request </a:t>
            </a:r>
            <a:r>
              <a:rPr lang="en-US" altLang="zh-CN" b="1" dirty="0">
                <a:latin typeface="Calibri" panose="020F0502020204030204" pitchFamily="34" charset="0"/>
                <a:cs typeface="Calibri" panose="020F0502020204030204" pitchFamily="34" charset="0"/>
              </a:rPr>
              <a:t>rate drops </a:t>
            </a:r>
            <a:r>
              <a:rPr lang="en-US" altLang="zh-CN" b="1" dirty="0" smtClean="0">
                <a:latin typeface="Calibri" panose="020F0502020204030204" pitchFamily="34" charset="0"/>
                <a:cs typeface="Calibri" panose="020F0502020204030204" pitchFamily="34" charset="0"/>
              </a:rPr>
              <a:t>sharply</a:t>
            </a:r>
          </a:p>
          <a:p>
            <a:pPr algn="ctr"/>
            <a:r>
              <a:rPr lang="en-US" altLang="zh-CN" b="1" dirty="0" smtClean="0">
                <a:solidFill>
                  <a:srgbClr val="FF0000"/>
                </a:solidFill>
                <a:latin typeface="Calibri" panose="020F0502020204030204" pitchFamily="34" charset="0"/>
                <a:cs typeface="Calibri" panose="020F0502020204030204" pitchFamily="34" charset="0"/>
              </a:rPr>
              <a:t>25min: load on MDS-3, 4 swapped</a:t>
            </a:r>
            <a:endParaRPr lang="en-US" altLang="zh-CN" b="1" dirty="0">
              <a:solidFill>
                <a:srgbClr val="FF0000"/>
              </a:solidFill>
              <a:latin typeface="Calibri" panose="020F0502020204030204" pitchFamily="34" charset="0"/>
              <a:cs typeface="Calibri" panose="020F0502020204030204" pitchFamily="34" charset="0"/>
            </a:endParaRPr>
          </a:p>
        </p:txBody>
      </p:sp>
      <p:sp>
        <p:nvSpPr>
          <p:cNvPr id="15" name="文本框 14"/>
          <p:cNvSpPr txBox="1"/>
          <p:nvPr/>
        </p:nvSpPr>
        <p:spPr>
          <a:xfrm>
            <a:off x="6490878" y="4792267"/>
            <a:ext cx="4862921" cy="646331"/>
          </a:xfrm>
          <a:prstGeom prst="rect">
            <a:avLst/>
          </a:prstGeom>
          <a:noFill/>
        </p:spPr>
        <p:txBody>
          <a:bodyPr wrap="square" rtlCol="0">
            <a:spAutoFit/>
          </a:bodyPr>
          <a:lstStyle/>
          <a:p>
            <a:pPr algn="ctr"/>
            <a:r>
              <a:rPr lang="en-US" altLang="zh-CN" b="1" dirty="0">
                <a:latin typeface="Calibri" panose="020F0502020204030204" pitchFamily="34" charset="0"/>
                <a:cs typeface="Calibri" panose="020F0502020204030204" pitchFamily="34" charset="0"/>
              </a:rPr>
              <a:t>5min: </a:t>
            </a:r>
            <a:r>
              <a:rPr lang="en-US" b="1" dirty="0" smtClean="0">
                <a:latin typeface="Calibri" panose="020F0502020204030204" pitchFamily="34" charset="0"/>
                <a:cs typeface="Calibri" panose="020F0502020204030204" pitchFamily="34" charset="0"/>
              </a:rPr>
              <a:t>nearly </a:t>
            </a:r>
            <a:r>
              <a:rPr lang="en-US" b="1" dirty="0">
                <a:latin typeface="Calibri" panose="020F0502020204030204" pitchFamily="34" charset="0"/>
                <a:cs typeface="Calibri" panose="020F0502020204030204" pitchFamily="34" charset="0"/>
              </a:rPr>
              <a:t>98% of </a:t>
            </a:r>
            <a:r>
              <a:rPr lang="en-US" b="1" dirty="0" err="1" smtClean="0">
                <a:latin typeface="Calibri" panose="020F0502020204030204" pitchFamily="34" charset="0"/>
                <a:cs typeface="Calibri" panose="020F0502020204030204" pitchFamily="34" charset="0"/>
              </a:rPr>
              <a:t>inodes</a:t>
            </a:r>
            <a:r>
              <a:rPr lang="en-US" b="1" dirty="0" smtClean="0">
                <a:latin typeface="Calibri" panose="020F0502020204030204" pitchFamily="34" charset="0"/>
                <a:cs typeface="Calibri" panose="020F0502020204030204" pitchFamily="34" charset="0"/>
              </a:rPr>
              <a:t> moved to other MDS</a:t>
            </a:r>
          </a:p>
          <a:p>
            <a:pPr algn="ctr"/>
            <a:r>
              <a:rPr lang="en-US" altLang="zh-CN" b="1" dirty="0">
                <a:solidFill>
                  <a:srgbClr val="FF0000"/>
                </a:solidFill>
                <a:latin typeface="Calibri" panose="020F0502020204030204" pitchFamily="34" charset="0"/>
                <a:cs typeface="Calibri" panose="020F0502020204030204" pitchFamily="34" charset="0"/>
              </a:rPr>
              <a:t>25min: 88% </a:t>
            </a:r>
            <a:r>
              <a:rPr lang="en-US" altLang="zh-CN" b="1" dirty="0" err="1" smtClean="0">
                <a:solidFill>
                  <a:srgbClr val="FF0000"/>
                </a:solidFill>
                <a:latin typeface="Calibri" panose="020F0502020204030204" pitchFamily="34" charset="0"/>
                <a:cs typeface="Calibri" panose="020F0502020204030204" pitchFamily="34" charset="0"/>
              </a:rPr>
              <a:t>inodes</a:t>
            </a:r>
            <a:r>
              <a:rPr lang="en-US" altLang="zh-CN" b="1" dirty="0" smtClean="0">
                <a:solidFill>
                  <a:srgbClr val="FF0000"/>
                </a:solidFill>
                <a:latin typeface="Calibri" panose="020F0502020204030204" pitchFamily="34" charset="0"/>
                <a:cs typeface="Calibri" panose="020F0502020204030204" pitchFamily="34" charset="0"/>
              </a:rPr>
              <a:t> of MDS-3 migrated to MDS-4</a:t>
            </a:r>
            <a:endParaRPr lang="en-US" altLang="zh-CN" b="1" dirty="0">
              <a:solidFill>
                <a:srgbClr val="FF0000"/>
              </a:solidFill>
              <a:latin typeface="Calibri" panose="020F0502020204030204" pitchFamily="34" charset="0"/>
              <a:cs typeface="Calibri" panose="020F0502020204030204" pitchFamily="34" charset="0"/>
            </a:endParaRPr>
          </a:p>
        </p:txBody>
      </p:sp>
      <p:cxnSp>
        <p:nvCxnSpPr>
          <p:cNvPr id="18" name="直接箭头连接符 17"/>
          <p:cNvCxnSpPr/>
          <p:nvPr/>
        </p:nvCxnSpPr>
        <p:spPr>
          <a:xfrm flipV="1">
            <a:off x="4083803" y="4133697"/>
            <a:ext cx="470798" cy="1027902"/>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rotWithShape="1">
          <a:blip r:embed="rId5"/>
          <a:srcRect l="61964" t="-394" r="17796" b="95237"/>
          <a:stretch/>
        </p:blipFill>
        <p:spPr>
          <a:xfrm>
            <a:off x="9502462" y="2860811"/>
            <a:ext cx="838201" cy="142241"/>
          </a:xfrm>
          <a:prstGeom prst="rect">
            <a:avLst/>
          </a:prstGeom>
        </p:spPr>
      </p:pic>
      <p:pic>
        <p:nvPicPr>
          <p:cNvPr id="22" name="图片 21"/>
          <p:cNvPicPr>
            <a:picLocks noChangeAspect="1"/>
          </p:cNvPicPr>
          <p:nvPr/>
        </p:nvPicPr>
        <p:blipFill rotWithShape="1">
          <a:blip r:embed="rId5"/>
          <a:srcRect l="41942" t="-675" r="37818" b="95518"/>
          <a:stretch/>
        </p:blipFill>
        <p:spPr>
          <a:xfrm>
            <a:off x="9480236" y="2680788"/>
            <a:ext cx="838201" cy="142241"/>
          </a:xfrm>
          <a:prstGeom prst="rect">
            <a:avLst/>
          </a:prstGeom>
        </p:spPr>
      </p:pic>
      <p:cxnSp>
        <p:nvCxnSpPr>
          <p:cNvPr id="23" name="直接箭头连接符 22"/>
          <p:cNvCxnSpPr/>
          <p:nvPr/>
        </p:nvCxnSpPr>
        <p:spPr>
          <a:xfrm flipV="1">
            <a:off x="9118169" y="4145021"/>
            <a:ext cx="470798" cy="1027902"/>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51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1473359" y="2085547"/>
            <a:ext cx="3730198" cy="2706720"/>
          </a:xfrm>
          <a:prstGeom prst="rect">
            <a:avLst/>
          </a:prstGeom>
        </p:spPr>
      </p:pic>
      <p:sp>
        <p:nvSpPr>
          <p:cNvPr id="2" name="标题 1"/>
          <p:cNvSpPr>
            <a:spLocks noGrp="1"/>
          </p:cNvSpPr>
          <p:nvPr>
            <p:ph type="title"/>
          </p:nvPr>
        </p:nvSpPr>
        <p:spPr/>
        <p:txBody>
          <a:bodyPr/>
          <a:lstStyle/>
          <a:p>
            <a:r>
              <a:rPr lang="en-US" altLang="zh-CN" dirty="0"/>
              <a:t>Aggressive </a:t>
            </a:r>
            <a:r>
              <a:rPr lang="en-US" altLang="zh-CN" dirty="0" smtClean="0"/>
              <a:t>Migration Decision Making</a:t>
            </a:r>
            <a:endParaRPr lang="en-US" altLang="zh-CN" dirty="0"/>
          </a:p>
        </p:txBody>
      </p:sp>
      <p:sp>
        <p:nvSpPr>
          <p:cNvPr id="3" name="内容占位符 2"/>
          <p:cNvSpPr>
            <a:spLocks noGrp="1"/>
          </p:cNvSpPr>
          <p:nvPr>
            <p:ph idx="1"/>
          </p:nvPr>
        </p:nvSpPr>
        <p:spPr/>
        <p:txBody>
          <a:bodyPr/>
          <a:lstStyle/>
          <a:p>
            <a:r>
              <a:rPr lang="en-US" dirty="0" smtClean="0"/>
              <a:t>Case study: </a:t>
            </a:r>
            <a:r>
              <a:rPr lang="en-US" dirty="0" err="1" smtClean="0"/>
              <a:t>Filebench-Zipfian</a:t>
            </a:r>
            <a:endParaRPr lang="en-US" dirty="0"/>
          </a:p>
        </p:txBody>
      </p:sp>
      <p:pic>
        <p:nvPicPr>
          <p:cNvPr id="16" name="图片 15"/>
          <p:cNvPicPr>
            <a:picLocks noChangeAspect="1"/>
          </p:cNvPicPr>
          <p:nvPr/>
        </p:nvPicPr>
        <p:blipFill rotWithShape="1">
          <a:blip r:embed="rId4"/>
          <a:srcRect b="94722"/>
          <a:stretch/>
        </p:blipFill>
        <p:spPr>
          <a:xfrm>
            <a:off x="1353032" y="1849837"/>
            <a:ext cx="4141053" cy="145572"/>
          </a:xfrm>
          <a:prstGeom prst="rect">
            <a:avLst/>
          </a:prstGeom>
        </p:spPr>
      </p:pic>
      <p:sp>
        <p:nvSpPr>
          <p:cNvPr id="11" name="文本框 10"/>
          <p:cNvSpPr txBox="1"/>
          <p:nvPr/>
        </p:nvSpPr>
        <p:spPr>
          <a:xfrm>
            <a:off x="1473360" y="4792267"/>
            <a:ext cx="3725324" cy="646331"/>
          </a:xfrm>
          <a:prstGeom prst="rect">
            <a:avLst/>
          </a:prstGeom>
          <a:noFill/>
        </p:spPr>
        <p:txBody>
          <a:bodyPr wrap="square" rtlCol="0">
            <a:spAutoFit/>
          </a:bodyPr>
          <a:lstStyle/>
          <a:p>
            <a:pPr algn="ctr"/>
            <a:r>
              <a:rPr lang="en-US" altLang="zh-CN" b="1" dirty="0" smtClean="0">
                <a:solidFill>
                  <a:srgbClr val="FF0000"/>
                </a:solidFill>
                <a:latin typeface="Calibri" panose="020F0502020204030204" pitchFamily="34" charset="0"/>
                <a:cs typeface="Calibri" panose="020F0502020204030204" pitchFamily="34" charset="0"/>
              </a:rPr>
              <a:t>5min: request </a:t>
            </a:r>
            <a:r>
              <a:rPr lang="en-US" altLang="zh-CN" b="1" dirty="0">
                <a:solidFill>
                  <a:srgbClr val="FF0000"/>
                </a:solidFill>
                <a:latin typeface="Calibri" panose="020F0502020204030204" pitchFamily="34" charset="0"/>
                <a:cs typeface="Calibri" panose="020F0502020204030204" pitchFamily="34" charset="0"/>
              </a:rPr>
              <a:t>rate drops </a:t>
            </a:r>
            <a:r>
              <a:rPr lang="en-US" altLang="zh-CN" b="1" dirty="0" smtClean="0">
                <a:solidFill>
                  <a:srgbClr val="FF0000"/>
                </a:solidFill>
                <a:latin typeface="Calibri" panose="020F0502020204030204" pitchFamily="34" charset="0"/>
                <a:cs typeface="Calibri" panose="020F0502020204030204" pitchFamily="34" charset="0"/>
              </a:rPr>
              <a:t>sharply</a:t>
            </a:r>
          </a:p>
          <a:p>
            <a:pPr algn="ctr"/>
            <a:r>
              <a:rPr lang="en-US" altLang="zh-CN" b="1" dirty="0" smtClean="0">
                <a:solidFill>
                  <a:srgbClr val="FF0000"/>
                </a:solidFill>
                <a:latin typeface="Calibri" panose="020F0502020204030204" pitchFamily="34" charset="0"/>
                <a:cs typeface="Calibri" panose="020F0502020204030204" pitchFamily="34" charset="0"/>
              </a:rPr>
              <a:t>25min: load on MDS-3, 4 swapped</a:t>
            </a:r>
            <a:endParaRPr lang="en-US" altLang="zh-CN" b="1" dirty="0">
              <a:solidFill>
                <a:srgbClr val="FF0000"/>
              </a:solidFill>
              <a:latin typeface="Calibri" panose="020F0502020204030204" pitchFamily="34" charset="0"/>
              <a:cs typeface="Calibri" panose="020F0502020204030204" pitchFamily="34" charset="0"/>
            </a:endParaRPr>
          </a:p>
        </p:txBody>
      </p:sp>
      <p:sp>
        <p:nvSpPr>
          <p:cNvPr id="15" name="文本框 14"/>
          <p:cNvSpPr txBox="1"/>
          <p:nvPr/>
        </p:nvSpPr>
        <p:spPr>
          <a:xfrm>
            <a:off x="6490878" y="4792267"/>
            <a:ext cx="4862921" cy="646331"/>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cs typeface="Calibri" panose="020F0502020204030204" pitchFamily="34" charset="0"/>
              </a:rPr>
              <a:t>5min: </a:t>
            </a:r>
            <a:r>
              <a:rPr lang="en-US" b="1" dirty="0" smtClean="0">
                <a:solidFill>
                  <a:srgbClr val="FF0000"/>
                </a:solidFill>
                <a:latin typeface="Calibri" panose="020F0502020204030204" pitchFamily="34" charset="0"/>
                <a:cs typeface="Calibri" panose="020F0502020204030204" pitchFamily="34" charset="0"/>
              </a:rPr>
              <a:t>nearly </a:t>
            </a:r>
            <a:r>
              <a:rPr lang="en-US" b="1" dirty="0">
                <a:solidFill>
                  <a:srgbClr val="FF0000"/>
                </a:solidFill>
                <a:latin typeface="Calibri" panose="020F0502020204030204" pitchFamily="34" charset="0"/>
                <a:cs typeface="Calibri" panose="020F0502020204030204" pitchFamily="34" charset="0"/>
              </a:rPr>
              <a:t>98% of </a:t>
            </a:r>
            <a:r>
              <a:rPr lang="en-US" b="1" dirty="0" err="1" smtClean="0">
                <a:solidFill>
                  <a:srgbClr val="FF0000"/>
                </a:solidFill>
                <a:latin typeface="Calibri" panose="020F0502020204030204" pitchFamily="34" charset="0"/>
                <a:cs typeface="Calibri" panose="020F0502020204030204" pitchFamily="34" charset="0"/>
              </a:rPr>
              <a:t>inodes</a:t>
            </a:r>
            <a:r>
              <a:rPr lang="en-US" b="1" dirty="0" smtClean="0">
                <a:solidFill>
                  <a:srgbClr val="FF0000"/>
                </a:solidFill>
                <a:latin typeface="Calibri" panose="020F0502020204030204" pitchFamily="34" charset="0"/>
                <a:cs typeface="Calibri" panose="020F0502020204030204" pitchFamily="34" charset="0"/>
              </a:rPr>
              <a:t> moved to other MDS</a:t>
            </a:r>
          </a:p>
          <a:p>
            <a:pPr algn="ctr"/>
            <a:r>
              <a:rPr lang="en-US" altLang="zh-CN" b="1" dirty="0">
                <a:solidFill>
                  <a:srgbClr val="FF0000"/>
                </a:solidFill>
                <a:latin typeface="Calibri" panose="020F0502020204030204" pitchFamily="34" charset="0"/>
                <a:cs typeface="Calibri" panose="020F0502020204030204" pitchFamily="34" charset="0"/>
              </a:rPr>
              <a:t>25min: 88% </a:t>
            </a:r>
            <a:r>
              <a:rPr lang="en-US" altLang="zh-CN" b="1" dirty="0" err="1" smtClean="0">
                <a:solidFill>
                  <a:srgbClr val="FF0000"/>
                </a:solidFill>
                <a:latin typeface="Calibri" panose="020F0502020204030204" pitchFamily="34" charset="0"/>
                <a:cs typeface="Calibri" panose="020F0502020204030204" pitchFamily="34" charset="0"/>
              </a:rPr>
              <a:t>inodes</a:t>
            </a:r>
            <a:r>
              <a:rPr lang="en-US" altLang="zh-CN" b="1" dirty="0" smtClean="0">
                <a:solidFill>
                  <a:srgbClr val="FF0000"/>
                </a:solidFill>
                <a:latin typeface="Calibri" panose="020F0502020204030204" pitchFamily="34" charset="0"/>
                <a:cs typeface="Calibri" panose="020F0502020204030204" pitchFamily="34" charset="0"/>
              </a:rPr>
              <a:t> of MDS-3 migrated to MDS-4</a:t>
            </a:r>
            <a:endParaRPr lang="en-US" altLang="zh-CN" b="1" dirty="0">
              <a:solidFill>
                <a:srgbClr val="FF0000"/>
              </a:solidFill>
              <a:latin typeface="Calibri" panose="020F0502020204030204" pitchFamily="34" charset="0"/>
              <a:cs typeface="Calibri" panose="020F0502020204030204" pitchFamily="34" charset="0"/>
            </a:endParaRPr>
          </a:p>
        </p:txBody>
      </p:sp>
      <p:sp>
        <p:nvSpPr>
          <p:cNvPr id="13" name="圆角矩形 12"/>
          <p:cNvSpPr/>
          <p:nvPr/>
        </p:nvSpPr>
        <p:spPr>
          <a:xfrm>
            <a:off x="1014683" y="5438598"/>
            <a:ext cx="10673123" cy="1289862"/>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altLang="zh-CN" sz="2400" dirty="0" smtClean="0">
                <a:solidFill>
                  <a:schemeClr val="tx1"/>
                </a:solidFill>
                <a:latin typeface="Calibri" panose="020F0502020204030204" pitchFamily="34" charset="0"/>
                <a:cs typeface="Calibri" panose="020F0502020204030204" pitchFamily="34" charset="0"/>
              </a:rPr>
              <a:t>Observation &amp; Inefficiency 2:</a:t>
            </a:r>
            <a:endParaRPr lang="en-US" altLang="zh-CN" sz="2400" dirty="0">
              <a:solidFill>
                <a:schemeClr val="tx1"/>
              </a:solidFill>
              <a:latin typeface="Calibri" panose="020F0502020204030204" pitchFamily="34" charset="0"/>
              <a:cs typeface="Calibri" panose="020F0502020204030204" pitchFamily="34" charset="0"/>
            </a:endParaRPr>
          </a:p>
          <a:p>
            <a:r>
              <a:rPr lang="en-US" altLang="zh-CN" sz="2400" dirty="0" smtClean="0">
                <a:solidFill>
                  <a:schemeClr val="tx1"/>
                </a:solidFill>
                <a:latin typeface="Calibri" panose="020F0502020204030204" pitchFamily="34" charset="0"/>
                <a:cs typeface="Calibri" panose="020F0502020204030204" pitchFamily="34" charset="0"/>
              </a:rPr>
              <a:t>The aggressive </a:t>
            </a:r>
            <a:r>
              <a:rPr lang="en-US" altLang="zh-CN" sz="2400" dirty="0">
                <a:solidFill>
                  <a:schemeClr val="tx1"/>
                </a:solidFill>
                <a:latin typeface="Calibri" panose="020F0502020204030204" pitchFamily="34" charset="0"/>
                <a:cs typeface="Calibri" panose="020F0502020204030204" pitchFamily="34" charset="0"/>
              </a:rPr>
              <a:t>migration decision would offset the benefits of load </a:t>
            </a:r>
            <a:r>
              <a:rPr lang="en-US" altLang="zh-CN" sz="2400" dirty="0" smtClean="0">
                <a:solidFill>
                  <a:schemeClr val="tx1"/>
                </a:solidFill>
                <a:latin typeface="Calibri" panose="020F0502020204030204" pitchFamily="34" charset="0"/>
                <a:cs typeface="Calibri" panose="020F0502020204030204" pitchFamily="34" charset="0"/>
              </a:rPr>
              <a:t>balancing and </a:t>
            </a:r>
            <a:r>
              <a:rPr lang="en-US" altLang="zh-CN" sz="2400" dirty="0">
                <a:solidFill>
                  <a:schemeClr val="tx1"/>
                </a:solidFill>
                <a:latin typeface="Calibri" panose="020F0502020204030204" pitchFamily="34" charset="0"/>
                <a:cs typeface="Calibri" panose="020F0502020204030204" pitchFamily="34" charset="0"/>
              </a:rPr>
              <a:t>artificially introduce new imbalanced situations</a:t>
            </a:r>
            <a:r>
              <a:rPr lang="en-US" altLang="zh-CN" sz="2400" dirty="0" smtClean="0">
                <a:solidFill>
                  <a:schemeClr val="tx1"/>
                </a:solidFill>
                <a:latin typeface="Calibri" panose="020F0502020204030204" pitchFamily="34" charset="0"/>
                <a:cs typeface="Calibri" panose="020F0502020204030204" pitchFamily="34" charset="0"/>
              </a:rPr>
              <a:t>.</a:t>
            </a:r>
            <a:endParaRPr lang="en-US" altLang="zh-CN" sz="2400" dirty="0">
              <a:solidFill>
                <a:schemeClr val="tx1"/>
              </a:solidFill>
              <a:latin typeface="Calibri" panose="020F0502020204030204" pitchFamily="34" charset="0"/>
              <a:cs typeface="Calibri" panose="020F0502020204030204" pitchFamily="34" charset="0"/>
            </a:endParaRPr>
          </a:p>
        </p:txBody>
      </p:sp>
      <p:pic>
        <p:nvPicPr>
          <p:cNvPr id="14" name="图片 13"/>
          <p:cNvPicPr>
            <a:picLocks noChangeAspect="1"/>
          </p:cNvPicPr>
          <p:nvPr/>
        </p:nvPicPr>
        <p:blipFill>
          <a:blip r:embed="rId5"/>
          <a:stretch>
            <a:fillRect/>
          </a:stretch>
        </p:blipFill>
        <p:spPr>
          <a:xfrm>
            <a:off x="6734718" y="2085547"/>
            <a:ext cx="3725326" cy="2703185"/>
          </a:xfrm>
          <a:prstGeom prst="rect">
            <a:avLst/>
          </a:prstGeom>
        </p:spPr>
      </p:pic>
      <p:pic>
        <p:nvPicPr>
          <p:cNvPr id="17" name="图片 16"/>
          <p:cNvPicPr>
            <a:picLocks noChangeAspect="1"/>
          </p:cNvPicPr>
          <p:nvPr/>
        </p:nvPicPr>
        <p:blipFill rotWithShape="1">
          <a:blip r:embed="rId4"/>
          <a:srcRect l="61964" t="-394" r="17796" b="95237"/>
          <a:stretch/>
        </p:blipFill>
        <p:spPr>
          <a:xfrm>
            <a:off x="9502462" y="2860811"/>
            <a:ext cx="838201" cy="142241"/>
          </a:xfrm>
          <a:prstGeom prst="rect">
            <a:avLst/>
          </a:prstGeom>
        </p:spPr>
      </p:pic>
      <p:pic>
        <p:nvPicPr>
          <p:cNvPr id="24" name="图片 23"/>
          <p:cNvPicPr>
            <a:picLocks noChangeAspect="1"/>
          </p:cNvPicPr>
          <p:nvPr/>
        </p:nvPicPr>
        <p:blipFill rotWithShape="1">
          <a:blip r:embed="rId4"/>
          <a:srcRect l="41942" t="-675" r="37818" b="95518"/>
          <a:stretch/>
        </p:blipFill>
        <p:spPr>
          <a:xfrm>
            <a:off x="9480236" y="2680788"/>
            <a:ext cx="838201" cy="142241"/>
          </a:xfrm>
          <a:prstGeom prst="rect">
            <a:avLst/>
          </a:prstGeom>
        </p:spPr>
      </p:pic>
    </p:spTree>
    <p:extLst>
      <p:ext uri="{BB962C8B-B14F-4D97-AF65-F5344CB8AC3E}">
        <p14:creationId xmlns:p14="http://schemas.microsoft.com/office/powerpoint/2010/main" val="247375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Ignorance of Spatial Locality</a:t>
            </a:r>
            <a:endParaRPr lang="zh-CN" altLang="en-US" dirty="0"/>
          </a:p>
        </p:txBody>
      </p:sp>
      <p:sp>
        <p:nvSpPr>
          <p:cNvPr id="3" name="内容占位符 2"/>
          <p:cNvSpPr>
            <a:spLocks noGrp="1"/>
          </p:cNvSpPr>
          <p:nvPr>
            <p:ph idx="1"/>
          </p:nvPr>
        </p:nvSpPr>
        <p:spPr/>
        <p:txBody>
          <a:bodyPr/>
          <a:lstStyle/>
          <a:p>
            <a:r>
              <a:rPr lang="en-US" altLang="zh-CN" dirty="0"/>
              <a:t>Case study: </a:t>
            </a:r>
            <a:r>
              <a:rPr lang="en-US" altLang="zh-CN" dirty="0" smtClean="0"/>
              <a:t>CNN pre-processing</a:t>
            </a:r>
            <a:endParaRPr lang="en-US" altLang="zh-CN" dirty="0"/>
          </a:p>
        </p:txBody>
      </p:sp>
      <p:pic>
        <p:nvPicPr>
          <p:cNvPr id="7" name="图片 6"/>
          <p:cNvPicPr>
            <a:picLocks noChangeAspect="1"/>
          </p:cNvPicPr>
          <p:nvPr/>
        </p:nvPicPr>
        <p:blipFill>
          <a:blip r:embed="rId3"/>
          <a:stretch>
            <a:fillRect/>
          </a:stretch>
        </p:blipFill>
        <p:spPr>
          <a:xfrm>
            <a:off x="1467147" y="2086306"/>
            <a:ext cx="3731537" cy="2707691"/>
          </a:xfrm>
          <a:prstGeom prst="rect">
            <a:avLst/>
          </a:prstGeom>
        </p:spPr>
      </p:pic>
      <p:pic>
        <p:nvPicPr>
          <p:cNvPr id="12" name="图片 11"/>
          <p:cNvPicPr>
            <a:picLocks noChangeAspect="1"/>
          </p:cNvPicPr>
          <p:nvPr/>
        </p:nvPicPr>
        <p:blipFill rotWithShape="1">
          <a:blip r:embed="rId4"/>
          <a:srcRect b="94722"/>
          <a:stretch/>
        </p:blipFill>
        <p:spPr>
          <a:xfrm>
            <a:off x="1353032" y="1849837"/>
            <a:ext cx="4141053" cy="145572"/>
          </a:xfrm>
          <a:prstGeom prst="rect">
            <a:avLst/>
          </a:prstGeom>
        </p:spPr>
      </p:pic>
      <p:sp>
        <p:nvSpPr>
          <p:cNvPr id="13" name="文本框 12"/>
          <p:cNvSpPr txBox="1"/>
          <p:nvPr/>
        </p:nvSpPr>
        <p:spPr>
          <a:xfrm>
            <a:off x="874419" y="4793998"/>
            <a:ext cx="4923207" cy="369332"/>
          </a:xfrm>
          <a:prstGeom prst="rect">
            <a:avLst/>
          </a:prstGeom>
          <a:noFill/>
        </p:spPr>
        <p:txBody>
          <a:bodyPr wrap="none" rtlCol="0">
            <a:spAutoFit/>
          </a:bodyPr>
          <a:lstStyle/>
          <a:p>
            <a:pPr algn="ctr"/>
            <a:r>
              <a:rPr lang="en-US" b="1" dirty="0">
                <a:solidFill>
                  <a:srgbClr val="FF0000"/>
                </a:solidFill>
                <a:latin typeface="Calibri" panose="020F0502020204030204" pitchFamily="34" charset="0"/>
                <a:cs typeface="Calibri" panose="020F0502020204030204" pitchFamily="34" charset="0"/>
              </a:rPr>
              <a:t>load never moves from </a:t>
            </a:r>
            <a:r>
              <a:rPr lang="en-US" b="1" dirty="0" smtClean="0">
                <a:solidFill>
                  <a:srgbClr val="FF0000"/>
                </a:solidFill>
                <a:latin typeface="Calibri" panose="020F0502020204030204" pitchFamily="34" charset="0"/>
                <a:cs typeface="Calibri" panose="020F0502020204030204" pitchFamily="34" charset="0"/>
              </a:rPr>
              <a:t>MDS-1 </a:t>
            </a:r>
            <a:r>
              <a:rPr lang="en-US" b="1" dirty="0">
                <a:solidFill>
                  <a:srgbClr val="FF0000"/>
                </a:solidFill>
                <a:latin typeface="Calibri" panose="020F0502020204030204" pitchFamily="34" charset="0"/>
                <a:cs typeface="Calibri" panose="020F0502020204030204" pitchFamily="34" charset="0"/>
              </a:rPr>
              <a:t>to other idle </a:t>
            </a:r>
            <a:r>
              <a:rPr lang="en-US" b="1" dirty="0" smtClean="0">
                <a:solidFill>
                  <a:srgbClr val="FF0000"/>
                </a:solidFill>
                <a:latin typeface="Calibri" panose="020F0502020204030204" pitchFamily="34" charset="0"/>
                <a:cs typeface="Calibri" panose="020F0502020204030204" pitchFamily="34" charset="0"/>
              </a:rPr>
              <a:t>MDSs</a:t>
            </a:r>
            <a:endParaRPr lang="en-US"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60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Modern DFS Architecture</a:t>
            </a:r>
            <a:endParaRPr lang="zh-CN" altLang="en-US" dirty="0"/>
          </a:p>
        </p:txBody>
      </p:sp>
      <p:sp>
        <p:nvSpPr>
          <p:cNvPr id="6" name="TextBox 3"/>
          <p:cNvSpPr txBox="1"/>
          <p:nvPr/>
        </p:nvSpPr>
        <p:spPr>
          <a:xfrm>
            <a:off x="8184538" y="2144813"/>
            <a:ext cx="3741408" cy="830997"/>
          </a:xfrm>
          <a:prstGeom prst="rect">
            <a:avLst/>
          </a:prstGeom>
          <a:noFill/>
        </p:spPr>
        <p:txBody>
          <a:bodyPr wrap="square" rtlCol="0">
            <a:spAutoFit/>
          </a:bodyPr>
          <a:lstStyle/>
          <a:p>
            <a:r>
              <a:rPr lang="en-US" altLang="zh-CN" sz="2400" dirty="0" smtClean="0">
                <a:latin typeface="Calibri" panose="020F0502020204030204" pitchFamily="34" charset="0"/>
                <a:cs typeface="Calibri" panose="020F0502020204030204" pitchFamily="34" charset="0"/>
              </a:rPr>
              <a:t>Independent metadata/ data scaling</a:t>
            </a:r>
          </a:p>
        </p:txBody>
      </p:sp>
      <p:pic>
        <p:nvPicPr>
          <p:cNvPr id="7" name="图片 6"/>
          <p:cNvPicPr>
            <a:picLocks noChangeAspect="1"/>
          </p:cNvPicPr>
          <p:nvPr/>
        </p:nvPicPr>
        <p:blipFill>
          <a:blip r:embed="rId3"/>
          <a:stretch>
            <a:fillRect/>
          </a:stretch>
        </p:blipFill>
        <p:spPr>
          <a:xfrm>
            <a:off x="838200" y="1475384"/>
            <a:ext cx="6385647" cy="37088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3580" y="2239504"/>
            <a:ext cx="320808" cy="320808"/>
          </a:xfrm>
          <a:prstGeom prst="rect">
            <a:avLst/>
          </a:prstGeom>
        </p:spPr>
      </p:pic>
      <p:sp>
        <p:nvSpPr>
          <p:cNvPr id="9" name="TextBox 3"/>
          <p:cNvSpPr txBox="1"/>
          <p:nvPr/>
        </p:nvSpPr>
        <p:spPr>
          <a:xfrm>
            <a:off x="8184537" y="3082461"/>
            <a:ext cx="3741409" cy="830997"/>
          </a:xfrm>
          <a:prstGeom prst="rect">
            <a:avLst/>
          </a:prstGeom>
          <a:noFill/>
        </p:spPr>
        <p:txBody>
          <a:bodyPr wrap="square" rtlCol="0">
            <a:spAutoFit/>
          </a:bodyPr>
          <a:lstStyle/>
          <a:p>
            <a:r>
              <a:rPr lang="en-US" altLang="zh-CN" sz="2400" dirty="0" smtClean="0">
                <a:latin typeface="Calibri" panose="020F0502020204030204" pitchFamily="34" charset="0"/>
                <a:cs typeface="Calibri" panose="020F0502020204030204" pitchFamily="34" charset="0"/>
              </a:rPr>
              <a:t>Fast in-memory metadata</a:t>
            </a:r>
          </a:p>
          <a:p>
            <a:r>
              <a:rPr lang="en-US" altLang="zh-CN" sz="2400" dirty="0" smtClean="0">
                <a:latin typeface="Calibri" panose="020F0502020204030204" pitchFamily="34" charset="0"/>
                <a:cs typeface="Calibri" panose="020F0502020204030204" pitchFamily="34" charset="0"/>
              </a:rPr>
              <a:t>processing </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3580" y="3177152"/>
            <a:ext cx="320808" cy="320808"/>
          </a:xfrm>
          <a:prstGeom prst="rect">
            <a:avLst/>
          </a:prstGeom>
        </p:spPr>
      </p:pic>
      <p:sp>
        <p:nvSpPr>
          <p:cNvPr id="11" name="TextBox 3"/>
          <p:cNvSpPr txBox="1"/>
          <p:nvPr/>
        </p:nvSpPr>
        <p:spPr>
          <a:xfrm>
            <a:off x="8184537" y="4162264"/>
            <a:ext cx="3741409" cy="830997"/>
          </a:xfrm>
          <a:prstGeom prst="rect">
            <a:avLst/>
          </a:prstGeom>
          <a:noFill/>
        </p:spPr>
        <p:txBody>
          <a:bodyPr wrap="square" rtlCol="0">
            <a:spAutoFit/>
          </a:bodyPr>
          <a:lstStyle/>
          <a:p>
            <a:r>
              <a:rPr lang="en-US" altLang="zh-CN" sz="2400" dirty="0" smtClean="0">
                <a:latin typeface="Calibri" panose="020F0502020204030204" pitchFamily="34" charset="0"/>
                <a:cs typeface="Calibri" panose="020F0502020204030204" pitchFamily="34" charset="0"/>
              </a:rPr>
              <a:t>Expensive metadata management cost</a:t>
            </a: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3580" y="4232693"/>
            <a:ext cx="320808" cy="320808"/>
          </a:xfrm>
          <a:prstGeom prst="rect">
            <a:avLst/>
          </a:prstGeom>
        </p:spPr>
      </p:pic>
    </p:spTree>
    <p:extLst>
      <p:ext uri="{BB962C8B-B14F-4D97-AF65-F5344CB8AC3E}">
        <p14:creationId xmlns:p14="http://schemas.microsoft.com/office/powerpoint/2010/main" val="288988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Ignorance of </a:t>
            </a:r>
            <a:r>
              <a:rPr lang="en-US" altLang="zh-CN" dirty="0" smtClean="0"/>
              <a:t>Spatial </a:t>
            </a:r>
            <a:r>
              <a:rPr lang="en-US" altLang="zh-CN" dirty="0"/>
              <a:t>Locality</a:t>
            </a:r>
            <a:endParaRPr lang="zh-CN" altLang="en-US" dirty="0"/>
          </a:p>
        </p:txBody>
      </p:sp>
      <p:sp>
        <p:nvSpPr>
          <p:cNvPr id="3" name="内容占位符 2"/>
          <p:cNvSpPr>
            <a:spLocks noGrp="1"/>
          </p:cNvSpPr>
          <p:nvPr>
            <p:ph idx="1"/>
          </p:nvPr>
        </p:nvSpPr>
        <p:spPr/>
        <p:txBody>
          <a:bodyPr/>
          <a:lstStyle/>
          <a:p>
            <a:r>
              <a:rPr lang="en-US" altLang="zh-CN" dirty="0"/>
              <a:t>Case study: CNN pre-processing</a:t>
            </a:r>
          </a:p>
        </p:txBody>
      </p:sp>
      <p:pic>
        <p:nvPicPr>
          <p:cNvPr id="12" name="图片 11"/>
          <p:cNvPicPr>
            <a:picLocks noChangeAspect="1"/>
          </p:cNvPicPr>
          <p:nvPr/>
        </p:nvPicPr>
        <p:blipFill>
          <a:blip r:embed="rId3"/>
          <a:stretch>
            <a:fillRect/>
          </a:stretch>
        </p:blipFill>
        <p:spPr>
          <a:xfrm>
            <a:off x="1467147" y="2086306"/>
            <a:ext cx="3731537" cy="2707691"/>
          </a:xfrm>
          <a:prstGeom prst="rect">
            <a:avLst/>
          </a:prstGeom>
        </p:spPr>
      </p:pic>
      <p:pic>
        <p:nvPicPr>
          <p:cNvPr id="13" name="图片 12"/>
          <p:cNvPicPr>
            <a:picLocks noChangeAspect="1"/>
          </p:cNvPicPr>
          <p:nvPr/>
        </p:nvPicPr>
        <p:blipFill>
          <a:blip r:embed="rId4"/>
          <a:stretch>
            <a:fillRect/>
          </a:stretch>
        </p:blipFill>
        <p:spPr>
          <a:xfrm>
            <a:off x="6734718" y="2086306"/>
            <a:ext cx="3731537" cy="2707691"/>
          </a:xfrm>
          <a:prstGeom prst="rect">
            <a:avLst/>
          </a:prstGeom>
        </p:spPr>
      </p:pic>
      <p:pic>
        <p:nvPicPr>
          <p:cNvPr id="14" name="图片 13"/>
          <p:cNvPicPr>
            <a:picLocks noChangeAspect="1"/>
          </p:cNvPicPr>
          <p:nvPr/>
        </p:nvPicPr>
        <p:blipFill rotWithShape="1">
          <a:blip r:embed="rId5"/>
          <a:srcRect b="94722"/>
          <a:stretch/>
        </p:blipFill>
        <p:spPr>
          <a:xfrm>
            <a:off x="1353032" y="1849837"/>
            <a:ext cx="4141053" cy="145572"/>
          </a:xfrm>
          <a:prstGeom prst="rect">
            <a:avLst/>
          </a:prstGeom>
        </p:spPr>
      </p:pic>
      <p:sp>
        <p:nvSpPr>
          <p:cNvPr id="15" name="文本框 14"/>
          <p:cNvSpPr txBox="1"/>
          <p:nvPr/>
        </p:nvSpPr>
        <p:spPr>
          <a:xfrm>
            <a:off x="874419" y="4793998"/>
            <a:ext cx="4923207" cy="369332"/>
          </a:xfrm>
          <a:prstGeom prst="rect">
            <a:avLst/>
          </a:prstGeom>
          <a:noFill/>
        </p:spPr>
        <p:txBody>
          <a:bodyPr wrap="none" rtlCol="0">
            <a:spAutoFit/>
          </a:bodyPr>
          <a:lstStyle/>
          <a:p>
            <a:pPr algn="ctr"/>
            <a:r>
              <a:rPr lang="en-US" b="1" dirty="0">
                <a:solidFill>
                  <a:srgbClr val="FF0000"/>
                </a:solidFill>
                <a:latin typeface="Calibri" panose="020F0502020204030204" pitchFamily="34" charset="0"/>
                <a:cs typeface="Calibri" panose="020F0502020204030204" pitchFamily="34" charset="0"/>
              </a:rPr>
              <a:t>load never moves from </a:t>
            </a:r>
            <a:r>
              <a:rPr lang="en-US" b="1" dirty="0" smtClean="0">
                <a:solidFill>
                  <a:srgbClr val="FF0000"/>
                </a:solidFill>
                <a:latin typeface="Calibri" panose="020F0502020204030204" pitchFamily="34" charset="0"/>
                <a:cs typeface="Calibri" panose="020F0502020204030204" pitchFamily="34" charset="0"/>
              </a:rPr>
              <a:t>MDS-1 </a:t>
            </a:r>
            <a:r>
              <a:rPr lang="en-US" b="1" dirty="0">
                <a:solidFill>
                  <a:srgbClr val="FF0000"/>
                </a:solidFill>
                <a:latin typeface="Calibri" panose="020F0502020204030204" pitchFamily="34" charset="0"/>
                <a:cs typeface="Calibri" panose="020F0502020204030204" pitchFamily="34" charset="0"/>
              </a:rPr>
              <a:t>to other idle </a:t>
            </a:r>
            <a:r>
              <a:rPr lang="en-US" b="1" dirty="0" smtClean="0">
                <a:solidFill>
                  <a:srgbClr val="FF0000"/>
                </a:solidFill>
                <a:latin typeface="Calibri" panose="020F0502020204030204" pitchFamily="34" charset="0"/>
                <a:cs typeface="Calibri" panose="020F0502020204030204" pitchFamily="34" charset="0"/>
              </a:rPr>
              <a:t>MDSs</a:t>
            </a:r>
            <a:endParaRPr lang="en-US" b="1" dirty="0">
              <a:solidFill>
                <a:srgbClr val="FF0000"/>
              </a:solidFill>
              <a:latin typeface="Calibri" panose="020F0502020204030204" pitchFamily="34" charset="0"/>
              <a:cs typeface="Calibri" panose="020F0502020204030204" pitchFamily="34" charset="0"/>
            </a:endParaRPr>
          </a:p>
        </p:txBody>
      </p:sp>
      <p:sp>
        <p:nvSpPr>
          <p:cNvPr id="17" name="文本框 16"/>
          <p:cNvSpPr txBox="1"/>
          <p:nvPr/>
        </p:nvSpPr>
        <p:spPr>
          <a:xfrm>
            <a:off x="6390354" y="4793997"/>
            <a:ext cx="4682586"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cs typeface="Calibri" panose="020F0502020204030204" pitchFamily="34" charset="0"/>
              </a:rPr>
              <a:t>metadata are continuously migrated</a:t>
            </a:r>
          </a:p>
        </p:txBody>
      </p:sp>
    </p:spTree>
    <p:extLst>
      <p:ext uri="{BB962C8B-B14F-4D97-AF65-F5344CB8AC3E}">
        <p14:creationId xmlns:p14="http://schemas.microsoft.com/office/powerpoint/2010/main" val="266581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Ignorance of </a:t>
            </a:r>
            <a:r>
              <a:rPr lang="en-US" altLang="zh-CN" dirty="0" smtClean="0"/>
              <a:t>Spatial </a:t>
            </a:r>
            <a:r>
              <a:rPr lang="en-US" altLang="zh-CN" dirty="0"/>
              <a:t>Locality</a:t>
            </a:r>
            <a:endParaRPr lang="zh-CN" altLang="en-US" dirty="0"/>
          </a:p>
        </p:txBody>
      </p:sp>
      <p:sp>
        <p:nvSpPr>
          <p:cNvPr id="3" name="内容占位符 2"/>
          <p:cNvSpPr>
            <a:spLocks noGrp="1"/>
          </p:cNvSpPr>
          <p:nvPr>
            <p:ph idx="1"/>
          </p:nvPr>
        </p:nvSpPr>
        <p:spPr/>
        <p:txBody>
          <a:bodyPr/>
          <a:lstStyle/>
          <a:p>
            <a:r>
              <a:rPr lang="en-US" altLang="zh-CN" dirty="0"/>
              <a:t>Case study: CNN pre-processing</a:t>
            </a:r>
          </a:p>
        </p:txBody>
      </p:sp>
      <p:pic>
        <p:nvPicPr>
          <p:cNvPr id="12" name="图片 11"/>
          <p:cNvPicPr>
            <a:picLocks noChangeAspect="1"/>
          </p:cNvPicPr>
          <p:nvPr/>
        </p:nvPicPr>
        <p:blipFill>
          <a:blip r:embed="rId3"/>
          <a:stretch>
            <a:fillRect/>
          </a:stretch>
        </p:blipFill>
        <p:spPr>
          <a:xfrm>
            <a:off x="1467147" y="2086306"/>
            <a:ext cx="3731537" cy="2707691"/>
          </a:xfrm>
          <a:prstGeom prst="rect">
            <a:avLst/>
          </a:prstGeom>
        </p:spPr>
      </p:pic>
      <p:pic>
        <p:nvPicPr>
          <p:cNvPr id="13" name="图片 12"/>
          <p:cNvPicPr>
            <a:picLocks noChangeAspect="1"/>
          </p:cNvPicPr>
          <p:nvPr/>
        </p:nvPicPr>
        <p:blipFill>
          <a:blip r:embed="rId4"/>
          <a:stretch>
            <a:fillRect/>
          </a:stretch>
        </p:blipFill>
        <p:spPr>
          <a:xfrm>
            <a:off x="6734718" y="2086306"/>
            <a:ext cx="3731537" cy="2707691"/>
          </a:xfrm>
          <a:prstGeom prst="rect">
            <a:avLst/>
          </a:prstGeom>
        </p:spPr>
      </p:pic>
      <p:pic>
        <p:nvPicPr>
          <p:cNvPr id="14" name="图片 13"/>
          <p:cNvPicPr>
            <a:picLocks noChangeAspect="1"/>
          </p:cNvPicPr>
          <p:nvPr/>
        </p:nvPicPr>
        <p:blipFill rotWithShape="1">
          <a:blip r:embed="rId5"/>
          <a:srcRect b="94722"/>
          <a:stretch/>
        </p:blipFill>
        <p:spPr>
          <a:xfrm>
            <a:off x="1353032" y="1849837"/>
            <a:ext cx="4141053" cy="145572"/>
          </a:xfrm>
          <a:prstGeom prst="rect">
            <a:avLst/>
          </a:prstGeom>
        </p:spPr>
      </p:pic>
      <p:sp>
        <p:nvSpPr>
          <p:cNvPr id="15" name="文本框 14"/>
          <p:cNvSpPr txBox="1"/>
          <p:nvPr/>
        </p:nvSpPr>
        <p:spPr>
          <a:xfrm>
            <a:off x="874419" y="4793998"/>
            <a:ext cx="4923207" cy="369332"/>
          </a:xfrm>
          <a:prstGeom prst="rect">
            <a:avLst/>
          </a:prstGeom>
          <a:noFill/>
        </p:spPr>
        <p:txBody>
          <a:bodyPr wrap="none" rtlCol="0">
            <a:spAutoFit/>
          </a:bodyPr>
          <a:lstStyle/>
          <a:p>
            <a:pPr algn="ctr"/>
            <a:r>
              <a:rPr lang="en-US" b="1" dirty="0">
                <a:solidFill>
                  <a:srgbClr val="FF0000"/>
                </a:solidFill>
                <a:latin typeface="Calibri" panose="020F0502020204030204" pitchFamily="34" charset="0"/>
                <a:cs typeface="Calibri" panose="020F0502020204030204" pitchFamily="34" charset="0"/>
              </a:rPr>
              <a:t>load never moves from </a:t>
            </a:r>
            <a:r>
              <a:rPr lang="en-US" b="1" dirty="0" smtClean="0">
                <a:solidFill>
                  <a:srgbClr val="FF0000"/>
                </a:solidFill>
                <a:latin typeface="Calibri" panose="020F0502020204030204" pitchFamily="34" charset="0"/>
                <a:cs typeface="Calibri" panose="020F0502020204030204" pitchFamily="34" charset="0"/>
              </a:rPr>
              <a:t>MDS-1 </a:t>
            </a:r>
            <a:r>
              <a:rPr lang="en-US" b="1" dirty="0">
                <a:solidFill>
                  <a:srgbClr val="FF0000"/>
                </a:solidFill>
                <a:latin typeface="Calibri" panose="020F0502020204030204" pitchFamily="34" charset="0"/>
                <a:cs typeface="Calibri" panose="020F0502020204030204" pitchFamily="34" charset="0"/>
              </a:rPr>
              <a:t>to other idle </a:t>
            </a:r>
            <a:r>
              <a:rPr lang="en-US" b="1" dirty="0" smtClean="0">
                <a:solidFill>
                  <a:srgbClr val="FF0000"/>
                </a:solidFill>
                <a:latin typeface="Calibri" panose="020F0502020204030204" pitchFamily="34" charset="0"/>
                <a:cs typeface="Calibri" panose="020F0502020204030204" pitchFamily="34" charset="0"/>
              </a:rPr>
              <a:t>MDSs</a:t>
            </a:r>
            <a:endParaRPr lang="en-US" b="1" dirty="0">
              <a:solidFill>
                <a:srgbClr val="FF0000"/>
              </a:solidFill>
              <a:latin typeface="Calibri" panose="020F0502020204030204" pitchFamily="34" charset="0"/>
              <a:cs typeface="Calibri" panose="020F0502020204030204" pitchFamily="34" charset="0"/>
            </a:endParaRPr>
          </a:p>
        </p:txBody>
      </p:sp>
      <p:sp>
        <p:nvSpPr>
          <p:cNvPr id="9" name="圆角矩形 8"/>
          <p:cNvSpPr/>
          <p:nvPr/>
        </p:nvSpPr>
        <p:spPr>
          <a:xfrm>
            <a:off x="1014683" y="5270157"/>
            <a:ext cx="10673123" cy="1289862"/>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altLang="zh-CN" sz="2400" dirty="0" smtClean="0">
                <a:solidFill>
                  <a:schemeClr val="tx1"/>
                </a:solidFill>
                <a:latin typeface="Calibri" panose="020F0502020204030204" pitchFamily="34" charset="0"/>
                <a:cs typeface="Calibri" panose="020F0502020204030204" pitchFamily="34" charset="0"/>
              </a:rPr>
              <a:t>Observation &amp; Inefficiency </a:t>
            </a:r>
            <a:r>
              <a:rPr lang="en-US" altLang="zh-CN" sz="2400" dirty="0">
                <a:solidFill>
                  <a:schemeClr val="tx1"/>
                </a:solidFill>
                <a:latin typeface="Calibri" panose="020F0502020204030204" pitchFamily="34" charset="0"/>
                <a:cs typeface="Calibri" panose="020F0502020204030204" pitchFamily="34" charset="0"/>
              </a:rPr>
              <a:t>3</a:t>
            </a:r>
            <a:r>
              <a:rPr lang="en-US" altLang="zh-CN" sz="2400" dirty="0" smtClean="0">
                <a:solidFill>
                  <a:schemeClr val="tx1"/>
                </a:solidFill>
                <a:latin typeface="Calibri" panose="020F0502020204030204" pitchFamily="34" charset="0"/>
                <a:cs typeface="Calibri" panose="020F0502020204030204" pitchFamily="34" charset="0"/>
              </a:rPr>
              <a:t>:</a:t>
            </a:r>
            <a:endParaRPr lang="en-US" altLang="zh-CN" sz="2400" dirty="0">
              <a:solidFill>
                <a:schemeClr val="tx1"/>
              </a:solidFill>
              <a:latin typeface="Calibri" panose="020F0502020204030204" pitchFamily="34" charset="0"/>
              <a:cs typeface="Calibri" panose="020F0502020204030204" pitchFamily="34" charset="0"/>
            </a:endParaRPr>
          </a:p>
          <a:p>
            <a:r>
              <a:rPr lang="en-US" altLang="zh-CN" sz="2400" dirty="0">
                <a:solidFill>
                  <a:schemeClr val="tx1"/>
                </a:solidFill>
                <a:latin typeface="Calibri" panose="020F0502020204030204" pitchFamily="34" charset="0"/>
                <a:cs typeface="Calibri" panose="020F0502020204030204" pitchFamily="34" charset="0"/>
              </a:rPr>
              <a:t>The </a:t>
            </a:r>
            <a:r>
              <a:rPr lang="en-US" altLang="zh-CN" sz="2400" dirty="0" smtClean="0">
                <a:solidFill>
                  <a:schemeClr val="tx1"/>
                </a:solidFill>
                <a:latin typeface="Calibri" panose="020F0502020204030204" pitchFamily="34" charset="0"/>
                <a:cs typeface="Calibri" panose="020F0502020204030204" pitchFamily="34" charset="0"/>
              </a:rPr>
              <a:t>temporal locality-based </a:t>
            </a:r>
            <a:r>
              <a:rPr lang="en-US" altLang="zh-CN" sz="2400" dirty="0">
                <a:solidFill>
                  <a:schemeClr val="tx1"/>
                </a:solidFill>
                <a:latin typeface="Calibri" panose="020F0502020204030204" pitchFamily="34" charset="0"/>
                <a:cs typeface="Calibri" panose="020F0502020204030204" pitchFamily="34" charset="0"/>
              </a:rPr>
              <a:t>candidate selection </a:t>
            </a:r>
            <a:r>
              <a:rPr lang="en-US" altLang="zh-CN" sz="2400" dirty="0" smtClean="0">
                <a:solidFill>
                  <a:schemeClr val="tx1"/>
                </a:solidFill>
                <a:latin typeface="Calibri" panose="020F0502020204030204" pitchFamily="34" charset="0"/>
                <a:cs typeface="Calibri" panose="020F0502020204030204" pitchFamily="34" charset="0"/>
              </a:rPr>
              <a:t>policy does </a:t>
            </a:r>
            <a:r>
              <a:rPr lang="en-US" altLang="zh-CN" sz="2400" dirty="0">
                <a:solidFill>
                  <a:schemeClr val="tx1"/>
                </a:solidFill>
                <a:latin typeface="Calibri" panose="020F0502020204030204" pitchFamily="34" charset="0"/>
                <a:cs typeface="Calibri" panose="020F0502020204030204" pitchFamily="34" charset="0"/>
              </a:rPr>
              <a:t>not consider the unique access patterns of various </a:t>
            </a:r>
            <a:r>
              <a:rPr lang="en-US" altLang="zh-CN" sz="2400" dirty="0" smtClean="0">
                <a:solidFill>
                  <a:schemeClr val="tx1"/>
                </a:solidFill>
                <a:latin typeface="Calibri" panose="020F0502020204030204" pitchFamily="34" charset="0"/>
                <a:cs typeface="Calibri" panose="020F0502020204030204" pitchFamily="34" charset="0"/>
              </a:rPr>
              <a:t>workloads.</a:t>
            </a:r>
            <a:endParaRPr lang="en-US" altLang="zh-CN" sz="2400" dirty="0">
              <a:solidFill>
                <a:schemeClr val="tx1"/>
              </a:solidFill>
              <a:latin typeface="Calibri" panose="020F0502020204030204" pitchFamily="34" charset="0"/>
              <a:cs typeface="Calibri" panose="020F0502020204030204" pitchFamily="34" charset="0"/>
            </a:endParaRPr>
          </a:p>
        </p:txBody>
      </p:sp>
      <p:sp>
        <p:nvSpPr>
          <p:cNvPr id="10" name="文本框 9"/>
          <p:cNvSpPr txBox="1"/>
          <p:nvPr/>
        </p:nvSpPr>
        <p:spPr>
          <a:xfrm>
            <a:off x="6390354" y="4793997"/>
            <a:ext cx="4682586" cy="369332"/>
          </a:xfrm>
          <a:prstGeom prst="rect">
            <a:avLst/>
          </a:prstGeom>
          <a:noFill/>
        </p:spPr>
        <p:txBody>
          <a:bodyPr wrap="square" rtlCol="0">
            <a:spAutoFit/>
          </a:bodyPr>
          <a:lstStyle/>
          <a:p>
            <a:pPr algn="ctr"/>
            <a:r>
              <a:rPr lang="en-US" altLang="zh-CN" b="1" dirty="0">
                <a:solidFill>
                  <a:srgbClr val="FF0000"/>
                </a:solidFill>
                <a:latin typeface="Calibri" panose="020F0502020204030204" pitchFamily="34" charset="0"/>
                <a:cs typeface="Calibri" panose="020F0502020204030204" pitchFamily="34" charset="0"/>
              </a:rPr>
              <a:t>metadata are continuously migrated</a:t>
            </a:r>
          </a:p>
        </p:txBody>
      </p:sp>
    </p:spTree>
    <p:extLst>
      <p:ext uri="{BB962C8B-B14F-4D97-AF65-F5344CB8AC3E}">
        <p14:creationId xmlns:p14="http://schemas.microsoft.com/office/powerpoint/2010/main" val="84367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Goals of Our Work</a:t>
            </a:r>
            <a:endParaRPr lang="zh-CN" altLang="en-US" dirty="0"/>
          </a:p>
        </p:txBody>
      </p:sp>
      <p:sp>
        <p:nvSpPr>
          <p:cNvPr id="4" name="内容占位符 3"/>
          <p:cNvSpPr>
            <a:spLocks noGrp="1"/>
          </p:cNvSpPr>
          <p:nvPr>
            <p:ph idx="1"/>
          </p:nvPr>
        </p:nvSpPr>
        <p:spPr>
          <a:xfrm>
            <a:off x="838200" y="1213837"/>
            <a:ext cx="10515600" cy="4963126"/>
          </a:xfrm>
        </p:spPr>
        <p:txBody>
          <a:bodyPr/>
          <a:lstStyle/>
          <a:p>
            <a:r>
              <a:rPr lang="en-US" altLang="zh-CN" dirty="0" smtClean="0"/>
              <a:t>Improving the metadata load balance for </a:t>
            </a:r>
            <a:r>
              <a:rPr lang="en-US" altLang="zh-CN" dirty="0" err="1" smtClean="0"/>
              <a:t>CephFS</a:t>
            </a:r>
            <a:r>
              <a:rPr lang="en-US" altLang="zh-CN" dirty="0" smtClean="0"/>
              <a:t> via</a:t>
            </a:r>
          </a:p>
          <a:p>
            <a:pPr lvl="1">
              <a:buFont typeface="Arial" panose="020B0604020202020204" pitchFamily="34" charset="0"/>
              <a:buChar char="•"/>
            </a:pPr>
            <a:r>
              <a:rPr lang="en-US" altLang="zh-CN" b="1" dirty="0" smtClean="0"/>
              <a:t>Accurately</a:t>
            </a:r>
            <a:r>
              <a:rPr lang="en-US" altLang="zh-CN" dirty="0" smtClean="0"/>
              <a:t> identifying imbalance as possible to quickly converge to balanced state and avoid unnecessary re-balances.</a:t>
            </a:r>
          </a:p>
          <a:p>
            <a:pPr lvl="1">
              <a:buFont typeface="Arial" panose="020B0604020202020204" pitchFamily="34" charset="0"/>
              <a:buChar char="•"/>
            </a:pPr>
            <a:r>
              <a:rPr lang="en-US" altLang="zh-CN" b="1" dirty="0" smtClean="0"/>
              <a:t>Judiciously</a:t>
            </a:r>
            <a:r>
              <a:rPr lang="en-US" altLang="zh-CN" dirty="0" smtClean="0"/>
              <a:t> deciding the amount of metadata that need to be migrated and pairing the importer and exporter MDS to avoid over-migration.</a:t>
            </a:r>
            <a:endParaRPr lang="en-US" altLang="zh-CN" dirty="0"/>
          </a:p>
          <a:p>
            <a:pPr lvl="1">
              <a:buFont typeface="Arial" panose="020B0604020202020204" pitchFamily="34" charset="0"/>
              <a:buChar char="•"/>
            </a:pPr>
            <a:r>
              <a:rPr lang="en-US" altLang="zh-CN" b="1" dirty="0" smtClean="0"/>
              <a:t>Appropriately</a:t>
            </a:r>
            <a:r>
              <a:rPr lang="en-US" altLang="zh-CN" dirty="0" smtClean="0"/>
              <a:t> selecting </a:t>
            </a:r>
            <a:r>
              <a:rPr lang="en-US" altLang="zh-CN" dirty="0"/>
              <a:t>subtrees </a:t>
            </a:r>
            <a:r>
              <a:rPr lang="en-US" altLang="zh-CN" dirty="0" smtClean="0"/>
              <a:t>as migration candidates to avoid invalid migration.</a:t>
            </a:r>
            <a:endParaRPr lang="zh-CN" altLang="en-US" dirty="0"/>
          </a:p>
        </p:txBody>
      </p:sp>
    </p:spTree>
    <p:extLst>
      <p:ext uri="{BB962C8B-B14F-4D97-AF65-F5344CB8AC3E}">
        <p14:creationId xmlns:p14="http://schemas.microsoft.com/office/powerpoint/2010/main" val="403420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altLang="zh-CN" dirty="0">
                <a:solidFill>
                  <a:schemeClr val="bg1">
                    <a:lumMod val="50000"/>
                  </a:schemeClr>
                </a:solidFill>
              </a:rPr>
              <a:t>Metadata management in DFSs</a:t>
            </a:r>
          </a:p>
          <a:p>
            <a:r>
              <a:rPr lang="en-US" altLang="zh-CN" dirty="0">
                <a:solidFill>
                  <a:schemeClr val="bg1">
                    <a:lumMod val="50000"/>
                  </a:schemeClr>
                </a:solidFill>
              </a:rPr>
              <a:t>Metadata load balance study</a:t>
            </a:r>
          </a:p>
          <a:p>
            <a:r>
              <a:rPr lang="en-US" altLang="zh-CN" dirty="0"/>
              <a:t>Design of </a:t>
            </a:r>
            <a:r>
              <a:rPr lang="en-US" altLang="zh-CN" dirty="0" err="1"/>
              <a:t>Lunule</a:t>
            </a:r>
            <a:endParaRPr lang="en-US" altLang="zh-CN" dirty="0"/>
          </a:p>
          <a:p>
            <a:r>
              <a:rPr lang="en-US" altLang="zh-CN" dirty="0"/>
              <a:t>Experimental results</a:t>
            </a:r>
          </a:p>
          <a:p>
            <a:r>
              <a:rPr lang="en-US" altLang="zh-CN" dirty="0"/>
              <a:t>Conclusion</a:t>
            </a:r>
          </a:p>
        </p:txBody>
      </p:sp>
    </p:spTree>
    <p:extLst>
      <p:ext uri="{BB962C8B-B14F-4D97-AF65-F5344CB8AC3E}">
        <p14:creationId xmlns:p14="http://schemas.microsoft.com/office/powerpoint/2010/main" val="386402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Lunule</a:t>
            </a:r>
            <a:r>
              <a:rPr lang="en-US" altLang="zh-CN" dirty="0" smtClean="0"/>
              <a:t> Architecture</a:t>
            </a:r>
            <a:endParaRPr lang="zh-CN" altLang="en-US" dirty="0"/>
          </a:p>
        </p:txBody>
      </p:sp>
      <p:sp>
        <p:nvSpPr>
          <p:cNvPr id="12" name="矩形 11"/>
          <p:cNvSpPr/>
          <p:nvPr/>
        </p:nvSpPr>
        <p:spPr>
          <a:xfrm>
            <a:off x="5789302" y="1762999"/>
            <a:ext cx="5564498" cy="2677656"/>
          </a:xfrm>
          <a:prstGeom prst="rect">
            <a:avLst/>
          </a:prstGeom>
        </p:spPr>
        <p:txBody>
          <a:bodyPr wrap="square">
            <a:spAutoFit/>
          </a:bodyPr>
          <a:lstStyle/>
          <a:p>
            <a:r>
              <a:rPr lang="en-US" altLang="zh-CN" sz="2800" b="1" dirty="0" err="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CephFS</a:t>
            </a:r>
            <a:r>
              <a:rPr lang="en-US" altLang="zh-CN" sz="2800" b="1"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-Vanilla</a:t>
            </a:r>
            <a:endParaRPr lang="zh-CN" altLang="en-US" sz="2800" b="1"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a:p>
            <a:pPr lvl="1"/>
            <a:r>
              <a:rPr lang="en-US" altLang="zh-CN" sz="2800" dirty="0" smtClean="0">
                <a:latin typeface="Calibri" panose="020F0502020204030204" pitchFamily="34" charset="0"/>
                <a:cs typeface="Calibri" panose="020F0502020204030204" pitchFamily="34" charset="0"/>
              </a:rPr>
              <a:t>Collect cumulative </a:t>
            </a:r>
            <a:r>
              <a:rPr lang="en-US" altLang="zh-CN" sz="2800" dirty="0">
                <a:latin typeface="Calibri" panose="020F0502020204030204" pitchFamily="34" charset="0"/>
                <a:cs typeface="Calibri" panose="020F0502020204030204" pitchFamily="34" charset="0"/>
              </a:rPr>
              <a:t>heat</a:t>
            </a:r>
          </a:p>
          <a:p>
            <a:endParaRPr lang="en-US" altLang="zh-CN" sz="2800" dirty="0" smtClean="0">
              <a:latin typeface="Calibri" panose="020F0502020204030204" pitchFamily="34" charset="0"/>
              <a:cs typeface="Calibri" panose="020F0502020204030204" pitchFamily="34" charset="0"/>
            </a:endParaRPr>
          </a:p>
          <a:p>
            <a:endParaRPr lang="en-US" altLang="zh-CN" sz="2800" dirty="0" smtClean="0">
              <a:latin typeface="Calibri" panose="020F0502020204030204" pitchFamily="34" charset="0"/>
              <a:cs typeface="Calibri" panose="020F0502020204030204" pitchFamily="34" charset="0"/>
            </a:endParaRPr>
          </a:p>
          <a:p>
            <a:r>
              <a:rPr lang="en-US" altLang="zh-CN" sz="2800" b="1" dirty="0" err="1" smtClean="0">
                <a:latin typeface="Calibri" panose="020F0502020204030204" pitchFamily="34" charset="0"/>
                <a:cs typeface="Calibri" panose="020F0502020204030204" pitchFamily="34" charset="0"/>
              </a:rPr>
              <a:t>Lunule</a:t>
            </a:r>
            <a:endParaRPr lang="en-US" altLang="zh-CN" sz="2800" b="1" dirty="0" smtClean="0">
              <a:latin typeface="Calibri" panose="020F0502020204030204" pitchFamily="34" charset="0"/>
              <a:cs typeface="Calibri" panose="020F0502020204030204" pitchFamily="34" charset="0"/>
            </a:endParaRPr>
          </a:p>
          <a:p>
            <a:pPr lvl="1"/>
            <a:r>
              <a:rPr lang="en-US" altLang="zh-CN" sz="2800" dirty="0" smtClean="0">
                <a:latin typeface="Calibri" panose="020F0502020204030204" pitchFamily="34" charset="0"/>
                <a:cs typeface="Calibri" panose="020F0502020204030204" pitchFamily="34" charset="0"/>
              </a:rPr>
              <a:t>Collect </a:t>
            </a:r>
            <a:r>
              <a:rPr lang="en-US" altLang="zh-CN" sz="2800" dirty="0">
                <a:latin typeface="Calibri" panose="020F0502020204030204" pitchFamily="34" charset="0"/>
                <a:cs typeface="Calibri" panose="020F0502020204030204" pitchFamily="34" charset="0"/>
              </a:rPr>
              <a:t>i</a:t>
            </a:r>
            <a:r>
              <a:rPr lang="en-US" altLang="zh-CN" sz="2800" dirty="0" smtClean="0">
                <a:latin typeface="Calibri" panose="020F0502020204030204" pitchFamily="34" charset="0"/>
                <a:cs typeface="Calibri" panose="020F0502020204030204" pitchFamily="34" charset="0"/>
              </a:rPr>
              <a:t>nstantaneous IOPS</a:t>
            </a:r>
            <a:endParaRPr lang="en-US" altLang="zh-CN" sz="2800" dirty="0">
              <a:latin typeface="Calibri" panose="020F0502020204030204" pitchFamily="34" charset="0"/>
              <a:cs typeface="Calibri" panose="020F0502020204030204" pitchFamily="34" charset="0"/>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759570"/>
            <a:ext cx="4748031" cy="3794768"/>
          </a:xfrm>
          <a:prstGeom prst="rect">
            <a:avLst/>
          </a:prstGeom>
        </p:spPr>
      </p:pic>
      <p:sp>
        <p:nvSpPr>
          <p:cNvPr id="11" name="文本框 10"/>
          <p:cNvSpPr txBox="1"/>
          <p:nvPr/>
        </p:nvSpPr>
        <p:spPr>
          <a:xfrm>
            <a:off x="4986231" y="1971729"/>
            <a:ext cx="415498" cy="369332"/>
          </a:xfrm>
          <a:prstGeom prst="rect">
            <a:avLst/>
          </a:prstGeom>
          <a:noFill/>
        </p:spPr>
        <p:txBody>
          <a:bodyPr wrap="none" rtlCol="0">
            <a:spAutoFit/>
          </a:bodyPr>
          <a:lstStyle/>
          <a:p>
            <a:r>
              <a:rPr lang="zh-CN" altLang="en-US" dirty="0" smtClean="0">
                <a:solidFill>
                  <a:srgbClr val="C00000"/>
                </a:solidFill>
                <a:latin typeface="Cambria Math" panose="02040503050406030204" pitchFamily="18" charset="0"/>
              </a:rPr>
              <a:t>①</a:t>
            </a:r>
            <a:endParaRPr lang="zh-CN" altLang="en-US" dirty="0">
              <a:solidFill>
                <a:srgbClr val="C00000"/>
              </a:solidFill>
              <a:latin typeface="Cambria Math" panose="02040503050406030204" pitchFamily="18" charset="0"/>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227" y="2318759"/>
            <a:ext cx="299659" cy="2996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094" y="4030482"/>
            <a:ext cx="245161" cy="245161"/>
          </a:xfrm>
          <a:prstGeom prst="rect">
            <a:avLst/>
          </a:prstGeom>
        </p:spPr>
      </p:pic>
    </p:spTree>
    <p:extLst>
      <p:ext uri="{BB962C8B-B14F-4D97-AF65-F5344CB8AC3E}">
        <p14:creationId xmlns:p14="http://schemas.microsoft.com/office/powerpoint/2010/main" val="244326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Lunule</a:t>
            </a:r>
            <a:r>
              <a:rPr lang="en-US" altLang="zh-CN" dirty="0" smtClean="0"/>
              <a:t> Architecture</a:t>
            </a:r>
            <a:endParaRPr lang="zh-CN" altLang="en-US" dirty="0"/>
          </a:p>
        </p:txBody>
      </p:sp>
      <p:pic>
        <p:nvPicPr>
          <p:cNvPr id="9" name="内容占位符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759570"/>
            <a:ext cx="4748031" cy="3794768"/>
          </a:xfrm>
        </p:spPr>
      </p:pic>
      <p:sp>
        <p:nvSpPr>
          <p:cNvPr id="10" name="矩形 9"/>
          <p:cNvSpPr/>
          <p:nvPr/>
        </p:nvSpPr>
        <p:spPr>
          <a:xfrm>
            <a:off x="5789301" y="1762999"/>
            <a:ext cx="5564499" cy="4401205"/>
          </a:xfrm>
          <a:prstGeom prst="rect">
            <a:avLst/>
          </a:prstGeom>
        </p:spPr>
        <p:txBody>
          <a:bodyPr wrap="square">
            <a:spAutoFit/>
          </a:bodyPr>
          <a:lstStyle/>
          <a:p>
            <a:r>
              <a:rPr lang="en-US" altLang="zh-CN" sz="2800" b="1" dirty="0" err="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CephFS</a:t>
            </a:r>
            <a:r>
              <a:rPr lang="en-US" altLang="zh-CN" sz="2800" b="1"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-Vanilla</a:t>
            </a:r>
            <a:endParaRPr lang="zh-CN" altLang="en-US" sz="2800" b="1"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a:p>
            <a:pPr lvl="1"/>
            <a:r>
              <a:rPr lang="en-US" altLang="zh-CN" sz="2800" dirty="0" smtClean="0">
                <a:latin typeface="Calibri" panose="020F0502020204030204" pitchFamily="34" charset="0"/>
                <a:cs typeface="Calibri" panose="020F0502020204030204" pitchFamily="34" charset="0"/>
              </a:rPr>
              <a:t>Linear imbalance model</a:t>
            </a:r>
            <a:endParaRPr lang="zh-CN" altLang="en-US" sz="2800" dirty="0"/>
          </a:p>
          <a:p>
            <a:pPr lvl="1"/>
            <a:r>
              <a:rPr lang="en-US" altLang="zh-CN" sz="2800" dirty="0" smtClean="0">
                <a:latin typeface="Calibri" panose="020F0502020204030204" pitchFamily="34" charset="0"/>
                <a:cs typeface="Calibri" panose="020F0502020204030204" pitchFamily="34" charset="0"/>
              </a:rPr>
              <a:t>Limited accuracy </a:t>
            </a:r>
          </a:p>
          <a:p>
            <a:endParaRPr lang="en-US" altLang="zh-CN" sz="2800" dirty="0" smtClean="0">
              <a:latin typeface="Calibri" panose="020F0502020204030204" pitchFamily="34" charset="0"/>
              <a:cs typeface="Calibri" panose="020F0502020204030204" pitchFamily="34" charset="0"/>
            </a:endParaRPr>
          </a:p>
          <a:p>
            <a:r>
              <a:rPr lang="en-US" altLang="zh-CN" sz="2800" b="1" dirty="0" err="1" smtClean="0">
                <a:latin typeface="Calibri" panose="020F0502020204030204" pitchFamily="34" charset="0"/>
                <a:cs typeface="Calibri" panose="020F0502020204030204" pitchFamily="34" charset="0"/>
              </a:rPr>
              <a:t>Lunule</a:t>
            </a:r>
            <a:endParaRPr lang="en-US" altLang="zh-CN" sz="2800" b="1" dirty="0" smtClean="0">
              <a:latin typeface="Calibri" panose="020F0502020204030204" pitchFamily="34" charset="0"/>
              <a:cs typeface="Calibri" panose="020F0502020204030204" pitchFamily="34" charset="0"/>
            </a:endParaRPr>
          </a:p>
          <a:p>
            <a:pPr lvl="1"/>
            <a:r>
              <a:rPr lang="en-US" altLang="zh-CN" sz="2800" dirty="0" smtClean="0">
                <a:latin typeface="Calibri" panose="020F0502020204030204" pitchFamily="34" charset="0"/>
                <a:cs typeface="Calibri" panose="020F0502020204030204" pitchFamily="34" charset="0"/>
              </a:rPr>
              <a:t>Coefficient of Variation (</a:t>
            </a:r>
            <a:r>
              <a:rPr lang="en-US" altLang="zh-CN" sz="2800" dirty="0" err="1" smtClean="0">
                <a:latin typeface="Calibri" panose="020F0502020204030204" pitchFamily="34" charset="0"/>
                <a:cs typeface="Calibri" panose="020F0502020204030204" pitchFamily="34" charset="0"/>
              </a:rPr>
              <a:t>CoV</a:t>
            </a:r>
            <a:r>
              <a:rPr lang="en-US" altLang="zh-CN" sz="2800" dirty="0" smtClean="0">
                <a:latin typeface="Calibri" panose="020F0502020204030204" pitchFamily="34" charset="0"/>
                <a:cs typeface="Calibri" panose="020F0502020204030204" pitchFamily="34" charset="0"/>
              </a:rPr>
              <a:t>) based imbalance model</a:t>
            </a:r>
            <a:endParaRPr lang="zh-CN" altLang="en-US" sz="2800" dirty="0"/>
          </a:p>
          <a:p>
            <a:pPr lvl="1"/>
            <a:r>
              <a:rPr lang="en-US" altLang="zh-CN" sz="2800" dirty="0" smtClean="0">
                <a:latin typeface="Calibri" panose="020F0502020204030204" pitchFamily="34" charset="0"/>
                <a:cs typeface="Calibri" panose="020F0502020204030204" pitchFamily="34" charset="0"/>
              </a:rPr>
              <a:t>Improved accuracy</a:t>
            </a:r>
            <a:endParaRPr lang="en-US" altLang="zh-CN" sz="2800" dirty="0">
              <a:latin typeface="Calibri" panose="020F0502020204030204" pitchFamily="34" charset="0"/>
              <a:cs typeface="Calibri" panose="020F0502020204030204" pitchFamily="34" charset="0"/>
            </a:endParaRPr>
          </a:p>
          <a:p>
            <a:pPr lvl="1"/>
            <a:r>
              <a:rPr lang="en-US" altLang="zh-CN" sz="2800" dirty="0" smtClean="0">
                <a:latin typeface="Calibri" panose="020F0502020204030204" pitchFamily="34" charset="0"/>
                <a:cs typeface="Calibri" panose="020F0502020204030204" pitchFamily="34" charset="0"/>
              </a:rPr>
              <a:t>Benign imbalance tolerance</a:t>
            </a:r>
            <a:endParaRPr lang="en-US" altLang="zh-CN" sz="2800" dirty="0">
              <a:latin typeface="Calibri" panose="020F0502020204030204" pitchFamily="34" charset="0"/>
              <a:cs typeface="Calibri" panose="020F0502020204030204" pitchFamily="34" charset="0"/>
            </a:endParaRPr>
          </a:p>
          <a:p>
            <a:pPr lvl="1"/>
            <a:endParaRPr lang="en-US" altLang="zh-CN" sz="2800" dirty="0">
              <a:latin typeface="Calibri" panose="020F0502020204030204" pitchFamily="34" charset="0"/>
              <a:cs typeface="Calibri" panose="020F0502020204030204" pitchFamily="34" charset="0"/>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094" y="4030482"/>
            <a:ext cx="245161" cy="245161"/>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094" y="2310903"/>
            <a:ext cx="299659" cy="299659"/>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094" y="2750788"/>
            <a:ext cx="299659" cy="29965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094" y="4891561"/>
            <a:ext cx="245161" cy="24516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094" y="5309177"/>
            <a:ext cx="245161" cy="245161"/>
          </a:xfrm>
          <a:prstGeom prst="rect">
            <a:avLst/>
          </a:prstGeom>
        </p:spPr>
      </p:pic>
      <p:sp>
        <p:nvSpPr>
          <p:cNvPr id="22" name="文本框 21"/>
          <p:cNvSpPr txBox="1"/>
          <p:nvPr/>
        </p:nvSpPr>
        <p:spPr>
          <a:xfrm>
            <a:off x="4986231" y="1971729"/>
            <a:ext cx="415498" cy="369332"/>
          </a:xfrm>
          <a:prstGeom prst="rect">
            <a:avLst/>
          </a:prstGeom>
          <a:noFill/>
        </p:spPr>
        <p:txBody>
          <a:bodyPr wrap="none" rtlCol="0">
            <a:spAutoFit/>
          </a:bodyPr>
          <a:lstStyle/>
          <a:p>
            <a:r>
              <a:rPr lang="zh-CN" altLang="en-US" dirty="0" smtClean="0">
                <a:latin typeface="Cambria Math" panose="02040503050406030204" pitchFamily="18" charset="0"/>
              </a:rPr>
              <a:t>①</a:t>
            </a:r>
            <a:endParaRPr lang="zh-CN" altLang="en-US" dirty="0">
              <a:latin typeface="Cambria Math" panose="02040503050406030204" pitchFamily="18" charset="0"/>
            </a:endParaRPr>
          </a:p>
        </p:txBody>
      </p:sp>
      <p:sp>
        <p:nvSpPr>
          <p:cNvPr id="23" name="文本框 22"/>
          <p:cNvSpPr txBox="1"/>
          <p:nvPr/>
        </p:nvSpPr>
        <p:spPr>
          <a:xfrm>
            <a:off x="5203097" y="2582137"/>
            <a:ext cx="415498" cy="369332"/>
          </a:xfrm>
          <a:prstGeom prst="rect">
            <a:avLst/>
          </a:prstGeom>
          <a:noFill/>
        </p:spPr>
        <p:txBody>
          <a:bodyPr wrap="none" rtlCol="0">
            <a:spAutoFit/>
          </a:bodyPr>
          <a:lstStyle/>
          <a:p>
            <a:r>
              <a:rPr lang="zh-CN" altLang="en-US" dirty="0" smtClean="0">
                <a:solidFill>
                  <a:srgbClr val="C00000"/>
                </a:solidFill>
                <a:latin typeface="Cambria Math" panose="02040503050406030204" pitchFamily="18" charset="0"/>
              </a:rPr>
              <a:t>②</a:t>
            </a:r>
            <a:endParaRPr lang="zh-CN" altLang="en-US" dirty="0">
              <a:solidFill>
                <a:srgbClr val="C00000"/>
              </a:solidFill>
              <a:latin typeface="Cambria Math" panose="02040503050406030204" pitchFamily="18" charset="0"/>
            </a:endParaRPr>
          </a:p>
        </p:txBody>
      </p:sp>
    </p:spTree>
    <p:extLst>
      <p:ext uri="{BB962C8B-B14F-4D97-AF65-F5344CB8AC3E}">
        <p14:creationId xmlns:p14="http://schemas.microsoft.com/office/powerpoint/2010/main" val="362667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43077"/>
            <a:ext cx="10515600" cy="688515"/>
          </a:xfrm>
        </p:spPr>
        <p:txBody>
          <a:bodyPr>
            <a:normAutofit/>
          </a:bodyPr>
          <a:lstStyle/>
          <a:p>
            <a:r>
              <a:rPr lang="en-US" altLang="zh-CN" sz="3800" dirty="0" smtClean="0"/>
              <a:t>Agile, Accurate Imbalance Detection</a:t>
            </a:r>
            <a:endParaRPr lang="zh-CN" altLang="en-US" sz="3800" dirty="0"/>
          </a:p>
        </p:txBody>
      </p:sp>
      <p:sp>
        <p:nvSpPr>
          <p:cNvPr id="3" name="内容占位符 2"/>
          <p:cNvSpPr>
            <a:spLocks noGrp="1"/>
          </p:cNvSpPr>
          <p:nvPr>
            <p:ph idx="1"/>
          </p:nvPr>
        </p:nvSpPr>
        <p:spPr/>
        <p:txBody>
          <a:bodyPr>
            <a:normAutofit/>
          </a:bodyPr>
          <a:lstStyle/>
          <a:p>
            <a:pPr marL="514350" indent="-514350">
              <a:buAutoNum type="arabicPeriod"/>
            </a:pPr>
            <a:r>
              <a:rPr lang="en-US" altLang="zh-CN" sz="2800" dirty="0" smtClean="0"/>
              <a:t>Leverage Imbalance Factor to calculate imbalance degree accurately.</a:t>
            </a:r>
          </a:p>
          <a:p>
            <a:pPr marL="514350" indent="-514350">
              <a:buAutoNum type="arabicPeriod"/>
            </a:pPr>
            <a:r>
              <a:rPr lang="en-US" altLang="zh-CN" sz="2800" dirty="0" smtClean="0">
                <a:solidFill>
                  <a:schemeClr val="bg1">
                    <a:lumMod val="85000"/>
                  </a:schemeClr>
                </a:solidFill>
              </a:rPr>
              <a:t>Introduce an urgency parameter to tolerate benign imbalances.</a:t>
            </a:r>
            <a:endParaRPr lang="zh-CN" altLang="en-US" sz="2800" dirty="0">
              <a:solidFill>
                <a:schemeClr val="bg1">
                  <a:lumMod val="85000"/>
                </a:schemeClr>
              </a:solidFill>
            </a:endParaRPr>
          </a:p>
        </p:txBody>
      </p:sp>
      <p:sp>
        <p:nvSpPr>
          <p:cNvPr id="19" name="矩形 18"/>
          <p:cNvSpPr/>
          <p:nvPr/>
        </p:nvSpPr>
        <p:spPr>
          <a:xfrm>
            <a:off x="952415" y="2452266"/>
            <a:ext cx="4104161" cy="2526134"/>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761482" y="2505183"/>
            <a:ext cx="2486025" cy="461665"/>
          </a:xfrm>
          <a:prstGeom prst="rect">
            <a:avLst/>
          </a:prstGeom>
          <a:noFill/>
        </p:spPr>
        <p:txBody>
          <a:bodyPr wrap="square" rtlCol="0">
            <a:spAutoFit/>
          </a:bodyPr>
          <a:lstStyle/>
          <a:p>
            <a:pPr algn="ctr"/>
            <a:r>
              <a:rPr lang="en-US" altLang="zh-CN" sz="2400" dirty="0" err="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CephFS</a:t>
            </a:r>
            <a:r>
              <a:rPr lang="en-US" altLang="zh-CN" sz="2400" dirty="0"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-Vanilla</a:t>
            </a:r>
            <a:endParaRPr lang="zh-CN" altLang="en-US" sz="2400"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1" name="Rectangle 23"/>
          <p:cNvSpPr/>
          <p:nvPr/>
        </p:nvSpPr>
        <p:spPr>
          <a:xfrm>
            <a:off x="1014206" y="3149792"/>
            <a:ext cx="4265644" cy="1015663"/>
          </a:xfrm>
          <a:prstGeom prst="rect">
            <a:avLst/>
          </a:prstGeom>
        </p:spPr>
        <p:txBody>
          <a:bodyPr wrap="square">
            <a:spAutoFit/>
          </a:bodyPr>
          <a:lstStyle/>
          <a:p>
            <a:pPr algn="just">
              <a:defRPr/>
            </a:pPr>
            <a:r>
              <a:rPr lang="en-US" altLang="zh-CN" sz="2000" noProof="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Load </a:t>
            </a:r>
            <a:r>
              <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metric</a:t>
            </a:r>
            <a:r>
              <a:rPr lang="en-US" altLang="zh-CN" sz="2000" noProof="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 </a:t>
            </a:r>
            <a:r>
              <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Cumulative heat</a:t>
            </a:r>
          </a:p>
          <a:p>
            <a:pPr algn="just" eaLnBrk="1" fontAlgn="auto" hangingPunct="1">
              <a:spcBef>
                <a:spcPts val="0"/>
              </a:spcBef>
              <a:spcAft>
                <a:spcPts val="0"/>
              </a:spcAft>
              <a:defRPr/>
            </a:pPr>
            <a:endPar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a:p>
            <a:pPr algn="just">
              <a:defRPr/>
            </a:pPr>
            <a:r>
              <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Imbalance model: Linear difference</a:t>
            </a:r>
            <a:endParaRPr lang="zh-CN" altLang="zh-CN" sz="2000" noProof="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2" name="TextBox 3"/>
          <p:cNvSpPr txBox="1"/>
          <p:nvPr/>
        </p:nvSpPr>
        <p:spPr>
          <a:xfrm>
            <a:off x="1383372" y="5158295"/>
            <a:ext cx="4119418" cy="400110"/>
          </a:xfrm>
          <a:prstGeom prst="rect">
            <a:avLst/>
          </a:prstGeom>
          <a:noFill/>
        </p:spPr>
        <p:txBody>
          <a:bodyPr wrap="square" rtlCol="0">
            <a:spAutoFit/>
          </a:bodyPr>
          <a:lstStyle/>
          <a:p>
            <a:r>
              <a:rPr lang="en-US" altLang="zh-CN" sz="2000" dirty="0" smtClean="0">
                <a:latin typeface="Calibri" panose="020F0502020204030204" pitchFamily="34" charset="0"/>
                <a:cs typeface="Calibri" panose="020F0502020204030204" pitchFamily="34" charset="0"/>
              </a:rPr>
              <a:t>Inaccurate </a:t>
            </a:r>
            <a:r>
              <a:rPr lang="en-US" altLang="zh-CN" sz="2000" dirty="0">
                <a:latin typeface="Calibri" panose="020F0502020204030204" pitchFamily="34" charset="0"/>
                <a:cs typeface="Calibri" panose="020F0502020204030204" pitchFamily="34" charset="0"/>
              </a:rPr>
              <a:t>imbalance model</a:t>
            </a:r>
          </a:p>
        </p:txBody>
      </p:sp>
      <p:sp>
        <p:nvSpPr>
          <p:cNvPr id="23" name="TextBox 3"/>
          <p:cNvSpPr txBox="1"/>
          <p:nvPr/>
        </p:nvSpPr>
        <p:spPr>
          <a:xfrm>
            <a:off x="1383372" y="5621084"/>
            <a:ext cx="4297648" cy="400110"/>
          </a:xfrm>
          <a:prstGeom prst="rect">
            <a:avLst/>
          </a:prstGeom>
          <a:noFill/>
        </p:spPr>
        <p:txBody>
          <a:bodyPr wrap="square" rtlCol="0">
            <a:spAutoFit/>
          </a:bodyPr>
          <a:lstStyle/>
          <a:p>
            <a:r>
              <a:rPr lang="en-US" altLang="zh-CN" sz="2000" dirty="0">
                <a:latin typeface="Calibri" panose="020F0502020204030204" pitchFamily="34" charset="0"/>
                <a:cs typeface="Calibri" panose="020F0502020204030204" pitchFamily="34" charset="0"/>
              </a:rPr>
              <a:t>Aggressive migration decision</a:t>
            </a: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15" y="5228019"/>
            <a:ext cx="261803" cy="261803"/>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15" y="5701991"/>
            <a:ext cx="261803" cy="261803"/>
          </a:xfrm>
          <a:prstGeom prst="rect">
            <a:avLst/>
          </a:prstGeom>
        </p:spPr>
      </p:pic>
    </p:spTree>
    <p:extLst>
      <p:ext uri="{BB962C8B-B14F-4D97-AF65-F5344CB8AC3E}">
        <p14:creationId xmlns:p14="http://schemas.microsoft.com/office/powerpoint/2010/main" val="3852535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43077"/>
            <a:ext cx="10515600" cy="688515"/>
          </a:xfrm>
        </p:spPr>
        <p:txBody>
          <a:bodyPr>
            <a:normAutofit/>
          </a:bodyPr>
          <a:lstStyle/>
          <a:p>
            <a:r>
              <a:rPr lang="en-US" altLang="zh-CN" sz="3800" dirty="0"/>
              <a:t>Agile, Accurate Imbalance Detection</a:t>
            </a:r>
            <a:endParaRPr lang="zh-CN" altLang="en-US" sz="3800" dirty="0"/>
          </a:p>
        </p:txBody>
      </p:sp>
      <p:sp>
        <p:nvSpPr>
          <p:cNvPr id="3" name="内容占位符 2"/>
          <p:cNvSpPr>
            <a:spLocks noGrp="1"/>
          </p:cNvSpPr>
          <p:nvPr>
            <p:ph idx="1"/>
          </p:nvPr>
        </p:nvSpPr>
        <p:spPr/>
        <p:txBody>
          <a:bodyPr>
            <a:normAutofit/>
          </a:bodyPr>
          <a:lstStyle/>
          <a:p>
            <a:pPr marL="514350" indent="-514350">
              <a:buAutoNum type="arabicPeriod"/>
            </a:pPr>
            <a:r>
              <a:rPr lang="en-US" altLang="zh-CN" sz="2800" dirty="0"/>
              <a:t>Leverage Imbalance Factor to calculate imbalance degree </a:t>
            </a:r>
            <a:r>
              <a:rPr lang="en-US" altLang="zh-CN" sz="2800" dirty="0" smtClean="0"/>
              <a:t>accurately.</a:t>
            </a:r>
            <a:endParaRPr lang="en-US" altLang="zh-CN" sz="2800" dirty="0"/>
          </a:p>
          <a:p>
            <a:pPr marL="514350" indent="-514350">
              <a:buAutoNum type="arabicPeriod"/>
            </a:pPr>
            <a:r>
              <a:rPr lang="en-US" altLang="zh-CN" sz="2800" dirty="0">
                <a:solidFill>
                  <a:schemeClr val="bg1">
                    <a:lumMod val="85000"/>
                  </a:schemeClr>
                </a:solidFill>
              </a:rPr>
              <a:t>Introduce an urgency parameter to tolerate benign </a:t>
            </a:r>
            <a:r>
              <a:rPr lang="en-US" altLang="zh-CN" sz="2800" dirty="0" smtClean="0">
                <a:solidFill>
                  <a:schemeClr val="bg1">
                    <a:lumMod val="85000"/>
                  </a:schemeClr>
                </a:solidFill>
              </a:rPr>
              <a:t>imbalances.</a:t>
            </a:r>
            <a:endParaRPr lang="zh-CN" altLang="en-US" sz="2800" dirty="0">
              <a:solidFill>
                <a:schemeClr val="bg1">
                  <a:lumMod val="85000"/>
                </a:schemeClr>
              </a:solidFill>
            </a:endParaRPr>
          </a:p>
        </p:txBody>
      </p:sp>
      <p:sp>
        <p:nvSpPr>
          <p:cNvPr id="4" name="矩形 3"/>
          <p:cNvSpPr/>
          <p:nvPr/>
        </p:nvSpPr>
        <p:spPr>
          <a:xfrm>
            <a:off x="952415" y="2452266"/>
            <a:ext cx="4104161" cy="2526134"/>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761482" y="2505183"/>
            <a:ext cx="2486025" cy="461665"/>
          </a:xfrm>
          <a:prstGeom prst="rect">
            <a:avLst/>
          </a:prstGeom>
          <a:noFill/>
        </p:spPr>
        <p:txBody>
          <a:bodyPr wrap="square" rtlCol="0">
            <a:spAutoFit/>
          </a:bodyPr>
          <a:lstStyle/>
          <a:p>
            <a:pPr algn="ctr"/>
            <a:r>
              <a:rPr lang="en-US" altLang="zh-CN" sz="2400" dirty="0" err="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CephFS</a:t>
            </a:r>
            <a:r>
              <a:rPr lang="en-US" altLang="zh-CN" sz="2400" dirty="0"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-Vanilla</a:t>
            </a:r>
            <a:endParaRPr lang="zh-CN" altLang="en-US" sz="2400"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6" name="Rectangle 23"/>
          <p:cNvSpPr/>
          <p:nvPr/>
        </p:nvSpPr>
        <p:spPr>
          <a:xfrm>
            <a:off x="1014206" y="3149792"/>
            <a:ext cx="4265644" cy="1015663"/>
          </a:xfrm>
          <a:prstGeom prst="rect">
            <a:avLst/>
          </a:prstGeom>
        </p:spPr>
        <p:txBody>
          <a:bodyPr wrap="square">
            <a:spAutoFit/>
          </a:bodyPr>
          <a:lstStyle/>
          <a:p>
            <a:pPr algn="just">
              <a:defRPr/>
            </a:pPr>
            <a:r>
              <a:rPr lang="en-US" altLang="zh-CN" sz="2000" noProof="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Load </a:t>
            </a:r>
            <a:r>
              <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metric</a:t>
            </a:r>
            <a:r>
              <a:rPr lang="en-US" altLang="zh-CN" sz="2000" noProof="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 </a:t>
            </a:r>
            <a:r>
              <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Cumulative heat</a:t>
            </a:r>
          </a:p>
          <a:p>
            <a:pPr algn="just" eaLnBrk="1" fontAlgn="auto" hangingPunct="1">
              <a:spcBef>
                <a:spcPts val="0"/>
              </a:spcBef>
              <a:spcAft>
                <a:spcPts val="0"/>
              </a:spcAft>
              <a:defRPr/>
            </a:pPr>
            <a:endPar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a:p>
            <a:pPr algn="just">
              <a:defRPr/>
            </a:pPr>
            <a:r>
              <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Imbalance model: Linear difference</a:t>
            </a:r>
            <a:endParaRPr lang="zh-CN" altLang="zh-CN" sz="2000" noProof="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7" name="TextBox 3"/>
          <p:cNvSpPr txBox="1"/>
          <p:nvPr/>
        </p:nvSpPr>
        <p:spPr>
          <a:xfrm>
            <a:off x="1383372" y="5158295"/>
            <a:ext cx="4119418" cy="400110"/>
          </a:xfrm>
          <a:prstGeom prst="rect">
            <a:avLst/>
          </a:prstGeom>
          <a:noFill/>
        </p:spPr>
        <p:txBody>
          <a:bodyPr wrap="square" rtlCol="0">
            <a:spAutoFit/>
          </a:bodyPr>
          <a:lstStyle/>
          <a:p>
            <a:r>
              <a:rPr lang="en-US" altLang="zh-CN" sz="2000" dirty="0" smtClean="0">
                <a:latin typeface="Calibri" panose="020F0502020204030204" pitchFamily="34" charset="0"/>
                <a:cs typeface="Calibri" panose="020F0502020204030204" pitchFamily="34" charset="0"/>
              </a:rPr>
              <a:t>Inaccurate </a:t>
            </a:r>
            <a:r>
              <a:rPr lang="en-US" altLang="zh-CN" sz="2000" dirty="0">
                <a:latin typeface="Calibri" panose="020F0502020204030204" pitchFamily="34" charset="0"/>
                <a:cs typeface="Calibri" panose="020F0502020204030204" pitchFamily="34" charset="0"/>
              </a:rPr>
              <a:t>imbalance model</a:t>
            </a:r>
          </a:p>
        </p:txBody>
      </p:sp>
      <p:sp>
        <p:nvSpPr>
          <p:cNvPr id="8" name="TextBox 3"/>
          <p:cNvSpPr txBox="1"/>
          <p:nvPr/>
        </p:nvSpPr>
        <p:spPr>
          <a:xfrm>
            <a:off x="1383372" y="5621084"/>
            <a:ext cx="4297648" cy="400110"/>
          </a:xfrm>
          <a:prstGeom prst="rect">
            <a:avLst/>
          </a:prstGeom>
          <a:noFill/>
        </p:spPr>
        <p:txBody>
          <a:bodyPr wrap="square" rtlCol="0">
            <a:spAutoFit/>
          </a:bodyPr>
          <a:lstStyle/>
          <a:p>
            <a:r>
              <a:rPr lang="en-US" altLang="zh-CN" sz="2000" dirty="0">
                <a:latin typeface="Calibri" panose="020F0502020204030204" pitchFamily="34" charset="0"/>
                <a:cs typeface="Calibri" panose="020F0502020204030204" pitchFamily="34" charset="0"/>
              </a:rPr>
              <a:t>Aggressive migration decision</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15" y="5228019"/>
            <a:ext cx="261803" cy="261803"/>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15" y="5701991"/>
            <a:ext cx="261803" cy="261803"/>
          </a:xfrm>
          <a:prstGeom prst="rect">
            <a:avLst/>
          </a:prstGeom>
        </p:spPr>
      </p:pic>
      <p:sp>
        <p:nvSpPr>
          <p:cNvPr id="11" name="矩形 10"/>
          <p:cNvSpPr/>
          <p:nvPr/>
        </p:nvSpPr>
        <p:spPr>
          <a:xfrm>
            <a:off x="6417825" y="2394866"/>
            <a:ext cx="5235695" cy="2526134"/>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056861" y="2501533"/>
            <a:ext cx="2486025" cy="461665"/>
          </a:xfrm>
          <a:prstGeom prst="rect">
            <a:avLst/>
          </a:prstGeom>
          <a:noFill/>
        </p:spPr>
        <p:txBody>
          <a:bodyPr wrap="square" rtlCol="0">
            <a:spAutoFit/>
          </a:bodyPr>
          <a:lstStyle/>
          <a:p>
            <a:pPr algn="ctr"/>
            <a:r>
              <a:rPr lang="en-US" altLang="zh-CN" sz="2400" dirty="0" err="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Lunule</a:t>
            </a:r>
            <a:endParaRPr lang="zh-CN" altLang="en-US" sz="2400"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3" name="Rectangle 23"/>
          <p:cNvSpPr/>
          <p:nvPr/>
        </p:nvSpPr>
        <p:spPr>
          <a:xfrm>
            <a:off x="6487543" y="3092392"/>
            <a:ext cx="5165977" cy="1631216"/>
          </a:xfrm>
          <a:prstGeom prst="rect">
            <a:avLst/>
          </a:prstGeom>
        </p:spPr>
        <p:txBody>
          <a:bodyPr wrap="square">
            <a:spAutoFit/>
          </a:bodyPr>
          <a:lstStyle/>
          <a:p>
            <a:pPr>
              <a:defRPr/>
            </a:pPr>
            <a:r>
              <a:rPr lang="en-US" altLang="zh-CN" sz="2000" noProof="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Load </a:t>
            </a:r>
            <a:r>
              <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metric</a:t>
            </a:r>
            <a:r>
              <a:rPr lang="en-US" altLang="zh-CN" sz="2000" noProof="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 </a:t>
            </a:r>
            <a:r>
              <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Instantaneous load</a:t>
            </a:r>
          </a:p>
          <a:p>
            <a:pPr eaLnBrk="1" fontAlgn="auto" hangingPunct="1">
              <a:spcBef>
                <a:spcPts val="0"/>
              </a:spcBef>
              <a:spcAft>
                <a:spcPts val="0"/>
              </a:spcAft>
              <a:defRPr/>
            </a:pPr>
            <a:endPar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a:p>
            <a:pPr>
              <a:defRPr/>
            </a:pPr>
            <a:r>
              <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Imbalance </a:t>
            </a:r>
            <a:r>
              <a:rPr lang="en-US" altLang="zh-CN" sz="2000" noProof="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model: Coefficient of </a:t>
            </a:r>
            <a:r>
              <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Variation [3,4], </a:t>
            </a:r>
            <a:r>
              <a:rPr lang="en-US" altLang="zh-CN" sz="2000" noProof="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a statistical </a:t>
            </a:r>
            <a:r>
              <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measure which is </a:t>
            </a:r>
            <a:r>
              <a:rPr lang="en-US" altLang="zh-CN" sz="2000" noProof="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commonly used to compare the </a:t>
            </a:r>
            <a:r>
              <a:rPr lang="en-US" altLang="zh-CN" sz="2000" noProof="1" smtClean="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data dispersion.</a:t>
            </a:r>
            <a:endParaRPr lang="zh-CN" altLang="zh-CN" sz="2000" noProof="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4" name="左箭头 13"/>
          <p:cNvSpPr/>
          <p:nvPr/>
        </p:nvSpPr>
        <p:spPr>
          <a:xfrm rot="10800000">
            <a:off x="5466893" y="3506924"/>
            <a:ext cx="540614" cy="301398"/>
          </a:xfrm>
          <a:prstGeom prst="lef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6979126" y="5100895"/>
            <a:ext cx="4119418" cy="400110"/>
          </a:xfrm>
          <a:prstGeom prst="rect">
            <a:avLst/>
          </a:prstGeom>
          <a:noFill/>
        </p:spPr>
        <p:txBody>
          <a:bodyPr wrap="square" rtlCol="0">
            <a:spAutoFit/>
          </a:bodyPr>
          <a:lstStyle/>
          <a:p>
            <a:r>
              <a:rPr lang="en-US" altLang="zh-CN" sz="2000" dirty="0" smtClean="0">
                <a:latin typeface="Calibri" panose="020F0502020204030204" pitchFamily="34" charset="0"/>
                <a:cs typeface="Calibri" panose="020F0502020204030204" pitchFamily="34" charset="0"/>
              </a:rPr>
              <a:t>Improve accuracy</a:t>
            </a:r>
            <a:endParaRPr lang="en-US" altLang="zh-CN" sz="2000" dirty="0">
              <a:latin typeface="Calibri" panose="020F0502020204030204" pitchFamily="34" charset="0"/>
              <a:cs typeface="Calibri" panose="020F0502020204030204" pitchFamily="34" charset="0"/>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8169" y="5170619"/>
            <a:ext cx="261803" cy="261803"/>
          </a:xfrm>
          <a:prstGeom prst="rect">
            <a:avLst/>
          </a:prstGeom>
        </p:spPr>
      </p:pic>
      <p:sp>
        <p:nvSpPr>
          <p:cNvPr id="17" name="TextBox 3"/>
          <p:cNvSpPr txBox="1"/>
          <p:nvPr/>
        </p:nvSpPr>
        <p:spPr>
          <a:xfrm>
            <a:off x="6979126" y="5562187"/>
            <a:ext cx="4297648" cy="400110"/>
          </a:xfrm>
          <a:prstGeom prst="rect">
            <a:avLst/>
          </a:prstGeom>
          <a:noFill/>
        </p:spPr>
        <p:txBody>
          <a:bodyPr wrap="square" rtlCol="0">
            <a:spAutoFit/>
          </a:bodyPr>
          <a:lstStyle/>
          <a:p>
            <a:r>
              <a:rPr lang="en-US" altLang="zh-CN" sz="2000" dirty="0" smtClean="0">
                <a:latin typeface="Calibri" panose="020F0502020204030204" pitchFamily="34" charset="0"/>
                <a:cs typeface="Calibri" panose="020F0502020204030204" pitchFamily="34" charset="0"/>
              </a:rPr>
              <a:t>Judicious migration decision</a:t>
            </a:r>
            <a:endParaRPr lang="en-US" altLang="zh-CN" sz="2000" dirty="0">
              <a:latin typeface="Calibri" panose="020F0502020204030204" pitchFamily="34" charset="0"/>
              <a:cs typeface="Calibri" panose="020F0502020204030204" pitchFamily="34" charset="0"/>
            </a:endParaRPr>
          </a:p>
        </p:txBody>
      </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8169" y="5643094"/>
            <a:ext cx="261803" cy="261803"/>
          </a:xfrm>
          <a:prstGeom prst="rect">
            <a:avLst/>
          </a:prstGeom>
        </p:spPr>
      </p:pic>
      <p:sp>
        <p:nvSpPr>
          <p:cNvPr id="19" name="矩形 18"/>
          <p:cNvSpPr/>
          <p:nvPr/>
        </p:nvSpPr>
        <p:spPr>
          <a:xfrm>
            <a:off x="838200" y="6269989"/>
            <a:ext cx="11253395" cy="523220"/>
          </a:xfrm>
          <a:prstGeom prst="rect">
            <a:avLst/>
          </a:prstGeom>
        </p:spPr>
        <p:txBody>
          <a:bodyPr wrap="square">
            <a:spAutoFit/>
          </a:bodyPr>
          <a:lstStyle/>
          <a:p>
            <a:r>
              <a:rPr lang="en-US" altLang="zh-CN" sz="1400" dirty="0" smtClean="0">
                <a:solidFill>
                  <a:schemeClr val="bg2">
                    <a:lumMod val="25000"/>
                  </a:schemeClr>
                </a:solidFill>
                <a:latin typeface="Calibri" panose="020F0502020204030204" pitchFamily="34" charset="0"/>
                <a:cs typeface="Calibri" panose="020F0502020204030204" pitchFamily="34" charset="0"/>
              </a:rPr>
              <a:t>[3] Dynamic load </a:t>
            </a:r>
            <a:r>
              <a:rPr lang="en-US" altLang="zh-CN" sz="1400" dirty="0">
                <a:solidFill>
                  <a:schemeClr val="bg2">
                    <a:lumMod val="25000"/>
                  </a:schemeClr>
                </a:solidFill>
                <a:latin typeface="Calibri" panose="020F0502020204030204" pitchFamily="34" charset="0"/>
                <a:cs typeface="Calibri" panose="020F0502020204030204" pitchFamily="34" charset="0"/>
              </a:rPr>
              <a:t>balancing without packet </a:t>
            </a:r>
            <a:r>
              <a:rPr lang="en-US" altLang="zh-CN" sz="1400" dirty="0" smtClean="0">
                <a:solidFill>
                  <a:schemeClr val="bg2">
                    <a:lumMod val="25000"/>
                  </a:schemeClr>
                </a:solidFill>
                <a:latin typeface="Calibri" panose="020F0502020204030204" pitchFamily="34" charset="0"/>
                <a:cs typeface="Calibri" panose="020F0502020204030204" pitchFamily="34" charset="0"/>
              </a:rPr>
              <a:t>reordering. SIGCOMM 2007</a:t>
            </a:r>
          </a:p>
          <a:p>
            <a:r>
              <a:rPr lang="en-US" altLang="zh-CN" sz="1400" dirty="0" smtClean="0">
                <a:solidFill>
                  <a:schemeClr val="bg2">
                    <a:lumMod val="25000"/>
                  </a:schemeClr>
                </a:solidFill>
                <a:latin typeface="Calibri" panose="020F0502020204030204" pitchFamily="34" charset="0"/>
                <a:cs typeface="Calibri" panose="020F0502020204030204" pitchFamily="34" charset="0"/>
              </a:rPr>
              <a:t>[4] </a:t>
            </a:r>
            <a:r>
              <a:rPr lang="en-US" altLang="zh-CN" sz="1400" dirty="0">
                <a:solidFill>
                  <a:schemeClr val="bg2">
                    <a:lumMod val="25000"/>
                  </a:schemeClr>
                </a:solidFill>
                <a:latin typeface="Calibri" panose="020F0502020204030204" pitchFamily="34" charset="0"/>
                <a:cs typeface="Calibri" panose="020F0502020204030204" pitchFamily="34" charset="0"/>
              </a:rPr>
              <a:t>Coefficient of variation. Wikipedia</a:t>
            </a:r>
          </a:p>
        </p:txBody>
      </p:sp>
    </p:spTree>
    <p:extLst>
      <p:ext uri="{BB962C8B-B14F-4D97-AF65-F5344CB8AC3E}">
        <p14:creationId xmlns:p14="http://schemas.microsoft.com/office/powerpoint/2010/main" val="3007920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43077"/>
            <a:ext cx="10515600" cy="688515"/>
          </a:xfrm>
        </p:spPr>
        <p:txBody>
          <a:bodyPr>
            <a:normAutofit/>
          </a:bodyPr>
          <a:lstStyle/>
          <a:p>
            <a:r>
              <a:rPr lang="en-US" altLang="zh-CN" sz="3800" dirty="0"/>
              <a:t>Agile, Accurate Imbalance Detection</a:t>
            </a:r>
            <a:endParaRPr lang="zh-CN" altLang="en-US" sz="3800" dirty="0"/>
          </a:p>
        </p:txBody>
      </p:sp>
      <p:sp>
        <p:nvSpPr>
          <p:cNvPr id="3" name="内容占位符 2"/>
          <p:cNvSpPr>
            <a:spLocks noGrp="1"/>
          </p:cNvSpPr>
          <p:nvPr>
            <p:ph idx="1"/>
          </p:nvPr>
        </p:nvSpPr>
        <p:spPr>
          <a:xfrm>
            <a:off x="838200" y="1213837"/>
            <a:ext cx="10515600" cy="4963126"/>
          </a:xfrm>
        </p:spPr>
        <p:txBody>
          <a:bodyPr>
            <a:normAutofit/>
          </a:bodyPr>
          <a:lstStyle/>
          <a:p>
            <a:pPr marL="514350" indent="-514350">
              <a:buFont typeface="Wingdings" panose="05000000000000000000" pitchFamily="2" charset="2"/>
              <a:buAutoNum type="arabicPeriod"/>
            </a:pPr>
            <a:r>
              <a:rPr lang="en-US" altLang="zh-CN" sz="2800" dirty="0">
                <a:solidFill>
                  <a:schemeClr val="bg1">
                    <a:lumMod val="85000"/>
                  </a:schemeClr>
                </a:solidFill>
              </a:rPr>
              <a:t>Leverage Imbalance Factor to calculate imbalance degree </a:t>
            </a:r>
            <a:r>
              <a:rPr lang="en-US" altLang="zh-CN" sz="2800" dirty="0" smtClean="0">
                <a:solidFill>
                  <a:schemeClr val="bg1">
                    <a:lumMod val="85000"/>
                  </a:schemeClr>
                </a:solidFill>
              </a:rPr>
              <a:t>accurately.</a:t>
            </a:r>
            <a:endParaRPr lang="en-US" altLang="zh-CN" sz="2800" dirty="0">
              <a:solidFill>
                <a:schemeClr val="bg1">
                  <a:lumMod val="85000"/>
                </a:schemeClr>
              </a:solidFill>
            </a:endParaRPr>
          </a:p>
          <a:p>
            <a:pPr marL="514350" indent="-514350">
              <a:buAutoNum type="arabicPeriod"/>
            </a:pPr>
            <a:r>
              <a:rPr lang="en-US" altLang="zh-CN" sz="2800" dirty="0"/>
              <a:t>Introduce an urgency parameter to tolerate benign </a:t>
            </a:r>
            <a:r>
              <a:rPr lang="en-US" altLang="zh-CN" sz="2800" dirty="0" smtClean="0"/>
              <a:t>imbalances.</a:t>
            </a:r>
            <a:endParaRPr lang="zh-CN" altLang="en-US" sz="2800" dirty="0"/>
          </a:p>
        </p:txBody>
      </p:sp>
      <p:grpSp>
        <p:nvGrpSpPr>
          <p:cNvPr id="20" name="组合 19"/>
          <p:cNvGrpSpPr/>
          <p:nvPr/>
        </p:nvGrpSpPr>
        <p:grpSpPr>
          <a:xfrm>
            <a:off x="746737" y="2428240"/>
            <a:ext cx="900304" cy="3120796"/>
            <a:chOff x="996326" y="1933560"/>
            <a:chExt cx="900304" cy="3768794"/>
          </a:xfrm>
        </p:grpSpPr>
        <p:sp>
          <p:nvSpPr>
            <p:cNvPr id="21" name="左右箭头 20"/>
            <p:cNvSpPr/>
            <p:nvPr/>
          </p:nvSpPr>
          <p:spPr>
            <a:xfrm rot="16200000">
              <a:off x="117660" y="3608971"/>
              <a:ext cx="2937262" cy="519194"/>
            </a:xfrm>
            <a:prstGeom prst="leftRightArrow">
              <a:avLst/>
            </a:prstGeom>
            <a:gradFill flip="none" rotWithShape="1">
              <a:gsLst>
                <a:gs pos="65000">
                  <a:srgbClr val="E6C0CE"/>
                </a:gs>
                <a:gs pos="0">
                  <a:schemeClr val="accent1">
                    <a:lumMod val="75000"/>
                  </a:schemeClr>
                </a:gs>
                <a:gs pos="100000">
                  <a:srgbClr val="FF0000"/>
                </a:gs>
              </a:gsLst>
              <a:lin ang="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229460" y="1933560"/>
              <a:ext cx="667170" cy="400110"/>
            </a:xfrm>
            <a:prstGeom prst="rect">
              <a:avLst/>
            </a:prstGeom>
          </p:spPr>
          <p:txBody>
            <a:bodyPr wrap="none">
              <a:spAutoFit/>
            </a:bodyPr>
            <a:lstStyle/>
            <a:p>
              <a:r>
                <a:rPr lang="en-US" altLang="zh-CN" sz="2000" i="1" dirty="0" smtClean="0">
                  <a:latin typeface="Calibri" panose="020F0502020204030204" pitchFamily="34" charset="0"/>
                  <a:cs typeface="Calibri" panose="020F0502020204030204" pitchFamily="34" charset="0"/>
                </a:rPr>
                <a:t>High</a:t>
              </a:r>
              <a:endParaRPr lang="zh-CN" altLang="en-US" sz="2000" i="1" dirty="0">
                <a:latin typeface="Calibri" panose="020F0502020204030204" pitchFamily="34" charset="0"/>
                <a:cs typeface="Calibri" panose="020F0502020204030204" pitchFamily="34" charset="0"/>
              </a:endParaRPr>
            </a:p>
          </p:txBody>
        </p:sp>
        <p:sp>
          <p:nvSpPr>
            <p:cNvPr id="23" name="矩形 22"/>
            <p:cNvSpPr/>
            <p:nvPr/>
          </p:nvSpPr>
          <p:spPr>
            <a:xfrm>
              <a:off x="1258315" y="5302244"/>
              <a:ext cx="604974" cy="400110"/>
            </a:xfrm>
            <a:prstGeom prst="rect">
              <a:avLst/>
            </a:prstGeom>
          </p:spPr>
          <p:txBody>
            <a:bodyPr wrap="none">
              <a:spAutoFit/>
            </a:bodyPr>
            <a:lstStyle/>
            <a:p>
              <a:r>
                <a:rPr lang="en-US" altLang="zh-CN" sz="2000" i="1" dirty="0" smtClean="0">
                  <a:latin typeface="Calibri" panose="020F0502020204030204" pitchFamily="34" charset="0"/>
                  <a:cs typeface="Calibri" panose="020F0502020204030204" pitchFamily="34" charset="0"/>
                </a:rPr>
                <a:t>Low</a:t>
              </a:r>
              <a:endParaRPr lang="zh-CN" altLang="en-US" sz="2000" i="1" dirty="0">
                <a:latin typeface="Calibri" panose="020F0502020204030204" pitchFamily="34" charset="0"/>
                <a:cs typeface="Calibri" panose="020F0502020204030204" pitchFamily="34" charset="0"/>
              </a:endParaRPr>
            </a:p>
          </p:txBody>
        </p:sp>
        <p:sp>
          <p:nvSpPr>
            <p:cNvPr id="24" name="矩形 23"/>
            <p:cNvSpPr/>
            <p:nvPr/>
          </p:nvSpPr>
          <p:spPr>
            <a:xfrm rot="16200000">
              <a:off x="853979" y="3495344"/>
              <a:ext cx="684803" cy="400110"/>
            </a:xfrm>
            <a:prstGeom prst="rect">
              <a:avLst/>
            </a:prstGeom>
          </p:spPr>
          <p:txBody>
            <a:bodyPr wrap="none">
              <a:spAutoFit/>
            </a:bodyPr>
            <a:lstStyle/>
            <a:p>
              <a:r>
                <a:rPr lang="en-US" altLang="zh-CN" sz="2000" dirty="0" smtClean="0">
                  <a:latin typeface="Calibri" panose="020F0502020204030204" pitchFamily="34" charset="0"/>
                  <a:cs typeface="Calibri" panose="020F0502020204030204" pitchFamily="34" charset="0"/>
                </a:rPr>
                <a:t>Load</a:t>
              </a:r>
              <a:endParaRPr lang="zh-CN" altLang="en-US" sz="2000" dirty="0">
                <a:latin typeface="Calibri" panose="020F0502020204030204" pitchFamily="34" charset="0"/>
                <a:cs typeface="Calibri" panose="020F0502020204030204" pitchFamily="34" charset="0"/>
              </a:endParaRPr>
            </a:p>
          </p:txBody>
        </p:sp>
      </p:grpSp>
      <p:sp>
        <p:nvSpPr>
          <p:cNvPr id="25" name="矩形 24"/>
          <p:cNvSpPr/>
          <p:nvPr/>
        </p:nvSpPr>
        <p:spPr>
          <a:xfrm>
            <a:off x="2376617" y="2689860"/>
            <a:ext cx="286719" cy="224548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068570" y="5003604"/>
            <a:ext cx="817853"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MDS-0</a:t>
            </a:r>
            <a:endParaRPr lang="zh-CN" altLang="en-US" dirty="0">
              <a:latin typeface="Calibri" panose="020F0502020204030204" pitchFamily="34" charset="0"/>
              <a:cs typeface="Calibri" panose="020F0502020204030204" pitchFamily="34" charset="0"/>
            </a:endParaRPr>
          </a:p>
        </p:txBody>
      </p:sp>
      <p:sp>
        <p:nvSpPr>
          <p:cNvPr id="27" name="矩形 26"/>
          <p:cNvSpPr/>
          <p:nvPr/>
        </p:nvSpPr>
        <p:spPr>
          <a:xfrm>
            <a:off x="3421136" y="4812719"/>
            <a:ext cx="286719" cy="122302"/>
          </a:xfrm>
          <a:prstGeom prst="rect">
            <a:avLst/>
          </a:prstGeom>
          <a:solidFill>
            <a:srgbClr val="3578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113089" y="5003283"/>
            <a:ext cx="817853"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MDS-1</a:t>
            </a:r>
            <a:endParaRPr lang="zh-CN" altLang="en-US" dirty="0">
              <a:latin typeface="Calibri" panose="020F0502020204030204" pitchFamily="34" charset="0"/>
              <a:cs typeface="Calibri" panose="020F0502020204030204" pitchFamily="34" charset="0"/>
            </a:endParaRPr>
          </a:p>
        </p:txBody>
      </p:sp>
      <p:sp>
        <p:nvSpPr>
          <p:cNvPr id="29" name="矩形 28"/>
          <p:cNvSpPr/>
          <p:nvPr/>
        </p:nvSpPr>
        <p:spPr>
          <a:xfrm>
            <a:off x="1977017" y="2484120"/>
            <a:ext cx="2262751" cy="306736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079854" y="4404360"/>
            <a:ext cx="286719" cy="530982"/>
          </a:xfrm>
          <a:prstGeom prst="rect">
            <a:avLst/>
          </a:prstGeom>
          <a:solidFill>
            <a:srgbClr val="5C88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771807" y="5003604"/>
            <a:ext cx="817853"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MDS-0</a:t>
            </a:r>
            <a:endParaRPr lang="zh-CN" altLang="en-US" dirty="0">
              <a:latin typeface="Calibri" panose="020F0502020204030204" pitchFamily="34" charset="0"/>
              <a:cs typeface="Calibri" panose="020F0502020204030204" pitchFamily="34" charset="0"/>
            </a:endParaRPr>
          </a:p>
        </p:txBody>
      </p:sp>
      <p:sp>
        <p:nvSpPr>
          <p:cNvPr id="32" name="矩形 31"/>
          <p:cNvSpPr/>
          <p:nvPr/>
        </p:nvSpPr>
        <p:spPr>
          <a:xfrm>
            <a:off x="6124373" y="4870412"/>
            <a:ext cx="286719" cy="64608"/>
          </a:xfrm>
          <a:prstGeom prst="rect">
            <a:avLst/>
          </a:prstGeom>
          <a:solidFill>
            <a:srgbClr val="3C7B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816326" y="5003283"/>
            <a:ext cx="817853"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MDS-1</a:t>
            </a:r>
            <a:endParaRPr lang="zh-CN" altLang="en-US" dirty="0">
              <a:latin typeface="Calibri" panose="020F0502020204030204" pitchFamily="34" charset="0"/>
              <a:cs typeface="Calibri" panose="020F0502020204030204" pitchFamily="34" charset="0"/>
            </a:endParaRPr>
          </a:p>
        </p:txBody>
      </p:sp>
      <p:sp>
        <p:nvSpPr>
          <p:cNvPr id="34" name="矩形 33"/>
          <p:cNvSpPr/>
          <p:nvPr/>
        </p:nvSpPr>
        <p:spPr>
          <a:xfrm>
            <a:off x="4680254" y="2484120"/>
            <a:ext cx="2262751" cy="306736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977018" y="5689853"/>
            <a:ext cx="2324748" cy="400110"/>
          </a:xfrm>
          <a:prstGeom prst="rect">
            <a:avLst/>
          </a:prstGeom>
        </p:spPr>
        <p:txBody>
          <a:bodyPr wrap="square">
            <a:spAutoFit/>
          </a:bodyPr>
          <a:lstStyle/>
          <a:p>
            <a:r>
              <a:rPr lang="en-US" altLang="zh-CN" sz="2000" dirty="0" smtClean="0">
                <a:latin typeface="Calibri" panose="020F0502020204030204" pitchFamily="34" charset="0"/>
                <a:cs typeface="Calibri" panose="020F0502020204030204" pitchFamily="34" charset="0"/>
              </a:rPr>
              <a:t>Harmful imbalance</a:t>
            </a:r>
            <a:endParaRPr lang="zh-CN" altLang="en-US" sz="2000" dirty="0">
              <a:latin typeface="Calibri" panose="020F0502020204030204" pitchFamily="34" charset="0"/>
              <a:cs typeface="Calibri" panose="020F0502020204030204" pitchFamily="34" charset="0"/>
            </a:endParaRPr>
          </a:p>
        </p:txBody>
      </p:sp>
      <p:sp>
        <p:nvSpPr>
          <p:cNvPr id="36" name="矩形 35"/>
          <p:cNvSpPr/>
          <p:nvPr/>
        </p:nvSpPr>
        <p:spPr>
          <a:xfrm>
            <a:off x="4680254" y="5689853"/>
            <a:ext cx="2262750" cy="400110"/>
          </a:xfrm>
          <a:prstGeom prst="rect">
            <a:avLst/>
          </a:prstGeom>
        </p:spPr>
        <p:txBody>
          <a:bodyPr wrap="square">
            <a:spAutoFit/>
          </a:bodyPr>
          <a:lstStyle/>
          <a:p>
            <a:r>
              <a:rPr lang="en-US" altLang="zh-CN" sz="2000" dirty="0" smtClean="0">
                <a:latin typeface="Calibri" panose="020F0502020204030204" pitchFamily="34" charset="0"/>
                <a:cs typeface="Calibri" panose="020F0502020204030204" pitchFamily="34" charset="0"/>
              </a:rPr>
              <a:t>Benign imbalance</a:t>
            </a:r>
            <a:endParaRPr lang="zh-CN"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5630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43077"/>
            <a:ext cx="10515600" cy="688515"/>
          </a:xfrm>
        </p:spPr>
        <p:txBody>
          <a:bodyPr>
            <a:normAutofit/>
          </a:bodyPr>
          <a:lstStyle/>
          <a:p>
            <a:r>
              <a:rPr lang="en-US" altLang="zh-CN" sz="3800" dirty="0"/>
              <a:t>Agile, Accurate Imbalance Detection</a:t>
            </a:r>
            <a:endParaRPr lang="zh-CN" altLang="en-US" sz="3800" dirty="0"/>
          </a:p>
        </p:txBody>
      </p:sp>
      <p:sp>
        <p:nvSpPr>
          <p:cNvPr id="3" name="内容占位符 2"/>
          <p:cNvSpPr>
            <a:spLocks noGrp="1"/>
          </p:cNvSpPr>
          <p:nvPr>
            <p:ph idx="1"/>
          </p:nvPr>
        </p:nvSpPr>
        <p:spPr>
          <a:xfrm>
            <a:off x="838200" y="1213837"/>
            <a:ext cx="10515600" cy="4963126"/>
          </a:xfrm>
        </p:spPr>
        <p:txBody>
          <a:bodyPr>
            <a:normAutofit/>
          </a:bodyPr>
          <a:lstStyle/>
          <a:p>
            <a:pPr marL="514350" indent="-514350">
              <a:buFont typeface="Wingdings" panose="05000000000000000000" pitchFamily="2" charset="2"/>
              <a:buAutoNum type="arabicPeriod"/>
            </a:pPr>
            <a:r>
              <a:rPr lang="en-US" altLang="zh-CN" sz="2800" dirty="0">
                <a:solidFill>
                  <a:schemeClr val="bg1">
                    <a:lumMod val="85000"/>
                  </a:schemeClr>
                </a:solidFill>
              </a:rPr>
              <a:t>Leverage Imbalance Factor to calculate imbalance degree </a:t>
            </a:r>
            <a:r>
              <a:rPr lang="en-US" altLang="zh-CN" sz="2800" dirty="0" smtClean="0">
                <a:solidFill>
                  <a:schemeClr val="bg1">
                    <a:lumMod val="85000"/>
                  </a:schemeClr>
                </a:solidFill>
              </a:rPr>
              <a:t>accurately.</a:t>
            </a:r>
            <a:endParaRPr lang="en-US" altLang="zh-CN" sz="2800" dirty="0">
              <a:solidFill>
                <a:schemeClr val="bg1">
                  <a:lumMod val="85000"/>
                </a:schemeClr>
              </a:solidFill>
            </a:endParaRPr>
          </a:p>
          <a:p>
            <a:pPr marL="514350" indent="-514350">
              <a:buAutoNum type="arabicPeriod"/>
            </a:pPr>
            <a:r>
              <a:rPr lang="en-US" altLang="zh-CN" sz="2800" dirty="0"/>
              <a:t>Introduce an urgency parameter to tolerate benign </a:t>
            </a:r>
            <a:r>
              <a:rPr lang="en-US" altLang="zh-CN" sz="2800" dirty="0" smtClean="0"/>
              <a:t>imbalances.</a:t>
            </a:r>
            <a:endParaRPr lang="zh-CN" altLang="en-US" sz="2800" dirty="0"/>
          </a:p>
        </p:txBody>
      </p:sp>
      <p:grpSp>
        <p:nvGrpSpPr>
          <p:cNvPr id="20" name="组合 19"/>
          <p:cNvGrpSpPr/>
          <p:nvPr/>
        </p:nvGrpSpPr>
        <p:grpSpPr>
          <a:xfrm>
            <a:off x="746737" y="2428240"/>
            <a:ext cx="900304" cy="3120796"/>
            <a:chOff x="996326" y="1933560"/>
            <a:chExt cx="900304" cy="3768794"/>
          </a:xfrm>
        </p:grpSpPr>
        <p:sp>
          <p:nvSpPr>
            <p:cNvPr id="21" name="左右箭头 20"/>
            <p:cNvSpPr/>
            <p:nvPr/>
          </p:nvSpPr>
          <p:spPr>
            <a:xfrm rot="16200000">
              <a:off x="117660" y="3608971"/>
              <a:ext cx="2937262" cy="519194"/>
            </a:xfrm>
            <a:prstGeom prst="leftRightArrow">
              <a:avLst/>
            </a:prstGeom>
            <a:gradFill flip="none" rotWithShape="1">
              <a:gsLst>
                <a:gs pos="65000">
                  <a:srgbClr val="E6C0CE"/>
                </a:gs>
                <a:gs pos="0">
                  <a:schemeClr val="accent1">
                    <a:lumMod val="75000"/>
                  </a:schemeClr>
                </a:gs>
                <a:gs pos="100000">
                  <a:srgbClr val="FF0000"/>
                </a:gs>
              </a:gsLst>
              <a:lin ang="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229460" y="1933560"/>
              <a:ext cx="667170" cy="400110"/>
            </a:xfrm>
            <a:prstGeom prst="rect">
              <a:avLst/>
            </a:prstGeom>
          </p:spPr>
          <p:txBody>
            <a:bodyPr wrap="none">
              <a:spAutoFit/>
            </a:bodyPr>
            <a:lstStyle/>
            <a:p>
              <a:r>
                <a:rPr lang="en-US" altLang="zh-CN" sz="2000" i="1" dirty="0" smtClean="0">
                  <a:latin typeface="Calibri" panose="020F0502020204030204" pitchFamily="34" charset="0"/>
                  <a:cs typeface="Calibri" panose="020F0502020204030204" pitchFamily="34" charset="0"/>
                </a:rPr>
                <a:t>High</a:t>
              </a:r>
              <a:endParaRPr lang="zh-CN" altLang="en-US" sz="2000" i="1" dirty="0">
                <a:latin typeface="Calibri" panose="020F0502020204030204" pitchFamily="34" charset="0"/>
                <a:cs typeface="Calibri" panose="020F0502020204030204" pitchFamily="34" charset="0"/>
              </a:endParaRPr>
            </a:p>
          </p:txBody>
        </p:sp>
        <p:sp>
          <p:nvSpPr>
            <p:cNvPr id="23" name="矩形 22"/>
            <p:cNvSpPr/>
            <p:nvPr/>
          </p:nvSpPr>
          <p:spPr>
            <a:xfrm>
              <a:off x="1258315" y="5302244"/>
              <a:ext cx="604974" cy="400110"/>
            </a:xfrm>
            <a:prstGeom prst="rect">
              <a:avLst/>
            </a:prstGeom>
          </p:spPr>
          <p:txBody>
            <a:bodyPr wrap="none">
              <a:spAutoFit/>
            </a:bodyPr>
            <a:lstStyle/>
            <a:p>
              <a:r>
                <a:rPr lang="en-US" altLang="zh-CN" sz="2000" i="1" dirty="0" smtClean="0">
                  <a:latin typeface="Calibri" panose="020F0502020204030204" pitchFamily="34" charset="0"/>
                  <a:cs typeface="Calibri" panose="020F0502020204030204" pitchFamily="34" charset="0"/>
                </a:rPr>
                <a:t>Low</a:t>
              </a:r>
              <a:endParaRPr lang="zh-CN" altLang="en-US" sz="2000" i="1" dirty="0">
                <a:latin typeface="Calibri" panose="020F0502020204030204" pitchFamily="34" charset="0"/>
                <a:cs typeface="Calibri" panose="020F0502020204030204" pitchFamily="34" charset="0"/>
              </a:endParaRPr>
            </a:p>
          </p:txBody>
        </p:sp>
        <p:sp>
          <p:nvSpPr>
            <p:cNvPr id="24" name="矩形 23"/>
            <p:cNvSpPr/>
            <p:nvPr/>
          </p:nvSpPr>
          <p:spPr>
            <a:xfrm rot="16200000">
              <a:off x="853979" y="3495344"/>
              <a:ext cx="684803" cy="400110"/>
            </a:xfrm>
            <a:prstGeom prst="rect">
              <a:avLst/>
            </a:prstGeom>
          </p:spPr>
          <p:txBody>
            <a:bodyPr wrap="none">
              <a:spAutoFit/>
            </a:bodyPr>
            <a:lstStyle/>
            <a:p>
              <a:r>
                <a:rPr lang="en-US" altLang="zh-CN" sz="2000" dirty="0" smtClean="0">
                  <a:latin typeface="Calibri" panose="020F0502020204030204" pitchFamily="34" charset="0"/>
                  <a:cs typeface="Calibri" panose="020F0502020204030204" pitchFamily="34" charset="0"/>
                </a:rPr>
                <a:t>Load</a:t>
              </a:r>
              <a:endParaRPr lang="zh-CN" altLang="en-US" sz="2000" dirty="0">
                <a:latin typeface="Calibri" panose="020F0502020204030204" pitchFamily="34" charset="0"/>
                <a:cs typeface="Calibri" panose="020F0502020204030204" pitchFamily="34" charset="0"/>
              </a:endParaRPr>
            </a:p>
          </p:txBody>
        </p:sp>
      </p:grpSp>
      <p:sp>
        <p:nvSpPr>
          <p:cNvPr id="25" name="矩形 24"/>
          <p:cNvSpPr/>
          <p:nvPr/>
        </p:nvSpPr>
        <p:spPr>
          <a:xfrm>
            <a:off x="2376617" y="2689860"/>
            <a:ext cx="286719" cy="224548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068570" y="5003604"/>
            <a:ext cx="817853"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MDS-0</a:t>
            </a:r>
            <a:endParaRPr lang="zh-CN" altLang="en-US" dirty="0">
              <a:latin typeface="Calibri" panose="020F0502020204030204" pitchFamily="34" charset="0"/>
              <a:cs typeface="Calibri" panose="020F0502020204030204" pitchFamily="34" charset="0"/>
            </a:endParaRPr>
          </a:p>
        </p:txBody>
      </p:sp>
      <p:sp>
        <p:nvSpPr>
          <p:cNvPr id="27" name="矩形 26"/>
          <p:cNvSpPr/>
          <p:nvPr/>
        </p:nvSpPr>
        <p:spPr>
          <a:xfrm>
            <a:off x="3421136" y="4812719"/>
            <a:ext cx="286719" cy="122302"/>
          </a:xfrm>
          <a:prstGeom prst="rect">
            <a:avLst/>
          </a:prstGeom>
          <a:solidFill>
            <a:srgbClr val="3578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113089" y="5003283"/>
            <a:ext cx="817853"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MDS-1</a:t>
            </a:r>
            <a:endParaRPr lang="zh-CN" altLang="en-US" dirty="0">
              <a:latin typeface="Calibri" panose="020F0502020204030204" pitchFamily="34" charset="0"/>
              <a:cs typeface="Calibri" panose="020F0502020204030204" pitchFamily="34" charset="0"/>
            </a:endParaRPr>
          </a:p>
        </p:txBody>
      </p:sp>
      <p:sp>
        <p:nvSpPr>
          <p:cNvPr id="29" name="矩形 28"/>
          <p:cNvSpPr/>
          <p:nvPr/>
        </p:nvSpPr>
        <p:spPr>
          <a:xfrm>
            <a:off x="1977017" y="2484120"/>
            <a:ext cx="2262751" cy="306736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079854" y="4404360"/>
            <a:ext cx="286719" cy="530982"/>
          </a:xfrm>
          <a:prstGeom prst="rect">
            <a:avLst/>
          </a:prstGeom>
          <a:solidFill>
            <a:srgbClr val="5C88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771807" y="5003604"/>
            <a:ext cx="817853"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MDS-0</a:t>
            </a:r>
            <a:endParaRPr lang="zh-CN" altLang="en-US" dirty="0">
              <a:latin typeface="Calibri" panose="020F0502020204030204" pitchFamily="34" charset="0"/>
              <a:cs typeface="Calibri" panose="020F0502020204030204" pitchFamily="34" charset="0"/>
            </a:endParaRPr>
          </a:p>
        </p:txBody>
      </p:sp>
      <p:sp>
        <p:nvSpPr>
          <p:cNvPr id="32" name="矩形 31"/>
          <p:cNvSpPr/>
          <p:nvPr/>
        </p:nvSpPr>
        <p:spPr>
          <a:xfrm>
            <a:off x="6124373" y="4870412"/>
            <a:ext cx="286719" cy="64608"/>
          </a:xfrm>
          <a:prstGeom prst="rect">
            <a:avLst/>
          </a:prstGeom>
          <a:solidFill>
            <a:srgbClr val="3C7B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816326" y="5003283"/>
            <a:ext cx="817853"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MDS-1</a:t>
            </a:r>
            <a:endParaRPr lang="zh-CN" altLang="en-US" dirty="0">
              <a:latin typeface="Calibri" panose="020F0502020204030204" pitchFamily="34" charset="0"/>
              <a:cs typeface="Calibri" panose="020F0502020204030204" pitchFamily="34" charset="0"/>
            </a:endParaRPr>
          </a:p>
        </p:txBody>
      </p:sp>
      <p:sp>
        <p:nvSpPr>
          <p:cNvPr id="34" name="矩形 33"/>
          <p:cNvSpPr/>
          <p:nvPr/>
        </p:nvSpPr>
        <p:spPr>
          <a:xfrm>
            <a:off x="4680254" y="2484120"/>
            <a:ext cx="2262751" cy="306736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977018" y="5689853"/>
            <a:ext cx="2324748" cy="400110"/>
          </a:xfrm>
          <a:prstGeom prst="rect">
            <a:avLst/>
          </a:prstGeom>
        </p:spPr>
        <p:txBody>
          <a:bodyPr wrap="square">
            <a:spAutoFit/>
          </a:bodyPr>
          <a:lstStyle/>
          <a:p>
            <a:r>
              <a:rPr lang="en-US" altLang="zh-CN" sz="2000" dirty="0" smtClean="0">
                <a:latin typeface="Calibri" panose="020F0502020204030204" pitchFamily="34" charset="0"/>
                <a:cs typeface="Calibri" panose="020F0502020204030204" pitchFamily="34" charset="0"/>
              </a:rPr>
              <a:t>Harmful imbalance</a:t>
            </a:r>
            <a:endParaRPr lang="zh-CN" altLang="en-US" sz="2000" dirty="0">
              <a:latin typeface="Calibri" panose="020F0502020204030204" pitchFamily="34" charset="0"/>
              <a:cs typeface="Calibri" panose="020F0502020204030204" pitchFamily="34" charset="0"/>
            </a:endParaRPr>
          </a:p>
        </p:txBody>
      </p:sp>
      <p:sp>
        <p:nvSpPr>
          <p:cNvPr id="36" name="矩形 35"/>
          <p:cNvSpPr/>
          <p:nvPr/>
        </p:nvSpPr>
        <p:spPr>
          <a:xfrm>
            <a:off x="4680254" y="5689853"/>
            <a:ext cx="2262750" cy="400110"/>
          </a:xfrm>
          <a:prstGeom prst="rect">
            <a:avLst/>
          </a:prstGeom>
        </p:spPr>
        <p:txBody>
          <a:bodyPr wrap="square">
            <a:spAutoFit/>
          </a:bodyPr>
          <a:lstStyle/>
          <a:p>
            <a:r>
              <a:rPr lang="en-US" altLang="zh-CN" sz="2000" dirty="0" smtClean="0">
                <a:latin typeface="Calibri" panose="020F0502020204030204" pitchFamily="34" charset="0"/>
                <a:cs typeface="Calibri" panose="020F0502020204030204" pitchFamily="34" charset="0"/>
              </a:rPr>
              <a:t>Benign imbalance</a:t>
            </a:r>
            <a:endParaRPr lang="zh-CN" altLang="en-US" sz="2000" dirty="0">
              <a:latin typeface="Calibri" panose="020F0502020204030204" pitchFamily="34" charset="0"/>
              <a:cs typeface="Calibri" panose="020F0502020204030204" pitchFamily="34" charset="0"/>
            </a:endParaRPr>
          </a:p>
        </p:txBody>
      </p:sp>
      <p:grpSp>
        <p:nvGrpSpPr>
          <p:cNvPr id="49" name="组合 48"/>
          <p:cNvGrpSpPr/>
          <p:nvPr/>
        </p:nvGrpSpPr>
        <p:grpSpPr>
          <a:xfrm>
            <a:off x="7222738" y="2266655"/>
            <a:ext cx="3851329" cy="1195364"/>
            <a:chOff x="6796007" y="3417811"/>
            <a:chExt cx="3851329" cy="1426227"/>
          </a:xfrm>
        </p:grpSpPr>
        <p:sp>
          <p:nvSpPr>
            <p:cNvPr id="50" name="圆角矩形 49"/>
            <p:cNvSpPr/>
            <p:nvPr/>
          </p:nvSpPr>
          <p:spPr>
            <a:xfrm>
              <a:off x="6796007" y="3417811"/>
              <a:ext cx="3851329" cy="1426227"/>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zh-CN" sz="2400"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1" name="矩形 50"/>
                <p:cNvSpPr/>
                <p:nvPr/>
              </p:nvSpPr>
              <p:spPr>
                <a:xfrm>
                  <a:off x="7026324" y="3417812"/>
                  <a:ext cx="3397151" cy="13369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ea typeface="Cambria Math" panose="02040503050406030204" pitchFamily="18" charset="0"/>
                            <a:cs typeface="Arial" panose="020B0604020202020204" pitchFamily="34" charset="0"/>
                          </a:rPr>
                          <m:t>𝑈𝑟𝑔𝑒𝑛𝑐𝑦</m:t>
                        </m:r>
                        <m:r>
                          <a:rPr lang="en-US" altLang="zh-CN" i="1" dirty="0">
                            <a:latin typeface="Cambria Math" panose="02040503050406030204" pitchFamily="18" charset="0"/>
                            <a:ea typeface="Cambria Math" panose="02040503050406030204" pitchFamily="18" charset="0"/>
                            <a:cs typeface="Arial" panose="020B0604020202020204" pitchFamily="34" charset="0"/>
                          </a:rPr>
                          <m:t>= 1/(1+</m:t>
                        </m:r>
                        <m:sSup>
                          <m:sSupPr>
                            <m:ctrlPr>
                              <a:rPr lang="en-US" altLang="zh-CN" i="1" dirty="0">
                                <a:latin typeface="Cambria Math" panose="02040503050406030204" pitchFamily="18" charset="0"/>
                                <a:ea typeface="Cambria Math" panose="02040503050406030204" pitchFamily="18" charset="0"/>
                                <a:cs typeface="Arial" panose="020B0604020202020204" pitchFamily="34" charset="0"/>
                              </a:rPr>
                            </m:ctrlPr>
                          </m:sSupPr>
                          <m:e>
                            <m:r>
                              <a:rPr lang="en-US" altLang="zh-CN" i="1" dirty="0">
                                <a:latin typeface="Cambria Math" panose="02040503050406030204" pitchFamily="18" charset="0"/>
                                <a:ea typeface="Cambria Math" panose="02040503050406030204" pitchFamily="18" charset="0"/>
                                <a:cs typeface="Arial" panose="020B0604020202020204" pitchFamily="34" charset="0"/>
                              </a:rPr>
                              <m:t>𝑒</m:t>
                            </m:r>
                          </m:e>
                          <m:sup>
                            <m:f>
                              <m:fPr>
                                <m:ctrlPr>
                                  <a:rPr lang="en-US" altLang="zh-CN" i="1" dirty="0">
                                    <a:latin typeface="Cambria Math" panose="02040503050406030204" pitchFamily="18" charset="0"/>
                                    <a:ea typeface="Cambria Math" panose="02040503050406030204" pitchFamily="18" charset="0"/>
                                    <a:cs typeface="Arial" panose="020B0604020202020204" pitchFamily="34" charset="0"/>
                                  </a:rPr>
                                </m:ctrlPr>
                              </m:fPr>
                              <m:num>
                                <m:r>
                                  <a:rPr lang="en-US" altLang="zh-CN" i="1" dirty="0">
                                    <a:latin typeface="Cambria Math" panose="02040503050406030204" pitchFamily="18" charset="0"/>
                                    <a:ea typeface="Cambria Math" panose="02040503050406030204" pitchFamily="18" charset="0"/>
                                    <a:cs typeface="Arial" panose="020B0604020202020204" pitchFamily="34" charset="0"/>
                                  </a:rPr>
                                  <m:t>1−2</m:t>
                                </m:r>
                                <m:r>
                                  <a:rPr lang="en-US" altLang="zh-CN" i="1" dirty="0">
                                    <a:latin typeface="Cambria Math" panose="02040503050406030204" pitchFamily="18" charset="0"/>
                                    <a:ea typeface="Cambria Math" panose="02040503050406030204" pitchFamily="18" charset="0"/>
                                    <a:cs typeface="Arial" panose="020B0604020202020204" pitchFamily="34" charset="0"/>
                                  </a:rPr>
                                  <m:t>𝑢</m:t>
                                </m:r>
                              </m:num>
                              <m:den>
                                <m:r>
                                  <a:rPr lang="en-US" altLang="zh-CN" i="1" dirty="0">
                                    <a:latin typeface="Cambria Math" panose="02040503050406030204" pitchFamily="18" charset="0"/>
                                    <a:ea typeface="Cambria Math" panose="02040503050406030204" pitchFamily="18" charset="0"/>
                                    <a:cs typeface="Arial" panose="020B0604020202020204" pitchFamily="34" charset="0"/>
                                  </a:rPr>
                                  <m:t>𝑠</m:t>
                                </m:r>
                              </m:den>
                            </m:f>
                          </m:sup>
                        </m:sSup>
                        <m:r>
                          <a:rPr lang="en-US" altLang="zh-CN" i="1" dirty="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altLang="zh-CN" i="1" dirty="0" smtClean="0">
                    <a:latin typeface="Cambria Math" panose="02040503050406030204" pitchFamily="18" charset="0"/>
                    <a:ea typeface="Cambria Math" panose="02040503050406030204" pitchFamily="18" charset="0"/>
                    <a:cs typeface="Calibri" panose="020F0502020204030204" pitchFamily="34" charset="0"/>
                  </a:endParaRPr>
                </a:p>
                <a:p>
                  <a:endParaRPr lang="en-US" altLang="zh-CN" sz="800" i="1" dirty="0" smtClean="0">
                    <a:latin typeface="Cambria Math" panose="02040503050406030204" pitchFamily="18" charset="0"/>
                    <a:ea typeface="Cambria Math" panose="02040503050406030204" pitchFamily="18"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US" altLang="zh-CN" i="1" dirty="0">
                            <a:latin typeface="Cambria Math" panose="02040503050406030204" pitchFamily="18" charset="0"/>
                            <a:ea typeface="Cambria Math" panose="02040503050406030204" pitchFamily="18" charset="0"/>
                            <a:cs typeface="Arial" panose="020B0604020202020204" pitchFamily="34" charset="0"/>
                          </a:rPr>
                          <m:t>𝑢</m:t>
                        </m:r>
                        <m:r>
                          <a:rPr lang="en-US" altLang="zh-CN" i="1" dirty="0">
                            <a:latin typeface="Cambria Math" panose="02040503050406030204" pitchFamily="18" charset="0"/>
                            <a:ea typeface="Cambria Math" panose="02040503050406030204" pitchFamily="18" charset="0"/>
                            <a:cs typeface="Arial" panose="020B0604020202020204" pitchFamily="34" charset="0"/>
                          </a:rPr>
                          <m:t>=</m:t>
                        </m:r>
                        <m:f>
                          <m:fPr>
                            <m:ctrlPr>
                              <a:rPr lang="en-US" altLang="zh-CN" i="1" dirty="0">
                                <a:latin typeface="Cambria Math" panose="02040503050406030204" pitchFamily="18" charset="0"/>
                                <a:ea typeface="Cambria Math" panose="02040503050406030204" pitchFamily="18" charset="0"/>
                                <a:cs typeface="Arial" panose="020B0604020202020204" pitchFamily="34" charset="0"/>
                              </a:rPr>
                            </m:ctrlPr>
                          </m:fPr>
                          <m:num>
                            <m:r>
                              <a:rPr lang="en-US" altLang="zh-CN" b="0" i="1" dirty="0" smtClean="0">
                                <a:latin typeface="Cambria Math" panose="02040503050406030204" pitchFamily="18" charset="0"/>
                                <a:ea typeface="Cambria Math" panose="02040503050406030204" pitchFamily="18" charset="0"/>
                                <a:cs typeface="Arial" panose="020B0604020202020204" pitchFamily="34" charset="0"/>
                              </a:rPr>
                              <m:t>𝑚</m:t>
                            </m:r>
                            <m:r>
                              <a:rPr lang="en-US" altLang="zh-CN" i="1" dirty="0">
                                <a:latin typeface="Cambria Math" panose="02040503050406030204" pitchFamily="18" charset="0"/>
                                <a:ea typeface="Cambria Math" panose="02040503050406030204" pitchFamily="18" charset="0"/>
                                <a:cs typeface="Arial" panose="020B0604020202020204" pitchFamily="34" charset="0"/>
                              </a:rPr>
                              <m:t>𝑎𝑥</m:t>
                            </m:r>
                          </m:num>
                          <m:den>
                            <m:r>
                              <a:rPr lang="en-US" altLang="zh-CN" b="0" i="1" dirty="0" smtClean="0">
                                <a:latin typeface="Cambria Math" panose="02040503050406030204" pitchFamily="18" charset="0"/>
                                <a:ea typeface="Cambria Math" panose="02040503050406030204" pitchFamily="18" charset="0"/>
                                <a:cs typeface="Arial" panose="020B0604020202020204" pitchFamily="34" charset="0"/>
                              </a:rPr>
                              <m:t>𝑐</m:t>
                            </m:r>
                            <m:r>
                              <a:rPr lang="en-US" altLang="zh-CN" i="1" dirty="0">
                                <a:latin typeface="Cambria Math" panose="02040503050406030204" pitchFamily="18" charset="0"/>
                                <a:ea typeface="Cambria Math" panose="02040503050406030204" pitchFamily="18" charset="0"/>
                                <a:cs typeface="Arial" panose="020B0604020202020204" pitchFamily="34" charset="0"/>
                              </a:rPr>
                              <m:t>𝑎𝑝𝑎𝑐𝑖𝑡𝑦</m:t>
                            </m:r>
                          </m:den>
                        </m:f>
                        <m:r>
                          <a:rPr lang="en-US" altLang="zh-CN" b="0" i="1" dirty="0" smtClean="0">
                            <a:latin typeface="Cambria Math" panose="02040503050406030204" pitchFamily="18" charset="0"/>
                            <a:ea typeface="Cambria Math" panose="02040503050406030204" pitchFamily="18" charset="0"/>
                            <a:cs typeface="Arial" panose="020B0604020202020204" pitchFamily="34" charset="0"/>
                          </a:rPr>
                          <m:t>, </m:t>
                        </m:r>
                      </m:oMath>
                    </m:oMathPara>
                  </a14:m>
                  <a:endParaRPr lang="en-US" altLang="zh-CN" i="1" dirty="0">
                    <a:latin typeface="Cambria Math" panose="02040503050406030204" pitchFamily="18" charset="0"/>
                    <a:ea typeface="Cambria Math" panose="02040503050406030204" pitchFamily="18" charset="0"/>
                    <a:cs typeface="Calibri" panose="020F0502020204030204" pitchFamily="34" charset="0"/>
                  </a:endParaRPr>
                </a:p>
              </p:txBody>
            </p:sp>
          </mc:Choice>
          <mc:Fallback xmlns="">
            <p:sp>
              <p:nvSpPr>
                <p:cNvPr id="51" name="矩形 50"/>
                <p:cNvSpPr>
                  <a:spLocks noRot="1" noChangeAspect="1" noMove="1" noResize="1" noEditPoints="1" noAdjustHandles="1" noChangeArrowheads="1" noChangeShapeType="1" noTextEdit="1"/>
                </p:cNvSpPr>
                <p:nvPr/>
              </p:nvSpPr>
              <p:spPr>
                <a:xfrm>
                  <a:off x="7026324" y="3417812"/>
                  <a:ext cx="3397151" cy="133691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矩形 51"/>
                <p:cNvSpPr/>
                <p:nvPr/>
              </p:nvSpPr>
              <p:spPr>
                <a:xfrm>
                  <a:off x="8645897" y="4124538"/>
                  <a:ext cx="1733039"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zh-CN" i="1" dirty="0" smtClean="0">
                            <a:latin typeface="Cambria Math" panose="02040503050406030204" pitchFamily="18" charset="0"/>
                            <a:ea typeface="Cambria Math" panose="02040503050406030204" pitchFamily="18" charset="0"/>
                            <a:cs typeface="Arial" panose="020B0604020202020204" pitchFamily="34" charset="0"/>
                          </a:rPr>
                          <m:t>𝑠</m:t>
                        </m:r>
                        <m:r>
                          <a:rPr lang="en-US" altLang="zh-CN" b="0" i="1" dirty="0" smtClean="0">
                            <a:latin typeface="Cambria Math" panose="02040503050406030204" pitchFamily="18" charset="0"/>
                            <a:ea typeface="Cambria Math" panose="02040503050406030204" pitchFamily="18" charset="0"/>
                            <a:cs typeface="Arial" panose="020B0604020202020204" pitchFamily="34" charset="0"/>
                          </a:rPr>
                          <m:t>:</m:t>
                        </m:r>
                        <m:r>
                          <a:rPr lang="en-US" altLang="zh-CN" i="1" dirty="0">
                            <a:latin typeface="Cambria Math" panose="02040503050406030204" pitchFamily="18" charset="0"/>
                            <a:ea typeface="Cambria Math" panose="02040503050406030204" pitchFamily="18" charset="0"/>
                            <a:cs typeface="Arial" panose="020B0604020202020204" pitchFamily="34" charset="0"/>
                          </a:rPr>
                          <m:t> </m:t>
                        </m:r>
                        <m:r>
                          <a:rPr lang="en-US" altLang="zh-CN" i="1" dirty="0">
                            <a:latin typeface="Cambria Math" panose="02040503050406030204" pitchFamily="18" charset="0"/>
                            <a:ea typeface="Cambria Math" panose="02040503050406030204" pitchFamily="18" charset="0"/>
                            <a:cs typeface="Arial" panose="020B0604020202020204" pitchFamily="34" charset="0"/>
                          </a:rPr>
                          <m:t>𝑠𝑚𝑜𝑜𝑡h𝑛𝑒𝑠𝑠</m:t>
                        </m:r>
                      </m:oMath>
                    </m:oMathPara>
                  </a14:m>
                  <a:endParaRPr lang="en-US" altLang="zh-CN" i="1" dirty="0">
                    <a:latin typeface="Cambria Math" panose="02040503050406030204" pitchFamily="18" charset="0"/>
                    <a:ea typeface="Cambria Math" panose="02040503050406030204" pitchFamily="18" charset="0"/>
                    <a:cs typeface="Calibri" panose="020F0502020204030204" pitchFamily="34" charset="0"/>
                  </a:endParaRPr>
                </a:p>
              </p:txBody>
            </p:sp>
          </mc:Choice>
          <mc:Fallback xmlns="">
            <p:sp>
              <p:nvSpPr>
                <p:cNvPr id="52" name="矩形 51"/>
                <p:cNvSpPr>
                  <a:spLocks noRot="1" noChangeAspect="1" noMove="1" noResize="1" noEditPoints="1" noAdjustHandles="1" noChangeArrowheads="1" noChangeShapeType="1" noTextEdit="1"/>
                </p:cNvSpPr>
                <p:nvPr/>
              </p:nvSpPr>
              <p:spPr>
                <a:xfrm>
                  <a:off x="8645897" y="4124538"/>
                  <a:ext cx="1733039" cy="369332"/>
                </a:xfrm>
                <a:prstGeom prst="rect">
                  <a:avLst/>
                </a:prstGeom>
                <a:blipFill>
                  <a:blip r:embed="rId4"/>
                  <a:stretch>
                    <a:fillRect b="-11765"/>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59126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Modern DFS Architecture</a:t>
            </a:r>
            <a:endParaRPr lang="zh-CN" altLang="en-US" dirty="0"/>
          </a:p>
        </p:txBody>
      </p:sp>
      <p:sp>
        <p:nvSpPr>
          <p:cNvPr id="3" name="矩形 2"/>
          <p:cNvSpPr/>
          <p:nvPr/>
        </p:nvSpPr>
        <p:spPr>
          <a:xfrm>
            <a:off x="838200" y="6132315"/>
            <a:ext cx="11562701" cy="523220"/>
          </a:xfrm>
          <a:prstGeom prst="rect">
            <a:avLst/>
          </a:prstGeom>
        </p:spPr>
        <p:txBody>
          <a:bodyPr wrap="square">
            <a:spAutoFit/>
          </a:bodyPr>
          <a:lstStyle/>
          <a:p>
            <a:r>
              <a:rPr lang="en-US" altLang="zh-CN" sz="1400" dirty="0" smtClean="0">
                <a:solidFill>
                  <a:schemeClr val="bg2">
                    <a:lumMod val="25000"/>
                  </a:schemeClr>
                </a:solidFill>
                <a:latin typeface="Calibri" panose="020F0502020204030204" pitchFamily="34" charset="0"/>
                <a:cs typeface="Calibri" panose="020F0502020204030204" pitchFamily="34" charset="0"/>
              </a:rPr>
              <a:t>[1] Metadata </a:t>
            </a:r>
            <a:r>
              <a:rPr lang="en-US" altLang="zh-CN" sz="1400" dirty="0">
                <a:solidFill>
                  <a:schemeClr val="bg2">
                    <a:lumMod val="25000"/>
                  </a:schemeClr>
                </a:solidFill>
                <a:latin typeface="Calibri" panose="020F0502020204030204" pitchFamily="34" charset="0"/>
                <a:cs typeface="Calibri" panose="020F0502020204030204" pitchFamily="34" charset="0"/>
              </a:rPr>
              <a:t>traces and workload models for evaluating big storage systems</a:t>
            </a:r>
            <a:r>
              <a:rPr lang="en-US" altLang="zh-CN" sz="1400" dirty="0" smtClean="0">
                <a:solidFill>
                  <a:schemeClr val="bg2">
                    <a:lumMod val="25000"/>
                  </a:schemeClr>
                </a:solidFill>
                <a:latin typeface="Calibri" panose="020F0502020204030204" pitchFamily="34" charset="0"/>
                <a:cs typeface="Calibri" panose="020F0502020204030204" pitchFamily="34" charset="0"/>
              </a:rPr>
              <a:t>. UCC 2012</a:t>
            </a:r>
          </a:p>
          <a:p>
            <a:r>
              <a:rPr lang="en-US" altLang="zh-CN" sz="1400" dirty="0" smtClean="0">
                <a:solidFill>
                  <a:schemeClr val="bg2">
                    <a:lumMod val="25000"/>
                  </a:schemeClr>
                </a:solidFill>
                <a:latin typeface="Calibri" panose="020F0502020204030204" pitchFamily="34" charset="0"/>
                <a:cs typeface="Calibri" panose="020F0502020204030204" pitchFamily="34" charset="0"/>
              </a:rPr>
              <a:t>[2] </a:t>
            </a:r>
            <a:r>
              <a:rPr lang="en-US" altLang="zh-CN" sz="1400" dirty="0">
                <a:solidFill>
                  <a:schemeClr val="bg2">
                    <a:lumMod val="25000"/>
                  </a:schemeClr>
                </a:solidFill>
                <a:latin typeface="Calibri" panose="020F0502020204030204" pitchFamily="34" charset="0"/>
                <a:cs typeface="Calibri" panose="020F0502020204030204" pitchFamily="34" charset="0"/>
              </a:rPr>
              <a:t>The composite-file file system: Decoupling the one-to-one mapping of files and metadata for better performance. FAST </a:t>
            </a:r>
            <a:r>
              <a:rPr lang="en-US" altLang="zh-CN" sz="1400" dirty="0" smtClean="0">
                <a:solidFill>
                  <a:schemeClr val="bg2">
                    <a:lumMod val="25000"/>
                  </a:schemeClr>
                </a:solidFill>
                <a:latin typeface="Calibri" panose="020F0502020204030204" pitchFamily="34" charset="0"/>
                <a:cs typeface="Calibri" panose="020F0502020204030204" pitchFamily="34" charset="0"/>
              </a:rPr>
              <a:t>2016</a:t>
            </a:r>
            <a:endParaRPr lang="en-US" altLang="zh-CN" sz="1400" dirty="0">
              <a:solidFill>
                <a:schemeClr val="bg2">
                  <a:lumMod val="25000"/>
                </a:schemeClr>
              </a:solidFill>
              <a:latin typeface="Calibri" panose="020F0502020204030204" pitchFamily="34" charset="0"/>
              <a:cs typeface="Calibri" panose="020F0502020204030204" pitchFamily="34" charset="0"/>
            </a:endParaRPr>
          </a:p>
        </p:txBody>
      </p:sp>
      <p:pic>
        <p:nvPicPr>
          <p:cNvPr id="8" name="图片 7"/>
          <p:cNvPicPr>
            <a:picLocks noChangeAspect="1"/>
          </p:cNvPicPr>
          <p:nvPr/>
        </p:nvPicPr>
        <p:blipFill>
          <a:blip r:embed="rId3"/>
          <a:stretch>
            <a:fillRect/>
          </a:stretch>
        </p:blipFill>
        <p:spPr>
          <a:xfrm>
            <a:off x="838200" y="1475384"/>
            <a:ext cx="6385647" cy="3708800"/>
          </a:xfrm>
          <a:prstGeom prst="rect">
            <a:avLst/>
          </a:prstGeom>
        </p:spPr>
      </p:pic>
      <p:sp>
        <p:nvSpPr>
          <p:cNvPr id="7" name="TextBox 3"/>
          <p:cNvSpPr txBox="1"/>
          <p:nvPr/>
        </p:nvSpPr>
        <p:spPr>
          <a:xfrm>
            <a:off x="8184538" y="2144813"/>
            <a:ext cx="3741408" cy="1200329"/>
          </a:xfrm>
          <a:prstGeom prst="rect">
            <a:avLst/>
          </a:prstGeom>
          <a:noFill/>
        </p:spPr>
        <p:txBody>
          <a:bodyPr wrap="square" rtlCol="0">
            <a:spAutoFit/>
          </a:bodyPr>
          <a:lstStyle/>
          <a:p>
            <a:r>
              <a:rPr lang="en-US" altLang="zh-CN" sz="2400" dirty="0">
                <a:latin typeface="Calibri" panose="020F0502020204030204" pitchFamily="34" charset="0"/>
                <a:cs typeface="Calibri" panose="020F0502020204030204" pitchFamily="34" charset="0"/>
              </a:rPr>
              <a:t>High-capacity, low-latency </a:t>
            </a:r>
          </a:p>
          <a:p>
            <a:r>
              <a:rPr lang="en-US" altLang="zh-CN" sz="2400" dirty="0" err="1">
                <a:latin typeface="Calibri" panose="020F0502020204030204" pitchFamily="34" charset="0"/>
                <a:cs typeface="Calibri" panose="020F0502020204030204" pitchFamily="34" charset="0"/>
              </a:rPr>
              <a:t>NVMe</a:t>
            </a:r>
            <a:r>
              <a:rPr lang="en-US" altLang="zh-CN" sz="2400" dirty="0">
                <a:latin typeface="Calibri" panose="020F0502020204030204" pitchFamily="34" charset="0"/>
                <a:cs typeface="Calibri" panose="020F0502020204030204" pitchFamily="34" charset="0"/>
              </a:rPr>
              <a:t> </a:t>
            </a:r>
            <a:r>
              <a:rPr lang="en-US" altLang="zh-CN" sz="2400" dirty="0" smtClean="0">
                <a:latin typeface="Calibri" panose="020F0502020204030204" pitchFamily="34" charset="0"/>
                <a:cs typeface="Calibri" panose="020F0502020204030204" pitchFamily="34" charset="0"/>
              </a:rPr>
              <a:t>SSDs make data access extremely fast</a:t>
            </a:r>
            <a:endParaRPr lang="en-US" altLang="zh-CN" sz="2400" dirty="0">
              <a:latin typeface="Calibri" panose="020F0502020204030204" pitchFamily="34" charset="0"/>
              <a:cs typeface="Calibri" panose="020F0502020204030204" pitchFamily="34" charset="0"/>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3580" y="2239504"/>
            <a:ext cx="320808" cy="320808"/>
          </a:xfrm>
          <a:prstGeom prst="rect">
            <a:avLst/>
          </a:prstGeom>
        </p:spPr>
      </p:pic>
      <p:sp>
        <p:nvSpPr>
          <p:cNvPr id="10" name="TextBox 3"/>
          <p:cNvSpPr txBox="1"/>
          <p:nvPr/>
        </p:nvSpPr>
        <p:spPr>
          <a:xfrm>
            <a:off x="8184537" y="3818318"/>
            <a:ext cx="3741409" cy="830997"/>
          </a:xfrm>
          <a:prstGeom prst="rect">
            <a:avLst/>
          </a:prstGeom>
          <a:noFill/>
        </p:spPr>
        <p:txBody>
          <a:bodyPr wrap="square" rtlCol="0">
            <a:spAutoFit/>
          </a:bodyPr>
          <a:lstStyle/>
          <a:p>
            <a:r>
              <a:rPr lang="en-US" altLang="zh-CN" sz="2400" dirty="0">
                <a:latin typeface="Calibri" panose="020F0502020204030204" pitchFamily="34" charset="0"/>
                <a:cs typeface="Calibri" panose="020F0502020204030204" pitchFamily="34" charset="0"/>
              </a:rPr>
              <a:t>Metadata </a:t>
            </a:r>
            <a:r>
              <a:rPr lang="en-US" altLang="zh-CN" sz="2400" dirty="0" smtClean="0">
                <a:latin typeface="Calibri" panose="020F0502020204030204" pitchFamily="34" charset="0"/>
                <a:cs typeface="Calibri" panose="020F0502020204030204" pitchFamily="34" charset="0"/>
              </a:rPr>
              <a:t>becomes a </a:t>
            </a:r>
            <a:r>
              <a:rPr lang="en-US" altLang="zh-CN" sz="2400" dirty="0">
                <a:latin typeface="Calibri" panose="020F0502020204030204" pitchFamily="34" charset="0"/>
                <a:cs typeface="Calibri" panose="020F0502020204030204" pitchFamily="34" charset="0"/>
              </a:rPr>
              <a:t>bottleneck [1,2].</a:t>
            </a: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3580" y="3888747"/>
            <a:ext cx="320808" cy="320808"/>
          </a:xfrm>
          <a:prstGeom prst="rect">
            <a:avLst/>
          </a:prstGeom>
        </p:spPr>
      </p:pic>
    </p:spTree>
    <p:extLst>
      <p:ext uri="{BB962C8B-B14F-4D97-AF65-F5344CB8AC3E}">
        <p14:creationId xmlns:p14="http://schemas.microsoft.com/office/powerpoint/2010/main" val="765749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43077"/>
            <a:ext cx="10515600" cy="688515"/>
          </a:xfrm>
        </p:spPr>
        <p:txBody>
          <a:bodyPr>
            <a:normAutofit/>
          </a:bodyPr>
          <a:lstStyle/>
          <a:p>
            <a:r>
              <a:rPr lang="en-US" altLang="zh-CN" sz="3800" dirty="0"/>
              <a:t>Agile, Accurate Imbalance Detection</a:t>
            </a:r>
            <a:endParaRPr lang="zh-CN" altLang="en-US" sz="3800" dirty="0"/>
          </a:p>
        </p:txBody>
      </p:sp>
      <p:sp>
        <p:nvSpPr>
          <p:cNvPr id="3" name="内容占位符 2"/>
          <p:cNvSpPr>
            <a:spLocks noGrp="1"/>
          </p:cNvSpPr>
          <p:nvPr>
            <p:ph idx="1"/>
          </p:nvPr>
        </p:nvSpPr>
        <p:spPr>
          <a:xfrm>
            <a:off x="838200" y="1213837"/>
            <a:ext cx="10515600" cy="4963126"/>
          </a:xfrm>
        </p:spPr>
        <p:txBody>
          <a:bodyPr>
            <a:normAutofit/>
          </a:bodyPr>
          <a:lstStyle/>
          <a:p>
            <a:pPr marL="514350" indent="-514350">
              <a:buFont typeface="Wingdings" panose="05000000000000000000" pitchFamily="2" charset="2"/>
              <a:buAutoNum type="arabicPeriod"/>
            </a:pPr>
            <a:r>
              <a:rPr lang="en-US" altLang="zh-CN" sz="2800" dirty="0">
                <a:solidFill>
                  <a:schemeClr val="bg1">
                    <a:lumMod val="85000"/>
                  </a:schemeClr>
                </a:solidFill>
              </a:rPr>
              <a:t>Leverage Imbalance Factor to calculate imbalance degree </a:t>
            </a:r>
            <a:r>
              <a:rPr lang="en-US" altLang="zh-CN" sz="2800" dirty="0" smtClean="0">
                <a:solidFill>
                  <a:schemeClr val="bg1">
                    <a:lumMod val="85000"/>
                  </a:schemeClr>
                </a:solidFill>
              </a:rPr>
              <a:t>accurately.</a:t>
            </a:r>
            <a:endParaRPr lang="en-US" altLang="zh-CN" sz="2800" dirty="0">
              <a:solidFill>
                <a:schemeClr val="bg1">
                  <a:lumMod val="85000"/>
                </a:schemeClr>
              </a:solidFill>
            </a:endParaRPr>
          </a:p>
          <a:p>
            <a:pPr marL="514350" indent="-514350">
              <a:buAutoNum type="arabicPeriod"/>
            </a:pPr>
            <a:r>
              <a:rPr lang="en-US" altLang="zh-CN" sz="2800" dirty="0"/>
              <a:t>Introduce an urgency parameter to tolerate benign </a:t>
            </a:r>
            <a:r>
              <a:rPr lang="en-US" altLang="zh-CN" sz="2800" dirty="0" smtClean="0"/>
              <a:t>imbalances.</a:t>
            </a:r>
            <a:endParaRPr lang="zh-CN" altLang="en-US" sz="2800" dirty="0"/>
          </a:p>
        </p:txBody>
      </p:sp>
      <p:grpSp>
        <p:nvGrpSpPr>
          <p:cNvPr id="20" name="组合 19"/>
          <p:cNvGrpSpPr/>
          <p:nvPr/>
        </p:nvGrpSpPr>
        <p:grpSpPr>
          <a:xfrm>
            <a:off x="746737" y="2428240"/>
            <a:ext cx="900304" cy="3120796"/>
            <a:chOff x="996326" y="1933560"/>
            <a:chExt cx="900304" cy="3768794"/>
          </a:xfrm>
        </p:grpSpPr>
        <p:sp>
          <p:nvSpPr>
            <p:cNvPr id="21" name="左右箭头 20"/>
            <p:cNvSpPr/>
            <p:nvPr/>
          </p:nvSpPr>
          <p:spPr>
            <a:xfrm rot="16200000">
              <a:off x="117660" y="3608971"/>
              <a:ext cx="2937262" cy="519194"/>
            </a:xfrm>
            <a:prstGeom prst="leftRightArrow">
              <a:avLst/>
            </a:prstGeom>
            <a:gradFill flip="none" rotWithShape="1">
              <a:gsLst>
                <a:gs pos="65000">
                  <a:srgbClr val="E6C0CE"/>
                </a:gs>
                <a:gs pos="0">
                  <a:schemeClr val="accent1">
                    <a:lumMod val="75000"/>
                  </a:schemeClr>
                </a:gs>
                <a:gs pos="100000">
                  <a:srgbClr val="FF0000"/>
                </a:gs>
              </a:gsLst>
              <a:lin ang="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229460" y="1933560"/>
              <a:ext cx="667170" cy="400110"/>
            </a:xfrm>
            <a:prstGeom prst="rect">
              <a:avLst/>
            </a:prstGeom>
          </p:spPr>
          <p:txBody>
            <a:bodyPr wrap="none">
              <a:spAutoFit/>
            </a:bodyPr>
            <a:lstStyle/>
            <a:p>
              <a:r>
                <a:rPr lang="en-US" altLang="zh-CN" sz="2000" i="1" dirty="0" smtClean="0">
                  <a:latin typeface="Calibri" panose="020F0502020204030204" pitchFamily="34" charset="0"/>
                  <a:cs typeface="Calibri" panose="020F0502020204030204" pitchFamily="34" charset="0"/>
                </a:rPr>
                <a:t>High</a:t>
              </a:r>
              <a:endParaRPr lang="zh-CN" altLang="en-US" sz="2000" i="1" dirty="0">
                <a:latin typeface="Calibri" panose="020F0502020204030204" pitchFamily="34" charset="0"/>
                <a:cs typeface="Calibri" panose="020F0502020204030204" pitchFamily="34" charset="0"/>
              </a:endParaRPr>
            </a:p>
          </p:txBody>
        </p:sp>
        <p:sp>
          <p:nvSpPr>
            <p:cNvPr id="23" name="矩形 22"/>
            <p:cNvSpPr/>
            <p:nvPr/>
          </p:nvSpPr>
          <p:spPr>
            <a:xfrm>
              <a:off x="1258315" y="5302244"/>
              <a:ext cx="604974" cy="400110"/>
            </a:xfrm>
            <a:prstGeom prst="rect">
              <a:avLst/>
            </a:prstGeom>
          </p:spPr>
          <p:txBody>
            <a:bodyPr wrap="none">
              <a:spAutoFit/>
            </a:bodyPr>
            <a:lstStyle/>
            <a:p>
              <a:r>
                <a:rPr lang="en-US" altLang="zh-CN" sz="2000" i="1" dirty="0" smtClean="0">
                  <a:latin typeface="Calibri" panose="020F0502020204030204" pitchFamily="34" charset="0"/>
                  <a:cs typeface="Calibri" panose="020F0502020204030204" pitchFamily="34" charset="0"/>
                </a:rPr>
                <a:t>Low</a:t>
              </a:r>
              <a:endParaRPr lang="zh-CN" altLang="en-US" sz="2000" i="1" dirty="0">
                <a:latin typeface="Calibri" panose="020F0502020204030204" pitchFamily="34" charset="0"/>
                <a:cs typeface="Calibri" panose="020F0502020204030204" pitchFamily="34" charset="0"/>
              </a:endParaRPr>
            </a:p>
          </p:txBody>
        </p:sp>
        <p:sp>
          <p:nvSpPr>
            <p:cNvPr id="24" name="矩形 23"/>
            <p:cNvSpPr/>
            <p:nvPr/>
          </p:nvSpPr>
          <p:spPr>
            <a:xfrm rot="16200000">
              <a:off x="853979" y="3495344"/>
              <a:ext cx="684803" cy="400110"/>
            </a:xfrm>
            <a:prstGeom prst="rect">
              <a:avLst/>
            </a:prstGeom>
          </p:spPr>
          <p:txBody>
            <a:bodyPr wrap="none">
              <a:spAutoFit/>
            </a:bodyPr>
            <a:lstStyle/>
            <a:p>
              <a:r>
                <a:rPr lang="en-US" altLang="zh-CN" sz="2000" dirty="0" smtClean="0">
                  <a:latin typeface="Calibri" panose="020F0502020204030204" pitchFamily="34" charset="0"/>
                  <a:cs typeface="Calibri" panose="020F0502020204030204" pitchFamily="34" charset="0"/>
                </a:rPr>
                <a:t>Load</a:t>
              </a:r>
              <a:endParaRPr lang="zh-CN" altLang="en-US" sz="2000" dirty="0">
                <a:latin typeface="Calibri" panose="020F0502020204030204" pitchFamily="34" charset="0"/>
                <a:cs typeface="Calibri" panose="020F0502020204030204" pitchFamily="34" charset="0"/>
              </a:endParaRPr>
            </a:p>
          </p:txBody>
        </p:sp>
      </p:grpSp>
      <p:sp>
        <p:nvSpPr>
          <p:cNvPr id="25" name="矩形 24"/>
          <p:cNvSpPr/>
          <p:nvPr/>
        </p:nvSpPr>
        <p:spPr>
          <a:xfrm>
            <a:off x="2376617" y="2689860"/>
            <a:ext cx="286719" cy="224548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068570" y="5003604"/>
            <a:ext cx="817853"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MDS-0</a:t>
            </a:r>
            <a:endParaRPr lang="zh-CN" altLang="en-US" dirty="0">
              <a:latin typeface="Calibri" panose="020F0502020204030204" pitchFamily="34" charset="0"/>
              <a:cs typeface="Calibri" panose="020F0502020204030204" pitchFamily="34" charset="0"/>
            </a:endParaRPr>
          </a:p>
        </p:txBody>
      </p:sp>
      <p:sp>
        <p:nvSpPr>
          <p:cNvPr id="27" name="矩形 26"/>
          <p:cNvSpPr/>
          <p:nvPr/>
        </p:nvSpPr>
        <p:spPr>
          <a:xfrm>
            <a:off x="3421136" y="4812719"/>
            <a:ext cx="286719" cy="122302"/>
          </a:xfrm>
          <a:prstGeom prst="rect">
            <a:avLst/>
          </a:prstGeom>
          <a:solidFill>
            <a:srgbClr val="3578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113089" y="5003283"/>
            <a:ext cx="817853"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MDS-1</a:t>
            </a:r>
            <a:endParaRPr lang="zh-CN" altLang="en-US" dirty="0">
              <a:latin typeface="Calibri" panose="020F0502020204030204" pitchFamily="34" charset="0"/>
              <a:cs typeface="Calibri" panose="020F0502020204030204" pitchFamily="34" charset="0"/>
            </a:endParaRPr>
          </a:p>
        </p:txBody>
      </p:sp>
      <p:sp>
        <p:nvSpPr>
          <p:cNvPr id="29" name="矩形 28"/>
          <p:cNvSpPr/>
          <p:nvPr/>
        </p:nvSpPr>
        <p:spPr>
          <a:xfrm>
            <a:off x="1977017" y="2484120"/>
            <a:ext cx="2262751" cy="306736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079854" y="4404360"/>
            <a:ext cx="286719" cy="530982"/>
          </a:xfrm>
          <a:prstGeom prst="rect">
            <a:avLst/>
          </a:prstGeom>
          <a:solidFill>
            <a:srgbClr val="5C88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771807" y="5003604"/>
            <a:ext cx="817853"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MDS-0</a:t>
            </a:r>
            <a:endParaRPr lang="zh-CN" altLang="en-US" dirty="0">
              <a:latin typeface="Calibri" panose="020F0502020204030204" pitchFamily="34" charset="0"/>
              <a:cs typeface="Calibri" panose="020F0502020204030204" pitchFamily="34" charset="0"/>
            </a:endParaRPr>
          </a:p>
        </p:txBody>
      </p:sp>
      <p:sp>
        <p:nvSpPr>
          <p:cNvPr id="32" name="矩形 31"/>
          <p:cNvSpPr/>
          <p:nvPr/>
        </p:nvSpPr>
        <p:spPr>
          <a:xfrm>
            <a:off x="6124373" y="4870412"/>
            <a:ext cx="286719" cy="64608"/>
          </a:xfrm>
          <a:prstGeom prst="rect">
            <a:avLst/>
          </a:prstGeom>
          <a:solidFill>
            <a:srgbClr val="3C7B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816326" y="5003283"/>
            <a:ext cx="817853"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MDS-1</a:t>
            </a:r>
            <a:endParaRPr lang="zh-CN" altLang="en-US" dirty="0">
              <a:latin typeface="Calibri" panose="020F0502020204030204" pitchFamily="34" charset="0"/>
              <a:cs typeface="Calibri" panose="020F0502020204030204" pitchFamily="34" charset="0"/>
            </a:endParaRPr>
          </a:p>
        </p:txBody>
      </p:sp>
      <p:sp>
        <p:nvSpPr>
          <p:cNvPr id="34" name="矩形 33"/>
          <p:cNvSpPr/>
          <p:nvPr/>
        </p:nvSpPr>
        <p:spPr>
          <a:xfrm>
            <a:off x="4680254" y="2484120"/>
            <a:ext cx="2262751" cy="306736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977018" y="5689853"/>
            <a:ext cx="2324748" cy="400110"/>
          </a:xfrm>
          <a:prstGeom prst="rect">
            <a:avLst/>
          </a:prstGeom>
        </p:spPr>
        <p:txBody>
          <a:bodyPr wrap="square">
            <a:spAutoFit/>
          </a:bodyPr>
          <a:lstStyle/>
          <a:p>
            <a:r>
              <a:rPr lang="en-US" altLang="zh-CN" sz="2000" dirty="0" smtClean="0">
                <a:latin typeface="Calibri" panose="020F0502020204030204" pitchFamily="34" charset="0"/>
                <a:cs typeface="Calibri" panose="020F0502020204030204" pitchFamily="34" charset="0"/>
              </a:rPr>
              <a:t>Harmful imbalance</a:t>
            </a:r>
            <a:endParaRPr lang="zh-CN" altLang="en-US" sz="2000" dirty="0">
              <a:latin typeface="Calibri" panose="020F0502020204030204" pitchFamily="34" charset="0"/>
              <a:cs typeface="Calibri" panose="020F0502020204030204" pitchFamily="34" charset="0"/>
            </a:endParaRPr>
          </a:p>
        </p:txBody>
      </p:sp>
      <p:sp>
        <p:nvSpPr>
          <p:cNvPr id="36" name="矩形 35"/>
          <p:cNvSpPr/>
          <p:nvPr/>
        </p:nvSpPr>
        <p:spPr>
          <a:xfrm>
            <a:off x="4680254" y="5689853"/>
            <a:ext cx="2262750" cy="400110"/>
          </a:xfrm>
          <a:prstGeom prst="rect">
            <a:avLst/>
          </a:prstGeom>
        </p:spPr>
        <p:txBody>
          <a:bodyPr wrap="square">
            <a:spAutoFit/>
          </a:bodyPr>
          <a:lstStyle/>
          <a:p>
            <a:r>
              <a:rPr lang="en-US" altLang="zh-CN" sz="2000" dirty="0" smtClean="0">
                <a:latin typeface="Calibri" panose="020F0502020204030204" pitchFamily="34" charset="0"/>
                <a:cs typeface="Calibri" panose="020F0502020204030204" pitchFamily="34" charset="0"/>
              </a:rPr>
              <a:t>Benign imbalance</a:t>
            </a:r>
            <a:endParaRPr lang="zh-CN" altLang="en-US" sz="2000" dirty="0">
              <a:latin typeface="Calibri" panose="020F0502020204030204" pitchFamily="34" charset="0"/>
              <a:cs typeface="Calibri" panose="020F0502020204030204" pitchFamily="34" charset="0"/>
            </a:endParaRPr>
          </a:p>
        </p:txBody>
      </p:sp>
      <p:grpSp>
        <p:nvGrpSpPr>
          <p:cNvPr id="37" name="组合 36"/>
          <p:cNvGrpSpPr/>
          <p:nvPr/>
        </p:nvGrpSpPr>
        <p:grpSpPr>
          <a:xfrm>
            <a:off x="7222738" y="2266655"/>
            <a:ext cx="3851329" cy="1195364"/>
            <a:chOff x="6796007" y="3417811"/>
            <a:chExt cx="3851329" cy="1426227"/>
          </a:xfrm>
        </p:grpSpPr>
        <p:sp>
          <p:nvSpPr>
            <p:cNvPr id="38" name="圆角矩形 37"/>
            <p:cNvSpPr/>
            <p:nvPr/>
          </p:nvSpPr>
          <p:spPr>
            <a:xfrm>
              <a:off x="6796007" y="3417811"/>
              <a:ext cx="3851329" cy="1426227"/>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zh-CN" sz="2400"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9" name="矩形 38"/>
                <p:cNvSpPr/>
                <p:nvPr/>
              </p:nvSpPr>
              <p:spPr>
                <a:xfrm>
                  <a:off x="7026324" y="3417812"/>
                  <a:ext cx="3397151" cy="13369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ea typeface="Cambria Math" panose="02040503050406030204" pitchFamily="18" charset="0"/>
                            <a:cs typeface="Arial" panose="020B0604020202020204" pitchFamily="34" charset="0"/>
                          </a:rPr>
                          <m:t>𝑈𝑟𝑔𝑒𝑛𝑐𝑦</m:t>
                        </m:r>
                        <m:r>
                          <a:rPr lang="en-US" altLang="zh-CN" i="1" dirty="0">
                            <a:latin typeface="Cambria Math" panose="02040503050406030204" pitchFamily="18" charset="0"/>
                            <a:ea typeface="Cambria Math" panose="02040503050406030204" pitchFamily="18" charset="0"/>
                            <a:cs typeface="Arial" panose="020B0604020202020204" pitchFamily="34" charset="0"/>
                          </a:rPr>
                          <m:t>= 1/(1+</m:t>
                        </m:r>
                        <m:sSup>
                          <m:sSupPr>
                            <m:ctrlPr>
                              <a:rPr lang="en-US" altLang="zh-CN" i="1" dirty="0">
                                <a:latin typeface="Cambria Math" panose="02040503050406030204" pitchFamily="18" charset="0"/>
                                <a:ea typeface="Cambria Math" panose="02040503050406030204" pitchFamily="18" charset="0"/>
                                <a:cs typeface="Arial" panose="020B0604020202020204" pitchFamily="34" charset="0"/>
                              </a:rPr>
                            </m:ctrlPr>
                          </m:sSupPr>
                          <m:e>
                            <m:r>
                              <a:rPr lang="en-US" altLang="zh-CN" i="1" dirty="0">
                                <a:latin typeface="Cambria Math" panose="02040503050406030204" pitchFamily="18" charset="0"/>
                                <a:ea typeface="Cambria Math" panose="02040503050406030204" pitchFamily="18" charset="0"/>
                                <a:cs typeface="Arial" panose="020B0604020202020204" pitchFamily="34" charset="0"/>
                              </a:rPr>
                              <m:t>𝑒</m:t>
                            </m:r>
                          </m:e>
                          <m:sup>
                            <m:f>
                              <m:fPr>
                                <m:ctrlPr>
                                  <a:rPr lang="en-US" altLang="zh-CN" i="1" dirty="0">
                                    <a:latin typeface="Cambria Math" panose="02040503050406030204" pitchFamily="18" charset="0"/>
                                    <a:ea typeface="Cambria Math" panose="02040503050406030204" pitchFamily="18" charset="0"/>
                                    <a:cs typeface="Arial" panose="020B0604020202020204" pitchFamily="34" charset="0"/>
                                  </a:rPr>
                                </m:ctrlPr>
                              </m:fPr>
                              <m:num>
                                <m:r>
                                  <a:rPr lang="en-US" altLang="zh-CN" i="1" dirty="0">
                                    <a:latin typeface="Cambria Math" panose="02040503050406030204" pitchFamily="18" charset="0"/>
                                    <a:ea typeface="Cambria Math" panose="02040503050406030204" pitchFamily="18" charset="0"/>
                                    <a:cs typeface="Arial" panose="020B0604020202020204" pitchFamily="34" charset="0"/>
                                  </a:rPr>
                                  <m:t>1−2</m:t>
                                </m:r>
                                <m:r>
                                  <a:rPr lang="en-US" altLang="zh-CN" i="1" dirty="0">
                                    <a:latin typeface="Cambria Math" panose="02040503050406030204" pitchFamily="18" charset="0"/>
                                    <a:ea typeface="Cambria Math" panose="02040503050406030204" pitchFamily="18" charset="0"/>
                                    <a:cs typeface="Arial" panose="020B0604020202020204" pitchFamily="34" charset="0"/>
                                  </a:rPr>
                                  <m:t>𝑢</m:t>
                                </m:r>
                              </m:num>
                              <m:den>
                                <m:r>
                                  <a:rPr lang="en-US" altLang="zh-CN" i="1" dirty="0">
                                    <a:latin typeface="Cambria Math" panose="02040503050406030204" pitchFamily="18" charset="0"/>
                                    <a:ea typeface="Cambria Math" panose="02040503050406030204" pitchFamily="18" charset="0"/>
                                    <a:cs typeface="Arial" panose="020B0604020202020204" pitchFamily="34" charset="0"/>
                                  </a:rPr>
                                  <m:t>𝑠</m:t>
                                </m:r>
                              </m:den>
                            </m:f>
                          </m:sup>
                        </m:sSup>
                        <m:r>
                          <a:rPr lang="en-US" altLang="zh-CN" i="1" dirty="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altLang="zh-CN" i="1" dirty="0" smtClean="0">
                    <a:latin typeface="Cambria Math" panose="02040503050406030204" pitchFamily="18" charset="0"/>
                    <a:ea typeface="Cambria Math" panose="02040503050406030204" pitchFamily="18" charset="0"/>
                    <a:cs typeface="Calibri" panose="020F0502020204030204" pitchFamily="34" charset="0"/>
                  </a:endParaRPr>
                </a:p>
                <a:p>
                  <a:endParaRPr lang="en-US" altLang="zh-CN" sz="800" i="1" dirty="0" smtClean="0">
                    <a:latin typeface="Cambria Math" panose="02040503050406030204" pitchFamily="18" charset="0"/>
                    <a:ea typeface="Cambria Math" panose="02040503050406030204" pitchFamily="18"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US" altLang="zh-CN" i="1" dirty="0">
                            <a:latin typeface="Cambria Math" panose="02040503050406030204" pitchFamily="18" charset="0"/>
                            <a:ea typeface="Cambria Math" panose="02040503050406030204" pitchFamily="18" charset="0"/>
                            <a:cs typeface="Arial" panose="020B0604020202020204" pitchFamily="34" charset="0"/>
                          </a:rPr>
                          <m:t>𝑢</m:t>
                        </m:r>
                        <m:r>
                          <a:rPr lang="en-US" altLang="zh-CN" i="1" dirty="0">
                            <a:latin typeface="Cambria Math" panose="02040503050406030204" pitchFamily="18" charset="0"/>
                            <a:ea typeface="Cambria Math" panose="02040503050406030204" pitchFamily="18" charset="0"/>
                            <a:cs typeface="Arial" panose="020B0604020202020204" pitchFamily="34" charset="0"/>
                          </a:rPr>
                          <m:t>=</m:t>
                        </m:r>
                        <m:f>
                          <m:fPr>
                            <m:ctrlPr>
                              <a:rPr lang="en-US" altLang="zh-CN" i="1" dirty="0">
                                <a:latin typeface="Cambria Math" panose="02040503050406030204" pitchFamily="18" charset="0"/>
                                <a:ea typeface="Cambria Math" panose="02040503050406030204" pitchFamily="18" charset="0"/>
                                <a:cs typeface="Arial" panose="020B0604020202020204" pitchFamily="34" charset="0"/>
                              </a:rPr>
                            </m:ctrlPr>
                          </m:fPr>
                          <m:num>
                            <m:r>
                              <a:rPr lang="en-US" altLang="zh-CN" b="0" i="1" dirty="0" smtClean="0">
                                <a:latin typeface="Cambria Math" panose="02040503050406030204" pitchFamily="18" charset="0"/>
                                <a:ea typeface="Cambria Math" panose="02040503050406030204" pitchFamily="18" charset="0"/>
                                <a:cs typeface="Arial" panose="020B0604020202020204" pitchFamily="34" charset="0"/>
                              </a:rPr>
                              <m:t>𝑚</m:t>
                            </m:r>
                            <m:r>
                              <a:rPr lang="en-US" altLang="zh-CN" i="1" dirty="0">
                                <a:latin typeface="Cambria Math" panose="02040503050406030204" pitchFamily="18" charset="0"/>
                                <a:ea typeface="Cambria Math" panose="02040503050406030204" pitchFamily="18" charset="0"/>
                                <a:cs typeface="Arial" panose="020B0604020202020204" pitchFamily="34" charset="0"/>
                              </a:rPr>
                              <m:t>𝑎𝑥</m:t>
                            </m:r>
                          </m:num>
                          <m:den>
                            <m:r>
                              <a:rPr lang="en-US" altLang="zh-CN" b="0" i="1" dirty="0" smtClean="0">
                                <a:latin typeface="Cambria Math" panose="02040503050406030204" pitchFamily="18" charset="0"/>
                                <a:ea typeface="Cambria Math" panose="02040503050406030204" pitchFamily="18" charset="0"/>
                                <a:cs typeface="Arial" panose="020B0604020202020204" pitchFamily="34" charset="0"/>
                              </a:rPr>
                              <m:t>𝑐</m:t>
                            </m:r>
                            <m:r>
                              <a:rPr lang="en-US" altLang="zh-CN" i="1" dirty="0">
                                <a:latin typeface="Cambria Math" panose="02040503050406030204" pitchFamily="18" charset="0"/>
                                <a:ea typeface="Cambria Math" panose="02040503050406030204" pitchFamily="18" charset="0"/>
                                <a:cs typeface="Arial" panose="020B0604020202020204" pitchFamily="34" charset="0"/>
                              </a:rPr>
                              <m:t>𝑎𝑝𝑎𝑐𝑖𝑡𝑦</m:t>
                            </m:r>
                          </m:den>
                        </m:f>
                        <m:r>
                          <a:rPr lang="en-US" altLang="zh-CN" b="0" i="1" dirty="0" smtClean="0">
                            <a:latin typeface="Cambria Math" panose="02040503050406030204" pitchFamily="18" charset="0"/>
                            <a:ea typeface="Cambria Math" panose="02040503050406030204" pitchFamily="18" charset="0"/>
                            <a:cs typeface="Arial" panose="020B0604020202020204" pitchFamily="34" charset="0"/>
                          </a:rPr>
                          <m:t>, </m:t>
                        </m:r>
                      </m:oMath>
                    </m:oMathPara>
                  </a14:m>
                  <a:endParaRPr lang="en-US" altLang="zh-CN" i="1" dirty="0">
                    <a:latin typeface="Cambria Math" panose="02040503050406030204" pitchFamily="18" charset="0"/>
                    <a:ea typeface="Cambria Math" panose="02040503050406030204" pitchFamily="18" charset="0"/>
                    <a:cs typeface="Calibri" panose="020F0502020204030204" pitchFamily="34" charset="0"/>
                  </a:endParaRPr>
                </a:p>
              </p:txBody>
            </p:sp>
          </mc:Choice>
          <mc:Fallback xmlns="">
            <p:sp>
              <p:nvSpPr>
                <p:cNvPr id="39" name="矩形 38"/>
                <p:cNvSpPr>
                  <a:spLocks noRot="1" noChangeAspect="1" noMove="1" noResize="1" noEditPoints="1" noAdjustHandles="1" noChangeArrowheads="1" noChangeShapeType="1" noTextEdit="1"/>
                </p:cNvSpPr>
                <p:nvPr/>
              </p:nvSpPr>
              <p:spPr>
                <a:xfrm>
                  <a:off x="7026324" y="3417812"/>
                  <a:ext cx="3397151" cy="133691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矩形 39"/>
                <p:cNvSpPr/>
                <p:nvPr/>
              </p:nvSpPr>
              <p:spPr>
                <a:xfrm>
                  <a:off x="8645897" y="4124538"/>
                  <a:ext cx="1733039"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zh-CN" i="1" dirty="0" smtClean="0">
                            <a:latin typeface="Cambria Math" panose="02040503050406030204" pitchFamily="18" charset="0"/>
                            <a:ea typeface="Cambria Math" panose="02040503050406030204" pitchFamily="18" charset="0"/>
                            <a:cs typeface="Arial" panose="020B0604020202020204" pitchFamily="34" charset="0"/>
                          </a:rPr>
                          <m:t>𝑠</m:t>
                        </m:r>
                        <m:r>
                          <a:rPr lang="en-US" altLang="zh-CN" b="0" i="1" dirty="0" smtClean="0">
                            <a:latin typeface="Cambria Math" panose="02040503050406030204" pitchFamily="18" charset="0"/>
                            <a:ea typeface="Cambria Math" panose="02040503050406030204" pitchFamily="18" charset="0"/>
                            <a:cs typeface="Arial" panose="020B0604020202020204" pitchFamily="34" charset="0"/>
                          </a:rPr>
                          <m:t>:</m:t>
                        </m:r>
                        <m:r>
                          <a:rPr lang="en-US" altLang="zh-CN" i="1" dirty="0">
                            <a:latin typeface="Cambria Math" panose="02040503050406030204" pitchFamily="18" charset="0"/>
                            <a:ea typeface="Cambria Math" panose="02040503050406030204" pitchFamily="18" charset="0"/>
                            <a:cs typeface="Arial" panose="020B0604020202020204" pitchFamily="34" charset="0"/>
                          </a:rPr>
                          <m:t> </m:t>
                        </m:r>
                        <m:r>
                          <a:rPr lang="en-US" altLang="zh-CN" i="1" dirty="0">
                            <a:latin typeface="Cambria Math" panose="02040503050406030204" pitchFamily="18" charset="0"/>
                            <a:ea typeface="Cambria Math" panose="02040503050406030204" pitchFamily="18" charset="0"/>
                            <a:cs typeface="Arial" panose="020B0604020202020204" pitchFamily="34" charset="0"/>
                          </a:rPr>
                          <m:t>𝑠𝑚𝑜𝑜𝑡h𝑛𝑒𝑠𝑠</m:t>
                        </m:r>
                      </m:oMath>
                    </m:oMathPara>
                  </a14:m>
                  <a:endParaRPr lang="en-US" altLang="zh-CN" i="1" dirty="0">
                    <a:latin typeface="Cambria Math" panose="02040503050406030204" pitchFamily="18" charset="0"/>
                    <a:ea typeface="Cambria Math" panose="02040503050406030204" pitchFamily="18" charset="0"/>
                    <a:cs typeface="Calibri" panose="020F0502020204030204" pitchFamily="34" charset="0"/>
                  </a:endParaRPr>
                </a:p>
              </p:txBody>
            </p:sp>
          </mc:Choice>
          <mc:Fallback xmlns="">
            <p:sp>
              <p:nvSpPr>
                <p:cNvPr id="40" name="矩形 39"/>
                <p:cNvSpPr>
                  <a:spLocks noRot="1" noChangeAspect="1" noMove="1" noResize="1" noEditPoints="1" noAdjustHandles="1" noChangeArrowheads="1" noChangeShapeType="1" noTextEdit="1"/>
                </p:cNvSpPr>
                <p:nvPr/>
              </p:nvSpPr>
              <p:spPr>
                <a:xfrm>
                  <a:off x="8645897" y="4124538"/>
                  <a:ext cx="1733039" cy="369332"/>
                </a:xfrm>
                <a:prstGeom prst="rect">
                  <a:avLst/>
                </a:prstGeom>
                <a:blipFill>
                  <a:blip r:embed="rId4"/>
                  <a:stretch>
                    <a:fillRect b="-11765"/>
                  </a:stretch>
                </a:blipFill>
              </p:spPr>
              <p:txBody>
                <a:bodyPr/>
                <a:lstStyle/>
                <a:p>
                  <a:r>
                    <a:rPr lang="zh-CN" altLang="en-US">
                      <a:noFill/>
                    </a:rPr>
                    <a:t> </a:t>
                  </a:r>
                </a:p>
              </p:txBody>
            </p:sp>
          </mc:Fallback>
        </mc:AlternateContent>
      </p:grpSp>
      <p:pic>
        <p:nvPicPr>
          <p:cNvPr id="9" name="图片 8"/>
          <p:cNvPicPr>
            <a:picLocks noChangeAspect="1"/>
          </p:cNvPicPr>
          <p:nvPr/>
        </p:nvPicPr>
        <p:blipFill>
          <a:blip r:embed="rId5"/>
          <a:stretch>
            <a:fillRect/>
          </a:stretch>
        </p:blipFill>
        <p:spPr>
          <a:xfrm>
            <a:off x="7222738" y="3654756"/>
            <a:ext cx="3888776" cy="2697053"/>
          </a:xfrm>
          <a:prstGeom prst="rect">
            <a:avLst/>
          </a:prstGeom>
        </p:spPr>
      </p:pic>
      <p:sp>
        <p:nvSpPr>
          <p:cNvPr id="49" name="圆角矩形 48"/>
          <p:cNvSpPr/>
          <p:nvPr/>
        </p:nvSpPr>
        <p:spPr>
          <a:xfrm>
            <a:off x="10833270" y="3697207"/>
            <a:ext cx="1115954" cy="333340"/>
          </a:xfrm>
          <a:prstGeom prst="roundRect">
            <a:avLst/>
          </a:prstGeom>
          <a:solidFill>
            <a:schemeClr val="accent6">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cs typeface="Calibri" panose="020F0502020204030204" pitchFamily="34" charset="0"/>
              </a:rPr>
              <a:t>Harmful</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50" name="圆角矩形 49"/>
          <p:cNvSpPr/>
          <p:nvPr/>
        </p:nvSpPr>
        <p:spPr>
          <a:xfrm>
            <a:off x="7867234" y="4984784"/>
            <a:ext cx="1115954" cy="333340"/>
          </a:xfrm>
          <a:prstGeom prst="roundRect">
            <a:avLst/>
          </a:prstGeom>
          <a:solidFill>
            <a:schemeClr val="accent6">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cs typeface="Calibri" panose="020F0502020204030204" pitchFamily="34" charset="0"/>
              </a:rPr>
              <a:t>Benign</a:t>
            </a:r>
            <a:endParaRPr lang="zh-CN" alt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62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Lunule</a:t>
            </a:r>
            <a:r>
              <a:rPr lang="en-US" altLang="zh-CN" dirty="0" smtClean="0"/>
              <a:t> Architecture</a:t>
            </a:r>
            <a:endParaRPr lang="zh-CN" altLang="en-US" dirty="0"/>
          </a:p>
        </p:txBody>
      </p:sp>
      <p:pic>
        <p:nvPicPr>
          <p:cNvPr id="6" name="内容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759570"/>
            <a:ext cx="4748031" cy="3794768"/>
          </a:xfrm>
          <a:prstGeom prst="rect">
            <a:avLst/>
          </a:prstGeom>
        </p:spPr>
      </p:pic>
      <p:sp>
        <p:nvSpPr>
          <p:cNvPr id="7" name="矩形 6"/>
          <p:cNvSpPr/>
          <p:nvPr/>
        </p:nvSpPr>
        <p:spPr>
          <a:xfrm>
            <a:off x="5789302" y="1762999"/>
            <a:ext cx="5989410" cy="4401205"/>
          </a:xfrm>
          <a:prstGeom prst="rect">
            <a:avLst/>
          </a:prstGeom>
        </p:spPr>
        <p:txBody>
          <a:bodyPr wrap="square">
            <a:spAutoFit/>
          </a:bodyPr>
          <a:lstStyle/>
          <a:p>
            <a:r>
              <a:rPr lang="en-US" altLang="zh-CN" sz="2800" b="1" dirty="0" err="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CephFS</a:t>
            </a:r>
            <a:r>
              <a:rPr lang="en-US" altLang="zh-CN" sz="2800" b="1"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-Vanilla</a:t>
            </a:r>
            <a:endParaRPr lang="zh-CN" altLang="en-US" sz="2800" b="1"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a:p>
            <a:pPr lvl="1"/>
            <a:r>
              <a:rPr lang="en-US" altLang="zh-CN" sz="2800" dirty="0" smtClean="0">
                <a:latin typeface="Calibri" panose="020F0502020204030204" pitchFamily="34" charset="0"/>
                <a:cs typeface="Calibri" panose="020F0502020204030204" pitchFamily="34" charset="0"/>
              </a:rPr>
              <a:t>Single heat-based policy</a:t>
            </a:r>
            <a:endParaRPr lang="zh-CN" altLang="en-US" sz="2800" dirty="0"/>
          </a:p>
          <a:p>
            <a:pPr lvl="1"/>
            <a:r>
              <a:rPr lang="en-US" altLang="zh-CN" sz="2800" dirty="0" smtClean="0">
                <a:latin typeface="Calibri" panose="020F0502020204030204" pitchFamily="34" charset="0"/>
                <a:cs typeface="Calibri" panose="020F0502020204030204" pitchFamily="34" charset="0"/>
              </a:rPr>
              <a:t>Fails to handle various workloads</a:t>
            </a:r>
          </a:p>
          <a:p>
            <a:endParaRPr lang="en-US" altLang="zh-CN" sz="2800" dirty="0" smtClean="0">
              <a:latin typeface="Calibri" panose="020F0502020204030204" pitchFamily="34" charset="0"/>
              <a:cs typeface="Calibri" panose="020F0502020204030204" pitchFamily="34" charset="0"/>
            </a:endParaRPr>
          </a:p>
          <a:p>
            <a:r>
              <a:rPr lang="en-US" altLang="zh-CN" sz="2800" b="1" dirty="0" err="1" smtClean="0">
                <a:latin typeface="Calibri" panose="020F0502020204030204" pitchFamily="34" charset="0"/>
                <a:cs typeface="Calibri" panose="020F0502020204030204" pitchFamily="34" charset="0"/>
              </a:rPr>
              <a:t>Lunule</a:t>
            </a:r>
            <a:endParaRPr lang="en-US" altLang="zh-CN" sz="2800" b="1" dirty="0" smtClean="0">
              <a:latin typeface="Calibri" panose="020F0502020204030204" pitchFamily="34" charset="0"/>
              <a:cs typeface="Calibri" panose="020F0502020204030204" pitchFamily="34" charset="0"/>
            </a:endParaRPr>
          </a:p>
          <a:p>
            <a:pPr lvl="1"/>
            <a:r>
              <a:rPr lang="en-US" altLang="zh-CN" sz="2800" dirty="0">
                <a:latin typeface="Calibri" panose="020F0502020204030204" pitchFamily="34" charset="0"/>
                <a:cs typeface="Calibri" panose="020F0502020204030204" pitchFamily="34" charset="0"/>
              </a:rPr>
              <a:t>Workload-aware subtree selection</a:t>
            </a:r>
          </a:p>
          <a:p>
            <a:pPr lvl="1"/>
            <a:r>
              <a:rPr lang="en-US" altLang="zh-CN" sz="2800" dirty="0" smtClean="0">
                <a:latin typeface="Calibri" panose="020F0502020204030204" pitchFamily="34" charset="0"/>
                <a:cs typeface="Calibri" panose="020F0502020204030204" pitchFamily="34" charset="0"/>
              </a:rPr>
              <a:t>Unification of the joint effect of temporal and spatial locality</a:t>
            </a:r>
          </a:p>
          <a:p>
            <a:pPr lvl="1"/>
            <a:r>
              <a:rPr lang="en-US" altLang="zh-CN" sz="2800" dirty="0" smtClean="0">
                <a:latin typeface="Calibri" panose="020F0502020204030204" pitchFamily="34" charset="0"/>
                <a:cs typeface="Calibri" panose="020F0502020204030204" pitchFamily="34" charset="0"/>
              </a:rPr>
              <a:t>Consideration of the future load change on the balancing results</a:t>
            </a:r>
            <a:endParaRPr lang="en-US" altLang="zh-CN" sz="2800" dirty="0">
              <a:latin typeface="Calibri" panose="020F0502020204030204" pitchFamily="34" charset="0"/>
              <a:cs typeface="Calibri" panose="020F0502020204030204" pitchFamily="34" charset="0"/>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094" y="4030482"/>
            <a:ext cx="245161" cy="245161"/>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094" y="2310903"/>
            <a:ext cx="299659" cy="299659"/>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094" y="2750788"/>
            <a:ext cx="299659" cy="29965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094" y="4479933"/>
            <a:ext cx="245161" cy="245161"/>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3419" y="5322068"/>
            <a:ext cx="245161" cy="245161"/>
          </a:xfrm>
          <a:prstGeom prst="rect">
            <a:avLst/>
          </a:prstGeom>
        </p:spPr>
      </p:pic>
      <p:sp>
        <p:nvSpPr>
          <p:cNvPr id="13" name="文本框 12"/>
          <p:cNvSpPr txBox="1"/>
          <p:nvPr/>
        </p:nvSpPr>
        <p:spPr>
          <a:xfrm>
            <a:off x="4986231" y="1971729"/>
            <a:ext cx="415498" cy="369332"/>
          </a:xfrm>
          <a:prstGeom prst="rect">
            <a:avLst/>
          </a:prstGeom>
          <a:noFill/>
        </p:spPr>
        <p:txBody>
          <a:bodyPr wrap="none" rtlCol="0">
            <a:spAutoFit/>
          </a:bodyPr>
          <a:lstStyle/>
          <a:p>
            <a:r>
              <a:rPr lang="zh-CN" altLang="en-US" dirty="0" smtClean="0">
                <a:latin typeface="Cambria Math" panose="02040503050406030204" pitchFamily="18" charset="0"/>
              </a:rPr>
              <a:t>①</a:t>
            </a:r>
            <a:endParaRPr lang="zh-CN" altLang="en-US" dirty="0">
              <a:latin typeface="Cambria Math" panose="02040503050406030204" pitchFamily="18" charset="0"/>
            </a:endParaRPr>
          </a:p>
        </p:txBody>
      </p:sp>
      <p:sp>
        <p:nvSpPr>
          <p:cNvPr id="14" name="文本框 13"/>
          <p:cNvSpPr txBox="1"/>
          <p:nvPr/>
        </p:nvSpPr>
        <p:spPr>
          <a:xfrm>
            <a:off x="5203097" y="2582137"/>
            <a:ext cx="415498" cy="369332"/>
          </a:xfrm>
          <a:prstGeom prst="rect">
            <a:avLst/>
          </a:prstGeom>
          <a:noFill/>
        </p:spPr>
        <p:txBody>
          <a:bodyPr wrap="none" rtlCol="0">
            <a:spAutoFit/>
          </a:bodyPr>
          <a:lstStyle/>
          <a:p>
            <a:r>
              <a:rPr lang="zh-CN" altLang="en-US" dirty="0" smtClean="0">
                <a:latin typeface="Cambria Math" panose="02040503050406030204" pitchFamily="18" charset="0"/>
              </a:rPr>
              <a:t>②</a:t>
            </a:r>
            <a:endParaRPr lang="zh-CN" altLang="en-US" dirty="0">
              <a:latin typeface="Cambria Math" panose="02040503050406030204" pitchFamily="18" charset="0"/>
            </a:endParaRPr>
          </a:p>
        </p:txBody>
      </p:sp>
      <p:sp>
        <p:nvSpPr>
          <p:cNvPr id="15" name="文本框 14"/>
          <p:cNvSpPr txBox="1"/>
          <p:nvPr/>
        </p:nvSpPr>
        <p:spPr>
          <a:xfrm>
            <a:off x="5088587" y="3393701"/>
            <a:ext cx="415498" cy="369332"/>
          </a:xfrm>
          <a:prstGeom prst="rect">
            <a:avLst/>
          </a:prstGeom>
          <a:noFill/>
        </p:spPr>
        <p:txBody>
          <a:bodyPr wrap="none" rtlCol="0">
            <a:spAutoFit/>
          </a:bodyPr>
          <a:lstStyle/>
          <a:p>
            <a:r>
              <a:rPr lang="zh-CN" altLang="en-US" dirty="0" smtClean="0">
                <a:solidFill>
                  <a:srgbClr val="C00000"/>
                </a:solidFill>
                <a:latin typeface="Cambria Math" panose="02040503050406030204" pitchFamily="18" charset="0"/>
              </a:rPr>
              <a:t>③</a:t>
            </a:r>
            <a:endParaRPr lang="zh-CN" altLang="en-US" dirty="0">
              <a:solidFill>
                <a:srgbClr val="C00000"/>
              </a:solidFill>
              <a:latin typeface="Cambria Math" panose="02040503050406030204" pitchFamily="18" charset="0"/>
            </a:endParaRPr>
          </a:p>
        </p:txBody>
      </p:sp>
    </p:spTree>
    <p:extLst>
      <p:ext uri="{BB962C8B-B14F-4D97-AF65-F5344CB8AC3E}">
        <p14:creationId xmlns:p14="http://schemas.microsoft.com/office/powerpoint/2010/main" val="73840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Workload-aware subtree selection</a:t>
            </a:r>
            <a:endParaRPr lang="zh-CN" altLang="en-US" dirty="0"/>
          </a:p>
        </p:txBody>
      </p:sp>
      <p:sp>
        <p:nvSpPr>
          <p:cNvPr id="3" name="内容占位符 2"/>
          <p:cNvSpPr>
            <a:spLocks noGrp="1"/>
          </p:cNvSpPr>
          <p:nvPr>
            <p:ph idx="1"/>
          </p:nvPr>
        </p:nvSpPr>
        <p:spPr/>
        <p:txBody>
          <a:bodyPr>
            <a:normAutofit/>
          </a:bodyPr>
          <a:lstStyle/>
          <a:p>
            <a:r>
              <a:rPr lang="en-US" altLang="zh-CN" dirty="0" smtClean="0"/>
              <a:t>Unifying the access pattern analysis via a joint consideration of the effects of temporal and spatial locality</a:t>
            </a:r>
          </a:p>
        </p:txBody>
      </p:sp>
    </p:spTree>
    <p:extLst>
      <p:ext uri="{BB962C8B-B14F-4D97-AF65-F5344CB8AC3E}">
        <p14:creationId xmlns:p14="http://schemas.microsoft.com/office/powerpoint/2010/main" val="356003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Workload-aware subtree selection</a:t>
            </a:r>
            <a:endParaRPr lang="zh-CN" altLang="en-US" dirty="0"/>
          </a:p>
        </p:txBody>
      </p:sp>
      <p:sp>
        <p:nvSpPr>
          <p:cNvPr id="3" name="内容占位符 2"/>
          <p:cNvSpPr>
            <a:spLocks noGrp="1"/>
          </p:cNvSpPr>
          <p:nvPr>
            <p:ph idx="1"/>
          </p:nvPr>
        </p:nvSpPr>
        <p:spPr/>
        <p:txBody>
          <a:bodyPr>
            <a:normAutofit/>
          </a:bodyPr>
          <a:lstStyle/>
          <a:p>
            <a:r>
              <a:rPr lang="en-US" altLang="zh-CN" dirty="0" smtClean="0"/>
              <a:t>Unifying the access pattern analysis via a joint consideration of the effects of temporal and spatial locality</a:t>
            </a:r>
          </a:p>
        </p:txBody>
      </p:sp>
      <p:sp>
        <p:nvSpPr>
          <p:cNvPr id="4" name="圆角矩形 3"/>
          <p:cNvSpPr/>
          <p:nvPr/>
        </p:nvSpPr>
        <p:spPr>
          <a:xfrm>
            <a:off x="3106586" y="2426302"/>
            <a:ext cx="5566807" cy="896623"/>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800" i="1"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mIndex</a:t>
            </a:r>
            <a:r>
              <a:rPr lang="en-US" altLang="zh-CN" sz="2800" i="1" dirty="0">
                <a:solidFill>
                  <a:schemeClr val="tx1"/>
                </a:solidFill>
                <a:latin typeface="Cambria Math" panose="02040503050406030204" pitchFamily="18" charset="0"/>
                <a:ea typeface="Cambria Math" panose="02040503050406030204" pitchFamily="18" charset="0"/>
                <a:cs typeface="Calibri" panose="020F0502020204030204" pitchFamily="34" charset="0"/>
              </a:rPr>
              <a:t>= α*</a:t>
            </a:r>
            <a:r>
              <a:rPr lang="en-US" altLang="zh-CN" sz="2800" i="1"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l</a:t>
            </a:r>
            <a:r>
              <a:rPr lang="en-US" altLang="zh-CN" sz="2800" i="1" baseline="-25000"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t</a:t>
            </a:r>
            <a:r>
              <a:rPr lang="en-US" altLang="zh-CN" sz="2800" i="1" dirty="0">
                <a:solidFill>
                  <a:schemeClr val="tx1"/>
                </a:solidFill>
                <a:latin typeface="Cambria Math" panose="02040503050406030204" pitchFamily="18" charset="0"/>
                <a:ea typeface="Cambria Math" panose="02040503050406030204" pitchFamily="18" charset="0"/>
                <a:cs typeface="Calibri" panose="020F0502020204030204" pitchFamily="34" charset="0"/>
              </a:rPr>
              <a:t>+β*l</a:t>
            </a:r>
            <a:r>
              <a:rPr lang="en-US" altLang="zh-CN" sz="2800" i="1" baseline="-250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s</a:t>
            </a:r>
            <a:endParaRPr lang="zh-CN" altLang="en-US" sz="2800" dirty="0">
              <a:solidFill>
                <a:schemeClr val="tx1"/>
              </a:solidFill>
            </a:endParaRPr>
          </a:p>
        </p:txBody>
      </p:sp>
    </p:spTree>
    <p:extLst>
      <p:ext uri="{BB962C8B-B14F-4D97-AF65-F5344CB8AC3E}">
        <p14:creationId xmlns:p14="http://schemas.microsoft.com/office/powerpoint/2010/main" val="321119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Workload-aware subtree selection</a:t>
            </a:r>
            <a:endParaRPr lang="zh-CN" altLang="en-US" dirty="0"/>
          </a:p>
        </p:txBody>
      </p:sp>
      <p:sp>
        <p:nvSpPr>
          <p:cNvPr id="3" name="内容占位符 2"/>
          <p:cNvSpPr>
            <a:spLocks noGrp="1"/>
          </p:cNvSpPr>
          <p:nvPr>
            <p:ph idx="1"/>
          </p:nvPr>
        </p:nvSpPr>
        <p:spPr/>
        <p:txBody>
          <a:bodyPr>
            <a:normAutofit/>
          </a:bodyPr>
          <a:lstStyle/>
          <a:p>
            <a:r>
              <a:rPr lang="en-US" altLang="zh-CN" dirty="0" smtClean="0"/>
              <a:t>Unifying the access pattern analysis via a joint consideration of the effects of temporal and spatial locality</a:t>
            </a:r>
          </a:p>
        </p:txBody>
      </p:sp>
      <p:sp>
        <p:nvSpPr>
          <p:cNvPr id="4" name="圆角矩形 3"/>
          <p:cNvSpPr/>
          <p:nvPr/>
        </p:nvSpPr>
        <p:spPr>
          <a:xfrm>
            <a:off x="3106586" y="2426302"/>
            <a:ext cx="5566807" cy="896623"/>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800" i="1"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mIndex</a:t>
            </a:r>
            <a:r>
              <a:rPr lang="en-US" altLang="zh-CN" sz="2800" i="1" dirty="0">
                <a:solidFill>
                  <a:schemeClr val="tx1"/>
                </a:solidFill>
                <a:latin typeface="Cambria Math" panose="02040503050406030204" pitchFamily="18" charset="0"/>
                <a:ea typeface="Cambria Math" panose="02040503050406030204" pitchFamily="18" charset="0"/>
                <a:cs typeface="Calibri" panose="020F0502020204030204" pitchFamily="34" charset="0"/>
              </a:rPr>
              <a:t>= α*</a:t>
            </a:r>
            <a:r>
              <a:rPr lang="en-US" altLang="zh-CN" sz="2800" i="1"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l</a:t>
            </a:r>
            <a:r>
              <a:rPr lang="en-US" altLang="zh-CN" sz="2800" i="1" baseline="-25000"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t</a:t>
            </a:r>
            <a:r>
              <a:rPr lang="en-US" altLang="zh-CN" sz="2800" i="1" dirty="0">
                <a:solidFill>
                  <a:schemeClr val="tx1"/>
                </a:solidFill>
                <a:latin typeface="Cambria Math" panose="02040503050406030204" pitchFamily="18" charset="0"/>
                <a:ea typeface="Cambria Math" panose="02040503050406030204" pitchFamily="18" charset="0"/>
                <a:cs typeface="Calibri" panose="020F0502020204030204" pitchFamily="34" charset="0"/>
              </a:rPr>
              <a:t>+β*l</a:t>
            </a:r>
            <a:r>
              <a:rPr lang="en-US" altLang="zh-CN" sz="2800" i="1" baseline="-250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s</a:t>
            </a:r>
            <a:endParaRPr lang="zh-CN" altLang="en-US" sz="2800" dirty="0">
              <a:solidFill>
                <a:schemeClr val="tx1"/>
              </a:solidFill>
            </a:endParaRPr>
          </a:p>
        </p:txBody>
      </p:sp>
      <p:sp>
        <p:nvSpPr>
          <p:cNvPr id="5" name="矩形 4"/>
          <p:cNvSpPr/>
          <p:nvPr/>
        </p:nvSpPr>
        <p:spPr>
          <a:xfrm>
            <a:off x="838200" y="3487523"/>
            <a:ext cx="6303534" cy="767714"/>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zh-CN" sz="2400" dirty="0" smtClean="0">
                <a:solidFill>
                  <a:schemeClr val="tx1"/>
                </a:solidFill>
                <a:latin typeface="Cambria Math" panose="02040503050406030204" pitchFamily="18" charset="0"/>
                <a:ea typeface="Cambria Math" panose="02040503050406030204" pitchFamily="18" charset="0"/>
                <a:cs typeface="Calibri" panose="020F0502020204030204" pitchFamily="34" charset="0"/>
              </a:rPr>
              <a:t>α</a:t>
            </a:r>
            <a:r>
              <a:rPr lang="en-US" altLang="zh-CN" sz="2400" dirty="0" smtClean="0">
                <a:solidFill>
                  <a:schemeClr val="tx1"/>
                </a:solidFill>
                <a:latin typeface="Calibri" panose="020F0502020204030204" pitchFamily="34" charset="0"/>
                <a:cs typeface="Calibri" panose="020F0502020204030204" pitchFamily="34" charset="0"/>
              </a:rPr>
              <a:t>: </a:t>
            </a:r>
            <a:r>
              <a:rPr lang="en-US" altLang="zh-CN" sz="2400" dirty="0">
                <a:solidFill>
                  <a:schemeClr val="tx1"/>
                </a:solidFill>
                <a:latin typeface="Calibri" panose="020F0502020204030204" pitchFamily="34" charset="0"/>
                <a:cs typeface="Calibri" panose="020F0502020204030204" pitchFamily="34" charset="0"/>
              </a:rPr>
              <a:t>T</a:t>
            </a:r>
            <a:r>
              <a:rPr lang="en-US" altLang="zh-CN" sz="2400" dirty="0" smtClean="0">
                <a:solidFill>
                  <a:schemeClr val="tx1"/>
                </a:solidFill>
                <a:latin typeface="Calibri" panose="020F0502020204030204" pitchFamily="34" charset="0"/>
                <a:cs typeface="Calibri" panose="020F0502020204030204" pitchFamily="34" charset="0"/>
              </a:rPr>
              <a:t>emporal </a:t>
            </a:r>
            <a:r>
              <a:rPr lang="en-US" altLang="zh-CN" sz="2400" dirty="0">
                <a:solidFill>
                  <a:schemeClr val="tx1"/>
                </a:solidFill>
                <a:latin typeface="Calibri" panose="020F0502020204030204" pitchFamily="34" charset="0"/>
                <a:cs typeface="Calibri" panose="020F0502020204030204" pitchFamily="34" charset="0"/>
              </a:rPr>
              <a:t>locality impact </a:t>
            </a:r>
            <a:r>
              <a:rPr lang="en-US" altLang="zh-CN" sz="2400" dirty="0" smtClean="0">
                <a:solidFill>
                  <a:schemeClr val="tx1"/>
                </a:solidFill>
                <a:latin typeface="Calibri" panose="020F0502020204030204" pitchFamily="34" charset="0"/>
                <a:cs typeface="Calibri" panose="020F0502020204030204" pitchFamily="34" charset="0"/>
              </a:rPr>
              <a:t>factor.</a:t>
            </a:r>
            <a:endParaRPr lang="zh-CN" altLang="en-US" sz="2400" dirty="0">
              <a:solidFill>
                <a:schemeClr val="tx1"/>
              </a:solidFill>
              <a:latin typeface="Calibri" panose="020F0502020204030204" pitchFamily="34" charset="0"/>
              <a:cs typeface="Calibri" panose="020F0502020204030204" pitchFamily="34" charset="0"/>
            </a:endParaRPr>
          </a:p>
        </p:txBody>
      </p:sp>
      <p:sp>
        <p:nvSpPr>
          <p:cNvPr id="6" name="矩形 5"/>
          <p:cNvSpPr/>
          <p:nvPr/>
        </p:nvSpPr>
        <p:spPr>
          <a:xfrm>
            <a:off x="838200" y="4255237"/>
            <a:ext cx="6303534" cy="767714"/>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zh-CN" sz="2400" dirty="0" smtClean="0">
                <a:solidFill>
                  <a:schemeClr val="tx1"/>
                </a:solidFill>
                <a:latin typeface="Cambria Math" panose="02040503050406030204" pitchFamily="18" charset="0"/>
                <a:ea typeface="Cambria Math" panose="02040503050406030204" pitchFamily="18" charset="0"/>
                <a:cs typeface="Calibri" panose="020F0502020204030204" pitchFamily="34" charset="0"/>
              </a:rPr>
              <a:t>β</a:t>
            </a:r>
            <a:r>
              <a:rPr lang="en-US" altLang="zh-CN" sz="2400" dirty="0" smtClean="0">
                <a:solidFill>
                  <a:schemeClr val="tx1"/>
                </a:solidFill>
                <a:latin typeface="Calibri" panose="020F0502020204030204" pitchFamily="34" charset="0"/>
                <a:cs typeface="Calibri" panose="020F0502020204030204" pitchFamily="34" charset="0"/>
              </a:rPr>
              <a:t>: </a:t>
            </a:r>
            <a:r>
              <a:rPr lang="en-US" altLang="zh-CN" sz="2400" dirty="0">
                <a:solidFill>
                  <a:schemeClr val="tx1"/>
                </a:solidFill>
                <a:latin typeface="Calibri" panose="020F0502020204030204" pitchFamily="34" charset="0"/>
                <a:cs typeface="Calibri" panose="020F0502020204030204" pitchFamily="34" charset="0"/>
              </a:rPr>
              <a:t>S</a:t>
            </a:r>
            <a:r>
              <a:rPr lang="en-US" altLang="zh-CN" sz="2400" dirty="0" smtClean="0">
                <a:solidFill>
                  <a:schemeClr val="tx1"/>
                </a:solidFill>
                <a:latin typeface="Calibri" panose="020F0502020204030204" pitchFamily="34" charset="0"/>
                <a:cs typeface="Calibri" panose="020F0502020204030204" pitchFamily="34" charset="0"/>
              </a:rPr>
              <a:t>patial </a:t>
            </a:r>
            <a:r>
              <a:rPr lang="en-US" altLang="zh-CN" sz="2400" dirty="0">
                <a:solidFill>
                  <a:schemeClr val="tx1"/>
                </a:solidFill>
                <a:latin typeface="Calibri" panose="020F0502020204030204" pitchFamily="34" charset="0"/>
                <a:cs typeface="Calibri" panose="020F0502020204030204" pitchFamily="34" charset="0"/>
              </a:rPr>
              <a:t>locality impact factor.</a:t>
            </a:r>
            <a:endParaRPr lang="zh-CN" altLang="en-US" sz="2400" dirty="0">
              <a:solidFill>
                <a:schemeClr val="tx1"/>
              </a:solidFill>
              <a:latin typeface="Calibri" panose="020F0502020204030204" pitchFamily="34" charset="0"/>
              <a:cs typeface="Calibri" panose="020F0502020204030204" pitchFamily="34" charset="0"/>
            </a:endParaRPr>
          </a:p>
        </p:txBody>
      </p:sp>
      <p:cxnSp>
        <p:nvCxnSpPr>
          <p:cNvPr id="7" name="直接箭头连接符 6"/>
          <p:cNvCxnSpPr/>
          <p:nvPr/>
        </p:nvCxnSpPr>
        <p:spPr>
          <a:xfrm flipH="1">
            <a:off x="5798671" y="3112877"/>
            <a:ext cx="215900" cy="386298"/>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6551407" y="3166667"/>
            <a:ext cx="225164" cy="1088570"/>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29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Workload-aware subtree selection</a:t>
            </a:r>
            <a:endParaRPr lang="zh-CN" altLang="en-US" dirty="0"/>
          </a:p>
        </p:txBody>
      </p:sp>
      <p:sp>
        <p:nvSpPr>
          <p:cNvPr id="3" name="内容占位符 2"/>
          <p:cNvSpPr>
            <a:spLocks noGrp="1"/>
          </p:cNvSpPr>
          <p:nvPr>
            <p:ph idx="1"/>
          </p:nvPr>
        </p:nvSpPr>
        <p:spPr/>
        <p:txBody>
          <a:bodyPr>
            <a:normAutofit/>
          </a:bodyPr>
          <a:lstStyle/>
          <a:p>
            <a:r>
              <a:rPr lang="en-US" altLang="zh-CN" dirty="0" smtClean="0"/>
              <a:t>Unifying the access pattern analysis via a joint consideration of the effects of temporal and spatial locality</a:t>
            </a:r>
          </a:p>
        </p:txBody>
      </p:sp>
      <p:sp>
        <p:nvSpPr>
          <p:cNvPr id="4" name="圆角矩形 3"/>
          <p:cNvSpPr/>
          <p:nvPr/>
        </p:nvSpPr>
        <p:spPr>
          <a:xfrm>
            <a:off x="3106586" y="2426302"/>
            <a:ext cx="5566807" cy="896623"/>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800" i="1"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mIndex</a:t>
            </a:r>
            <a:r>
              <a:rPr lang="en-US" altLang="zh-CN" sz="2800" i="1" dirty="0">
                <a:solidFill>
                  <a:schemeClr val="tx1"/>
                </a:solidFill>
                <a:latin typeface="Cambria Math" panose="02040503050406030204" pitchFamily="18" charset="0"/>
                <a:ea typeface="Cambria Math" panose="02040503050406030204" pitchFamily="18" charset="0"/>
                <a:cs typeface="Calibri" panose="020F0502020204030204" pitchFamily="34" charset="0"/>
              </a:rPr>
              <a:t>= α*</a:t>
            </a:r>
            <a:r>
              <a:rPr lang="en-US" altLang="zh-CN" sz="2800" i="1"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l</a:t>
            </a:r>
            <a:r>
              <a:rPr lang="en-US" altLang="zh-CN" sz="2800" i="1" baseline="-25000"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t</a:t>
            </a:r>
            <a:r>
              <a:rPr lang="en-US" altLang="zh-CN" sz="2800" i="1" dirty="0">
                <a:solidFill>
                  <a:schemeClr val="tx1"/>
                </a:solidFill>
                <a:latin typeface="Cambria Math" panose="02040503050406030204" pitchFamily="18" charset="0"/>
                <a:ea typeface="Cambria Math" panose="02040503050406030204" pitchFamily="18" charset="0"/>
                <a:cs typeface="Calibri" panose="020F0502020204030204" pitchFamily="34" charset="0"/>
              </a:rPr>
              <a:t>+β*l</a:t>
            </a:r>
            <a:r>
              <a:rPr lang="en-US" altLang="zh-CN" sz="2800" i="1" baseline="-250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s</a:t>
            </a:r>
            <a:endParaRPr lang="zh-CN" altLang="en-US" sz="2800" dirty="0">
              <a:solidFill>
                <a:schemeClr val="tx1"/>
              </a:solidFill>
            </a:endParaRPr>
          </a:p>
        </p:txBody>
      </p:sp>
      <p:sp>
        <p:nvSpPr>
          <p:cNvPr id="5" name="矩形 4"/>
          <p:cNvSpPr/>
          <p:nvPr/>
        </p:nvSpPr>
        <p:spPr>
          <a:xfrm>
            <a:off x="838200" y="3487523"/>
            <a:ext cx="6303534" cy="767714"/>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zh-CN" sz="2400"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l</a:t>
            </a:r>
            <a:r>
              <a:rPr lang="en-US" altLang="zh-CN" sz="2400" baseline="-25000"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t</a:t>
            </a:r>
            <a:r>
              <a:rPr lang="en-US" altLang="zh-CN" sz="2400" dirty="0" smtClean="0">
                <a:solidFill>
                  <a:schemeClr val="tx1"/>
                </a:solidFill>
                <a:latin typeface="Calibri" panose="020F0502020204030204" pitchFamily="34" charset="0"/>
                <a:cs typeface="Calibri" panose="020F0502020204030204" pitchFamily="34" charset="0"/>
              </a:rPr>
              <a:t>: </a:t>
            </a:r>
            <a:r>
              <a:rPr lang="en-US" altLang="zh-CN" sz="2400" dirty="0">
                <a:solidFill>
                  <a:schemeClr val="tx1"/>
                </a:solidFill>
                <a:latin typeface="Calibri" panose="020F0502020204030204" pitchFamily="34" charset="0"/>
                <a:cs typeface="Calibri" panose="020F0502020204030204" pitchFamily="34" charset="0"/>
              </a:rPr>
              <a:t>T</a:t>
            </a:r>
            <a:r>
              <a:rPr lang="en-US" altLang="zh-CN" sz="2400" dirty="0" smtClean="0">
                <a:solidFill>
                  <a:schemeClr val="tx1"/>
                </a:solidFill>
                <a:latin typeface="Calibri" panose="020F0502020204030204" pitchFamily="34" charset="0"/>
                <a:cs typeface="Calibri" panose="020F0502020204030204" pitchFamily="34" charset="0"/>
              </a:rPr>
              <a:t>emporal </a:t>
            </a:r>
            <a:r>
              <a:rPr lang="en-US" altLang="zh-CN" sz="2400" dirty="0">
                <a:solidFill>
                  <a:schemeClr val="tx1"/>
                </a:solidFill>
                <a:latin typeface="Calibri" panose="020F0502020204030204" pitchFamily="34" charset="0"/>
                <a:cs typeface="Calibri" panose="020F0502020204030204" pitchFamily="34" charset="0"/>
              </a:rPr>
              <a:t>locality visits </a:t>
            </a:r>
            <a:r>
              <a:rPr lang="en-US" altLang="zh-CN" sz="2400" dirty="0" smtClean="0">
                <a:solidFill>
                  <a:schemeClr val="tx1"/>
                </a:solidFill>
                <a:latin typeface="Calibri" panose="020F0502020204030204" pitchFamily="34" charset="0"/>
                <a:cs typeface="Calibri" panose="020F0502020204030204" pitchFamily="34" charset="0"/>
              </a:rPr>
              <a:t>count.</a:t>
            </a:r>
            <a:endParaRPr lang="zh-CN" altLang="en-US" sz="2400" dirty="0">
              <a:solidFill>
                <a:schemeClr val="tx1"/>
              </a:solidFill>
              <a:latin typeface="Calibri" panose="020F0502020204030204" pitchFamily="34" charset="0"/>
              <a:cs typeface="Calibri" panose="020F0502020204030204" pitchFamily="34" charset="0"/>
            </a:endParaRPr>
          </a:p>
        </p:txBody>
      </p:sp>
      <p:sp>
        <p:nvSpPr>
          <p:cNvPr id="6" name="矩形 5"/>
          <p:cNvSpPr/>
          <p:nvPr/>
        </p:nvSpPr>
        <p:spPr>
          <a:xfrm>
            <a:off x="838200" y="4255237"/>
            <a:ext cx="6303534" cy="767714"/>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zh-CN" sz="2400" dirty="0" smtClean="0">
                <a:solidFill>
                  <a:schemeClr val="tx1"/>
                </a:solidFill>
                <a:latin typeface="Cambria Math" panose="02040503050406030204" pitchFamily="18" charset="0"/>
                <a:ea typeface="Cambria Math" panose="02040503050406030204" pitchFamily="18" charset="0"/>
                <a:cs typeface="Calibri" panose="020F0502020204030204" pitchFamily="34" charset="0"/>
              </a:rPr>
              <a:t>l</a:t>
            </a:r>
            <a:r>
              <a:rPr lang="en-US" altLang="zh-CN" sz="2400" baseline="-25000" dirty="0" smtClean="0">
                <a:solidFill>
                  <a:schemeClr val="tx1"/>
                </a:solidFill>
                <a:latin typeface="Cambria Math" panose="02040503050406030204" pitchFamily="18" charset="0"/>
                <a:ea typeface="Cambria Math" panose="02040503050406030204" pitchFamily="18" charset="0"/>
                <a:cs typeface="Calibri" panose="020F0502020204030204" pitchFamily="34" charset="0"/>
              </a:rPr>
              <a:t>s</a:t>
            </a:r>
            <a:r>
              <a:rPr lang="en-US" altLang="zh-CN" sz="2400" dirty="0" smtClean="0">
                <a:solidFill>
                  <a:schemeClr val="tx1"/>
                </a:solidFill>
                <a:latin typeface="Calibri" panose="020F0502020204030204" pitchFamily="34" charset="0"/>
                <a:cs typeface="Calibri" panose="020F0502020204030204" pitchFamily="34" charset="0"/>
              </a:rPr>
              <a:t>: </a:t>
            </a:r>
            <a:r>
              <a:rPr lang="en-US" altLang="zh-CN" sz="2400" dirty="0">
                <a:solidFill>
                  <a:schemeClr val="tx1"/>
                </a:solidFill>
                <a:latin typeface="Calibri" panose="020F0502020204030204" pitchFamily="34" charset="0"/>
                <a:cs typeface="Calibri" panose="020F0502020204030204" pitchFamily="34" charset="0"/>
              </a:rPr>
              <a:t>S</a:t>
            </a:r>
            <a:r>
              <a:rPr lang="en-US" altLang="zh-CN" sz="2400" dirty="0" smtClean="0">
                <a:solidFill>
                  <a:schemeClr val="tx1"/>
                </a:solidFill>
                <a:latin typeface="Calibri" panose="020F0502020204030204" pitchFamily="34" charset="0"/>
                <a:cs typeface="Calibri" panose="020F0502020204030204" pitchFamily="34" charset="0"/>
              </a:rPr>
              <a:t>patial </a:t>
            </a:r>
            <a:r>
              <a:rPr lang="en-US" altLang="zh-CN" sz="2400" dirty="0">
                <a:solidFill>
                  <a:schemeClr val="tx1"/>
                </a:solidFill>
                <a:latin typeface="Calibri" panose="020F0502020204030204" pitchFamily="34" charset="0"/>
                <a:cs typeface="Calibri" panose="020F0502020204030204" pitchFamily="34" charset="0"/>
              </a:rPr>
              <a:t>locality visits count</a:t>
            </a:r>
            <a:r>
              <a:rPr lang="en-US" altLang="zh-CN" sz="2400" dirty="0" smtClean="0">
                <a:solidFill>
                  <a:schemeClr val="tx1"/>
                </a:solidFill>
                <a:latin typeface="Calibri" panose="020F0502020204030204" pitchFamily="34" charset="0"/>
                <a:cs typeface="Calibri" panose="020F0502020204030204" pitchFamily="34" charset="0"/>
              </a:rPr>
              <a:t>.</a:t>
            </a:r>
            <a:endParaRPr lang="zh-CN" altLang="en-US" sz="2400" dirty="0">
              <a:solidFill>
                <a:schemeClr val="tx1"/>
              </a:solidFill>
              <a:latin typeface="Calibri" panose="020F0502020204030204" pitchFamily="34" charset="0"/>
              <a:cs typeface="Calibri" panose="020F0502020204030204" pitchFamily="34" charset="0"/>
            </a:endParaRPr>
          </a:p>
        </p:txBody>
      </p:sp>
      <p:cxnSp>
        <p:nvCxnSpPr>
          <p:cNvPr id="7" name="直接箭头连接符 6"/>
          <p:cNvCxnSpPr/>
          <p:nvPr/>
        </p:nvCxnSpPr>
        <p:spPr>
          <a:xfrm flipH="1">
            <a:off x="6024282" y="3177425"/>
            <a:ext cx="313018" cy="310098"/>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6820348" y="3177425"/>
            <a:ext cx="278952" cy="1077812"/>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826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Workload-aware subtree selection</a:t>
            </a:r>
            <a:endParaRPr lang="zh-CN" altLang="en-US" dirty="0"/>
          </a:p>
        </p:txBody>
      </p:sp>
      <p:sp>
        <p:nvSpPr>
          <p:cNvPr id="3" name="内容占位符 2"/>
          <p:cNvSpPr>
            <a:spLocks noGrp="1"/>
          </p:cNvSpPr>
          <p:nvPr>
            <p:ph idx="1"/>
          </p:nvPr>
        </p:nvSpPr>
        <p:spPr/>
        <p:txBody>
          <a:bodyPr>
            <a:normAutofit/>
          </a:bodyPr>
          <a:lstStyle/>
          <a:p>
            <a:r>
              <a:rPr lang="en-US" altLang="zh-CN" dirty="0" smtClean="0"/>
              <a:t>Unifying the access pattern analysis via a joint consideration of the effects of temporal and spatial locality</a:t>
            </a:r>
          </a:p>
        </p:txBody>
      </p:sp>
      <p:sp>
        <p:nvSpPr>
          <p:cNvPr id="4" name="圆角矩形 3"/>
          <p:cNvSpPr/>
          <p:nvPr/>
        </p:nvSpPr>
        <p:spPr>
          <a:xfrm>
            <a:off x="3106586" y="2426302"/>
            <a:ext cx="5566807" cy="896623"/>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800" i="1"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mIndex</a:t>
            </a:r>
            <a:r>
              <a:rPr lang="en-US" altLang="zh-CN" sz="2800" i="1" dirty="0">
                <a:solidFill>
                  <a:schemeClr val="tx1"/>
                </a:solidFill>
                <a:latin typeface="Cambria Math" panose="02040503050406030204" pitchFamily="18" charset="0"/>
                <a:ea typeface="Cambria Math" panose="02040503050406030204" pitchFamily="18" charset="0"/>
                <a:cs typeface="Calibri" panose="020F0502020204030204" pitchFamily="34" charset="0"/>
              </a:rPr>
              <a:t>= α*</a:t>
            </a:r>
            <a:r>
              <a:rPr lang="en-US" altLang="zh-CN" sz="2800" i="1"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l</a:t>
            </a:r>
            <a:r>
              <a:rPr lang="en-US" altLang="zh-CN" sz="2800" i="1" baseline="-25000" dirty="0" err="1">
                <a:solidFill>
                  <a:schemeClr val="tx1"/>
                </a:solidFill>
                <a:latin typeface="Cambria Math" panose="02040503050406030204" pitchFamily="18" charset="0"/>
                <a:ea typeface="Cambria Math" panose="02040503050406030204" pitchFamily="18" charset="0"/>
                <a:cs typeface="Calibri" panose="020F0502020204030204" pitchFamily="34" charset="0"/>
              </a:rPr>
              <a:t>t</a:t>
            </a:r>
            <a:r>
              <a:rPr lang="en-US" altLang="zh-CN" sz="2800" i="1" dirty="0">
                <a:solidFill>
                  <a:schemeClr val="tx1"/>
                </a:solidFill>
                <a:latin typeface="Cambria Math" panose="02040503050406030204" pitchFamily="18" charset="0"/>
                <a:ea typeface="Cambria Math" panose="02040503050406030204" pitchFamily="18" charset="0"/>
                <a:cs typeface="Calibri" panose="020F0502020204030204" pitchFamily="34" charset="0"/>
              </a:rPr>
              <a:t>+β*l</a:t>
            </a:r>
            <a:r>
              <a:rPr lang="en-US" altLang="zh-CN" sz="2800" i="1" baseline="-25000" dirty="0">
                <a:solidFill>
                  <a:schemeClr val="tx1"/>
                </a:solidFill>
                <a:latin typeface="Cambria Math" panose="02040503050406030204" pitchFamily="18" charset="0"/>
                <a:ea typeface="Cambria Math" panose="02040503050406030204" pitchFamily="18" charset="0"/>
                <a:cs typeface="Calibri" panose="020F0502020204030204" pitchFamily="34" charset="0"/>
              </a:rPr>
              <a:t>s</a:t>
            </a:r>
            <a:endParaRPr lang="zh-CN" altLang="en-US" sz="2800" dirty="0">
              <a:solidFill>
                <a:schemeClr val="tx1"/>
              </a:solidFill>
            </a:endParaRPr>
          </a:p>
        </p:txBody>
      </p:sp>
      <p:sp>
        <p:nvSpPr>
          <p:cNvPr id="9" name="矩形 8"/>
          <p:cNvSpPr/>
          <p:nvPr/>
        </p:nvSpPr>
        <p:spPr>
          <a:xfrm>
            <a:off x="3662296" y="3587498"/>
            <a:ext cx="6096000" cy="2677656"/>
          </a:xfrm>
          <a:prstGeom prst="rect">
            <a:avLst/>
          </a:prstGeom>
        </p:spPr>
        <p:txBody>
          <a:bodyPr>
            <a:spAutoFit/>
          </a:bodyPr>
          <a:lstStyle/>
          <a:p>
            <a:pPr>
              <a:lnSpc>
                <a:spcPct val="150000"/>
              </a:lnSpc>
            </a:pPr>
            <a:r>
              <a:rPr lang="en-US" altLang="zh-CN" sz="2800" dirty="0">
                <a:latin typeface="Calibri" panose="020F0502020204030204" pitchFamily="34" charset="0"/>
                <a:cs typeface="Calibri" panose="020F0502020204030204" pitchFamily="34" charset="0"/>
              </a:rPr>
              <a:t>Record past access </a:t>
            </a:r>
            <a:r>
              <a:rPr lang="en-US" altLang="zh-CN" sz="2800" dirty="0" smtClean="0">
                <a:latin typeface="Calibri" panose="020F0502020204030204" pitchFamily="34" charset="0"/>
                <a:cs typeface="Calibri" panose="020F0502020204030204" pitchFamily="34" charset="0"/>
              </a:rPr>
              <a:t>history</a:t>
            </a:r>
            <a:endParaRPr lang="en-US" altLang="zh-CN" sz="2800" dirty="0">
              <a:latin typeface="Calibri" panose="020F0502020204030204" pitchFamily="34" charset="0"/>
              <a:cs typeface="Calibri" panose="020F0502020204030204" pitchFamily="34" charset="0"/>
            </a:endParaRPr>
          </a:p>
          <a:p>
            <a:pPr>
              <a:lnSpc>
                <a:spcPct val="150000"/>
              </a:lnSpc>
            </a:pPr>
            <a:r>
              <a:rPr lang="en-US" altLang="zh-CN" sz="2800" dirty="0" smtClean="0">
                <a:latin typeface="Calibri" panose="020F0502020204030204" pitchFamily="34" charset="0"/>
                <a:cs typeface="Calibri" panose="020F0502020204030204" pitchFamily="34" charset="0"/>
              </a:rPr>
              <a:t>Identify </a:t>
            </a:r>
            <a:r>
              <a:rPr lang="en-US" altLang="zh-CN" sz="2800" dirty="0">
                <a:latin typeface="Calibri" panose="020F0502020204030204" pitchFamily="34" charset="0"/>
                <a:cs typeface="Calibri" panose="020F0502020204030204" pitchFamily="34" charset="0"/>
              </a:rPr>
              <a:t>current access pattern</a:t>
            </a:r>
          </a:p>
          <a:p>
            <a:pPr>
              <a:lnSpc>
                <a:spcPct val="150000"/>
              </a:lnSpc>
            </a:pPr>
            <a:r>
              <a:rPr lang="en-US" altLang="zh-CN" sz="2800" dirty="0" smtClean="0">
                <a:latin typeface="Calibri" panose="020F0502020204030204" pitchFamily="34" charset="0"/>
                <a:cs typeface="Calibri" panose="020F0502020204030204" pitchFamily="34" charset="0"/>
              </a:rPr>
              <a:t>Predict </a:t>
            </a:r>
            <a:r>
              <a:rPr lang="en-US" altLang="zh-CN" sz="2800" dirty="0">
                <a:latin typeface="Calibri" panose="020F0502020204030204" pitchFamily="34" charset="0"/>
                <a:cs typeface="Calibri" panose="020F0502020204030204" pitchFamily="34" charset="0"/>
              </a:rPr>
              <a:t>future load: </a:t>
            </a:r>
            <a:r>
              <a:rPr lang="en-US" altLang="zh-CN" sz="2800" dirty="0" err="1">
                <a:latin typeface="Calibri" panose="020F0502020204030204" pitchFamily="34" charset="0"/>
                <a:cs typeface="Calibri" panose="020F0502020204030204" pitchFamily="34" charset="0"/>
              </a:rPr>
              <a:t>mIndex</a:t>
            </a:r>
            <a:endParaRPr lang="en-US" altLang="zh-CN" sz="2800" dirty="0">
              <a:latin typeface="Calibri" panose="020F0502020204030204" pitchFamily="34" charset="0"/>
              <a:cs typeface="Calibri" panose="020F0502020204030204" pitchFamily="34" charset="0"/>
            </a:endParaRPr>
          </a:p>
          <a:p>
            <a:pPr>
              <a:lnSpc>
                <a:spcPct val="150000"/>
              </a:lnSpc>
            </a:pPr>
            <a:r>
              <a:rPr lang="en-US" altLang="zh-CN" sz="2800" dirty="0" smtClean="0">
                <a:latin typeface="Calibri" panose="020F0502020204030204" pitchFamily="34" charset="0"/>
                <a:cs typeface="Calibri" panose="020F0502020204030204" pitchFamily="34" charset="0"/>
              </a:rPr>
              <a:t>Select subtree </a:t>
            </a:r>
            <a:r>
              <a:rPr lang="en-US" altLang="zh-CN" sz="2800" dirty="0">
                <a:latin typeface="Calibri" panose="020F0502020204030204" pitchFamily="34" charset="0"/>
                <a:cs typeface="Calibri" panose="020F0502020204030204" pitchFamily="34" charset="0"/>
              </a:rPr>
              <a:t>with </a:t>
            </a:r>
            <a:r>
              <a:rPr lang="en-US" altLang="zh-CN" sz="2800" dirty="0" err="1">
                <a:latin typeface="Calibri" panose="020F0502020204030204" pitchFamily="34" charset="0"/>
                <a:cs typeface="Calibri" panose="020F0502020204030204" pitchFamily="34" charset="0"/>
              </a:rPr>
              <a:t>mIndex</a:t>
            </a:r>
            <a:endParaRPr lang="en-US" altLang="zh-CN" sz="2800" dirty="0">
              <a:latin typeface="Calibri" panose="020F0502020204030204" pitchFamily="34" charset="0"/>
              <a:cs typeface="Calibri" panose="020F0502020204030204" pitchFamily="34" charset="0"/>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987" y="3839231"/>
            <a:ext cx="374602" cy="37460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985" y="4433472"/>
            <a:ext cx="470607" cy="470607"/>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4810" y="5148519"/>
            <a:ext cx="294956" cy="294956"/>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2190" y="5698991"/>
            <a:ext cx="340197" cy="340197"/>
          </a:xfrm>
          <a:prstGeom prst="rect">
            <a:avLst/>
          </a:prstGeom>
        </p:spPr>
      </p:pic>
    </p:spTree>
    <p:extLst>
      <p:ext uri="{BB962C8B-B14F-4D97-AF65-F5344CB8AC3E}">
        <p14:creationId xmlns:p14="http://schemas.microsoft.com/office/powerpoint/2010/main" val="2865038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Lunule</a:t>
            </a:r>
            <a:r>
              <a:rPr lang="en-US" altLang="zh-CN" dirty="0" smtClean="0"/>
              <a:t> Architecture</a:t>
            </a:r>
            <a:endParaRPr lang="zh-CN" altLang="en-US" dirty="0"/>
          </a:p>
        </p:txBody>
      </p:sp>
      <p:pic>
        <p:nvPicPr>
          <p:cNvPr id="6" name="内容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759570"/>
            <a:ext cx="4748031" cy="3794768"/>
          </a:xfrm>
          <a:prstGeom prst="rect">
            <a:avLst/>
          </a:prstGeom>
        </p:spPr>
      </p:pic>
      <p:sp>
        <p:nvSpPr>
          <p:cNvPr id="4" name="矩形 3"/>
          <p:cNvSpPr/>
          <p:nvPr/>
        </p:nvSpPr>
        <p:spPr>
          <a:xfrm>
            <a:off x="5789302" y="1762999"/>
            <a:ext cx="5696845" cy="3651212"/>
          </a:xfrm>
          <a:prstGeom prst="rect">
            <a:avLst/>
          </a:prstGeom>
        </p:spPr>
        <p:txBody>
          <a:bodyPr wrap="square">
            <a:spAutoFit/>
          </a:bodyPr>
          <a:lstStyle/>
          <a:p>
            <a:r>
              <a:rPr lang="en-US" altLang="zh-CN" sz="2800" b="1" dirty="0" err="1">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CephFS</a:t>
            </a:r>
            <a:r>
              <a:rPr lang="en-US" altLang="zh-CN" sz="2800" b="1"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rPr>
              <a:t>-Vanilla</a:t>
            </a:r>
            <a:endParaRPr lang="zh-CN" altLang="en-US" sz="2800" b="1" dirty="0">
              <a:solidFill>
                <a:schemeClr val="tx1">
                  <a:lumMod val="85000"/>
                  <a:lumOff val="15000"/>
                </a:schemeClr>
              </a:solidFill>
              <a:latin typeface="Calibri" panose="020F0502020204030204" pitchFamily="34" charset="0"/>
              <a:ea typeface="微软雅黑" panose="020B0503020204020204" pitchFamily="34" charset="-122"/>
              <a:cs typeface="Calibri" panose="020F0502020204030204" pitchFamily="34" charset="0"/>
            </a:endParaRPr>
          </a:p>
          <a:p>
            <a:pPr lvl="1"/>
            <a:r>
              <a:rPr lang="en-US" altLang="zh-CN" sz="2800" dirty="0" smtClean="0">
                <a:latin typeface="Calibri" panose="020F0502020204030204" pitchFamily="34" charset="0"/>
                <a:cs typeface="Calibri" panose="020F0502020204030204" pitchFamily="34" charset="0"/>
              </a:rPr>
              <a:t>Relocate subtrees from MDSs with heavy loads to the light ones</a:t>
            </a:r>
          </a:p>
          <a:p>
            <a:endParaRPr lang="en-US" altLang="zh-CN" sz="2800" dirty="0" smtClean="0">
              <a:latin typeface="Calibri" panose="020F0502020204030204" pitchFamily="34" charset="0"/>
              <a:cs typeface="Calibri" panose="020F0502020204030204" pitchFamily="34" charset="0"/>
            </a:endParaRPr>
          </a:p>
          <a:p>
            <a:r>
              <a:rPr lang="en-US" altLang="zh-CN" sz="2800" b="1" dirty="0" err="1" smtClean="0">
                <a:latin typeface="Calibri" panose="020F0502020204030204" pitchFamily="34" charset="0"/>
                <a:cs typeface="Calibri" panose="020F0502020204030204" pitchFamily="34" charset="0"/>
              </a:rPr>
              <a:t>Lunule</a:t>
            </a:r>
            <a:endParaRPr lang="en-US" altLang="zh-CN" sz="2800" b="1" dirty="0" smtClean="0">
              <a:latin typeface="Calibri" panose="020F0502020204030204" pitchFamily="34" charset="0"/>
              <a:cs typeface="Calibri" panose="020F0502020204030204" pitchFamily="34" charset="0"/>
            </a:endParaRPr>
          </a:p>
          <a:p>
            <a:pPr lvl="1"/>
            <a:r>
              <a:rPr lang="en-US" altLang="zh-CN" sz="2800" dirty="0" smtClean="0">
                <a:latin typeface="Calibri" panose="020F0502020204030204" pitchFamily="34" charset="0"/>
                <a:cs typeface="Calibri" panose="020F0502020204030204" pitchFamily="34" charset="0"/>
              </a:rPr>
              <a:t>Unchanged</a:t>
            </a:r>
          </a:p>
          <a:p>
            <a:pPr lvl="1"/>
            <a:r>
              <a:rPr lang="en-US" altLang="zh-CN" sz="2800" dirty="0" smtClean="0">
                <a:latin typeface="Calibri" panose="020F0502020204030204" pitchFamily="34" charset="0"/>
                <a:cs typeface="Calibri" panose="020F0502020204030204" pitchFamily="34" charset="0"/>
              </a:rPr>
              <a:t>Being integrated into </a:t>
            </a:r>
            <a:r>
              <a:rPr lang="en-US" altLang="zh-CN" sz="2800" dirty="0" err="1" smtClean="0">
                <a:latin typeface="Calibri" panose="020F0502020204030204" pitchFamily="34" charset="0"/>
                <a:cs typeface="Calibri" panose="020F0502020204030204" pitchFamily="34" charset="0"/>
              </a:rPr>
              <a:t>CephFS</a:t>
            </a:r>
            <a:r>
              <a:rPr lang="en-US" altLang="zh-CN" sz="2800" dirty="0" smtClean="0">
                <a:latin typeface="Calibri" panose="020F0502020204030204" pitchFamily="34" charset="0"/>
                <a:cs typeface="Calibri" panose="020F0502020204030204" pitchFamily="34" charset="0"/>
              </a:rPr>
              <a:t> for easy adoption</a:t>
            </a:r>
            <a:endParaRPr lang="en-US" altLang="zh-CN" sz="2800" dirty="0">
              <a:latin typeface="Calibri" panose="020F0502020204030204" pitchFamily="34" charset="0"/>
              <a:cs typeface="Calibri" panose="020F0502020204030204" pitchFamily="34" charset="0"/>
            </a:endParaRPr>
          </a:p>
        </p:txBody>
      </p:sp>
      <p:sp>
        <p:nvSpPr>
          <p:cNvPr id="5" name="文本框 4"/>
          <p:cNvSpPr txBox="1"/>
          <p:nvPr/>
        </p:nvSpPr>
        <p:spPr>
          <a:xfrm>
            <a:off x="4986231" y="1971729"/>
            <a:ext cx="415498" cy="369332"/>
          </a:xfrm>
          <a:prstGeom prst="rect">
            <a:avLst/>
          </a:prstGeom>
          <a:noFill/>
        </p:spPr>
        <p:txBody>
          <a:bodyPr wrap="none" rtlCol="0">
            <a:spAutoFit/>
          </a:bodyPr>
          <a:lstStyle/>
          <a:p>
            <a:r>
              <a:rPr lang="zh-CN" altLang="en-US" dirty="0" smtClean="0">
                <a:latin typeface="Cambria Math" panose="02040503050406030204" pitchFamily="18" charset="0"/>
              </a:rPr>
              <a:t>①</a:t>
            </a:r>
            <a:endParaRPr lang="zh-CN" altLang="en-US" dirty="0">
              <a:latin typeface="Cambria Math" panose="02040503050406030204" pitchFamily="18" charset="0"/>
            </a:endParaRPr>
          </a:p>
        </p:txBody>
      </p:sp>
      <p:sp>
        <p:nvSpPr>
          <p:cNvPr id="7" name="文本框 6"/>
          <p:cNvSpPr txBox="1"/>
          <p:nvPr/>
        </p:nvSpPr>
        <p:spPr>
          <a:xfrm>
            <a:off x="5203097" y="2582137"/>
            <a:ext cx="415498" cy="369332"/>
          </a:xfrm>
          <a:prstGeom prst="rect">
            <a:avLst/>
          </a:prstGeom>
          <a:noFill/>
        </p:spPr>
        <p:txBody>
          <a:bodyPr wrap="none" rtlCol="0">
            <a:spAutoFit/>
          </a:bodyPr>
          <a:lstStyle/>
          <a:p>
            <a:r>
              <a:rPr lang="zh-CN" altLang="en-US" dirty="0" smtClean="0">
                <a:latin typeface="Cambria Math" panose="02040503050406030204" pitchFamily="18" charset="0"/>
              </a:rPr>
              <a:t>②</a:t>
            </a:r>
            <a:endParaRPr lang="zh-CN" altLang="en-US" dirty="0">
              <a:latin typeface="Cambria Math" panose="02040503050406030204" pitchFamily="18" charset="0"/>
            </a:endParaRPr>
          </a:p>
        </p:txBody>
      </p:sp>
      <p:sp>
        <p:nvSpPr>
          <p:cNvPr id="8" name="文本框 7"/>
          <p:cNvSpPr txBox="1"/>
          <p:nvPr/>
        </p:nvSpPr>
        <p:spPr>
          <a:xfrm>
            <a:off x="5088587" y="3393701"/>
            <a:ext cx="415498" cy="369332"/>
          </a:xfrm>
          <a:prstGeom prst="rect">
            <a:avLst/>
          </a:prstGeom>
          <a:noFill/>
        </p:spPr>
        <p:txBody>
          <a:bodyPr wrap="none" rtlCol="0">
            <a:spAutoFit/>
          </a:bodyPr>
          <a:lstStyle/>
          <a:p>
            <a:r>
              <a:rPr lang="zh-CN" altLang="en-US" dirty="0" smtClean="0">
                <a:latin typeface="Cambria Math" panose="02040503050406030204" pitchFamily="18" charset="0"/>
              </a:rPr>
              <a:t>③</a:t>
            </a:r>
            <a:endParaRPr lang="zh-CN" altLang="en-US" dirty="0">
              <a:latin typeface="Cambria Math" panose="02040503050406030204" pitchFamily="18" charset="0"/>
            </a:endParaRPr>
          </a:p>
        </p:txBody>
      </p:sp>
      <p:sp>
        <p:nvSpPr>
          <p:cNvPr id="9" name="文本框 8"/>
          <p:cNvSpPr txBox="1"/>
          <p:nvPr/>
        </p:nvSpPr>
        <p:spPr>
          <a:xfrm>
            <a:off x="4986231" y="4686876"/>
            <a:ext cx="415498" cy="369332"/>
          </a:xfrm>
          <a:prstGeom prst="rect">
            <a:avLst/>
          </a:prstGeom>
          <a:noFill/>
        </p:spPr>
        <p:txBody>
          <a:bodyPr wrap="none" rtlCol="0">
            <a:spAutoFit/>
          </a:bodyPr>
          <a:lstStyle>
            <a:defPPr>
              <a:defRPr lang="zh-CN"/>
            </a:defPPr>
            <a:lvl1pPr>
              <a:defRPr>
                <a:solidFill>
                  <a:srgbClr val="FF0000"/>
                </a:solidFill>
                <a:latin typeface="Cambria Math" panose="02040503050406030204" pitchFamily="18" charset="0"/>
              </a:defRPr>
            </a:lvl1pPr>
          </a:lstStyle>
          <a:p>
            <a:r>
              <a:rPr lang="zh-CN" altLang="en-US" dirty="0">
                <a:solidFill>
                  <a:srgbClr val="C00000"/>
                </a:solidFill>
              </a:rPr>
              <a:t>④</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094" y="4030482"/>
            <a:ext cx="245161" cy="245161"/>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094" y="4452866"/>
            <a:ext cx="245161" cy="245161"/>
          </a:xfrm>
          <a:prstGeom prst="rect">
            <a:avLst/>
          </a:prstGeom>
        </p:spPr>
      </p:pic>
    </p:spTree>
    <p:extLst>
      <p:ext uri="{BB962C8B-B14F-4D97-AF65-F5344CB8AC3E}">
        <p14:creationId xmlns:p14="http://schemas.microsoft.com/office/powerpoint/2010/main" val="2203832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altLang="zh-CN" dirty="0">
                <a:solidFill>
                  <a:schemeClr val="bg1">
                    <a:lumMod val="50000"/>
                  </a:schemeClr>
                </a:solidFill>
              </a:rPr>
              <a:t>Metadata management in DFSs</a:t>
            </a:r>
          </a:p>
          <a:p>
            <a:r>
              <a:rPr lang="en-US" altLang="zh-CN" dirty="0">
                <a:solidFill>
                  <a:schemeClr val="bg1">
                    <a:lumMod val="50000"/>
                  </a:schemeClr>
                </a:solidFill>
              </a:rPr>
              <a:t>Metadata load balance study</a:t>
            </a:r>
          </a:p>
          <a:p>
            <a:r>
              <a:rPr lang="en-US" altLang="zh-CN" dirty="0">
                <a:solidFill>
                  <a:schemeClr val="bg1">
                    <a:lumMod val="50000"/>
                  </a:schemeClr>
                </a:solidFill>
              </a:rPr>
              <a:t>Design of </a:t>
            </a:r>
            <a:r>
              <a:rPr lang="en-US" altLang="zh-CN" dirty="0" err="1">
                <a:solidFill>
                  <a:schemeClr val="bg1">
                    <a:lumMod val="50000"/>
                  </a:schemeClr>
                </a:solidFill>
              </a:rPr>
              <a:t>Lunule</a:t>
            </a:r>
            <a:endParaRPr lang="en-US" altLang="zh-CN" dirty="0">
              <a:solidFill>
                <a:schemeClr val="bg1">
                  <a:lumMod val="50000"/>
                </a:schemeClr>
              </a:solidFill>
            </a:endParaRPr>
          </a:p>
          <a:p>
            <a:r>
              <a:rPr lang="en-US" altLang="zh-CN" dirty="0"/>
              <a:t>Experimental results</a:t>
            </a:r>
          </a:p>
          <a:p>
            <a:r>
              <a:rPr lang="en-US" altLang="zh-CN" dirty="0"/>
              <a:t>Conclusion</a:t>
            </a:r>
          </a:p>
        </p:txBody>
      </p:sp>
    </p:spTree>
    <p:extLst>
      <p:ext uri="{BB962C8B-B14F-4D97-AF65-F5344CB8AC3E}">
        <p14:creationId xmlns:p14="http://schemas.microsoft.com/office/powerpoint/2010/main" val="179074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Questions to Answer</a:t>
            </a:r>
            <a:endParaRPr lang="zh-CN" altLang="en-US" dirty="0"/>
          </a:p>
        </p:txBody>
      </p:sp>
      <p:sp>
        <p:nvSpPr>
          <p:cNvPr id="3" name="内容占位符 2"/>
          <p:cNvSpPr>
            <a:spLocks noGrp="1"/>
          </p:cNvSpPr>
          <p:nvPr>
            <p:ph idx="1"/>
          </p:nvPr>
        </p:nvSpPr>
        <p:spPr/>
        <p:txBody>
          <a:bodyPr>
            <a:normAutofit fontScale="92500" lnSpcReduction="10000"/>
          </a:bodyPr>
          <a:lstStyle/>
          <a:p>
            <a:pPr marL="457200" indent="-457200">
              <a:lnSpc>
                <a:spcPct val="110000"/>
              </a:lnSpc>
              <a:spcBef>
                <a:spcPts val="600"/>
              </a:spcBef>
              <a:buFont typeface="+mj-lt"/>
              <a:buAutoNum type="arabicPeriod"/>
            </a:pPr>
            <a:r>
              <a:rPr lang="en-US" altLang="zh-CN" dirty="0" smtClean="0"/>
              <a:t>Can </a:t>
            </a:r>
            <a:r>
              <a:rPr lang="en-US" altLang="zh-CN" dirty="0" err="1"/>
              <a:t>Lunule</a:t>
            </a:r>
            <a:r>
              <a:rPr lang="en-US" altLang="zh-CN" dirty="0"/>
              <a:t> eliminate </a:t>
            </a:r>
            <a:r>
              <a:rPr lang="en-US" altLang="zh-CN" dirty="0" smtClean="0"/>
              <a:t>imbalance?</a:t>
            </a:r>
          </a:p>
          <a:p>
            <a:pPr marL="457200" indent="-457200">
              <a:lnSpc>
                <a:spcPct val="110000"/>
              </a:lnSpc>
              <a:spcBef>
                <a:spcPts val="600"/>
              </a:spcBef>
              <a:buFont typeface="+mj-lt"/>
              <a:buAutoNum type="arabicPeriod"/>
            </a:pPr>
            <a:endParaRPr lang="en-US" altLang="zh-CN" dirty="0" smtClean="0"/>
          </a:p>
          <a:p>
            <a:pPr marL="457200" indent="-457200">
              <a:lnSpc>
                <a:spcPct val="110000"/>
              </a:lnSpc>
              <a:spcBef>
                <a:spcPts val="600"/>
              </a:spcBef>
              <a:buFont typeface="+mj-lt"/>
              <a:buAutoNum type="arabicPeriod"/>
            </a:pPr>
            <a:r>
              <a:rPr lang="en-US" altLang="zh-CN" dirty="0"/>
              <a:t>Can </a:t>
            </a:r>
            <a:r>
              <a:rPr lang="en-US" altLang="zh-CN" dirty="0" err="1"/>
              <a:t>Lunule</a:t>
            </a:r>
            <a:r>
              <a:rPr lang="en-US" altLang="zh-CN" dirty="0"/>
              <a:t> </a:t>
            </a:r>
            <a:r>
              <a:rPr lang="en-US" altLang="zh-CN" dirty="0" smtClean="0"/>
              <a:t>improve the performance of the cluster?</a:t>
            </a:r>
            <a:endParaRPr lang="en-US" altLang="zh-CN" dirty="0"/>
          </a:p>
          <a:p>
            <a:pPr marL="457200" indent="-457200">
              <a:lnSpc>
                <a:spcPct val="110000"/>
              </a:lnSpc>
              <a:spcBef>
                <a:spcPts val="600"/>
              </a:spcBef>
              <a:buFont typeface="+mj-lt"/>
              <a:buAutoNum type="arabicPeriod"/>
            </a:pPr>
            <a:endParaRPr lang="en-US" altLang="zh-CN" dirty="0"/>
          </a:p>
          <a:p>
            <a:pPr marL="457200" indent="-457200">
              <a:lnSpc>
                <a:spcPct val="110000"/>
              </a:lnSpc>
              <a:spcBef>
                <a:spcPts val="600"/>
              </a:spcBef>
              <a:buFont typeface="+mj-lt"/>
              <a:buAutoNum type="arabicPeriod"/>
            </a:pPr>
            <a:r>
              <a:rPr lang="en-US" altLang="zh-CN" dirty="0" smtClean="0"/>
              <a:t>Does </a:t>
            </a:r>
            <a:r>
              <a:rPr lang="en-US" altLang="zh-CN" dirty="0" err="1"/>
              <a:t>Lunule</a:t>
            </a:r>
            <a:r>
              <a:rPr lang="en-US" altLang="zh-CN" dirty="0"/>
              <a:t> adapt </a:t>
            </a:r>
            <a:r>
              <a:rPr lang="en-US" altLang="zh-CN" dirty="0" smtClean="0"/>
              <a:t>to changes </a:t>
            </a:r>
            <a:r>
              <a:rPr lang="en-US" altLang="zh-CN" dirty="0"/>
              <a:t>in </a:t>
            </a:r>
            <a:r>
              <a:rPr lang="en-US" altLang="zh-CN" dirty="0" smtClean="0"/>
              <a:t>workloads or cluster scale-out?</a:t>
            </a:r>
          </a:p>
          <a:p>
            <a:pPr marL="457200" indent="-457200">
              <a:lnSpc>
                <a:spcPct val="110000"/>
              </a:lnSpc>
              <a:spcBef>
                <a:spcPts val="600"/>
              </a:spcBef>
              <a:buFont typeface="+mj-lt"/>
              <a:buAutoNum type="arabicPeriod"/>
            </a:pPr>
            <a:endParaRPr lang="en-US" altLang="zh-CN" dirty="0"/>
          </a:p>
          <a:p>
            <a:pPr marL="457200" indent="-457200">
              <a:lnSpc>
                <a:spcPct val="110000"/>
              </a:lnSpc>
              <a:spcBef>
                <a:spcPts val="600"/>
              </a:spcBef>
              <a:buFont typeface="+mj-lt"/>
              <a:buAutoNum type="arabicPeriod"/>
            </a:pPr>
            <a:r>
              <a:rPr lang="en-US" altLang="zh-CN" dirty="0" smtClean="0"/>
              <a:t>Does </a:t>
            </a:r>
            <a:r>
              <a:rPr lang="en-US" altLang="zh-CN" dirty="0" err="1"/>
              <a:t>Lunule</a:t>
            </a:r>
            <a:r>
              <a:rPr lang="en-US" altLang="zh-CN" dirty="0"/>
              <a:t> have </a:t>
            </a:r>
            <a:r>
              <a:rPr lang="en-US" altLang="zh-CN" dirty="0" smtClean="0"/>
              <a:t>advantages </a:t>
            </a:r>
            <a:r>
              <a:rPr lang="en-US" altLang="zh-CN" dirty="0"/>
              <a:t>over </a:t>
            </a:r>
            <a:r>
              <a:rPr lang="en-US" altLang="zh-CN" dirty="0" smtClean="0"/>
              <a:t>the hash-based load balance mechanism</a:t>
            </a:r>
            <a:r>
              <a:rPr lang="zh-CN" altLang="en-US" dirty="0" smtClean="0"/>
              <a:t>？</a:t>
            </a:r>
            <a:r>
              <a:rPr lang="en-US" altLang="zh-CN" dirty="0"/>
              <a:t/>
            </a:r>
            <a:br>
              <a:rPr lang="en-US" altLang="zh-CN" dirty="0"/>
            </a:br>
            <a:endParaRPr lang="zh-CN" altLang="en-US" dirty="0"/>
          </a:p>
        </p:txBody>
      </p:sp>
    </p:spTree>
    <p:extLst>
      <p:ext uri="{BB962C8B-B14F-4D97-AF65-F5344CB8AC3E}">
        <p14:creationId xmlns:p14="http://schemas.microsoft.com/office/powerpoint/2010/main" val="144342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内容占位符 2"/>
          <p:cNvSpPr>
            <a:spLocks noGrp="1"/>
          </p:cNvSpPr>
          <p:nvPr>
            <p:ph idx="1"/>
          </p:nvPr>
        </p:nvSpPr>
        <p:spPr>
          <a:xfrm>
            <a:off x="838199" y="1248045"/>
            <a:ext cx="11353801" cy="4963126"/>
          </a:xfrm>
        </p:spPr>
        <p:txBody>
          <a:bodyPr>
            <a:normAutofit/>
          </a:bodyPr>
          <a:lstStyle/>
          <a:p>
            <a:r>
              <a:rPr lang="en-US" altLang="zh-CN" sz="2800" dirty="0" smtClean="0"/>
              <a:t>Maintain multiple MDSs, each hosting a set of metadata partitions</a:t>
            </a:r>
            <a:endParaRPr lang="en-US" altLang="zh-CN" sz="2800" dirty="0"/>
          </a:p>
        </p:txBody>
      </p:sp>
      <p:sp>
        <p:nvSpPr>
          <p:cNvPr id="2" name="标题 1"/>
          <p:cNvSpPr>
            <a:spLocks noGrp="1"/>
          </p:cNvSpPr>
          <p:nvPr>
            <p:ph type="title"/>
          </p:nvPr>
        </p:nvSpPr>
        <p:spPr/>
        <p:txBody>
          <a:bodyPr/>
          <a:lstStyle/>
          <a:p>
            <a:r>
              <a:rPr lang="en-US" altLang="zh-CN" dirty="0" smtClean="0"/>
              <a:t>Scaling Metadata Service in DFSs</a:t>
            </a:r>
            <a:endParaRPr lang="zh-CN" altLang="en-US" dirty="0"/>
          </a:p>
        </p:txBody>
      </p:sp>
    </p:spTree>
    <p:extLst>
      <p:ext uri="{BB962C8B-B14F-4D97-AF65-F5344CB8AC3E}">
        <p14:creationId xmlns:p14="http://schemas.microsoft.com/office/powerpoint/2010/main" val="1247651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Experimental Setup</a:t>
            </a:r>
            <a:endParaRPr lang="zh-CN" altLang="en-US" dirty="0"/>
          </a:p>
        </p:txBody>
      </p:sp>
      <p:sp>
        <p:nvSpPr>
          <p:cNvPr id="3" name="内容占位符 2"/>
          <p:cNvSpPr>
            <a:spLocks noGrp="1"/>
          </p:cNvSpPr>
          <p:nvPr>
            <p:ph idx="1"/>
          </p:nvPr>
        </p:nvSpPr>
        <p:spPr/>
        <p:txBody>
          <a:bodyPr/>
          <a:lstStyle/>
          <a:p>
            <a:r>
              <a:rPr lang="en-US" altLang="zh-CN" dirty="0"/>
              <a:t>System configurations</a:t>
            </a:r>
          </a:p>
          <a:p>
            <a:pPr marL="914400" lvl="1" indent="-457200">
              <a:buFont typeface="+mj-lt"/>
              <a:buAutoNum type="arabicPeriod"/>
            </a:pPr>
            <a:r>
              <a:rPr lang="en-US" altLang="zh-CN" dirty="0"/>
              <a:t>Vanilla:  </a:t>
            </a:r>
            <a:r>
              <a:rPr lang="en-US" altLang="zh-CN" dirty="0" err="1"/>
              <a:t>CephFS</a:t>
            </a:r>
            <a:r>
              <a:rPr lang="en-US" altLang="zh-CN" dirty="0"/>
              <a:t> with built-in load balancer</a:t>
            </a:r>
          </a:p>
          <a:p>
            <a:pPr marL="914400" lvl="1" indent="-457200">
              <a:buFont typeface="+mj-lt"/>
              <a:buAutoNum type="arabicPeriod"/>
            </a:pPr>
            <a:r>
              <a:rPr lang="en-US" altLang="zh-CN" dirty="0" err="1"/>
              <a:t>GreedySpill</a:t>
            </a:r>
            <a:r>
              <a:rPr lang="en-US" altLang="zh-CN" dirty="0"/>
              <a:t>:  </a:t>
            </a:r>
            <a:r>
              <a:rPr lang="en-US" altLang="zh-CN" dirty="0" err="1"/>
              <a:t>CephFS</a:t>
            </a:r>
            <a:r>
              <a:rPr lang="en-US" altLang="zh-CN" dirty="0"/>
              <a:t> with </a:t>
            </a:r>
            <a:r>
              <a:rPr lang="en-US" altLang="zh-CN" dirty="0" err="1"/>
              <a:t>GreedySpill</a:t>
            </a:r>
            <a:r>
              <a:rPr lang="en-US" altLang="zh-CN" dirty="0"/>
              <a:t> balancer via Mantle </a:t>
            </a:r>
          </a:p>
          <a:p>
            <a:pPr marL="914400" lvl="1" indent="-457200">
              <a:buFont typeface="+mj-lt"/>
              <a:buAutoNum type="arabicPeriod"/>
            </a:pPr>
            <a:r>
              <a:rPr lang="en-US" altLang="zh-CN" dirty="0" err="1"/>
              <a:t>Lunule</a:t>
            </a:r>
            <a:r>
              <a:rPr lang="en-US" altLang="zh-CN" dirty="0"/>
              <a:t>-Light:  </a:t>
            </a:r>
            <a:r>
              <a:rPr lang="en-US" altLang="zh-CN" dirty="0" err="1"/>
              <a:t>Lunule</a:t>
            </a:r>
            <a:r>
              <a:rPr lang="en-US" altLang="zh-CN" dirty="0"/>
              <a:t> without workload-ware migration</a:t>
            </a:r>
          </a:p>
          <a:p>
            <a:pPr marL="914400" lvl="1" indent="-457200">
              <a:buFont typeface="+mj-lt"/>
              <a:buAutoNum type="arabicPeriod"/>
            </a:pPr>
            <a:r>
              <a:rPr lang="en-US" altLang="zh-CN" dirty="0" err="1"/>
              <a:t>Lunule</a:t>
            </a:r>
            <a:r>
              <a:rPr lang="en-US" altLang="zh-CN" dirty="0"/>
              <a:t>: </a:t>
            </a:r>
            <a:r>
              <a:rPr lang="en-US" altLang="zh-CN" dirty="0" err="1"/>
              <a:t>Lunule</a:t>
            </a:r>
            <a:r>
              <a:rPr lang="en-US" altLang="zh-CN" dirty="0"/>
              <a:t> with all optimizations on</a:t>
            </a:r>
          </a:p>
          <a:p>
            <a:pPr marL="914400" lvl="1" indent="-457200">
              <a:buFont typeface="+mj-lt"/>
              <a:buAutoNum type="arabicPeriod"/>
            </a:pPr>
            <a:endParaRPr lang="en-US" altLang="zh-CN" sz="1000" dirty="0"/>
          </a:p>
          <a:p>
            <a:r>
              <a:rPr lang="en-US" altLang="zh-CN" dirty="0"/>
              <a:t>Machine Configurations</a:t>
            </a:r>
          </a:p>
          <a:p>
            <a:endParaRPr lang="en-US" altLang="zh-CN" dirty="0"/>
          </a:p>
        </p:txBody>
      </p:sp>
      <p:graphicFrame>
        <p:nvGraphicFramePr>
          <p:cNvPr id="4" name="表格 3"/>
          <p:cNvGraphicFramePr>
            <a:graphicFrameLocks noGrp="1"/>
          </p:cNvGraphicFramePr>
          <p:nvPr>
            <p:extLst>
              <p:ext uri="{D42A27DB-BD31-4B8C-83A1-F6EECF244321}">
                <p14:modId xmlns:p14="http://schemas.microsoft.com/office/powerpoint/2010/main" val="383886395"/>
              </p:ext>
            </p:extLst>
          </p:nvPr>
        </p:nvGraphicFramePr>
        <p:xfrm>
          <a:off x="1967272" y="4327594"/>
          <a:ext cx="7420898" cy="2139335"/>
        </p:xfrm>
        <a:graphic>
          <a:graphicData uri="http://schemas.openxmlformats.org/drawingml/2006/table">
            <a:tbl>
              <a:tblPr bandRow="1">
                <a:tableStyleId>{C083E6E3-FA7D-4D7B-A595-EF9225AFEA82}</a:tableStyleId>
              </a:tblPr>
              <a:tblGrid>
                <a:gridCol w="3710449">
                  <a:extLst>
                    <a:ext uri="{9D8B030D-6E8A-4147-A177-3AD203B41FA5}">
                      <a16:colId xmlns:a16="http://schemas.microsoft.com/office/drawing/2014/main" val="1702521549"/>
                    </a:ext>
                  </a:extLst>
                </a:gridCol>
                <a:gridCol w="3710449">
                  <a:extLst>
                    <a:ext uri="{9D8B030D-6E8A-4147-A177-3AD203B41FA5}">
                      <a16:colId xmlns:a16="http://schemas.microsoft.com/office/drawing/2014/main" val="1376633201"/>
                    </a:ext>
                  </a:extLst>
                </a:gridCol>
              </a:tblGrid>
              <a:tr h="427867">
                <a:tc>
                  <a:txBody>
                    <a:bodyPr/>
                    <a:lstStyle/>
                    <a:p>
                      <a:r>
                        <a:rPr lang="en-US" altLang="zh-CN" sz="2200" dirty="0" smtClean="0">
                          <a:latin typeface="Calibri" panose="020F0502020204030204" pitchFamily="34" charset="0"/>
                          <a:cs typeface="Calibri" panose="020F0502020204030204" pitchFamily="34" charset="0"/>
                        </a:rPr>
                        <a:t>Metadata Server (MDS)</a:t>
                      </a:r>
                      <a:endParaRPr lang="zh-CN" altLang="en-US" sz="2200" dirty="0">
                        <a:latin typeface="Calibri" panose="020F0502020204030204" pitchFamily="34" charset="0"/>
                        <a:cs typeface="Calibri" panose="020F0502020204030204" pitchFamily="34" charset="0"/>
                      </a:endParaRPr>
                    </a:p>
                  </a:txBody>
                  <a:tcPr/>
                </a:tc>
                <a:tc>
                  <a:txBody>
                    <a:bodyPr/>
                    <a:lstStyle/>
                    <a:p>
                      <a:r>
                        <a:rPr lang="en-US" altLang="zh-CN" sz="2200" dirty="0" smtClean="0">
                          <a:latin typeface="Calibri" panose="020F0502020204030204" pitchFamily="34" charset="0"/>
                          <a:cs typeface="Calibri" panose="020F0502020204030204" pitchFamily="34" charset="0"/>
                        </a:rPr>
                        <a:t>5 nodes, 1</a:t>
                      </a:r>
                      <a:r>
                        <a:rPr lang="en-US" altLang="zh-CN" sz="2200" baseline="0" dirty="0" smtClean="0">
                          <a:latin typeface="Calibri" panose="020F0502020204030204" pitchFamily="34" charset="0"/>
                          <a:cs typeface="Calibri" panose="020F0502020204030204" pitchFamily="34" charset="0"/>
                        </a:rPr>
                        <a:t> MDS per node</a:t>
                      </a:r>
                      <a:endParaRPr lang="zh-CN" altLang="en-US" sz="2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88341339"/>
                  </a:ext>
                </a:extLst>
              </a:tr>
              <a:tr h="427867">
                <a:tc>
                  <a:txBody>
                    <a:bodyPr/>
                    <a:lstStyle/>
                    <a:p>
                      <a:r>
                        <a:rPr lang="en-US" altLang="zh-CN" sz="2200" dirty="0" smtClean="0">
                          <a:latin typeface="Calibri" panose="020F0502020204030204" pitchFamily="34" charset="0"/>
                          <a:cs typeface="Calibri" panose="020F0502020204030204" pitchFamily="34" charset="0"/>
                        </a:rPr>
                        <a:t>Data Server (DS)</a:t>
                      </a:r>
                      <a:endParaRPr lang="zh-CN" altLang="en-US" sz="2200" dirty="0">
                        <a:latin typeface="Calibri" panose="020F0502020204030204" pitchFamily="34" charset="0"/>
                        <a:cs typeface="Calibri" panose="020F0502020204030204" pitchFamily="34" charset="0"/>
                      </a:endParaRPr>
                    </a:p>
                  </a:txBody>
                  <a:tcPr/>
                </a:tc>
                <a:tc>
                  <a:txBody>
                    <a:bodyPr/>
                    <a:lstStyle/>
                    <a:p>
                      <a:r>
                        <a:rPr lang="en-US" altLang="zh-CN" sz="2200" dirty="0" smtClean="0">
                          <a:latin typeface="Calibri" panose="020F0502020204030204" pitchFamily="34" charset="0"/>
                          <a:cs typeface="Calibri" panose="020F0502020204030204" pitchFamily="34" charset="0"/>
                        </a:rPr>
                        <a:t>5 nodes, 1</a:t>
                      </a:r>
                      <a:r>
                        <a:rPr lang="en-US" altLang="zh-CN" sz="2200" baseline="0" dirty="0" smtClean="0">
                          <a:latin typeface="Calibri" panose="020F0502020204030204" pitchFamily="34" charset="0"/>
                          <a:cs typeface="Calibri" panose="020F0502020204030204" pitchFamily="34" charset="0"/>
                        </a:rPr>
                        <a:t> DS per node</a:t>
                      </a:r>
                      <a:endParaRPr lang="zh-CN" altLang="en-US" sz="2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09784803"/>
                  </a:ext>
                </a:extLst>
              </a:tr>
              <a:tr h="427867">
                <a:tc>
                  <a:txBody>
                    <a:bodyPr/>
                    <a:lstStyle/>
                    <a:p>
                      <a:r>
                        <a:rPr lang="en-US" altLang="zh-CN" sz="2200" dirty="0" smtClean="0">
                          <a:latin typeface="Calibri" panose="020F0502020204030204" pitchFamily="34" charset="0"/>
                          <a:cs typeface="Calibri" panose="020F0502020204030204" pitchFamily="34" charset="0"/>
                        </a:rPr>
                        <a:t>Client</a:t>
                      </a:r>
                      <a:endParaRPr lang="zh-CN" altLang="en-US" sz="2200" dirty="0">
                        <a:latin typeface="Calibri" panose="020F0502020204030204" pitchFamily="34" charset="0"/>
                        <a:cs typeface="Calibri" panose="020F0502020204030204" pitchFamily="34" charset="0"/>
                      </a:endParaRPr>
                    </a:p>
                  </a:txBody>
                  <a:tcPr/>
                </a:tc>
                <a:tc>
                  <a:txBody>
                    <a:bodyPr/>
                    <a:lstStyle/>
                    <a:p>
                      <a:r>
                        <a:rPr lang="en-US" altLang="zh-CN" sz="2200" dirty="0" smtClean="0">
                          <a:latin typeface="Calibri" panose="020F0502020204030204" pitchFamily="34" charset="0"/>
                          <a:cs typeface="Calibri" panose="020F0502020204030204" pitchFamily="34" charset="0"/>
                        </a:rPr>
                        <a:t>5 nodes, 20 clients</a:t>
                      </a:r>
                      <a:r>
                        <a:rPr lang="en-US" altLang="zh-CN" sz="2200" baseline="0" dirty="0" smtClean="0">
                          <a:latin typeface="Calibri" panose="020F0502020204030204" pitchFamily="34" charset="0"/>
                          <a:cs typeface="Calibri" panose="020F0502020204030204" pitchFamily="34" charset="0"/>
                        </a:rPr>
                        <a:t> per node</a:t>
                      </a:r>
                      <a:endParaRPr lang="zh-CN" altLang="en-US" sz="2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95216052"/>
                  </a:ext>
                </a:extLst>
              </a:tr>
              <a:tr h="427867">
                <a:tc>
                  <a:txBody>
                    <a:bodyPr/>
                    <a:lstStyle/>
                    <a:p>
                      <a:r>
                        <a:rPr lang="en-US" altLang="zh-CN" sz="2200" dirty="0" smtClean="0">
                          <a:latin typeface="Calibri" panose="020F0502020204030204" pitchFamily="34" charset="0"/>
                          <a:cs typeface="Calibri" panose="020F0502020204030204" pitchFamily="34" charset="0"/>
                        </a:rPr>
                        <a:t>Network</a:t>
                      </a:r>
                      <a:endParaRPr lang="zh-CN" altLang="en-US" sz="2200" dirty="0">
                        <a:latin typeface="Calibri" panose="020F0502020204030204" pitchFamily="34" charset="0"/>
                        <a:cs typeface="Calibri" panose="020F0502020204030204" pitchFamily="34" charset="0"/>
                      </a:endParaRPr>
                    </a:p>
                  </a:txBody>
                  <a:tcPr/>
                </a:tc>
                <a:tc>
                  <a:txBody>
                    <a:bodyPr/>
                    <a:lstStyle/>
                    <a:p>
                      <a:r>
                        <a:rPr lang="en-US" altLang="zh-CN" sz="2200" dirty="0" smtClean="0">
                          <a:latin typeface="Calibri" panose="020F0502020204030204" pitchFamily="34" charset="0"/>
                          <a:cs typeface="Calibri" panose="020F0502020204030204" pitchFamily="34" charset="0"/>
                        </a:rPr>
                        <a:t>56Gb/s </a:t>
                      </a:r>
                      <a:r>
                        <a:rPr lang="en-US" altLang="zh-CN" sz="2200" dirty="0" err="1" smtClean="0">
                          <a:latin typeface="Calibri" panose="020F0502020204030204" pitchFamily="34" charset="0"/>
                          <a:cs typeface="Calibri" panose="020F0502020204030204" pitchFamily="34" charset="0"/>
                        </a:rPr>
                        <a:t>IPoIB</a:t>
                      </a:r>
                      <a:endParaRPr lang="zh-CN" altLang="en-US" sz="2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91408932"/>
                  </a:ext>
                </a:extLst>
              </a:tr>
              <a:tr h="427867">
                <a:tc>
                  <a:txBody>
                    <a:bodyPr/>
                    <a:lstStyle/>
                    <a:p>
                      <a:r>
                        <a:rPr lang="en-US" altLang="zh-CN" sz="2200" dirty="0" smtClean="0">
                          <a:latin typeface="Calibri" panose="020F0502020204030204" pitchFamily="34" charset="0"/>
                          <a:cs typeface="Calibri" panose="020F0502020204030204" pitchFamily="34" charset="0"/>
                        </a:rPr>
                        <a:t>Persistent Storage</a:t>
                      </a:r>
                      <a:endParaRPr lang="zh-CN" altLang="en-US" sz="2200" dirty="0">
                        <a:latin typeface="Calibri" panose="020F0502020204030204" pitchFamily="34" charset="0"/>
                        <a:cs typeface="Calibri" panose="020F0502020204030204" pitchFamily="34" charset="0"/>
                      </a:endParaRPr>
                    </a:p>
                  </a:txBody>
                  <a:tcPr/>
                </a:tc>
                <a:tc>
                  <a:txBody>
                    <a:bodyPr/>
                    <a:lstStyle/>
                    <a:p>
                      <a:r>
                        <a:rPr lang="en-US" altLang="zh-CN" sz="2200" dirty="0" err="1" smtClean="0">
                          <a:latin typeface="Calibri" panose="020F0502020204030204" pitchFamily="34" charset="0"/>
                          <a:cs typeface="Calibri" panose="020F0502020204030204" pitchFamily="34" charset="0"/>
                        </a:rPr>
                        <a:t>NVMe</a:t>
                      </a:r>
                      <a:r>
                        <a:rPr lang="en-US" altLang="zh-CN" sz="2200" dirty="0" smtClean="0">
                          <a:latin typeface="Calibri" panose="020F0502020204030204" pitchFamily="34" charset="0"/>
                          <a:cs typeface="Calibri" panose="020F0502020204030204" pitchFamily="34" charset="0"/>
                        </a:rPr>
                        <a:t> SSD (Intel P4610)</a:t>
                      </a:r>
                      <a:endParaRPr lang="zh-CN" altLang="en-US" sz="2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3117736"/>
                  </a:ext>
                </a:extLst>
              </a:tr>
            </a:tbl>
          </a:graphicData>
        </a:graphic>
      </p:graphicFrame>
    </p:spTree>
    <p:extLst>
      <p:ext uri="{BB962C8B-B14F-4D97-AF65-F5344CB8AC3E}">
        <p14:creationId xmlns:p14="http://schemas.microsoft.com/office/powerpoint/2010/main" val="240177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800" dirty="0"/>
              <a:t>Improved Load Balance and Throughput</a:t>
            </a:r>
            <a:endParaRPr lang="zh-CN" altLang="en-US" sz="3800" dirty="0"/>
          </a:p>
        </p:txBody>
      </p:sp>
      <p:sp>
        <p:nvSpPr>
          <p:cNvPr id="3" name="内容占位符 2"/>
          <p:cNvSpPr>
            <a:spLocks noGrp="1"/>
          </p:cNvSpPr>
          <p:nvPr>
            <p:ph idx="1"/>
          </p:nvPr>
        </p:nvSpPr>
        <p:spPr>
          <a:xfrm>
            <a:off x="769620" y="1630980"/>
            <a:ext cx="10712068" cy="4576059"/>
          </a:xfrm>
        </p:spPr>
        <p:txBody>
          <a:bodyPr/>
          <a:lstStyle/>
          <a:p>
            <a:endParaRPr lang="zh-CN" altLang="en-US" dirty="0"/>
          </a:p>
        </p:txBody>
      </p:sp>
      <p:sp>
        <p:nvSpPr>
          <p:cNvPr id="39" name="矩形 38"/>
          <p:cNvSpPr/>
          <p:nvPr/>
        </p:nvSpPr>
        <p:spPr>
          <a:xfrm>
            <a:off x="1706100" y="3365184"/>
            <a:ext cx="606256"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CNN</a:t>
            </a:r>
            <a:endParaRPr lang="zh-CN" altLang="en-US" dirty="0"/>
          </a:p>
        </p:txBody>
      </p:sp>
      <p:sp>
        <p:nvSpPr>
          <p:cNvPr id="40" name="矩形 39"/>
          <p:cNvSpPr/>
          <p:nvPr/>
        </p:nvSpPr>
        <p:spPr>
          <a:xfrm>
            <a:off x="3459584" y="3365184"/>
            <a:ext cx="550151"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NLP</a:t>
            </a:r>
            <a:endParaRPr lang="zh-CN" altLang="en-US" dirty="0"/>
          </a:p>
        </p:txBody>
      </p:sp>
      <p:sp>
        <p:nvSpPr>
          <p:cNvPr id="41" name="矩形 40"/>
          <p:cNvSpPr/>
          <p:nvPr/>
        </p:nvSpPr>
        <p:spPr>
          <a:xfrm>
            <a:off x="5161772" y="3365184"/>
            <a:ext cx="820738" cy="369332"/>
          </a:xfrm>
          <a:prstGeom prst="rect">
            <a:avLst/>
          </a:prstGeom>
        </p:spPr>
        <p:txBody>
          <a:bodyPr wrap="none">
            <a:spAutoFit/>
          </a:bodyPr>
          <a:lstStyle/>
          <a:p>
            <a:r>
              <a:rPr lang="en-US" altLang="zh-CN" dirty="0" err="1" smtClean="0">
                <a:latin typeface="Calibri" panose="020F0502020204030204" pitchFamily="34" charset="0"/>
                <a:cs typeface="Calibri" panose="020F0502020204030204" pitchFamily="34" charset="0"/>
              </a:rPr>
              <a:t>Zipfian</a:t>
            </a:r>
            <a:endParaRPr lang="zh-CN" altLang="en-US" dirty="0"/>
          </a:p>
        </p:txBody>
      </p:sp>
      <p:sp>
        <p:nvSpPr>
          <p:cNvPr id="42" name="矩形 41"/>
          <p:cNvSpPr/>
          <p:nvPr/>
        </p:nvSpPr>
        <p:spPr>
          <a:xfrm>
            <a:off x="7107616" y="3365184"/>
            <a:ext cx="618631"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Web</a:t>
            </a:r>
            <a:endParaRPr lang="zh-CN" altLang="en-US" dirty="0"/>
          </a:p>
        </p:txBody>
      </p:sp>
      <p:sp>
        <p:nvSpPr>
          <p:cNvPr id="43" name="矩形 42"/>
          <p:cNvSpPr/>
          <p:nvPr/>
        </p:nvSpPr>
        <p:spPr>
          <a:xfrm>
            <a:off x="8831286" y="3365184"/>
            <a:ext cx="543739"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a:t>
            </a:r>
            <a:endParaRPr lang="zh-CN" altLang="en-US" dirty="0"/>
          </a:p>
        </p:txBody>
      </p:sp>
      <p:pic>
        <p:nvPicPr>
          <p:cNvPr id="44" name="图片 43"/>
          <p:cNvPicPr>
            <a:picLocks noChangeAspect="1"/>
          </p:cNvPicPr>
          <p:nvPr/>
        </p:nvPicPr>
        <p:blipFill rotWithShape="1">
          <a:blip r:embed="rId3"/>
          <a:srcRect t="13647" b="11600"/>
          <a:stretch/>
        </p:blipFill>
        <p:spPr>
          <a:xfrm>
            <a:off x="898432" y="1726618"/>
            <a:ext cx="9017005" cy="1578287"/>
          </a:xfrm>
          <a:prstGeom prst="rect">
            <a:avLst/>
          </a:prstGeom>
        </p:spPr>
      </p:pic>
      <p:cxnSp>
        <p:nvCxnSpPr>
          <p:cNvPr id="45" name="直接箭头连接符 44"/>
          <p:cNvCxnSpPr/>
          <p:nvPr/>
        </p:nvCxnSpPr>
        <p:spPr>
          <a:xfrm>
            <a:off x="9915437" y="2091618"/>
            <a:ext cx="355600" cy="546100"/>
          </a:xfrm>
          <a:prstGeom prst="straightConnector1">
            <a:avLst/>
          </a:prstGeom>
          <a:ln w="57150">
            <a:solidFill>
              <a:srgbClr val="D81E06"/>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9815003" y="2520488"/>
            <a:ext cx="2376997" cy="369332"/>
          </a:xfrm>
          <a:prstGeom prst="rect">
            <a:avLst/>
          </a:prstGeom>
        </p:spPr>
        <p:txBody>
          <a:bodyPr wrap="none">
            <a:spAutoFit/>
          </a:bodyPr>
          <a:lstStyle/>
          <a:p>
            <a:r>
              <a:rPr lang="en-US" altLang="zh-CN" i="1" dirty="0" smtClean="0">
                <a:latin typeface="Calibri" panose="020F0502020204030204" pitchFamily="34" charset="0"/>
                <a:cs typeface="Calibri" panose="020F0502020204030204" pitchFamily="34" charset="0"/>
              </a:rPr>
              <a:t>lower Imbalance Factor</a:t>
            </a:r>
            <a:endParaRPr lang="zh-CN" altLang="en-US" i="1" dirty="0"/>
          </a:p>
        </p:txBody>
      </p:sp>
      <p:pic>
        <p:nvPicPr>
          <p:cNvPr id="47" name="图片 46"/>
          <p:cNvPicPr>
            <a:picLocks noChangeAspect="1"/>
          </p:cNvPicPr>
          <p:nvPr/>
        </p:nvPicPr>
        <p:blipFill>
          <a:blip r:embed="rId4"/>
          <a:stretch>
            <a:fillRect/>
          </a:stretch>
        </p:blipFill>
        <p:spPr>
          <a:xfrm>
            <a:off x="838200" y="1293447"/>
            <a:ext cx="8976803" cy="306027"/>
          </a:xfrm>
          <a:prstGeom prst="rect">
            <a:avLst/>
          </a:prstGeom>
        </p:spPr>
      </p:pic>
    </p:spTree>
    <p:extLst>
      <p:ext uri="{BB962C8B-B14F-4D97-AF65-F5344CB8AC3E}">
        <p14:creationId xmlns:p14="http://schemas.microsoft.com/office/powerpoint/2010/main" val="200252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800" dirty="0"/>
              <a:t>Improved Load Balance and Throughput</a:t>
            </a:r>
            <a:endParaRPr lang="zh-CN" altLang="en-US" sz="3800" dirty="0"/>
          </a:p>
        </p:txBody>
      </p:sp>
      <p:sp>
        <p:nvSpPr>
          <p:cNvPr id="3" name="内容占位符 2"/>
          <p:cNvSpPr>
            <a:spLocks noGrp="1"/>
          </p:cNvSpPr>
          <p:nvPr>
            <p:ph idx="1"/>
          </p:nvPr>
        </p:nvSpPr>
        <p:spPr>
          <a:xfrm>
            <a:off x="769620" y="1630980"/>
            <a:ext cx="10712068" cy="4576059"/>
          </a:xfrm>
        </p:spPr>
        <p:txBody>
          <a:bodyPr/>
          <a:lstStyle/>
          <a:p>
            <a:endParaRPr lang="zh-CN" altLang="en-US" dirty="0"/>
          </a:p>
        </p:txBody>
      </p:sp>
      <p:pic>
        <p:nvPicPr>
          <p:cNvPr id="19" name="图片 18"/>
          <p:cNvPicPr>
            <a:picLocks noChangeAspect="1"/>
          </p:cNvPicPr>
          <p:nvPr/>
        </p:nvPicPr>
        <p:blipFill rotWithShape="1">
          <a:blip r:embed="rId3"/>
          <a:srcRect t="13647" b="11600"/>
          <a:stretch/>
        </p:blipFill>
        <p:spPr>
          <a:xfrm>
            <a:off x="898432" y="1726618"/>
            <a:ext cx="9017005" cy="1578287"/>
          </a:xfrm>
          <a:prstGeom prst="rect">
            <a:avLst/>
          </a:prstGeom>
        </p:spPr>
      </p:pic>
      <p:pic>
        <p:nvPicPr>
          <p:cNvPr id="20" name="图片 19"/>
          <p:cNvPicPr>
            <a:picLocks noChangeAspect="1"/>
          </p:cNvPicPr>
          <p:nvPr/>
        </p:nvPicPr>
        <p:blipFill rotWithShape="1">
          <a:blip r:embed="rId4"/>
          <a:srcRect l="432" t="15186" b="10852"/>
          <a:stretch/>
        </p:blipFill>
        <p:spPr>
          <a:xfrm>
            <a:off x="898432" y="3488547"/>
            <a:ext cx="9145819" cy="1617030"/>
          </a:xfrm>
          <a:prstGeom prst="rect">
            <a:avLst/>
          </a:prstGeom>
        </p:spPr>
      </p:pic>
      <p:sp>
        <p:nvSpPr>
          <p:cNvPr id="21" name="矩形 20"/>
          <p:cNvSpPr/>
          <p:nvPr/>
        </p:nvSpPr>
        <p:spPr>
          <a:xfrm>
            <a:off x="1706100" y="5096444"/>
            <a:ext cx="606256"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CNN</a:t>
            </a:r>
            <a:endParaRPr lang="zh-CN" altLang="en-US" dirty="0"/>
          </a:p>
        </p:txBody>
      </p:sp>
      <p:sp>
        <p:nvSpPr>
          <p:cNvPr id="22" name="矩形 21"/>
          <p:cNvSpPr/>
          <p:nvPr/>
        </p:nvSpPr>
        <p:spPr>
          <a:xfrm>
            <a:off x="3459584" y="5096444"/>
            <a:ext cx="550151"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NLP</a:t>
            </a:r>
            <a:endParaRPr lang="zh-CN" altLang="en-US" dirty="0"/>
          </a:p>
        </p:txBody>
      </p:sp>
      <p:sp>
        <p:nvSpPr>
          <p:cNvPr id="23" name="矩形 22"/>
          <p:cNvSpPr/>
          <p:nvPr/>
        </p:nvSpPr>
        <p:spPr>
          <a:xfrm>
            <a:off x="5161772" y="5096444"/>
            <a:ext cx="820738" cy="369332"/>
          </a:xfrm>
          <a:prstGeom prst="rect">
            <a:avLst/>
          </a:prstGeom>
        </p:spPr>
        <p:txBody>
          <a:bodyPr wrap="none">
            <a:spAutoFit/>
          </a:bodyPr>
          <a:lstStyle/>
          <a:p>
            <a:r>
              <a:rPr lang="en-US" altLang="zh-CN" dirty="0" err="1" smtClean="0">
                <a:latin typeface="Calibri" panose="020F0502020204030204" pitchFamily="34" charset="0"/>
                <a:cs typeface="Calibri" panose="020F0502020204030204" pitchFamily="34" charset="0"/>
              </a:rPr>
              <a:t>Zipfian</a:t>
            </a:r>
            <a:endParaRPr lang="zh-CN" altLang="en-US" dirty="0"/>
          </a:p>
        </p:txBody>
      </p:sp>
      <p:sp>
        <p:nvSpPr>
          <p:cNvPr id="24" name="矩形 23"/>
          <p:cNvSpPr/>
          <p:nvPr/>
        </p:nvSpPr>
        <p:spPr>
          <a:xfrm>
            <a:off x="7107616" y="5096444"/>
            <a:ext cx="618631"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Web</a:t>
            </a:r>
            <a:endParaRPr lang="zh-CN" altLang="en-US" dirty="0"/>
          </a:p>
        </p:txBody>
      </p:sp>
      <p:sp>
        <p:nvSpPr>
          <p:cNvPr id="25" name="矩形 24"/>
          <p:cNvSpPr/>
          <p:nvPr/>
        </p:nvSpPr>
        <p:spPr>
          <a:xfrm>
            <a:off x="8831286" y="5096444"/>
            <a:ext cx="543739"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a:t>
            </a:r>
            <a:endParaRPr lang="zh-CN" altLang="en-US" dirty="0"/>
          </a:p>
        </p:txBody>
      </p:sp>
      <p:cxnSp>
        <p:nvCxnSpPr>
          <p:cNvPr id="26" name="直接箭头连接符 25"/>
          <p:cNvCxnSpPr/>
          <p:nvPr/>
        </p:nvCxnSpPr>
        <p:spPr>
          <a:xfrm>
            <a:off x="9915437" y="2091618"/>
            <a:ext cx="355600" cy="546100"/>
          </a:xfrm>
          <a:prstGeom prst="straightConnector1">
            <a:avLst/>
          </a:prstGeom>
          <a:ln w="57150">
            <a:solidFill>
              <a:srgbClr val="D81E0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9915437" y="3857830"/>
            <a:ext cx="355600" cy="546100"/>
          </a:xfrm>
          <a:prstGeom prst="straightConnector1">
            <a:avLst/>
          </a:prstGeom>
          <a:ln w="57150">
            <a:solidFill>
              <a:srgbClr val="D81E06"/>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9855203" y="3274364"/>
            <a:ext cx="2087431" cy="400110"/>
          </a:xfrm>
          <a:prstGeom prst="rect">
            <a:avLst/>
          </a:prstGeom>
        </p:spPr>
        <p:txBody>
          <a:bodyPr wrap="none">
            <a:spAutoFit/>
          </a:bodyPr>
          <a:lstStyle/>
          <a:p>
            <a:r>
              <a:rPr lang="en-US" altLang="zh-CN" sz="2000" i="1" dirty="0" smtClean="0">
                <a:latin typeface="Calibri" panose="020F0502020204030204" pitchFamily="34" charset="0"/>
                <a:cs typeface="Calibri" panose="020F0502020204030204" pitchFamily="34" charset="0"/>
              </a:rPr>
              <a:t>higher throughput</a:t>
            </a:r>
            <a:endParaRPr lang="zh-CN" altLang="en-US" sz="2000" i="1" dirty="0"/>
          </a:p>
        </p:txBody>
      </p:sp>
      <p:cxnSp>
        <p:nvCxnSpPr>
          <p:cNvPr id="29" name="直接连接符 28"/>
          <p:cNvCxnSpPr/>
          <p:nvPr/>
        </p:nvCxnSpPr>
        <p:spPr>
          <a:xfrm flipV="1">
            <a:off x="739502" y="3326641"/>
            <a:ext cx="10932545" cy="19814"/>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9815003" y="2520488"/>
            <a:ext cx="2376997" cy="369332"/>
          </a:xfrm>
          <a:prstGeom prst="rect">
            <a:avLst/>
          </a:prstGeom>
        </p:spPr>
        <p:txBody>
          <a:bodyPr wrap="none">
            <a:spAutoFit/>
          </a:bodyPr>
          <a:lstStyle/>
          <a:p>
            <a:r>
              <a:rPr lang="en-US" altLang="zh-CN" i="1" dirty="0" smtClean="0">
                <a:latin typeface="Calibri" panose="020F0502020204030204" pitchFamily="34" charset="0"/>
                <a:cs typeface="Calibri" panose="020F0502020204030204" pitchFamily="34" charset="0"/>
              </a:rPr>
              <a:t>lower Imbalance Factor</a:t>
            </a:r>
            <a:endParaRPr lang="zh-CN" altLang="en-US" i="1" dirty="0"/>
          </a:p>
        </p:txBody>
      </p:sp>
      <p:pic>
        <p:nvPicPr>
          <p:cNvPr id="31" name="图片 30"/>
          <p:cNvPicPr>
            <a:picLocks noChangeAspect="1"/>
          </p:cNvPicPr>
          <p:nvPr/>
        </p:nvPicPr>
        <p:blipFill>
          <a:blip r:embed="rId5"/>
          <a:stretch>
            <a:fillRect/>
          </a:stretch>
        </p:blipFill>
        <p:spPr>
          <a:xfrm>
            <a:off x="838200" y="1293447"/>
            <a:ext cx="8976803" cy="306027"/>
          </a:xfrm>
          <a:prstGeom prst="rect">
            <a:avLst/>
          </a:prstGeom>
        </p:spPr>
      </p:pic>
    </p:spTree>
    <p:extLst>
      <p:ext uri="{BB962C8B-B14F-4D97-AF65-F5344CB8AC3E}">
        <p14:creationId xmlns:p14="http://schemas.microsoft.com/office/powerpoint/2010/main" val="71952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800" dirty="0"/>
              <a:t>Improved Load Balance and Throughput</a:t>
            </a:r>
            <a:endParaRPr lang="zh-CN" altLang="en-US" sz="3800" dirty="0"/>
          </a:p>
        </p:txBody>
      </p:sp>
      <p:sp>
        <p:nvSpPr>
          <p:cNvPr id="5" name="圆角矩形 4"/>
          <p:cNvSpPr/>
          <p:nvPr/>
        </p:nvSpPr>
        <p:spPr>
          <a:xfrm>
            <a:off x="769618" y="5540601"/>
            <a:ext cx="10712069" cy="631638"/>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err="1">
                <a:solidFill>
                  <a:schemeClr val="tx1"/>
                </a:solidFill>
                <a:latin typeface="Calibri" panose="020F0502020204030204" pitchFamily="34" charset="0"/>
                <a:cs typeface="Calibri" panose="020F0502020204030204" pitchFamily="34" charset="0"/>
              </a:rPr>
              <a:t>Lunule</a:t>
            </a:r>
            <a:r>
              <a:rPr lang="en-US" altLang="zh-CN" sz="2400" dirty="0">
                <a:solidFill>
                  <a:schemeClr val="tx1"/>
                </a:solidFill>
                <a:latin typeface="Calibri" panose="020F0502020204030204" pitchFamily="34" charset="0"/>
                <a:cs typeface="Calibri" panose="020F0502020204030204" pitchFamily="34" charset="0"/>
              </a:rPr>
              <a:t> keeps </a:t>
            </a:r>
            <a:r>
              <a:rPr lang="en-US" altLang="zh-CN" sz="2400" dirty="0" smtClean="0">
                <a:solidFill>
                  <a:schemeClr val="tx1"/>
                </a:solidFill>
                <a:latin typeface="Calibri" panose="020F0502020204030204" pitchFamily="34" charset="0"/>
                <a:cs typeface="Calibri" panose="020F0502020204030204" pitchFamily="34" charset="0"/>
              </a:rPr>
              <a:t>IF </a:t>
            </a:r>
            <a:r>
              <a:rPr lang="en-US" altLang="zh-CN" sz="2400" dirty="0">
                <a:solidFill>
                  <a:schemeClr val="tx1"/>
                </a:solidFill>
                <a:latin typeface="Calibri" panose="020F0502020204030204" pitchFamily="34" charset="0"/>
                <a:cs typeface="Calibri" panose="020F0502020204030204" pitchFamily="34" charset="0"/>
              </a:rPr>
              <a:t>at a fairly low level, </a:t>
            </a:r>
            <a:r>
              <a:rPr lang="en-US" altLang="zh-CN" sz="2400" dirty="0" smtClean="0">
                <a:solidFill>
                  <a:schemeClr val="tx1"/>
                </a:solidFill>
                <a:latin typeface="Calibri" panose="020F0502020204030204" pitchFamily="34" charset="0"/>
                <a:cs typeface="Calibri" panose="020F0502020204030204" pitchFamily="34" charset="0"/>
              </a:rPr>
              <a:t>while </a:t>
            </a:r>
            <a:r>
              <a:rPr lang="en-US" altLang="zh-CN" sz="2400" dirty="0">
                <a:solidFill>
                  <a:schemeClr val="tx1"/>
                </a:solidFill>
                <a:latin typeface="Calibri" panose="020F0502020204030204" pitchFamily="34" charset="0"/>
                <a:cs typeface="Calibri" panose="020F0502020204030204" pitchFamily="34" charset="0"/>
              </a:rPr>
              <a:t>improving aggregated </a:t>
            </a:r>
            <a:r>
              <a:rPr lang="en-US" altLang="zh-CN" sz="2400" dirty="0" smtClean="0">
                <a:solidFill>
                  <a:schemeClr val="tx1"/>
                </a:solidFill>
                <a:latin typeface="Calibri" panose="020F0502020204030204" pitchFamily="34" charset="0"/>
                <a:cs typeface="Calibri" panose="020F0502020204030204" pitchFamily="34" charset="0"/>
              </a:rPr>
              <a:t>throughput</a:t>
            </a:r>
            <a:endParaRPr lang="en-US" altLang="zh-CN" sz="2400" dirty="0">
              <a:solidFill>
                <a:schemeClr val="tx1"/>
              </a:solidFill>
              <a:latin typeface="Calibri" panose="020F0502020204030204" pitchFamily="34" charset="0"/>
              <a:cs typeface="Calibri" panose="020F0502020204030204" pitchFamily="34" charset="0"/>
            </a:endParaRPr>
          </a:p>
        </p:txBody>
      </p:sp>
      <p:pic>
        <p:nvPicPr>
          <p:cNvPr id="19" name="图片 18"/>
          <p:cNvPicPr>
            <a:picLocks noChangeAspect="1"/>
          </p:cNvPicPr>
          <p:nvPr/>
        </p:nvPicPr>
        <p:blipFill rotWithShape="1">
          <a:blip r:embed="rId3"/>
          <a:srcRect t="13647" b="11600"/>
          <a:stretch/>
        </p:blipFill>
        <p:spPr>
          <a:xfrm>
            <a:off x="898432" y="1726618"/>
            <a:ext cx="9017005" cy="1578287"/>
          </a:xfrm>
          <a:prstGeom prst="rect">
            <a:avLst/>
          </a:prstGeom>
        </p:spPr>
      </p:pic>
      <p:pic>
        <p:nvPicPr>
          <p:cNvPr id="20" name="图片 19"/>
          <p:cNvPicPr>
            <a:picLocks noChangeAspect="1"/>
          </p:cNvPicPr>
          <p:nvPr/>
        </p:nvPicPr>
        <p:blipFill rotWithShape="1">
          <a:blip r:embed="rId4"/>
          <a:srcRect l="432" t="15186" b="10852"/>
          <a:stretch/>
        </p:blipFill>
        <p:spPr>
          <a:xfrm>
            <a:off x="898432" y="3488547"/>
            <a:ext cx="9145819" cy="1617030"/>
          </a:xfrm>
          <a:prstGeom prst="rect">
            <a:avLst/>
          </a:prstGeom>
        </p:spPr>
      </p:pic>
      <p:sp>
        <p:nvSpPr>
          <p:cNvPr id="21" name="矩形 20"/>
          <p:cNvSpPr/>
          <p:nvPr/>
        </p:nvSpPr>
        <p:spPr>
          <a:xfrm>
            <a:off x="1706100" y="5096444"/>
            <a:ext cx="606256"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CNN</a:t>
            </a:r>
            <a:endParaRPr lang="zh-CN" altLang="en-US" dirty="0"/>
          </a:p>
        </p:txBody>
      </p:sp>
      <p:sp>
        <p:nvSpPr>
          <p:cNvPr id="22" name="矩形 21"/>
          <p:cNvSpPr/>
          <p:nvPr/>
        </p:nvSpPr>
        <p:spPr>
          <a:xfrm>
            <a:off x="3459584" y="5096444"/>
            <a:ext cx="550151"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NLP</a:t>
            </a:r>
            <a:endParaRPr lang="zh-CN" altLang="en-US" dirty="0"/>
          </a:p>
        </p:txBody>
      </p:sp>
      <p:sp>
        <p:nvSpPr>
          <p:cNvPr id="23" name="矩形 22"/>
          <p:cNvSpPr/>
          <p:nvPr/>
        </p:nvSpPr>
        <p:spPr>
          <a:xfrm>
            <a:off x="5161772" y="5096444"/>
            <a:ext cx="820738" cy="369332"/>
          </a:xfrm>
          <a:prstGeom prst="rect">
            <a:avLst/>
          </a:prstGeom>
        </p:spPr>
        <p:txBody>
          <a:bodyPr wrap="none">
            <a:spAutoFit/>
          </a:bodyPr>
          <a:lstStyle/>
          <a:p>
            <a:r>
              <a:rPr lang="en-US" altLang="zh-CN" dirty="0" err="1" smtClean="0">
                <a:latin typeface="Calibri" panose="020F0502020204030204" pitchFamily="34" charset="0"/>
                <a:cs typeface="Calibri" panose="020F0502020204030204" pitchFamily="34" charset="0"/>
              </a:rPr>
              <a:t>Zipfian</a:t>
            </a:r>
            <a:endParaRPr lang="zh-CN" altLang="en-US" dirty="0"/>
          </a:p>
        </p:txBody>
      </p:sp>
      <p:sp>
        <p:nvSpPr>
          <p:cNvPr id="24" name="矩形 23"/>
          <p:cNvSpPr/>
          <p:nvPr/>
        </p:nvSpPr>
        <p:spPr>
          <a:xfrm>
            <a:off x="7107616" y="5096444"/>
            <a:ext cx="618631"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Web</a:t>
            </a:r>
            <a:endParaRPr lang="zh-CN" altLang="en-US" dirty="0"/>
          </a:p>
        </p:txBody>
      </p:sp>
      <p:sp>
        <p:nvSpPr>
          <p:cNvPr id="25" name="矩形 24"/>
          <p:cNvSpPr/>
          <p:nvPr/>
        </p:nvSpPr>
        <p:spPr>
          <a:xfrm>
            <a:off x="8831286" y="5096444"/>
            <a:ext cx="543739"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MD</a:t>
            </a:r>
            <a:endParaRPr lang="zh-CN" altLang="en-US" dirty="0"/>
          </a:p>
        </p:txBody>
      </p:sp>
      <p:cxnSp>
        <p:nvCxnSpPr>
          <p:cNvPr id="26" name="直接箭头连接符 25"/>
          <p:cNvCxnSpPr/>
          <p:nvPr/>
        </p:nvCxnSpPr>
        <p:spPr>
          <a:xfrm>
            <a:off x="9915437" y="2091618"/>
            <a:ext cx="355600" cy="546100"/>
          </a:xfrm>
          <a:prstGeom prst="straightConnector1">
            <a:avLst/>
          </a:prstGeom>
          <a:ln w="57150">
            <a:solidFill>
              <a:srgbClr val="D81E0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9915437" y="3857830"/>
            <a:ext cx="355600" cy="546100"/>
          </a:xfrm>
          <a:prstGeom prst="straightConnector1">
            <a:avLst/>
          </a:prstGeom>
          <a:ln w="57150">
            <a:solidFill>
              <a:srgbClr val="D81E06"/>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9855203" y="3274364"/>
            <a:ext cx="2087431" cy="400110"/>
          </a:xfrm>
          <a:prstGeom prst="rect">
            <a:avLst/>
          </a:prstGeom>
        </p:spPr>
        <p:txBody>
          <a:bodyPr wrap="none">
            <a:spAutoFit/>
          </a:bodyPr>
          <a:lstStyle/>
          <a:p>
            <a:r>
              <a:rPr lang="en-US" altLang="zh-CN" sz="2000" i="1" dirty="0" smtClean="0">
                <a:latin typeface="Calibri" panose="020F0502020204030204" pitchFamily="34" charset="0"/>
                <a:cs typeface="Calibri" panose="020F0502020204030204" pitchFamily="34" charset="0"/>
              </a:rPr>
              <a:t>higher throughput</a:t>
            </a:r>
            <a:endParaRPr lang="zh-CN" altLang="en-US" sz="2000" i="1" dirty="0"/>
          </a:p>
        </p:txBody>
      </p:sp>
      <p:cxnSp>
        <p:nvCxnSpPr>
          <p:cNvPr id="29" name="直接连接符 28"/>
          <p:cNvCxnSpPr/>
          <p:nvPr/>
        </p:nvCxnSpPr>
        <p:spPr>
          <a:xfrm flipV="1">
            <a:off x="739502" y="3326641"/>
            <a:ext cx="10932545" cy="19814"/>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9815003" y="2520488"/>
            <a:ext cx="2376997" cy="369332"/>
          </a:xfrm>
          <a:prstGeom prst="rect">
            <a:avLst/>
          </a:prstGeom>
        </p:spPr>
        <p:txBody>
          <a:bodyPr wrap="none">
            <a:spAutoFit/>
          </a:bodyPr>
          <a:lstStyle/>
          <a:p>
            <a:r>
              <a:rPr lang="en-US" altLang="zh-CN" i="1" dirty="0" smtClean="0">
                <a:latin typeface="Calibri" panose="020F0502020204030204" pitchFamily="34" charset="0"/>
                <a:cs typeface="Calibri" panose="020F0502020204030204" pitchFamily="34" charset="0"/>
              </a:rPr>
              <a:t>lower Imbalance Factor</a:t>
            </a:r>
            <a:endParaRPr lang="zh-CN" altLang="en-US" i="1" dirty="0"/>
          </a:p>
        </p:txBody>
      </p:sp>
      <p:pic>
        <p:nvPicPr>
          <p:cNvPr id="31" name="图片 30"/>
          <p:cNvPicPr>
            <a:picLocks noChangeAspect="1"/>
          </p:cNvPicPr>
          <p:nvPr/>
        </p:nvPicPr>
        <p:blipFill>
          <a:blip r:embed="rId5"/>
          <a:stretch>
            <a:fillRect/>
          </a:stretch>
        </p:blipFill>
        <p:spPr>
          <a:xfrm>
            <a:off x="838200" y="1293447"/>
            <a:ext cx="8976803" cy="306027"/>
          </a:xfrm>
          <a:prstGeom prst="rect">
            <a:avLst/>
          </a:prstGeom>
        </p:spPr>
      </p:pic>
    </p:spTree>
    <p:extLst>
      <p:ext uri="{BB962C8B-B14F-4D97-AF65-F5344CB8AC3E}">
        <p14:creationId xmlns:p14="http://schemas.microsoft.com/office/powerpoint/2010/main" val="224997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800" dirty="0"/>
              <a:t>Improved Load Balance and Throughput</a:t>
            </a:r>
            <a:endParaRPr lang="zh-CN" altLang="en-US" sz="3800" dirty="0"/>
          </a:p>
        </p:txBody>
      </p:sp>
      <p:pic>
        <p:nvPicPr>
          <p:cNvPr id="19" name="图片 18"/>
          <p:cNvPicPr>
            <a:picLocks noChangeAspect="1"/>
          </p:cNvPicPr>
          <p:nvPr/>
        </p:nvPicPr>
        <p:blipFill>
          <a:blip r:embed="rId3"/>
          <a:stretch>
            <a:fillRect/>
          </a:stretch>
        </p:blipFill>
        <p:spPr>
          <a:xfrm>
            <a:off x="838200" y="1949560"/>
            <a:ext cx="3265645" cy="2599834"/>
          </a:xfrm>
          <a:prstGeom prst="rect">
            <a:avLst/>
          </a:prstGeom>
        </p:spPr>
      </p:pic>
      <p:pic>
        <p:nvPicPr>
          <p:cNvPr id="20" name="图片 19"/>
          <p:cNvPicPr>
            <a:picLocks noChangeAspect="1"/>
          </p:cNvPicPr>
          <p:nvPr/>
        </p:nvPicPr>
        <p:blipFill>
          <a:blip r:embed="rId4"/>
          <a:stretch>
            <a:fillRect/>
          </a:stretch>
        </p:blipFill>
        <p:spPr>
          <a:xfrm>
            <a:off x="4701663" y="1949560"/>
            <a:ext cx="3264908" cy="2599834"/>
          </a:xfrm>
          <a:prstGeom prst="rect">
            <a:avLst/>
          </a:prstGeom>
        </p:spPr>
      </p:pic>
      <p:sp>
        <p:nvSpPr>
          <p:cNvPr id="21" name="矩形 20"/>
          <p:cNvSpPr/>
          <p:nvPr/>
        </p:nvSpPr>
        <p:spPr>
          <a:xfrm>
            <a:off x="2048733" y="4771981"/>
            <a:ext cx="1488036" cy="400110"/>
          </a:xfrm>
          <a:prstGeom prst="rect">
            <a:avLst/>
          </a:prstGeom>
        </p:spPr>
        <p:txBody>
          <a:bodyPr wrap="none">
            <a:spAutoFit/>
          </a:bodyPr>
          <a:lstStyle/>
          <a:p>
            <a:r>
              <a:rPr lang="en-US" altLang="zh-CN" sz="2000" dirty="0" err="1" smtClean="0">
                <a:latin typeface="Calibri" panose="020F0502020204030204" pitchFamily="34" charset="0"/>
                <a:cs typeface="Calibri" panose="020F0502020204030204" pitchFamily="34" charset="0"/>
              </a:rPr>
              <a:t>Ceph</a:t>
            </a:r>
            <a:r>
              <a:rPr lang="en-US" altLang="zh-CN" sz="2000" dirty="0" smtClean="0">
                <a:latin typeface="Calibri" panose="020F0502020204030204" pitchFamily="34" charset="0"/>
                <a:cs typeface="Calibri" panose="020F0502020204030204" pitchFamily="34" charset="0"/>
              </a:rPr>
              <a:t>-Vanilla</a:t>
            </a:r>
            <a:endParaRPr lang="zh-CN" altLang="en-US" sz="2000" dirty="0">
              <a:latin typeface="Calibri" panose="020F0502020204030204" pitchFamily="34" charset="0"/>
              <a:cs typeface="Calibri" panose="020F0502020204030204" pitchFamily="34" charset="0"/>
            </a:endParaRPr>
          </a:p>
        </p:txBody>
      </p:sp>
      <p:sp>
        <p:nvSpPr>
          <p:cNvPr id="22" name="矩形 21"/>
          <p:cNvSpPr/>
          <p:nvPr/>
        </p:nvSpPr>
        <p:spPr>
          <a:xfrm>
            <a:off x="6223411" y="4771981"/>
            <a:ext cx="883575" cy="400110"/>
          </a:xfrm>
          <a:prstGeom prst="rect">
            <a:avLst/>
          </a:prstGeom>
        </p:spPr>
        <p:txBody>
          <a:bodyPr wrap="none">
            <a:spAutoFit/>
          </a:bodyPr>
          <a:lstStyle/>
          <a:p>
            <a:r>
              <a:rPr lang="en-US" altLang="zh-CN" sz="2000" dirty="0" err="1" smtClean="0">
                <a:latin typeface="Calibri" panose="020F0502020204030204" pitchFamily="34" charset="0"/>
                <a:cs typeface="Calibri" panose="020F0502020204030204" pitchFamily="34" charset="0"/>
              </a:rPr>
              <a:t>Lunule</a:t>
            </a:r>
            <a:endParaRPr lang="zh-CN" altLang="en-US" sz="2000" dirty="0">
              <a:latin typeface="Calibri" panose="020F0502020204030204" pitchFamily="34" charset="0"/>
              <a:cs typeface="Calibri" panose="020F0502020204030204" pitchFamily="34" charset="0"/>
            </a:endParaRPr>
          </a:p>
        </p:txBody>
      </p:sp>
      <p:pic>
        <p:nvPicPr>
          <p:cNvPr id="23" name="图片 22"/>
          <p:cNvPicPr>
            <a:picLocks noChangeAspect="1"/>
          </p:cNvPicPr>
          <p:nvPr/>
        </p:nvPicPr>
        <p:blipFill>
          <a:blip r:embed="rId5"/>
          <a:stretch>
            <a:fillRect/>
          </a:stretch>
        </p:blipFill>
        <p:spPr>
          <a:xfrm>
            <a:off x="1067970" y="1430474"/>
            <a:ext cx="6820989" cy="300549"/>
          </a:xfrm>
          <a:prstGeom prst="rect">
            <a:avLst/>
          </a:prstGeom>
        </p:spPr>
      </p:pic>
      <p:sp>
        <p:nvSpPr>
          <p:cNvPr id="24" name="矩形 23"/>
          <p:cNvSpPr/>
          <p:nvPr/>
        </p:nvSpPr>
        <p:spPr>
          <a:xfrm>
            <a:off x="8317274" y="1949560"/>
            <a:ext cx="3709775" cy="2805063"/>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Moving from single workload to </a:t>
            </a:r>
            <a:r>
              <a:rPr lang="en-US" altLang="zh-CN" sz="2400" b="1" dirty="0">
                <a:solidFill>
                  <a:srgbClr val="FF0000"/>
                </a:solidFill>
                <a:latin typeface="Calibri" panose="020F0502020204030204" pitchFamily="34" charset="0"/>
                <a:cs typeface="Calibri" panose="020F0502020204030204" pitchFamily="34" charset="0"/>
              </a:rPr>
              <a:t>mixed</a:t>
            </a:r>
          </a:p>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4 workloads: CNN, NLP, Web, </a:t>
            </a:r>
            <a:r>
              <a:rPr lang="en-US" altLang="zh-CN" sz="2400" dirty="0" err="1">
                <a:latin typeface="Calibri" panose="020F0502020204030204" pitchFamily="34" charset="0"/>
                <a:cs typeface="Calibri" panose="020F0502020204030204" pitchFamily="34" charset="0"/>
              </a:rPr>
              <a:t>Zipf</a:t>
            </a:r>
            <a:endParaRPr lang="en-US" altLang="zh-CN" sz="2400" dirty="0">
              <a:latin typeface="Calibri" panose="020F0502020204030204" pitchFamily="34" charset="0"/>
              <a:cs typeface="Calibri" panose="020F0502020204030204" pitchFamily="34" charset="0"/>
            </a:endParaRPr>
          </a:p>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25 clients per workload</a:t>
            </a:r>
            <a:endParaRPr lang="zh-CN" altLang="en-US" sz="2400" dirty="0">
              <a:latin typeface="Calibri" panose="020F0502020204030204" pitchFamily="34" charset="0"/>
              <a:cs typeface="Calibri" panose="020F0502020204030204" pitchFamily="34" charset="0"/>
            </a:endParaRPr>
          </a:p>
        </p:txBody>
      </p:sp>
      <p:sp>
        <p:nvSpPr>
          <p:cNvPr id="25" name="圆角矩形 24"/>
          <p:cNvSpPr/>
          <p:nvPr/>
        </p:nvSpPr>
        <p:spPr>
          <a:xfrm>
            <a:off x="1067970" y="5491496"/>
            <a:ext cx="3164413" cy="920061"/>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altLang="zh-CN" sz="2400" dirty="0" smtClean="0">
                <a:solidFill>
                  <a:schemeClr val="tx1"/>
                </a:solidFill>
                <a:latin typeface="Calibri" panose="020F0502020204030204" pitchFamily="34" charset="0"/>
                <a:cs typeface="Calibri" panose="020F0502020204030204" pitchFamily="34" charset="0"/>
              </a:rPr>
              <a:t>Imbalance</a:t>
            </a:r>
          </a:p>
          <a:p>
            <a:pPr algn="ctr"/>
            <a:r>
              <a:rPr lang="en-US" altLang="zh-CN" sz="2400" dirty="0" smtClean="0">
                <a:solidFill>
                  <a:schemeClr val="tx1"/>
                </a:solidFill>
                <a:latin typeface="Calibri" panose="020F0502020204030204" pitchFamily="34" charset="0"/>
                <a:cs typeface="Calibri" panose="020F0502020204030204" pitchFamily="34" charset="0"/>
              </a:rPr>
              <a:t>Ping-pong effect</a:t>
            </a:r>
            <a:endParaRPr lang="en-US" altLang="zh-CN"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362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800" dirty="0"/>
              <a:t>Improved Load Balance and Throughput</a:t>
            </a:r>
            <a:endParaRPr lang="zh-CN" altLang="en-US" sz="3800" dirty="0"/>
          </a:p>
        </p:txBody>
      </p:sp>
      <p:sp>
        <p:nvSpPr>
          <p:cNvPr id="12" name="圆角矩形 11"/>
          <p:cNvSpPr/>
          <p:nvPr/>
        </p:nvSpPr>
        <p:spPr>
          <a:xfrm>
            <a:off x="1067970" y="5491496"/>
            <a:ext cx="3164413" cy="920061"/>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altLang="zh-CN" sz="2400" dirty="0" smtClean="0">
                <a:solidFill>
                  <a:schemeClr val="tx1"/>
                </a:solidFill>
                <a:latin typeface="Calibri" panose="020F0502020204030204" pitchFamily="34" charset="0"/>
                <a:cs typeface="Calibri" panose="020F0502020204030204" pitchFamily="34" charset="0"/>
              </a:rPr>
              <a:t>Imbalance</a:t>
            </a:r>
          </a:p>
          <a:p>
            <a:pPr algn="ctr"/>
            <a:r>
              <a:rPr lang="en-US" altLang="zh-CN" sz="2400" dirty="0" smtClean="0">
                <a:solidFill>
                  <a:schemeClr val="tx1"/>
                </a:solidFill>
                <a:latin typeface="Calibri" panose="020F0502020204030204" pitchFamily="34" charset="0"/>
                <a:cs typeface="Calibri" panose="020F0502020204030204" pitchFamily="34" charset="0"/>
              </a:rPr>
              <a:t>Ping-pong effect</a:t>
            </a:r>
            <a:endParaRPr lang="en-US" altLang="zh-CN" sz="2400" dirty="0">
              <a:solidFill>
                <a:schemeClr val="tx1"/>
              </a:solidFill>
              <a:latin typeface="Calibri" panose="020F0502020204030204" pitchFamily="34" charset="0"/>
              <a:cs typeface="Calibri" panose="020F0502020204030204" pitchFamily="34" charset="0"/>
            </a:endParaRPr>
          </a:p>
        </p:txBody>
      </p:sp>
      <p:sp>
        <p:nvSpPr>
          <p:cNvPr id="13" name="圆角矩形 12"/>
          <p:cNvSpPr/>
          <p:nvPr/>
        </p:nvSpPr>
        <p:spPr>
          <a:xfrm>
            <a:off x="4851699" y="5491496"/>
            <a:ext cx="3582296" cy="920061"/>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altLang="zh-CN" sz="2400" dirty="0" smtClean="0">
                <a:solidFill>
                  <a:schemeClr val="tx1"/>
                </a:solidFill>
                <a:latin typeface="Calibri" panose="020F0502020204030204" pitchFamily="34" charset="0"/>
                <a:cs typeface="Calibri" panose="020F0502020204030204" pitchFamily="34" charset="0"/>
              </a:rPr>
              <a:t>Better balance</a:t>
            </a:r>
          </a:p>
          <a:p>
            <a:pPr algn="ctr"/>
            <a:r>
              <a:rPr lang="en-US" altLang="zh-CN" sz="2400" dirty="0" smtClean="0">
                <a:solidFill>
                  <a:schemeClr val="tx1"/>
                </a:solidFill>
                <a:latin typeface="Calibri" panose="020F0502020204030204" pitchFamily="34" charset="0"/>
                <a:cs typeface="Calibri" panose="020F0502020204030204" pitchFamily="34" charset="0"/>
              </a:rPr>
              <a:t>Shorter completion time</a:t>
            </a:r>
            <a:endParaRPr lang="en-US" altLang="zh-CN" sz="2400" dirty="0">
              <a:solidFill>
                <a:schemeClr val="tx1"/>
              </a:solidFill>
              <a:latin typeface="Calibri" panose="020F0502020204030204" pitchFamily="34" charset="0"/>
              <a:cs typeface="Calibri" panose="020F0502020204030204" pitchFamily="34" charset="0"/>
            </a:endParaRPr>
          </a:p>
        </p:txBody>
      </p:sp>
      <p:pic>
        <p:nvPicPr>
          <p:cNvPr id="27" name="图片 26"/>
          <p:cNvPicPr>
            <a:picLocks noChangeAspect="1"/>
          </p:cNvPicPr>
          <p:nvPr/>
        </p:nvPicPr>
        <p:blipFill>
          <a:blip r:embed="rId3"/>
          <a:stretch>
            <a:fillRect/>
          </a:stretch>
        </p:blipFill>
        <p:spPr>
          <a:xfrm>
            <a:off x="838200" y="1949560"/>
            <a:ext cx="3265645" cy="2599834"/>
          </a:xfrm>
          <a:prstGeom prst="rect">
            <a:avLst/>
          </a:prstGeom>
        </p:spPr>
      </p:pic>
      <p:pic>
        <p:nvPicPr>
          <p:cNvPr id="28" name="图片 27"/>
          <p:cNvPicPr>
            <a:picLocks noChangeAspect="1"/>
          </p:cNvPicPr>
          <p:nvPr/>
        </p:nvPicPr>
        <p:blipFill>
          <a:blip r:embed="rId4"/>
          <a:stretch>
            <a:fillRect/>
          </a:stretch>
        </p:blipFill>
        <p:spPr>
          <a:xfrm>
            <a:off x="4701663" y="1949560"/>
            <a:ext cx="3264908" cy="2599834"/>
          </a:xfrm>
          <a:prstGeom prst="rect">
            <a:avLst/>
          </a:prstGeom>
        </p:spPr>
      </p:pic>
      <p:sp>
        <p:nvSpPr>
          <p:cNvPr id="29" name="矩形 28"/>
          <p:cNvSpPr/>
          <p:nvPr/>
        </p:nvSpPr>
        <p:spPr>
          <a:xfrm>
            <a:off x="2048733" y="4771981"/>
            <a:ext cx="1488036" cy="400110"/>
          </a:xfrm>
          <a:prstGeom prst="rect">
            <a:avLst/>
          </a:prstGeom>
        </p:spPr>
        <p:txBody>
          <a:bodyPr wrap="none">
            <a:spAutoFit/>
          </a:bodyPr>
          <a:lstStyle/>
          <a:p>
            <a:r>
              <a:rPr lang="en-US" altLang="zh-CN" sz="2000" dirty="0" err="1" smtClean="0">
                <a:latin typeface="Calibri" panose="020F0502020204030204" pitchFamily="34" charset="0"/>
                <a:cs typeface="Calibri" panose="020F0502020204030204" pitchFamily="34" charset="0"/>
              </a:rPr>
              <a:t>Ceph</a:t>
            </a:r>
            <a:r>
              <a:rPr lang="en-US" altLang="zh-CN" sz="2000" dirty="0" smtClean="0">
                <a:latin typeface="Calibri" panose="020F0502020204030204" pitchFamily="34" charset="0"/>
                <a:cs typeface="Calibri" panose="020F0502020204030204" pitchFamily="34" charset="0"/>
              </a:rPr>
              <a:t>-Vanilla</a:t>
            </a:r>
            <a:endParaRPr lang="zh-CN" altLang="en-US" sz="2000" dirty="0">
              <a:latin typeface="Calibri" panose="020F0502020204030204" pitchFamily="34" charset="0"/>
              <a:cs typeface="Calibri" panose="020F0502020204030204" pitchFamily="34" charset="0"/>
            </a:endParaRPr>
          </a:p>
        </p:txBody>
      </p:sp>
      <p:sp>
        <p:nvSpPr>
          <p:cNvPr id="30" name="矩形 29"/>
          <p:cNvSpPr/>
          <p:nvPr/>
        </p:nvSpPr>
        <p:spPr>
          <a:xfrm>
            <a:off x="6223411" y="4771981"/>
            <a:ext cx="883575" cy="400110"/>
          </a:xfrm>
          <a:prstGeom prst="rect">
            <a:avLst/>
          </a:prstGeom>
        </p:spPr>
        <p:txBody>
          <a:bodyPr wrap="none">
            <a:spAutoFit/>
          </a:bodyPr>
          <a:lstStyle/>
          <a:p>
            <a:r>
              <a:rPr lang="en-US" altLang="zh-CN" sz="2000" dirty="0" err="1" smtClean="0">
                <a:latin typeface="Calibri" panose="020F0502020204030204" pitchFamily="34" charset="0"/>
                <a:cs typeface="Calibri" panose="020F0502020204030204" pitchFamily="34" charset="0"/>
              </a:rPr>
              <a:t>Lunule</a:t>
            </a:r>
            <a:endParaRPr lang="zh-CN" altLang="en-US" sz="2000" dirty="0">
              <a:latin typeface="Calibri" panose="020F0502020204030204" pitchFamily="34" charset="0"/>
              <a:cs typeface="Calibri" panose="020F0502020204030204" pitchFamily="34" charset="0"/>
            </a:endParaRPr>
          </a:p>
        </p:txBody>
      </p:sp>
      <p:pic>
        <p:nvPicPr>
          <p:cNvPr id="31" name="图片 30"/>
          <p:cNvPicPr>
            <a:picLocks noChangeAspect="1"/>
          </p:cNvPicPr>
          <p:nvPr/>
        </p:nvPicPr>
        <p:blipFill>
          <a:blip r:embed="rId5"/>
          <a:stretch>
            <a:fillRect/>
          </a:stretch>
        </p:blipFill>
        <p:spPr>
          <a:xfrm>
            <a:off x="1067970" y="1430474"/>
            <a:ext cx="6820989" cy="300549"/>
          </a:xfrm>
          <a:prstGeom prst="rect">
            <a:avLst/>
          </a:prstGeom>
        </p:spPr>
      </p:pic>
      <p:sp>
        <p:nvSpPr>
          <p:cNvPr id="33" name="矩形 32"/>
          <p:cNvSpPr/>
          <p:nvPr/>
        </p:nvSpPr>
        <p:spPr>
          <a:xfrm>
            <a:off x="8317274" y="1949560"/>
            <a:ext cx="3709775" cy="2805063"/>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Moving from single workload to </a:t>
            </a:r>
            <a:r>
              <a:rPr lang="en-US" altLang="zh-CN" sz="2400" b="1" dirty="0">
                <a:solidFill>
                  <a:srgbClr val="FF0000"/>
                </a:solidFill>
                <a:latin typeface="Calibri" panose="020F0502020204030204" pitchFamily="34" charset="0"/>
                <a:cs typeface="Calibri" panose="020F0502020204030204" pitchFamily="34" charset="0"/>
              </a:rPr>
              <a:t>mixed</a:t>
            </a:r>
          </a:p>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4 workloads: CNN, NLP, Web, </a:t>
            </a:r>
            <a:r>
              <a:rPr lang="en-US" altLang="zh-CN" sz="2400" dirty="0" err="1">
                <a:latin typeface="Calibri" panose="020F0502020204030204" pitchFamily="34" charset="0"/>
                <a:cs typeface="Calibri" panose="020F0502020204030204" pitchFamily="34" charset="0"/>
              </a:rPr>
              <a:t>Zipf</a:t>
            </a:r>
            <a:endParaRPr lang="en-US" altLang="zh-CN" sz="2400" dirty="0">
              <a:latin typeface="Calibri" panose="020F0502020204030204" pitchFamily="34" charset="0"/>
              <a:cs typeface="Calibri" panose="020F0502020204030204" pitchFamily="34" charset="0"/>
            </a:endParaRPr>
          </a:p>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25 clients per workload</a:t>
            </a:r>
            <a:endParaRPr lang="zh-CN" altLang="en-US" sz="2400" dirty="0">
              <a:latin typeface="Calibri" panose="020F0502020204030204" pitchFamily="34" charset="0"/>
              <a:cs typeface="Calibri" panose="020F0502020204030204" pitchFamily="34" charset="0"/>
            </a:endParaRPr>
          </a:p>
        </p:txBody>
      </p:sp>
      <p:sp>
        <p:nvSpPr>
          <p:cNvPr id="11" name="圆角矩形 10"/>
          <p:cNvSpPr/>
          <p:nvPr/>
        </p:nvSpPr>
        <p:spPr>
          <a:xfrm>
            <a:off x="7099111" y="3672719"/>
            <a:ext cx="962801" cy="410914"/>
          </a:xfrm>
          <a:prstGeom prst="roundRect">
            <a:avLst/>
          </a:prstGeom>
          <a:noFill/>
          <a:ln w="28575">
            <a:solidFill>
              <a:srgbClr val="D81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644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800" dirty="0"/>
              <a:t>Improved Load Balance and Throughput</a:t>
            </a:r>
            <a:endParaRPr lang="zh-CN" altLang="en-US" sz="3800" dirty="0"/>
          </a:p>
        </p:txBody>
      </p:sp>
      <p:pic>
        <p:nvPicPr>
          <p:cNvPr id="27" name="图片 26"/>
          <p:cNvPicPr>
            <a:picLocks noChangeAspect="1"/>
          </p:cNvPicPr>
          <p:nvPr/>
        </p:nvPicPr>
        <p:blipFill>
          <a:blip r:embed="rId3"/>
          <a:stretch>
            <a:fillRect/>
          </a:stretch>
        </p:blipFill>
        <p:spPr>
          <a:xfrm>
            <a:off x="838200" y="1949560"/>
            <a:ext cx="3265645" cy="2599834"/>
          </a:xfrm>
          <a:prstGeom prst="rect">
            <a:avLst/>
          </a:prstGeom>
        </p:spPr>
      </p:pic>
      <p:pic>
        <p:nvPicPr>
          <p:cNvPr id="28" name="图片 27"/>
          <p:cNvPicPr>
            <a:picLocks noChangeAspect="1"/>
          </p:cNvPicPr>
          <p:nvPr/>
        </p:nvPicPr>
        <p:blipFill>
          <a:blip r:embed="rId4"/>
          <a:stretch>
            <a:fillRect/>
          </a:stretch>
        </p:blipFill>
        <p:spPr>
          <a:xfrm>
            <a:off x="4701663" y="1949560"/>
            <a:ext cx="3264908" cy="2599834"/>
          </a:xfrm>
          <a:prstGeom prst="rect">
            <a:avLst/>
          </a:prstGeom>
        </p:spPr>
      </p:pic>
      <p:sp>
        <p:nvSpPr>
          <p:cNvPr id="29" name="矩形 28"/>
          <p:cNvSpPr/>
          <p:nvPr/>
        </p:nvSpPr>
        <p:spPr>
          <a:xfrm>
            <a:off x="2048733" y="4771981"/>
            <a:ext cx="1488036" cy="400110"/>
          </a:xfrm>
          <a:prstGeom prst="rect">
            <a:avLst/>
          </a:prstGeom>
        </p:spPr>
        <p:txBody>
          <a:bodyPr wrap="none">
            <a:spAutoFit/>
          </a:bodyPr>
          <a:lstStyle/>
          <a:p>
            <a:r>
              <a:rPr lang="en-US" altLang="zh-CN" sz="2000" dirty="0" err="1" smtClean="0">
                <a:latin typeface="Calibri" panose="020F0502020204030204" pitchFamily="34" charset="0"/>
                <a:cs typeface="Calibri" panose="020F0502020204030204" pitchFamily="34" charset="0"/>
              </a:rPr>
              <a:t>Ceph</a:t>
            </a:r>
            <a:r>
              <a:rPr lang="en-US" altLang="zh-CN" sz="2000" dirty="0" smtClean="0">
                <a:latin typeface="Calibri" panose="020F0502020204030204" pitchFamily="34" charset="0"/>
                <a:cs typeface="Calibri" panose="020F0502020204030204" pitchFamily="34" charset="0"/>
              </a:rPr>
              <a:t>-Vanilla</a:t>
            </a:r>
            <a:endParaRPr lang="zh-CN" altLang="en-US" sz="2000" dirty="0">
              <a:latin typeface="Calibri" panose="020F0502020204030204" pitchFamily="34" charset="0"/>
              <a:cs typeface="Calibri" panose="020F0502020204030204" pitchFamily="34" charset="0"/>
            </a:endParaRPr>
          </a:p>
        </p:txBody>
      </p:sp>
      <p:sp>
        <p:nvSpPr>
          <p:cNvPr id="30" name="矩形 29"/>
          <p:cNvSpPr/>
          <p:nvPr/>
        </p:nvSpPr>
        <p:spPr>
          <a:xfrm>
            <a:off x="6223411" y="4771981"/>
            <a:ext cx="883575" cy="400110"/>
          </a:xfrm>
          <a:prstGeom prst="rect">
            <a:avLst/>
          </a:prstGeom>
        </p:spPr>
        <p:txBody>
          <a:bodyPr wrap="none">
            <a:spAutoFit/>
          </a:bodyPr>
          <a:lstStyle/>
          <a:p>
            <a:r>
              <a:rPr lang="en-US" altLang="zh-CN" sz="2000" dirty="0" err="1" smtClean="0">
                <a:latin typeface="Calibri" panose="020F0502020204030204" pitchFamily="34" charset="0"/>
                <a:cs typeface="Calibri" panose="020F0502020204030204" pitchFamily="34" charset="0"/>
              </a:rPr>
              <a:t>Lunule</a:t>
            </a:r>
            <a:endParaRPr lang="zh-CN" altLang="en-US" sz="2000" dirty="0">
              <a:latin typeface="Calibri" panose="020F0502020204030204" pitchFamily="34" charset="0"/>
              <a:cs typeface="Calibri" panose="020F0502020204030204" pitchFamily="34" charset="0"/>
            </a:endParaRPr>
          </a:p>
        </p:txBody>
      </p:sp>
      <p:pic>
        <p:nvPicPr>
          <p:cNvPr id="31" name="图片 30"/>
          <p:cNvPicPr>
            <a:picLocks noChangeAspect="1"/>
          </p:cNvPicPr>
          <p:nvPr/>
        </p:nvPicPr>
        <p:blipFill>
          <a:blip r:embed="rId5"/>
          <a:stretch>
            <a:fillRect/>
          </a:stretch>
        </p:blipFill>
        <p:spPr>
          <a:xfrm>
            <a:off x="1067970" y="1430474"/>
            <a:ext cx="6820989" cy="300549"/>
          </a:xfrm>
          <a:prstGeom prst="rect">
            <a:avLst/>
          </a:prstGeom>
        </p:spPr>
      </p:pic>
      <p:sp>
        <p:nvSpPr>
          <p:cNvPr id="33" name="矩形 32"/>
          <p:cNvSpPr/>
          <p:nvPr/>
        </p:nvSpPr>
        <p:spPr>
          <a:xfrm>
            <a:off x="8317274" y="1949560"/>
            <a:ext cx="3709775" cy="2805063"/>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Moving from single workload to </a:t>
            </a:r>
            <a:r>
              <a:rPr lang="en-US" altLang="zh-CN" sz="2400" b="1" dirty="0">
                <a:solidFill>
                  <a:srgbClr val="FF0000"/>
                </a:solidFill>
                <a:latin typeface="Calibri" panose="020F0502020204030204" pitchFamily="34" charset="0"/>
                <a:cs typeface="Calibri" panose="020F0502020204030204" pitchFamily="34" charset="0"/>
              </a:rPr>
              <a:t>mixed</a:t>
            </a:r>
          </a:p>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4 workloads: CNN, NLP, Web, </a:t>
            </a:r>
            <a:r>
              <a:rPr lang="en-US" altLang="zh-CN" sz="2400" dirty="0" err="1">
                <a:latin typeface="Calibri" panose="020F0502020204030204" pitchFamily="34" charset="0"/>
                <a:cs typeface="Calibri" panose="020F0502020204030204" pitchFamily="34" charset="0"/>
              </a:rPr>
              <a:t>Zipf</a:t>
            </a:r>
            <a:endParaRPr lang="en-US" altLang="zh-CN" sz="2400" dirty="0">
              <a:latin typeface="Calibri" panose="020F0502020204030204" pitchFamily="34" charset="0"/>
              <a:cs typeface="Calibri" panose="020F0502020204030204" pitchFamily="34" charset="0"/>
            </a:endParaRPr>
          </a:p>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25 clients per workload</a:t>
            </a:r>
            <a:endParaRPr lang="zh-CN" altLang="en-US" sz="2400" dirty="0">
              <a:latin typeface="Calibri" panose="020F0502020204030204" pitchFamily="34" charset="0"/>
              <a:cs typeface="Calibri" panose="020F0502020204030204" pitchFamily="34" charset="0"/>
            </a:endParaRPr>
          </a:p>
        </p:txBody>
      </p:sp>
      <p:sp>
        <p:nvSpPr>
          <p:cNvPr id="11" name="圆角矩形 10"/>
          <p:cNvSpPr/>
          <p:nvPr/>
        </p:nvSpPr>
        <p:spPr>
          <a:xfrm>
            <a:off x="7099111" y="3672719"/>
            <a:ext cx="962801" cy="410914"/>
          </a:xfrm>
          <a:prstGeom prst="roundRect">
            <a:avLst/>
          </a:prstGeom>
          <a:noFill/>
          <a:ln w="28575">
            <a:solidFill>
              <a:srgbClr val="D81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chemeClr val="tx1"/>
              </a:solidFill>
              <a:latin typeface="Calibri" panose="020F0502020204030204" pitchFamily="34" charset="0"/>
              <a:cs typeface="Calibri" panose="020F0502020204030204" pitchFamily="34" charset="0"/>
            </a:endParaRPr>
          </a:p>
        </p:txBody>
      </p:sp>
      <p:sp>
        <p:nvSpPr>
          <p:cNvPr id="14" name="圆角矩形 13"/>
          <p:cNvSpPr/>
          <p:nvPr/>
        </p:nvSpPr>
        <p:spPr>
          <a:xfrm>
            <a:off x="1006170" y="5394960"/>
            <a:ext cx="10057742" cy="1117600"/>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altLang="zh-CN" sz="2800" dirty="0" smtClean="0">
                <a:solidFill>
                  <a:schemeClr val="tx1"/>
                </a:solidFill>
                <a:latin typeface="Calibri" panose="020F0502020204030204" pitchFamily="34" charset="0"/>
                <a:cs typeface="Calibri" panose="020F0502020204030204" pitchFamily="34" charset="0"/>
              </a:rPr>
              <a:t>Answer to Q1, 2</a:t>
            </a:r>
            <a:r>
              <a:rPr lang="en-US" altLang="zh-CN" sz="2800" dirty="0">
                <a:solidFill>
                  <a:schemeClr val="tx1"/>
                </a:solidFill>
                <a:latin typeface="Calibri" panose="020F0502020204030204" pitchFamily="34" charset="0"/>
                <a:cs typeface="Calibri" panose="020F0502020204030204" pitchFamily="34" charset="0"/>
              </a:rPr>
              <a:t>: </a:t>
            </a:r>
            <a:r>
              <a:rPr lang="en-US" altLang="zh-CN" sz="2800" dirty="0" err="1">
                <a:solidFill>
                  <a:schemeClr val="tx1"/>
                </a:solidFill>
                <a:latin typeface="Calibri" panose="020F0502020204030204" pitchFamily="34" charset="0"/>
                <a:cs typeface="Calibri" panose="020F0502020204030204" pitchFamily="34" charset="0"/>
              </a:rPr>
              <a:t>Lunule</a:t>
            </a:r>
            <a:r>
              <a:rPr lang="en-US" altLang="zh-CN" sz="2800" dirty="0">
                <a:solidFill>
                  <a:schemeClr val="tx1"/>
                </a:solidFill>
                <a:latin typeface="Calibri" panose="020F0502020204030204" pitchFamily="34" charset="0"/>
                <a:cs typeface="Calibri" panose="020F0502020204030204" pitchFamily="34" charset="0"/>
              </a:rPr>
              <a:t> </a:t>
            </a:r>
            <a:r>
              <a:rPr lang="en-US" altLang="zh-CN" sz="2800" dirty="0" smtClean="0">
                <a:solidFill>
                  <a:schemeClr val="tx1"/>
                </a:solidFill>
                <a:latin typeface="Calibri" panose="020F0502020204030204" pitchFamily="34" charset="0"/>
                <a:cs typeface="Calibri" panose="020F0502020204030204" pitchFamily="34" charset="0"/>
              </a:rPr>
              <a:t>significantly </a:t>
            </a:r>
            <a:r>
              <a:rPr lang="en-US" altLang="zh-CN" sz="2800" dirty="0">
                <a:solidFill>
                  <a:schemeClr val="tx1"/>
                </a:solidFill>
                <a:latin typeface="Calibri" panose="020F0502020204030204" pitchFamily="34" charset="0"/>
                <a:cs typeface="Calibri" panose="020F0502020204030204" pitchFamily="34" charset="0"/>
              </a:rPr>
              <a:t>improve the performance of the cluster by eliminate imbalance.</a:t>
            </a:r>
          </a:p>
        </p:txBody>
      </p:sp>
    </p:spTree>
    <p:extLst>
      <p:ext uri="{BB962C8B-B14F-4D97-AF65-F5344CB8AC3E}">
        <p14:creationId xmlns:p14="http://schemas.microsoft.com/office/powerpoint/2010/main" val="3613749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800" dirty="0"/>
              <a:t>Adaptation of Dynamic Workload/MDSs</a:t>
            </a:r>
            <a:endParaRPr lang="zh-CN" altLang="en-US" sz="3800" dirty="0"/>
          </a:p>
        </p:txBody>
      </p:sp>
      <p:pic>
        <p:nvPicPr>
          <p:cNvPr id="26" name="图片 25"/>
          <p:cNvPicPr>
            <a:picLocks noChangeAspect="1"/>
          </p:cNvPicPr>
          <p:nvPr/>
        </p:nvPicPr>
        <p:blipFill rotWithShape="1">
          <a:blip r:embed="rId3"/>
          <a:srcRect b="90488"/>
          <a:stretch/>
        </p:blipFill>
        <p:spPr>
          <a:xfrm>
            <a:off x="838200" y="1370352"/>
            <a:ext cx="8020665" cy="371186"/>
          </a:xfrm>
          <a:prstGeom prst="rect">
            <a:avLst/>
          </a:prstGeom>
        </p:spPr>
      </p:pic>
      <p:sp>
        <p:nvSpPr>
          <p:cNvPr id="27" name="矩形 26"/>
          <p:cNvSpPr/>
          <p:nvPr/>
        </p:nvSpPr>
        <p:spPr>
          <a:xfrm>
            <a:off x="1229571" y="5057020"/>
            <a:ext cx="2797497" cy="369332"/>
          </a:xfrm>
          <a:prstGeom prst="rect">
            <a:avLst/>
          </a:prstGeom>
        </p:spPr>
        <p:txBody>
          <a:bodyPr wrap="none">
            <a:spAutoFit/>
          </a:bodyPr>
          <a:lstStyle/>
          <a:p>
            <a:r>
              <a:rPr lang="en-US" altLang="zh-CN" dirty="0" err="1" smtClean="0">
                <a:latin typeface="Calibri" panose="020F0502020204030204" pitchFamily="34" charset="0"/>
                <a:cs typeface="Calibri" panose="020F0502020204030204" pitchFamily="34" charset="0"/>
              </a:rPr>
              <a:t>Lunule</a:t>
            </a:r>
            <a:r>
              <a:rPr lang="en-US" altLang="zh-CN" dirty="0" smtClean="0">
                <a:latin typeface="Calibri" panose="020F0502020204030204" pitchFamily="34" charset="0"/>
                <a:cs typeface="Calibri" panose="020F0502020204030204" pitchFamily="34" charset="0"/>
              </a:rPr>
              <a:t>: Dynamic Workloads</a:t>
            </a:r>
            <a:endParaRPr lang="zh-CN" altLang="en-US" dirty="0">
              <a:latin typeface="Calibri" panose="020F0502020204030204" pitchFamily="34" charset="0"/>
              <a:cs typeface="Calibri" panose="020F0502020204030204" pitchFamily="34" charset="0"/>
            </a:endParaRPr>
          </a:p>
        </p:txBody>
      </p:sp>
      <p:sp>
        <p:nvSpPr>
          <p:cNvPr id="28" name="矩形 27"/>
          <p:cNvSpPr/>
          <p:nvPr/>
        </p:nvSpPr>
        <p:spPr>
          <a:xfrm>
            <a:off x="5227322" y="5057020"/>
            <a:ext cx="2334293" cy="369332"/>
          </a:xfrm>
          <a:prstGeom prst="rect">
            <a:avLst/>
          </a:prstGeom>
        </p:spPr>
        <p:txBody>
          <a:bodyPr wrap="none">
            <a:spAutoFit/>
          </a:bodyPr>
          <a:lstStyle/>
          <a:p>
            <a:r>
              <a:rPr lang="en-US" altLang="zh-CN" dirty="0" err="1" smtClean="0">
                <a:latin typeface="Calibri" panose="020F0502020204030204" pitchFamily="34" charset="0"/>
                <a:cs typeface="Calibri" panose="020F0502020204030204" pitchFamily="34" charset="0"/>
              </a:rPr>
              <a:t>Lunule</a:t>
            </a:r>
            <a:r>
              <a:rPr lang="en-US" altLang="zh-CN" dirty="0" smtClean="0">
                <a:latin typeface="Calibri" panose="020F0502020204030204" pitchFamily="34" charset="0"/>
                <a:cs typeface="Calibri" panose="020F0502020204030204" pitchFamily="34" charset="0"/>
              </a:rPr>
              <a:t>: Dynamic MDSs</a:t>
            </a:r>
            <a:endParaRPr lang="zh-CN" altLang="en-US" dirty="0">
              <a:latin typeface="Calibri" panose="020F0502020204030204" pitchFamily="34" charset="0"/>
              <a:cs typeface="Calibri" panose="020F0502020204030204" pitchFamily="34" charset="0"/>
            </a:endParaRPr>
          </a:p>
        </p:txBody>
      </p:sp>
      <p:pic>
        <p:nvPicPr>
          <p:cNvPr id="29" name="图片 28"/>
          <p:cNvPicPr>
            <a:picLocks noChangeAspect="1"/>
          </p:cNvPicPr>
          <p:nvPr/>
        </p:nvPicPr>
        <p:blipFill>
          <a:blip r:embed="rId4"/>
          <a:stretch>
            <a:fillRect/>
          </a:stretch>
        </p:blipFill>
        <p:spPr>
          <a:xfrm>
            <a:off x="838200" y="2313489"/>
            <a:ext cx="3324720" cy="2598923"/>
          </a:xfrm>
          <a:prstGeom prst="rect">
            <a:avLst/>
          </a:prstGeom>
        </p:spPr>
      </p:pic>
      <p:pic>
        <p:nvPicPr>
          <p:cNvPr id="30" name="图片 29"/>
          <p:cNvPicPr>
            <a:picLocks noChangeAspect="1"/>
          </p:cNvPicPr>
          <p:nvPr/>
        </p:nvPicPr>
        <p:blipFill>
          <a:blip r:embed="rId5"/>
          <a:stretch>
            <a:fillRect/>
          </a:stretch>
        </p:blipFill>
        <p:spPr>
          <a:xfrm>
            <a:off x="4810339" y="2313489"/>
            <a:ext cx="3314131" cy="2598923"/>
          </a:xfrm>
          <a:prstGeom prst="rect">
            <a:avLst/>
          </a:prstGeom>
        </p:spPr>
      </p:pic>
      <p:cxnSp>
        <p:nvCxnSpPr>
          <p:cNvPr id="31" name="直接箭头连接符 30"/>
          <p:cNvCxnSpPr/>
          <p:nvPr/>
        </p:nvCxnSpPr>
        <p:spPr>
          <a:xfrm flipH="1">
            <a:off x="1990165" y="2301668"/>
            <a:ext cx="585118" cy="893350"/>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2450122" y="2301668"/>
            <a:ext cx="404554" cy="526412"/>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2894004" y="2282215"/>
            <a:ext cx="250324" cy="380455"/>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圆角矩形 33"/>
          <p:cNvSpPr/>
          <p:nvPr/>
        </p:nvSpPr>
        <p:spPr>
          <a:xfrm>
            <a:off x="2330245" y="1948875"/>
            <a:ext cx="1762911" cy="333340"/>
          </a:xfrm>
          <a:prstGeom prst="roundRect">
            <a:avLst/>
          </a:prstGeom>
          <a:solidFill>
            <a:schemeClr val="accent6">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000" dirty="0" smtClean="0">
                <a:solidFill>
                  <a:schemeClr val="tx1"/>
                </a:solidFill>
                <a:latin typeface="Calibri" panose="020F0502020204030204" pitchFamily="34" charset="0"/>
                <a:cs typeface="Calibri" panose="020F0502020204030204" pitchFamily="34" charset="0"/>
              </a:rPr>
              <a:t>add workload</a:t>
            </a:r>
            <a:endParaRPr lang="en-US" altLang="zh-CN" sz="2000" dirty="0">
              <a:solidFill>
                <a:schemeClr val="tx1"/>
              </a:solidFill>
              <a:latin typeface="Calibri" panose="020F0502020204030204" pitchFamily="34" charset="0"/>
              <a:cs typeface="Calibri" panose="020F0502020204030204" pitchFamily="34" charset="0"/>
            </a:endParaRPr>
          </a:p>
        </p:txBody>
      </p:sp>
      <p:sp>
        <p:nvSpPr>
          <p:cNvPr id="41" name="矩形 40"/>
          <p:cNvSpPr/>
          <p:nvPr/>
        </p:nvSpPr>
        <p:spPr>
          <a:xfrm>
            <a:off x="8403864" y="2290217"/>
            <a:ext cx="3666216" cy="1754326"/>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Dynamically add MDS/ Client at runtime</a:t>
            </a:r>
          </a:p>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Workload: </a:t>
            </a:r>
            <a:r>
              <a:rPr lang="en-US" altLang="zh-CN" sz="2400" dirty="0" err="1">
                <a:latin typeface="Calibri" panose="020F0502020204030204" pitchFamily="34" charset="0"/>
                <a:cs typeface="Calibri" panose="020F0502020204030204" pitchFamily="34" charset="0"/>
              </a:rPr>
              <a:t>Zipfian</a:t>
            </a:r>
            <a:endParaRPr lang="en-US" altLang="zh-CN" sz="2400" dirty="0">
              <a:latin typeface="Calibri" panose="020F0502020204030204" pitchFamily="34" charset="0"/>
              <a:cs typeface="Calibri" panose="020F0502020204030204" pitchFamily="34" charset="0"/>
            </a:endParaRPr>
          </a:p>
        </p:txBody>
      </p:sp>
      <p:sp>
        <p:nvSpPr>
          <p:cNvPr id="42" name="圆角矩形 41"/>
          <p:cNvSpPr/>
          <p:nvPr/>
        </p:nvSpPr>
        <p:spPr>
          <a:xfrm>
            <a:off x="838200" y="5570960"/>
            <a:ext cx="3444452" cy="680865"/>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smtClean="0">
                <a:solidFill>
                  <a:schemeClr val="tx1"/>
                </a:solidFill>
                <a:latin typeface="Calibri" panose="020F0502020204030204" pitchFamily="34" charset="0"/>
                <a:cs typeface="Calibri" panose="020F0502020204030204" pitchFamily="34" charset="0"/>
              </a:rPr>
              <a:t>Load increase together</a:t>
            </a:r>
            <a:endParaRPr lang="en-US" altLang="zh-CN"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68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a:srcRect b="90488"/>
          <a:stretch/>
        </p:blipFill>
        <p:spPr>
          <a:xfrm>
            <a:off x="838200" y="1370352"/>
            <a:ext cx="8020665" cy="371186"/>
          </a:xfrm>
          <a:prstGeom prst="rect">
            <a:avLst/>
          </a:prstGeom>
        </p:spPr>
      </p:pic>
      <p:sp>
        <p:nvSpPr>
          <p:cNvPr id="23" name="矩形 22"/>
          <p:cNvSpPr/>
          <p:nvPr/>
        </p:nvSpPr>
        <p:spPr>
          <a:xfrm>
            <a:off x="1229571" y="5057020"/>
            <a:ext cx="2797497" cy="369332"/>
          </a:xfrm>
          <a:prstGeom prst="rect">
            <a:avLst/>
          </a:prstGeom>
        </p:spPr>
        <p:txBody>
          <a:bodyPr wrap="none">
            <a:spAutoFit/>
          </a:bodyPr>
          <a:lstStyle/>
          <a:p>
            <a:r>
              <a:rPr lang="en-US" altLang="zh-CN" dirty="0" err="1" smtClean="0">
                <a:latin typeface="Calibri" panose="020F0502020204030204" pitchFamily="34" charset="0"/>
                <a:cs typeface="Calibri" panose="020F0502020204030204" pitchFamily="34" charset="0"/>
              </a:rPr>
              <a:t>Lunule</a:t>
            </a:r>
            <a:r>
              <a:rPr lang="en-US" altLang="zh-CN" dirty="0" smtClean="0">
                <a:latin typeface="Calibri" panose="020F0502020204030204" pitchFamily="34" charset="0"/>
                <a:cs typeface="Calibri" panose="020F0502020204030204" pitchFamily="34" charset="0"/>
              </a:rPr>
              <a:t>: Dynamic Workloads</a:t>
            </a:r>
            <a:endParaRPr lang="zh-CN" altLang="en-US" dirty="0">
              <a:latin typeface="Calibri" panose="020F0502020204030204" pitchFamily="34" charset="0"/>
              <a:cs typeface="Calibri" panose="020F0502020204030204" pitchFamily="34" charset="0"/>
            </a:endParaRPr>
          </a:p>
        </p:txBody>
      </p:sp>
      <p:sp>
        <p:nvSpPr>
          <p:cNvPr id="24" name="矩形 23"/>
          <p:cNvSpPr/>
          <p:nvPr/>
        </p:nvSpPr>
        <p:spPr>
          <a:xfrm>
            <a:off x="5227322" y="5057020"/>
            <a:ext cx="2334293" cy="369332"/>
          </a:xfrm>
          <a:prstGeom prst="rect">
            <a:avLst/>
          </a:prstGeom>
        </p:spPr>
        <p:txBody>
          <a:bodyPr wrap="none">
            <a:spAutoFit/>
          </a:bodyPr>
          <a:lstStyle/>
          <a:p>
            <a:r>
              <a:rPr lang="en-US" altLang="zh-CN" dirty="0" err="1" smtClean="0">
                <a:latin typeface="Calibri" panose="020F0502020204030204" pitchFamily="34" charset="0"/>
                <a:cs typeface="Calibri" panose="020F0502020204030204" pitchFamily="34" charset="0"/>
              </a:rPr>
              <a:t>Lunule</a:t>
            </a:r>
            <a:r>
              <a:rPr lang="en-US" altLang="zh-CN" dirty="0" smtClean="0">
                <a:latin typeface="Calibri" panose="020F0502020204030204" pitchFamily="34" charset="0"/>
                <a:cs typeface="Calibri" panose="020F0502020204030204" pitchFamily="34" charset="0"/>
              </a:rPr>
              <a:t>: Dynamic MDSs</a:t>
            </a:r>
            <a:endParaRPr lang="zh-CN" altLang="en-US" dirty="0">
              <a:latin typeface="Calibri" panose="020F0502020204030204" pitchFamily="34" charset="0"/>
              <a:cs typeface="Calibri" panose="020F0502020204030204" pitchFamily="34" charset="0"/>
            </a:endParaRPr>
          </a:p>
        </p:txBody>
      </p:sp>
      <p:pic>
        <p:nvPicPr>
          <p:cNvPr id="25" name="图片 24"/>
          <p:cNvPicPr>
            <a:picLocks noChangeAspect="1"/>
          </p:cNvPicPr>
          <p:nvPr/>
        </p:nvPicPr>
        <p:blipFill>
          <a:blip r:embed="rId4"/>
          <a:stretch>
            <a:fillRect/>
          </a:stretch>
        </p:blipFill>
        <p:spPr>
          <a:xfrm>
            <a:off x="838200" y="2313489"/>
            <a:ext cx="3324720" cy="2598923"/>
          </a:xfrm>
          <a:prstGeom prst="rect">
            <a:avLst/>
          </a:prstGeom>
        </p:spPr>
      </p:pic>
      <p:pic>
        <p:nvPicPr>
          <p:cNvPr id="26" name="图片 25"/>
          <p:cNvPicPr>
            <a:picLocks noChangeAspect="1"/>
          </p:cNvPicPr>
          <p:nvPr/>
        </p:nvPicPr>
        <p:blipFill>
          <a:blip r:embed="rId5"/>
          <a:stretch>
            <a:fillRect/>
          </a:stretch>
        </p:blipFill>
        <p:spPr>
          <a:xfrm>
            <a:off x="4810339" y="2313489"/>
            <a:ext cx="3314131" cy="2598923"/>
          </a:xfrm>
          <a:prstGeom prst="rect">
            <a:avLst/>
          </a:prstGeom>
        </p:spPr>
      </p:pic>
      <p:cxnSp>
        <p:nvCxnSpPr>
          <p:cNvPr id="27" name="直接箭头连接符 26"/>
          <p:cNvCxnSpPr/>
          <p:nvPr/>
        </p:nvCxnSpPr>
        <p:spPr>
          <a:xfrm flipH="1">
            <a:off x="1990165" y="2301668"/>
            <a:ext cx="585118" cy="893350"/>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2450122" y="2301668"/>
            <a:ext cx="404554" cy="526412"/>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2894004" y="2282215"/>
            <a:ext cx="250324" cy="380455"/>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2330245" y="1948875"/>
            <a:ext cx="1762911" cy="333340"/>
          </a:xfrm>
          <a:prstGeom prst="roundRect">
            <a:avLst/>
          </a:prstGeom>
          <a:solidFill>
            <a:schemeClr val="accent6">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000" dirty="0" smtClean="0">
                <a:solidFill>
                  <a:schemeClr val="tx1"/>
                </a:solidFill>
                <a:latin typeface="Calibri" panose="020F0502020204030204" pitchFamily="34" charset="0"/>
                <a:cs typeface="Calibri" panose="020F0502020204030204" pitchFamily="34" charset="0"/>
              </a:rPr>
              <a:t>add workload</a:t>
            </a:r>
            <a:endParaRPr lang="en-US" altLang="zh-CN" sz="2000" dirty="0">
              <a:solidFill>
                <a:schemeClr val="tx1"/>
              </a:solidFill>
              <a:latin typeface="Calibri" panose="020F0502020204030204" pitchFamily="34" charset="0"/>
              <a:cs typeface="Calibri" panose="020F0502020204030204" pitchFamily="34" charset="0"/>
            </a:endParaRPr>
          </a:p>
        </p:txBody>
      </p:sp>
      <p:sp>
        <p:nvSpPr>
          <p:cNvPr id="2" name="标题 1"/>
          <p:cNvSpPr>
            <a:spLocks noGrp="1"/>
          </p:cNvSpPr>
          <p:nvPr>
            <p:ph type="title"/>
          </p:nvPr>
        </p:nvSpPr>
        <p:spPr/>
        <p:txBody>
          <a:bodyPr>
            <a:normAutofit/>
          </a:bodyPr>
          <a:lstStyle/>
          <a:p>
            <a:r>
              <a:rPr lang="en-US" altLang="zh-CN" sz="3800" dirty="0"/>
              <a:t>Adaptation of Dynamic Workload/MDSs</a:t>
            </a:r>
            <a:endParaRPr lang="zh-CN" altLang="en-US" sz="3800" dirty="0"/>
          </a:p>
        </p:txBody>
      </p:sp>
      <p:cxnSp>
        <p:nvCxnSpPr>
          <p:cNvPr id="16" name="直接箭头连接符 15"/>
          <p:cNvCxnSpPr/>
          <p:nvPr/>
        </p:nvCxnSpPr>
        <p:spPr>
          <a:xfrm flipH="1">
            <a:off x="6033769" y="2323184"/>
            <a:ext cx="310931" cy="425159"/>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6467404" y="2333016"/>
            <a:ext cx="415178" cy="515038"/>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6033769" y="1953520"/>
            <a:ext cx="1364456" cy="333340"/>
          </a:xfrm>
          <a:prstGeom prst="roundRect">
            <a:avLst/>
          </a:prstGeom>
          <a:solidFill>
            <a:schemeClr val="accent6">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000" dirty="0" smtClean="0">
                <a:solidFill>
                  <a:schemeClr val="tx1"/>
                </a:solidFill>
                <a:latin typeface="Calibri" panose="020F0502020204030204" pitchFamily="34" charset="0"/>
                <a:cs typeface="Calibri" panose="020F0502020204030204" pitchFamily="34" charset="0"/>
              </a:rPr>
              <a:t>add MDS</a:t>
            </a:r>
            <a:endParaRPr lang="en-US" altLang="zh-CN" sz="2000" dirty="0">
              <a:solidFill>
                <a:schemeClr val="tx1"/>
              </a:solidFill>
              <a:latin typeface="Calibri" panose="020F0502020204030204" pitchFamily="34" charset="0"/>
              <a:cs typeface="Calibri" panose="020F0502020204030204" pitchFamily="34" charset="0"/>
            </a:endParaRPr>
          </a:p>
        </p:txBody>
      </p:sp>
      <p:sp>
        <p:nvSpPr>
          <p:cNvPr id="34" name="矩形 33"/>
          <p:cNvSpPr/>
          <p:nvPr/>
        </p:nvSpPr>
        <p:spPr>
          <a:xfrm>
            <a:off x="8403864" y="2290217"/>
            <a:ext cx="3666216" cy="1754326"/>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Dynamically add MDS/ Client at runtime</a:t>
            </a:r>
          </a:p>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Workload: </a:t>
            </a:r>
            <a:r>
              <a:rPr lang="en-US" altLang="zh-CN" sz="2400" dirty="0" err="1">
                <a:latin typeface="Calibri" panose="020F0502020204030204" pitchFamily="34" charset="0"/>
                <a:cs typeface="Calibri" panose="020F0502020204030204" pitchFamily="34" charset="0"/>
              </a:rPr>
              <a:t>Zipfian</a:t>
            </a:r>
            <a:endParaRPr lang="en-US" altLang="zh-CN" sz="2400" dirty="0">
              <a:latin typeface="Calibri" panose="020F0502020204030204" pitchFamily="34" charset="0"/>
              <a:cs typeface="Calibri" panose="020F0502020204030204" pitchFamily="34" charset="0"/>
            </a:endParaRPr>
          </a:p>
        </p:txBody>
      </p:sp>
      <p:sp>
        <p:nvSpPr>
          <p:cNvPr id="35" name="圆角矩形 34"/>
          <p:cNvSpPr/>
          <p:nvPr/>
        </p:nvSpPr>
        <p:spPr>
          <a:xfrm>
            <a:off x="838200" y="5570960"/>
            <a:ext cx="3444452" cy="680865"/>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smtClean="0">
                <a:solidFill>
                  <a:schemeClr val="tx1"/>
                </a:solidFill>
                <a:latin typeface="Calibri" panose="020F0502020204030204" pitchFamily="34" charset="0"/>
                <a:cs typeface="Calibri" panose="020F0502020204030204" pitchFamily="34" charset="0"/>
              </a:rPr>
              <a:t>Load increase together</a:t>
            </a:r>
            <a:endParaRPr lang="en-US" altLang="zh-CN" sz="2400" dirty="0">
              <a:solidFill>
                <a:schemeClr val="tx1"/>
              </a:solidFill>
              <a:latin typeface="Calibri" panose="020F0502020204030204" pitchFamily="34" charset="0"/>
              <a:cs typeface="Calibri" panose="020F0502020204030204" pitchFamily="34" charset="0"/>
            </a:endParaRPr>
          </a:p>
        </p:txBody>
      </p:sp>
      <p:sp>
        <p:nvSpPr>
          <p:cNvPr id="36" name="圆角矩形 35"/>
          <p:cNvSpPr/>
          <p:nvPr/>
        </p:nvSpPr>
        <p:spPr>
          <a:xfrm>
            <a:off x="4959412" y="5570959"/>
            <a:ext cx="3444452" cy="680865"/>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smtClean="0">
                <a:solidFill>
                  <a:schemeClr val="tx1"/>
                </a:solidFill>
                <a:latin typeface="Calibri" panose="020F0502020204030204" pitchFamily="34" charset="0"/>
                <a:cs typeface="Calibri" panose="020F0502020204030204" pitchFamily="34" charset="0"/>
              </a:rPr>
              <a:t>Load </a:t>
            </a:r>
            <a:r>
              <a:rPr lang="en-US" altLang="zh-CN" sz="2400" dirty="0">
                <a:solidFill>
                  <a:schemeClr val="tx1"/>
                </a:solidFill>
                <a:latin typeface="Calibri" panose="020F0502020204030204" pitchFamily="34" charset="0"/>
                <a:cs typeface="Calibri" panose="020F0502020204030204" pitchFamily="34" charset="0"/>
              </a:rPr>
              <a:t>balance timely</a:t>
            </a:r>
          </a:p>
        </p:txBody>
      </p:sp>
    </p:spTree>
    <p:extLst>
      <p:ext uri="{BB962C8B-B14F-4D97-AF65-F5344CB8AC3E}">
        <p14:creationId xmlns:p14="http://schemas.microsoft.com/office/powerpoint/2010/main" val="29711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a:srcRect b="90488"/>
          <a:stretch/>
        </p:blipFill>
        <p:spPr>
          <a:xfrm>
            <a:off x="838200" y="1370352"/>
            <a:ext cx="8020665" cy="371186"/>
          </a:xfrm>
          <a:prstGeom prst="rect">
            <a:avLst/>
          </a:prstGeom>
        </p:spPr>
      </p:pic>
      <p:sp>
        <p:nvSpPr>
          <p:cNvPr id="23" name="矩形 22"/>
          <p:cNvSpPr/>
          <p:nvPr/>
        </p:nvSpPr>
        <p:spPr>
          <a:xfrm>
            <a:off x="1229571" y="5057020"/>
            <a:ext cx="2797497" cy="369332"/>
          </a:xfrm>
          <a:prstGeom prst="rect">
            <a:avLst/>
          </a:prstGeom>
        </p:spPr>
        <p:txBody>
          <a:bodyPr wrap="none">
            <a:spAutoFit/>
          </a:bodyPr>
          <a:lstStyle/>
          <a:p>
            <a:r>
              <a:rPr lang="en-US" altLang="zh-CN" dirty="0" err="1" smtClean="0">
                <a:latin typeface="Calibri" panose="020F0502020204030204" pitchFamily="34" charset="0"/>
                <a:cs typeface="Calibri" panose="020F0502020204030204" pitchFamily="34" charset="0"/>
              </a:rPr>
              <a:t>Lunule</a:t>
            </a:r>
            <a:r>
              <a:rPr lang="en-US" altLang="zh-CN" dirty="0" smtClean="0">
                <a:latin typeface="Calibri" panose="020F0502020204030204" pitchFamily="34" charset="0"/>
                <a:cs typeface="Calibri" panose="020F0502020204030204" pitchFamily="34" charset="0"/>
              </a:rPr>
              <a:t>: Dynamic Workloads</a:t>
            </a:r>
            <a:endParaRPr lang="zh-CN" altLang="en-US" dirty="0">
              <a:latin typeface="Calibri" panose="020F0502020204030204" pitchFamily="34" charset="0"/>
              <a:cs typeface="Calibri" panose="020F0502020204030204" pitchFamily="34" charset="0"/>
            </a:endParaRPr>
          </a:p>
        </p:txBody>
      </p:sp>
      <p:sp>
        <p:nvSpPr>
          <p:cNvPr id="24" name="矩形 23"/>
          <p:cNvSpPr/>
          <p:nvPr/>
        </p:nvSpPr>
        <p:spPr>
          <a:xfrm>
            <a:off x="5227322" y="5057020"/>
            <a:ext cx="2334293" cy="369332"/>
          </a:xfrm>
          <a:prstGeom prst="rect">
            <a:avLst/>
          </a:prstGeom>
        </p:spPr>
        <p:txBody>
          <a:bodyPr wrap="none">
            <a:spAutoFit/>
          </a:bodyPr>
          <a:lstStyle/>
          <a:p>
            <a:r>
              <a:rPr lang="en-US" altLang="zh-CN" dirty="0" err="1" smtClean="0">
                <a:latin typeface="Calibri" panose="020F0502020204030204" pitchFamily="34" charset="0"/>
                <a:cs typeface="Calibri" panose="020F0502020204030204" pitchFamily="34" charset="0"/>
              </a:rPr>
              <a:t>Lunule</a:t>
            </a:r>
            <a:r>
              <a:rPr lang="en-US" altLang="zh-CN" dirty="0" smtClean="0">
                <a:latin typeface="Calibri" panose="020F0502020204030204" pitchFamily="34" charset="0"/>
                <a:cs typeface="Calibri" panose="020F0502020204030204" pitchFamily="34" charset="0"/>
              </a:rPr>
              <a:t>: Dynamic MDSs</a:t>
            </a:r>
            <a:endParaRPr lang="zh-CN" altLang="en-US" dirty="0">
              <a:latin typeface="Calibri" panose="020F0502020204030204" pitchFamily="34" charset="0"/>
              <a:cs typeface="Calibri" panose="020F0502020204030204" pitchFamily="34" charset="0"/>
            </a:endParaRPr>
          </a:p>
        </p:txBody>
      </p:sp>
      <p:pic>
        <p:nvPicPr>
          <p:cNvPr id="25" name="图片 24"/>
          <p:cNvPicPr>
            <a:picLocks noChangeAspect="1"/>
          </p:cNvPicPr>
          <p:nvPr/>
        </p:nvPicPr>
        <p:blipFill>
          <a:blip r:embed="rId4"/>
          <a:stretch>
            <a:fillRect/>
          </a:stretch>
        </p:blipFill>
        <p:spPr>
          <a:xfrm>
            <a:off x="838200" y="2313489"/>
            <a:ext cx="3324720" cy="2598923"/>
          </a:xfrm>
          <a:prstGeom prst="rect">
            <a:avLst/>
          </a:prstGeom>
        </p:spPr>
      </p:pic>
      <p:pic>
        <p:nvPicPr>
          <p:cNvPr id="26" name="图片 25"/>
          <p:cNvPicPr>
            <a:picLocks noChangeAspect="1"/>
          </p:cNvPicPr>
          <p:nvPr/>
        </p:nvPicPr>
        <p:blipFill>
          <a:blip r:embed="rId5"/>
          <a:stretch>
            <a:fillRect/>
          </a:stretch>
        </p:blipFill>
        <p:spPr>
          <a:xfrm>
            <a:off x="4810339" y="2313489"/>
            <a:ext cx="3314131" cy="2598923"/>
          </a:xfrm>
          <a:prstGeom prst="rect">
            <a:avLst/>
          </a:prstGeom>
        </p:spPr>
      </p:pic>
      <p:cxnSp>
        <p:nvCxnSpPr>
          <p:cNvPr id="27" name="直接箭头连接符 26"/>
          <p:cNvCxnSpPr/>
          <p:nvPr/>
        </p:nvCxnSpPr>
        <p:spPr>
          <a:xfrm flipH="1">
            <a:off x="1990165" y="2301668"/>
            <a:ext cx="585118" cy="893350"/>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2450122" y="2301668"/>
            <a:ext cx="404554" cy="526412"/>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2894004" y="2282215"/>
            <a:ext cx="250324" cy="380455"/>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2330245" y="1948875"/>
            <a:ext cx="1762911" cy="333340"/>
          </a:xfrm>
          <a:prstGeom prst="roundRect">
            <a:avLst/>
          </a:prstGeom>
          <a:solidFill>
            <a:schemeClr val="accent6">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000" dirty="0" smtClean="0">
                <a:solidFill>
                  <a:schemeClr val="tx1"/>
                </a:solidFill>
                <a:latin typeface="Calibri" panose="020F0502020204030204" pitchFamily="34" charset="0"/>
                <a:cs typeface="Calibri" panose="020F0502020204030204" pitchFamily="34" charset="0"/>
              </a:rPr>
              <a:t>add workload</a:t>
            </a:r>
            <a:endParaRPr lang="en-US" altLang="zh-CN" sz="2000" dirty="0">
              <a:solidFill>
                <a:schemeClr val="tx1"/>
              </a:solidFill>
              <a:latin typeface="Calibri" panose="020F0502020204030204" pitchFamily="34" charset="0"/>
              <a:cs typeface="Calibri" panose="020F0502020204030204" pitchFamily="34" charset="0"/>
            </a:endParaRPr>
          </a:p>
        </p:txBody>
      </p:sp>
      <p:sp>
        <p:nvSpPr>
          <p:cNvPr id="2" name="标题 1"/>
          <p:cNvSpPr>
            <a:spLocks noGrp="1"/>
          </p:cNvSpPr>
          <p:nvPr>
            <p:ph type="title"/>
          </p:nvPr>
        </p:nvSpPr>
        <p:spPr/>
        <p:txBody>
          <a:bodyPr>
            <a:normAutofit/>
          </a:bodyPr>
          <a:lstStyle/>
          <a:p>
            <a:r>
              <a:rPr lang="en-US" altLang="zh-CN" sz="3800" dirty="0"/>
              <a:t>Adaptation of Dynamic Workload/MDSs</a:t>
            </a:r>
            <a:endParaRPr lang="zh-CN" altLang="en-US" sz="3800" dirty="0"/>
          </a:p>
        </p:txBody>
      </p:sp>
      <p:cxnSp>
        <p:nvCxnSpPr>
          <p:cNvPr id="16" name="直接箭头连接符 15"/>
          <p:cNvCxnSpPr/>
          <p:nvPr/>
        </p:nvCxnSpPr>
        <p:spPr>
          <a:xfrm flipH="1">
            <a:off x="6033769" y="2323184"/>
            <a:ext cx="310931" cy="425159"/>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6467404" y="2333016"/>
            <a:ext cx="415178" cy="515038"/>
          </a:xfrm>
          <a:prstGeom prst="straightConnector1">
            <a:avLst/>
          </a:prstGeom>
          <a:ln w="38100">
            <a:solidFill>
              <a:srgbClr val="D81E0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6033769" y="1953520"/>
            <a:ext cx="1364456" cy="333340"/>
          </a:xfrm>
          <a:prstGeom prst="roundRect">
            <a:avLst/>
          </a:prstGeom>
          <a:solidFill>
            <a:schemeClr val="accent6">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000" dirty="0" smtClean="0">
                <a:solidFill>
                  <a:schemeClr val="tx1"/>
                </a:solidFill>
                <a:latin typeface="Calibri" panose="020F0502020204030204" pitchFamily="34" charset="0"/>
                <a:cs typeface="Calibri" panose="020F0502020204030204" pitchFamily="34" charset="0"/>
              </a:rPr>
              <a:t>add MDS</a:t>
            </a:r>
            <a:endParaRPr lang="en-US" altLang="zh-CN" sz="2000" dirty="0">
              <a:solidFill>
                <a:schemeClr val="tx1"/>
              </a:solidFill>
              <a:latin typeface="Calibri" panose="020F0502020204030204" pitchFamily="34" charset="0"/>
              <a:cs typeface="Calibri" panose="020F0502020204030204" pitchFamily="34" charset="0"/>
            </a:endParaRPr>
          </a:p>
        </p:txBody>
      </p:sp>
      <p:sp>
        <p:nvSpPr>
          <p:cNvPr id="34" name="矩形 33"/>
          <p:cNvSpPr/>
          <p:nvPr/>
        </p:nvSpPr>
        <p:spPr>
          <a:xfrm>
            <a:off x="8403864" y="2290217"/>
            <a:ext cx="3666216" cy="1754326"/>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Dynamically add MDS/ Client at runtime</a:t>
            </a:r>
          </a:p>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Workload: </a:t>
            </a:r>
            <a:r>
              <a:rPr lang="en-US" altLang="zh-CN" sz="2400" dirty="0" err="1">
                <a:latin typeface="Calibri" panose="020F0502020204030204" pitchFamily="34" charset="0"/>
                <a:cs typeface="Calibri" panose="020F0502020204030204" pitchFamily="34" charset="0"/>
              </a:rPr>
              <a:t>Zipfian</a:t>
            </a:r>
            <a:endParaRPr lang="en-US" altLang="zh-CN" sz="2400" dirty="0">
              <a:latin typeface="Calibri" panose="020F0502020204030204" pitchFamily="34" charset="0"/>
              <a:cs typeface="Calibri" panose="020F0502020204030204" pitchFamily="34" charset="0"/>
            </a:endParaRPr>
          </a:p>
        </p:txBody>
      </p:sp>
      <p:sp>
        <p:nvSpPr>
          <p:cNvPr id="20" name="圆角矩形 19"/>
          <p:cNvSpPr/>
          <p:nvPr/>
        </p:nvSpPr>
        <p:spPr>
          <a:xfrm>
            <a:off x="1004898" y="5570960"/>
            <a:ext cx="10057742" cy="1117600"/>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altLang="zh-CN" sz="2800" dirty="0" smtClean="0">
                <a:solidFill>
                  <a:schemeClr val="tx1"/>
                </a:solidFill>
                <a:latin typeface="Calibri" panose="020F0502020204030204" pitchFamily="34" charset="0"/>
                <a:cs typeface="Calibri" panose="020F0502020204030204" pitchFamily="34" charset="0"/>
              </a:rPr>
              <a:t>Answer to Q3: </a:t>
            </a:r>
            <a:r>
              <a:rPr lang="en-US" altLang="zh-CN" sz="2800" dirty="0" err="1" smtClean="0">
                <a:solidFill>
                  <a:schemeClr val="tx1"/>
                </a:solidFill>
                <a:latin typeface="Calibri" panose="020F0502020204030204" pitchFamily="34" charset="0"/>
                <a:cs typeface="Calibri" panose="020F0502020204030204" pitchFamily="34" charset="0"/>
              </a:rPr>
              <a:t>Lunule</a:t>
            </a:r>
            <a:r>
              <a:rPr lang="en-US" altLang="zh-CN" sz="2800" dirty="0" smtClean="0">
                <a:solidFill>
                  <a:schemeClr val="tx1"/>
                </a:solidFill>
                <a:latin typeface="Calibri" panose="020F0502020204030204" pitchFamily="34" charset="0"/>
                <a:cs typeface="Calibri" panose="020F0502020204030204" pitchFamily="34" charset="0"/>
              </a:rPr>
              <a:t> well adapts to </a:t>
            </a:r>
            <a:r>
              <a:rPr lang="en-US" altLang="zh-CN" sz="2800" dirty="0">
                <a:solidFill>
                  <a:schemeClr val="tx1"/>
                </a:solidFill>
                <a:latin typeface="Calibri" panose="020F0502020204030204" pitchFamily="34" charset="0"/>
                <a:cs typeface="Calibri" panose="020F0502020204030204" pitchFamily="34" charset="0"/>
              </a:rPr>
              <a:t>changes </a:t>
            </a:r>
            <a:r>
              <a:rPr lang="en-US" altLang="zh-CN" sz="2800" dirty="0" smtClean="0">
                <a:solidFill>
                  <a:schemeClr val="tx1"/>
                </a:solidFill>
                <a:latin typeface="Calibri" panose="020F0502020204030204" pitchFamily="34" charset="0"/>
                <a:cs typeface="Calibri" panose="020F0502020204030204" pitchFamily="34" charset="0"/>
              </a:rPr>
              <a:t>of </a:t>
            </a:r>
            <a:r>
              <a:rPr lang="en-US" altLang="zh-CN" sz="2800" dirty="0">
                <a:solidFill>
                  <a:schemeClr val="tx1"/>
                </a:solidFill>
                <a:latin typeface="Calibri" panose="020F0502020204030204" pitchFamily="34" charset="0"/>
                <a:cs typeface="Calibri" panose="020F0502020204030204" pitchFamily="34" charset="0"/>
              </a:rPr>
              <a:t>cluster expanding and denser </a:t>
            </a:r>
            <a:r>
              <a:rPr lang="en-US" altLang="zh-CN" sz="2800" dirty="0" smtClean="0">
                <a:solidFill>
                  <a:schemeClr val="tx1"/>
                </a:solidFill>
                <a:latin typeface="Calibri" panose="020F0502020204030204" pitchFamily="34" charset="0"/>
                <a:cs typeface="Calibri" panose="020F0502020204030204" pitchFamily="34" charset="0"/>
              </a:rPr>
              <a:t>workloads.</a:t>
            </a:r>
            <a:endParaRPr lang="en-US" altLang="zh-CN"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673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内容占位符 2"/>
          <p:cNvSpPr>
            <a:spLocks noGrp="1"/>
          </p:cNvSpPr>
          <p:nvPr>
            <p:ph idx="1"/>
          </p:nvPr>
        </p:nvSpPr>
        <p:spPr>
          <a:xfrm>
            <a:off x="838200" y="1248045"/>
            <a:ext cx="11353800" cy="4963126"/>
          </a:xfrm>
        </p:spPr>
        <p:txBody>
          <a:bodyPr>
            <a:normAutofit/>
          </a:bodyPr>
          <a:lstStyle/>
          <a:p>
            <a:r>
              <a:rPr lang="en-US" altLang="zh-CN" sz="2800" dirty="0"/>
              <a:t>Maintain multiple MDSs, each hosting a set of metadata </a:t>
            </a:r>
            <a:r>
              <a:rPr lang="en-US" altLang="zh-CN" sz="2800" dirty="0" smtClean="0"/>
              <a:t>partitions</a:t>
            </a:r>
            <a:endParaRPr lang="en-US" altLang="zh-CN" sz="2800" dirty="0"/>
          </a:p>
          <a:p>
            <a:r>
              <a:rPr lang="en-US" altLang="zh-CN" sz="2800" dirty="0" smtClean="0"/>
              <a:t>Mainstream partitioning methods: Hash or Subtree partition</a:t>
            </a:r>
            <a:endParaRPr lang="en-US" altLang="zh-CN" sz="2800" dirty="0"/>
          </a:p>
        </p:txBody>
      </p:sp>
      <p:sp>
        <p:nvSpPr>
          <p:cNvPr id="2" name="标题 1"/>
          <p:cNvSpPr>
            <a:spLocks noGrp="1"/>
          </p:cNvSpPr>
          <p:nvPr>
            <p:ph type="title"/>
          </p:nvPr>
        </p:nvSpPr>
        <p:spPr/>
        <p:txBody>
          <a:bodyPr/>
          <a:lstStyle/>
          <a:p>
            <a:r>
              <a:rPr lang="en-US" altLang="zh-CN" dirty="0"/>
              <a:t>Scaling Metadata Service in DFSs</a:t>
            </a:r>
            <a:endParaRPr lang="zh-CN" altLang="en-US" dirty="0"/>
          </a:p>
        </p:txBody>
      </p:sp>
      <p:grpSp>
        <p:nvGrpSpPr>
          <p:cNvPr id="7" name="组合 6"/>
          <p:cNvGrpSpPr/>
          <p:nvPr/>
        </p:nvGrpSpPr>
        <p:grpSpPr>
          <a:xfrm>
            <a:off x="1119370" y="3110316"/>
            <a:ext cx="9556955" cy="2883472"/>
            <a:chOff x="1119370" y="3110316"/>
            <a:chExt cx="9556955" cy="2883472"/>
          </a:xfrm>
        </p:grpSpPr>
        <p:sp>
          <p:nvSpPr>
            <p:cNvPr id="4" name="五边形 3"/>
            <p:cNvSpPr/>
            <p:nvPr/>
          </p:nvSpPr>
          <p:spPr>
            <a:xfrm>
              <a:off x="1119370" y="4568190"/>
              <a:ext cx="9556955" cy="481781"/>
            </a:xfrm>
            <a:prstGeom prst="homePlate">
              <a:avLst/>
            </a:prstGeom>
            <a:solidFill>
              <a:schemeClr val="bg1">
                <a:lumMod val="85000"/>
              </a:schemeClr>
            </a:solid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nvGrpSpPr>
            <p:cNvPr id="77" name="组合 76"/>
            <p:cNvGrpSpPr/>
            <p:nvPr/>
          </p:nvGrpSpPr>
          <p:grpSpPr>
            <a:xfrm>
              <a:off x="1367020" y="3110316"/>
              <a:ext cx="1224113" cy="1820588"/>
              <a:chOff x="1347970" y="3003732"/>
              <a:chExt cx="1224113" cy="1820588"/>
            </a:xfrm>
          </p:grpSpPr>
          <p:grpSp>
            <p:nvGrpSpPr>
              <p:cNvPr id="25" name="组合 24"/>
              <p:cNvGrpSpPr/>
              <p:nvPr/>
            </p:nvGrpSpPr>
            <p:grpSpPr>
              <a:xfrm>
                <a:off x="1347970" y="3090976"/>
                <a:ext cx="389870" cy="1733344"/>
                <a:chOff x="1056433" y="3295470"/>
                <a:chExt cx="389870" cy="1733344"/>
              </a:xfrm>
            </p:grpSpPr>
            <p:cxnSp>
              <p:nvCxnSpPr>
                <p:cNvPr id="20" name="直接连接符 19"/>
                <p:cNvCxnSpPr>
                  <a:endCxn id="23" idx="0"/>
                </p:cNvCxnSpPr>
                <p:nvPr/>
              </p:nvCxnSpPr>
              <p:spPr>
                <a:xfrm>
                  <a:off x="1251368" y="3685340"/>
                  <a:ext cx="0" cy="1127932"/>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1"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33" y="3295470"/>
                  <a:ext cx="389870" cy="389870"/>
                </a:xfrm>
                <a:prstGeom prst="rect">
                  <a:avLst/>
                </a:prstGeom>
              </p:spPr>
            </p:pic>
            <p:sp>
              <p:nvSpPr>
                <p:cNvPr id="23" name="椭圆 22"/>
                <p:cNvSpPr/>
                <p:nvPr/>
              </p:nvSpPr>
              <p:spPr>
                <a:xfrm>
                  <a:off x="1143597" y="4813272"/>
                  <a:ext cx="215542" cy="215542"/>
                </a:xfrm>
                <a:prstGeom prst="ellipse">
                  <a:avLst/>
                </a:prstGeom>
                <a:solidFill>
                  <a:srgbClr val="D81E0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1696587" y="3003732"/>
                <a:ext cx="875496" cy="615553"/>
              </a:xfrm>
              <a:prstGeom prst="rect">
                <a:avLst/>
              </a:prstGeom>
              <a:noFill/>
            </p:spPr>
            <p:txBody>
              <a:bodyPr wrap="none" rtlCol="0">
                <a:spAutoFit/>
              </a:bodyPr>
              <a:lstStyle/>
              <a:p>
                <a:r>
                  <a:rPr lang="en-US" altLang="zh-CN" dirty="0" err="1" smtClean="0">
                    <a:latin typeface="Calibri" panose="020F0502020204030204" pitchFamily="34" charset="0"/>
                    <a:cs typeface="Calibri" panose="020F0502020204030204" pitchFamily="34" charset="0"/>
                  </a:rPr>
                  <a:t>CephFS</a:t>
                </a:r>
                <a:endParaRPr lang="en-US" altLang="zh-CN" dirty="0" smtClean="0">
                  <a:latin typeface="Calibri" panose="020F0502020204030204" pitchFamily="34" charset="0"/>
                  <a:cs typeface="Calibri" panose="020F0502020204030204" pitchFamily="34" charset="0"/>
                </a:endParaRPr>
              </a:p>
              <a:p>
                <a:r>
                  <a:rPr lang="en-US" altLang="zh-CN" sz="1600" dirty="0" smtClean="0">
                    <a:latin typeface="Calibri" panose="020F0502020204030204" pitchFamily="34" charset="0"/>
                    <a:cs typeface="Calibri" panose="020F0502020204030204" pitchFamily="34" charset="0"/>
                  </a:rPr>
                  <a:t>SC’04</a:t>
                </a:r>
                <a:endParaRPr lang="zh-CN" altLang="en-US" sz="1600" dirty="0">
                  <a:latin typeface="Calibri" panose="020F0502020204030204" pitchFamily="34" charset="0"/>
                  <a:cs typeface="Calibri" panose="020F0502020204030204" pitchFamily="34" charset="0"/>
                </a:endParaRPr>
              </a:p>
            </p:txBody>
          </p:sp>
        </p:grpSp>
        <p:grpSp>
          <p:nvGrpSpPr>
            <p:cNvPr id="79" name="组合 78"/>
            <p:cNvGrpSpPr/>
            <p:nvPr/>
          </p:nvGrpSpPr>
          <p:grpSpPr>
            <a:xfrm>
              <a:off x="4195827" y="3110316"/>
              <a:ext cx="1569657" cy="1820588"/>
              <a:chOff x="3986920" y="3003732"/>
              <a:chExt cx="1569657" cy="1820588"/>
            </a:xfrm>
          </p:grpSpPr>
          <p:grpSp>
            <p:nvGrpSpPr>
              <p:cNvPr id="52" name="组合 51"/>
              <p:cNvGrpSpPr/>
              <p:nvPr/>
            </p:nvGrpSpPr>
            <p:grpSpPr>
              <a:xfrm>
                <a:off x="3986920" y="3090976"/>
                <a:ext cx="389870" cy="1733344"/>
                <a:chOff x="1056433" y="3295470"/>
                <a:chExt cx="389870" cy="1733344"/>
              </a:xfrm>
            </p:grpSpPr>
            <p:cxnSp>
              <p:nvCxnSpPr>
                <p:cNvPr id="53" name="直接连接符 52"/>
                <p:cNvCxnSpPr>
                  <a:endCxn id="55" idx="0"/>
                </p:cNvCxnSpPr>
                <p:nvPr/>
              </p:nvCxnSpPr>
              <p:spPr>
                <a:xfrm>
                  <a:off x="1251368" y="3685340"/>
                  <a:ext cx="0" cy="1127932"/>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4"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33" y="3295470"/>
                  <a:ext cx="389870" cy="389870"/>
                </a:xfrm>
                <a:prstGeom prst="rect">
                  <a:avLst/>
                </a:prstGeom>
              </p:spPr>
            </p:pic>
            <p:sp>
              <p:nvSpPr>
                <p:cNvPr id="55" name="椭圆 54"/>
                <p:cNvSpPr/>
                <p:nvPr/>
              </p:nvSpPr>
              <p:spPr>
                <a:xfrm>
                  <a:off x="1143597" y="4813272"/>
                  <a:ext cx="215542" cy="215542"/>
                </a:xfrm>
                <a:prstGeom prst="ellipse">
                  <a:avLst/>
                </a:prstGeom>
                <a:solidFill>
                  <a:srgbClr val="D81E0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4335537" y="3003732"/>
                <a:ext cx="1221040" cy="615553"/>
              </a:xfrm>
              <a:prstGeom prst="rect">
                <a:avLst/>
              </a:prstGeom>
              <a:noFill/>
            </p:spPr>
            <p:txBody>
              <a:bodyPr wrap="none" rtlCol="0">
                <a:spAutoFit/>
              </a:bodyPr>
              <a:lstStyle/>
              <a:p>
                <a:r>
                  <a:rPr lang="en-US" altLang="zh-CN" dirty="0" smtClean="0">
                    <a:latin typeface="Calibri" panose="020F0502020204030204" pitchFamily="34" charset="0"/>
                    <a:cs typeface="Calibri" panose="020F0502020204030204" pitchFamily="34" charset="0"/>
                  </a:rPr>
                  <a:t>Lustre</a:t>
                </a:r>
                <a:r>
                  <a:rPr lang="en-US" altLang="zh-CN" sz="1400" dirty="0" smtClean="0">
                    <a:latin typeface="Calibri" panose="020F0502020204030204" pitchFamily="34" charset="0"/>
                    <a:cs typeface="Calibri" panose="020F0502020204030204" pitchFamily="34" charset="0"/>
                  </a:rPr>
                  <a:t>-DNE1</a:t>
                </a:r>
              </a:p>
              <a:p>
                <a:r>
                  <a:rPr lang="en-US" altLang="zh-CN" sz="1600" dirty="0" smtClean="0">
                    <a:latin typeface="Calibri" panose="020F0502020204030204" pitchFamily="34" charset="0"/>
                    <a:cs typeface="Calibri" panose="020F0502020204030204" pitchFamily="34" charset="0"/>
                  </a:rPr>
                  <a:t>2014</a:t>
                </a:r>
                <a:endParaRPr lang="zh-CN" altLang="en-US" sz="1600" dirty="0">
                  <a:latin typeface="Calibri" panose="020F0502020204030204" pitchFamily="34" charset="0"/>
                  <a:cs typeface="Calibri" panose="020F0502020204030204" pitchFamily="34" charset="0"/>
                </a:endParaRPr>
              </a:p>
            </p:txBody>
          </p:sp>
        </p:grpSp>
        <p:grpSp>
          <p:nvGrpSpPr>
            <p:cNvPr id="80" name="组合 79"/>
            <p:cNvGrpSpPr/>
            <p:nvPr/>
          </p:nvGrpSpPr>
          <p:grpSpPr>
            <a:xfrm>
              <a:off x="5935810" y="3110316"/>
              <a:ext cx="1178909" cy="1820588"/>
              <a:chOff x="5782563" y="3003732"/>
              <a:chExt cx="1178909" cy="1820588"/>
            </a:xfrm>
          </p:grpSpPr>
          <p:grpSp>
            <p:nvGrpSpPr>
              <p:cNvPr id="62" name="组合 61"/>
              <p:cNvGrpSpPr/>
              <p:nvPr/>
            </p:nvGrpSpPr>
            <p:grpSpPr>
              <a:xfrm>
                <a:off x="5782563" y="3090976"/>
                <a:ext cx="389870" cy="1733344"/>
                <a:chOff x="1056433" y="3295470"/>
                <a:chExt cx="389870" cy="1733344"/>
              </a:xfrm>
            </p:grpSpPr>
            <p:cxnSp>
              <p:nvCxnSpPr>
                <p:cNvPr id="63" name="直接连接符 62"/>
                <p:cNvCxnSpPr>
                  <a:endCxn id="65" idx="0"/>
                </p:cNvCxnSpPr>
                <p:nvPr/>
              </p:nvCxnSpPr>
              <p:spPr>
                <a:xfrm>
                  <a:off x="1251368" y="3685340"/>
                  <a:ext cx="0" cy="1127932"/>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64"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33" y="3295470"/>
                  <a:ext cx="389870" cy="389870"/>
                </a:xfrm>
                <a:prstGeom prst="rect">
                  <a:avLst/>
                </a:prstGeom>
              </p:spPr>
            </p:pic>
            <p:sp>
              <p:nvSpPr>
                <p:cNvPr id="65" name="椭圆 64"/>
                <p:cNvSpPr/>
                <p:nvPr/>
              </p:nvSpPr>
              <p:spPr>
                <a:xfrm>
                  <a:off x="1143597" y="4813272"/>
                  <a:ext cx="215542" cy="215542"/>
                </a:xfrm>
                <a:prstGeom prst="ellipse">
                  <a:avLst/>
                </a:prstGeom>
                <a:solidFill>
                  <a:srgbClr val="D81E0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文本框 65"/>
              <p:cNvSpPr txBox="1"/>
              <p:nvPr/>
            </p:nvSpPr>
            <p:spPr>
              <a:xfrm>
                <a:off x="6131180" y="3003732"/>
                <a:ext cx="830292" cy="615553"/>
              </a:xfrm>
              <a:prstGeom prst="rect">
                <a:avLst/>
              </a:prstGeom>
              <a:noFill/>
            </p:spPr>
            <p:txBody>
              <a:bodyPr wrap="none" rtlCol="0">
                <a:spAutoFit/>
              </a:bodyPr>
              <a:lstStyle/>
              <a:p>
                <a:r>
                  <a:rPr lang="en-US" altLang="zh-CN" dirty="0" err="1" smtClean="0">
                    <a:latin typeface="Calibri" panose="020F0502020204030204" pitchFamily="34" charset="0"/>
                    <a:cs typeface="Calibri" panose="020F0502020204030204" pitchFamily="34" charset="0"/>
                  </a:rPr>
                  <a:t>LocoFS</a:t>
                </a:r>
                <a:endParaRPr lang="en-US" altLang="zh-CN" dirty="0" smtClean="0">
                  <a:latin typeface="Calibri" panose="020F0502020204030204" pitchFamily="34" charset="0"/>
                  <a:cs typeface="Calibri" panose="020F0502020204030204" pitchFamily="34" charset="0"/>
                </a:endParaRPr>
              </a:p>
              <a:p>
                <a:r>
                  <a:rPr lang="en-US" altLang="zh-CN" sz="1600" dirty="0" smtClean="0">
                    <a:latin typeface="Calibri" panose="020F0502020204030204" pitchFamily="34" charset="0"/>
                    <a:cs typeface="Calibri" panose="020F0502020204030204" pitchFamily="34" charset="0"/>
                  </a:rPr>
                  <a:t>SC’17</a:t>
                </a:r>
                <a:endParaRPr lang="zh-CN" altLang="en-US" sz="1600" dirty="0">
                  <a:latin typeface="Calibri" panose="020F0502020204030204" pitchFamily="34" charset="0"/>
                  <a:cs typeface="Calibri" panose="020F0502020204030204" pitchFamily="34" charset="0"/>
                </a:endParaRPr>
              </a:p>
            </p:txBody>
          </p:sp>
        </p:grpSp>
        <p:grpSp>
          <p:nvGrpSpPr>
            <p:cNvPr id="81" name="组合 80"/>
            <p:cNvGrpSpPr/>
            <p:nvPr/>
          </p:nvGrpSpPr>
          <p:grpSpPr>
            <a:xfrm>
              <a:off x="7544878" y="3110316"/>
              <a:ext cx="1218150" cy="1820588"/>
              <a:chOff x="7183882" y="3003732"/>
              <a:chExt cx="1218150" cy="1820588"/>
            </a:xfrm>
          </p:grpSpPr>
          <p:grpSp>
            <p:nvGrpSpPr>
              <p:cNvPr id="67" name="组合 66"/>
              <p:cNvGrpSpPr/>
              <p:nvPr/>
            </p:nvGrpSpPr>
            <p:grpSpPr>
              <a:xfrm>
                <a:off x="7183882" y="3090976"/>
                <a:ext cx="389870" cy="1733344"/>
                <a:chOff x="1056433" y="3295470"/>
                <a:chExt cx="389870" cy="1733344"/>
              </a:xfrm>
            </p:grpSpPr>
            <p:cxnSp>
              <p:nvCxnSpPr>
                <p:cNvPr id="68" name="直接连接符 67"/>
                <p:cNvCxnSpPr>
                  <a:endCxn id="70" idx="0"/>
                </p:cNvCxnSpPr>
                <p:nvPr/>
              </p:nvCxnSpPr>
              <p:spPr>
                <a:xfrm>
                  <a:off x="1251368" y="3685340"/>
                  <a:ext cx="0" cy="1127932"/>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69"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33" y="3295470"/>
                  <a:ext cx="389870" cy="389870"/>
                </a:xfrm>
                <a:prstGeom prst="rect">
                  <a:avLst/>
                </a:prstGeom>
              </p:spPr>
            </p:pic>
            <p:sp>
              <p:nvSpPr>
                <p:cNvPr id="70" name="椭圆 69"/>
                <p:cNvSpPr/>
                <p:nvPr/>
              </p:nvSpPr>
              <p:spPr>
                <a:xfrm>
                  <a:off x="1143597" y="4813272"/>
                  <a:ext cx="215542" cy="215542"/>
                </a:xfrm>
                <a:prstGeom prst="ellipse">
                  <a:avLst/>
                </a:prstGeom>
                <a:solidFill>
                  <a:srgbClr val="D81E0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70"/>
              <p:cNvSpPr txBox="1"/>
              <p:nvPr/>
            </p:nvSpPr>
            <p:spPr>
              <a:xfrm>
                <a:off x="7532499" y="3003732"/>
                <a:ext cx="869533" cy="615553"/>
              </a:xfrm>
              <a:prstGeom prst="rect">
                <a:avLst/>
              </a:prstGeom>
              <a:noFill/>
            </p:spPr>
            <p:txBody>
              <a:bodyPr wrap="none" rtlCol="0">
                <a:spAutoFit/>
              </a:bodyPr>
              <a:lstStyle/>
              <a:p>
                <a:r>
                  <a:rPr lang="en-US" altLang="zh-CN" dirty="0" err="1" smtClean="0">
                    <a:latin typeface="Calibri" panose="020F0502020204030204" pitchFamily="34" charset="0"/>
                    <a:cs typeface="Calibri" panose="020F0502020204030204" pitchFamily="34" charset="0"/>
                  </a:rPr>
                  <a:t>HopsFS</a:t>
                </a:r>
                <a:endParaRPr lang="en-US" altLang="zh-CN" dirty="0" smtClean="0">
                  <a:latin typeface="Calibri" panose="020F0502020204030204" pitchFamily="34" charset="0"/>
                  <a:cs typeface="Calibri" panose="020F0502020204030204" pitchFamily="34" charset="0"/>
                </a:endParaRPr>
              </a:p>
              <a:p>
                <a:r>
                  <a:rPr lang="en-US" altLang="zh-CN" sz="1600" dirty="0" smtClean="0">
                    <a:latin typeface="Calibri" panose="020F0502020204030204" pitchFamily="34" charset="0"/>
                    <a:cs typeface="Calibri" panose="020F0502020204030204" pitchFamily="34" charset="0"/>
                  </a:rPr>
                  <a:t>FAST’19</a:t>
                </a:r>
                <a:endParaRPr lang="zh-CN" altLang="en-US" sz="1600" dirty="0">
                  <a:latin typeface="Calibri" panose="020F0502020204030204" pitchFamily="34" charset="0"/>
                  <a:cs typeface="Calibri" panose="020F0502020204030204" pitchFamily="34" charset="0"/>
                </a:endParaRPr>
              </a:p>
            </p:txBody>
          </p:sp>
        </p:grpSp>
        <p:grpSp>
          <p:nvGrpSpPr>
            <p:cNvPr id="82" name="组合 81"/>
            <p:cNvGrpSpPr/>
            <p:nvPr/>
          </p:nvGrpSpPr>
          <p:grpSpPr>
            <a:xfrm>
              <a:off x="9045606" y="3110316"/>
              <a:ext cx="1506626" cy="1820588"/>
              <a:chOff x="8718604" y="3003732"/>
              <a:chExt cx="1506626" cy="1820588"/>
            </a:xfrm>
          </p:grpSpPr>
          <p:grpSp>
            <p:nvGrpSpPr>
              <p:cNvPr id="72" name="组合 71"/>
              <p:cNvGrpSpPr/>
              <p:nvPr/>
            </p:nvGrpSpPr>
            <p:grpSpPr>
              <a:xfrm>
                <a:off x="8718604" y="3090976"/>
                <a:ext cx="389870" cy="1733344"/>
                <a:chOff x="1056433" y="3295470"/>
                <a:chExt cx="389870" cy="1733344"/>
              </a:xfrm>
            </p:grpSpPr>
            <p:cxnSp>
              <p:nvCxnSpPr>
                <p:cNvPr id="73" name="直接连接符 72"/>
                <p:cNvCxnSpPr>
                  <a:endCxn id="75" idx="0"/>
                </p:cNvCxnSpPr>
                <p:nvPr/>
              </p:nvCxnSpPr>
              <p:spPr>
                <a:xfrm>
                  <a:off x="1251368" y="3685340"/>
                  <a:ext cx="0" cy="1127932"/>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74"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33" y="3295470"/>
                  <a:ext cx="389870" cy="389870"/>
                </a:xfrm>
                <a:prstGeom prst="rect">
                  <a:avLst/>
                </a:prstGeom>
              </p:spPr>
            </p:pic>
            <p:sp>
              <p:nvSpPr>
                <p:cNvPr id="75" name="椭圆 74"/>
                <p:cNvSpPr/>
                <p:nvPr/>
              </p:nvSpPr>
              <p:spPr>
                <a:xfrm>
                  <a:off x="1143597" y="4813272"/>
                  <a:ext cx="215542" cy="215542"/>
                </a:xfrm>
                <a:prstGeom prst="ellipse">
                  <a:avLst/>
                </a:prstGeom>
                <a:solidFill>
                  <a:srgbClr val="D81E0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文本框 75"/>
              <p:cNvSpPr txBox="1"/>
              <p:nvPr/>
            </p:nvSpPr>
            <p:spPr>
              <a:xfrm>
                <a:off x="9067221" y="3003732"/>
                <a:ext cx="1158009" cy="615553"/>
              </a:xfrm>
              <a:prstGeom prst="rect">
                <a:avLst/>
              </a:prstGeom>
              <a:noFill/>
            </p:spPr>
            <p:txBody>
              <a:bodyPr wrap="none" rtlCol="0">
                <a:spAutoFit/>
              </a:bodyPr>
              <a:lstStyle/>
              <a:p>
                <a:r>
                  <a:rPr lang="en-US" altLang="zh-CN" dirty="0" smtClean="0">
                    <a:latin typeface="Calibri" panose="020F0502020204030204" pitchFamily="34" charset="0"/>
                    <a:cs typeface="Calibri" panose="020F0502020204030204" pitchFamily="34" charset="0"/>
                  </a:rPr>
                  <a:t>CFS</a:t>
                </a:r>
              </a:p>
              <a:p>
                <a:r>
                  <a:rPr lang="en-US" altLang="zh-CN" sz="1600" dirty="0" smtClean="0">
                    <a:latin typeface="Calibri" panose="020F0502020204030204" pitchFamily="34" charset="0"/>
                    <a:cs typeface="Calibri" panose="020F0502020204030204" pitchFamily="34" charset="0"/>
                  </a:rPr>
                  <a:t>SIGMOD’19</a:t>
                </a:r>
                <a:endParaRPr lang="zh-CN" altLang="en-US" sz="1600" dirty="0">
                  <a:latin typeface="Calibri" panose="020F0502020204030204" pitchFamily="34" charset="0"/>
                  <a:cs typeface="Calibri" panose="020F0502020204030204" pitchFamily="34" charset="0"/>
                </a:endParaRPr>
              </a:p>
            </p:txBody>
          </p:sp>
        </p:grpSp>
        <p:grpSp>
          <p:nvGrpSpPr>
            <p:cNvPr id="98" name="组合 97"/>
            <p:cNvGrpSpPr/>
            <p:nvPr/>
          </p:nvGrpSpPr>
          <p:grpSpPr>
            <a:xfrm>
              <a:off x="2021112" y="4710564"/>
              <a:ext cx="1248984" cy="1271507"/>
              <a:chOff x="1872106" y="4621161"/>
              <a:chExt cx="1248984" cy="1271507"/>
            </a:xfrm>
          </p:grpSpPr>
          <p:cxnSp>
            <p:nvCxnSpPr>
              <p:cNvPr id="89" name="直接连接符 88"/>
              <p:cNvCxnSpPr>
                <a:endCxn id="91" idx="0"/>
              </p:cNvCxnSpPr>
              <p:nvPr/>
            </p:nvCxnSpPr>
            <p:spPr>
              <a:xfrm flipV="1">
                <a:off x="2067041" y="4836703"/>
                <a:ext cx="0" cy="565954"/>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90" name="内容占位符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1872106" y="5389957"/>
                <a:ext cx="389870" cy="389870"/>
              </a:xfrm>
              <a:prstGeom prst="rect">
                <a:avLst/>
              </a:prstGeom>
            </p:spPr>
          </p:pic>
          <p:sp>
            <p:nvSpPr>
              <p:cNvPr id="91" name="椭圆 90"/>
              <p:cNvSpPr/>
              <p:nvPr/>
            </p:nvSpPr>
            <p:spPr>
              <a:xfrm rot="10800000">
                <a:off x="1959270" y="4621161"/>
                <a:ext cx="215542" cy="215542"/>
              </a:xfrm>
              <a:prstGeom prst="ellipse">
                <a:avLst/>
              </a:prstGeom>
              <a:solidFill>
                <a:srgbClr val="2BA0D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2226358" y="5277115"/>
                <a:ext cx="894732" cy="615553"/>
              </a:xfrm>
              <a:prstGeom prst="rect">
                <a:avLst/>
              </a:prstGeom>
              <a:noFill/>
            </p:spPr>
            <p:txBody>
              <a:bodyPr wrap="none" rtlCol="0">
                <a:spAutoFit/>
              </a:bodyPr>
              <a:lstStyle/>
              <a:p>
                <a:r>
                  <a:rPr lang="en-US" altLang="zh-CN" dirty="0" err="1">
                    <a:latin typeface="Calibri" panose="020F0502020204030204" pitchFamily="34" charset="0"/>
                    <a:cs typeface="Calibri" panose="020F0502020204030204" pitchFamily="34" charset="0"/>
                  </a:rPr>
                  <a:t>BeeGFS</a:t>
                </a:r>
                <a:endParaRPr lang="en-US" altLang="zh-CN" dirty="0" smtClean="0">
                  <a:latin typeface="Calibri" panose="020F0502020204030204" pitchFamily="34" charset="0"/>
                  <a:cs typeface="Calibri" panose="020F0502020204030204" pitchFamily="34" charset="0"/>
                </a:endParaRPr>
              </a:p>
              <a:p>
                <a:r>
                  <a:rPr lang="en-US" altLang="zh-CN" sz="1600" dirty="0" smtClean="0">
                    <a:latin typeface="Calibri" panose="020F0502020204030204" pitchFamily="34" charset="0"/>
                    <a:cs typeface="Calibri" panose="020F0502020204030204" pitchFamily="34" charset="0"/>
                  </a:rPr>
                  <a:t>SC’07</a:t>
                </a:r>
                <a:endParaRPr lang="zh-CN" altLang="en-US" sz="1600" dirty="0">
                  <a:latin typeface="Calibri" panose="020F0502020204030204" pitchFamily="34" charset="0"/>
                  <a:cs typeface="Calibri" panose="020F0502020204030204" pitchFamily="34" charset="0"/>
                </a:endParaRPr>
              </a:p>
            </p:txBody>
          </p:sp>
        </p:grpSp>
        <p:grpSp>
          <p:nvGrpSpPr>
            <p:cNvPr id="99" name="组合 98"/>
            <p:cNvGrpSpPr/>
            <p:nvPr/>
          </p:nvGrpSpPr>
          <p:grpSpPr>
            <a:xfrm>
              <a:off x="3468475" y="4710564"/>
              <a:ext cx="1259949" cy="1271507"/>
              <a:chOff x="1872106" y="4621161"/>
              <a:chExt cx="1259949" cy="1271507"/>
            </a:xfrm>
          </p:grpSpPr>
          <p:cxnSp>
            <p:nvCxnSpPr>
              <p:cNvPr id="100" name="直接连接符 99"/>
              <p:cNvCxnSpPr>
                <a:endCxn id="102" idx="0"/>
              </p:cNvCxnSpPr>
              <p:nvPr/>
            </p:nvCxnSpPr>
            <p:spPr>
              <a:xfrm flipV="1">
                <a:off x="2067041" y="4836703"/>
                <a:ext cx="0" cy="565954"/>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1"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1872106" y="5389957"/>
                <a:ext cx="389870" cy="389870"/>
              </a:xfrm>
              <a:prstGeom prst="rect">
                <a:avLst/>
              </a:prstGeom>
            </p:spPr>
          </p:pic>
          <p:sp>
            <p:nvSpPr>
              <p:cNvPr id="102" name="椭圆 101"/>
              <p:cNvSpPr/>
              <p:nvPr/>
            </p:nvSpPr>
            <p:spPr>
              <a:xfrm rot="10800000">
                <a:off x="1959270" y="4621161"/>
                <a:ext cx="215542" cy="215542"/>
              </a:xfrm>
              <a:prstGeom prst="ellipse">
                <a:avLst/>
              </a:prstGeom>
              <a:solidFill>
                <a:srgbClr val="D81E0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文本框 102"/>
              <p:cNvSpPr txBox="1"/>
              <p:nvPr/>
            </p:nvSpPr>
            <p:spPr>
              <a:xfrm>
                <a:off x="2226358" y="5277115"/>
                <a:ext cx="905697" cy="615553"/>
              </a:xfrm>
              <a:prstGeom prst="rect">
                <a:avLst/>
              </a:prstGeom>
              <a:noFill/>
            </p:spPr>
            <p:txBody>
              <a:bodyPr wrap="none" rtlCol="0">
                <a:spAutoFit/>
              </a:bodyPr>
              <a:lstStyle/>
              <a:p>
                <a:r>
                  <a:rPr lang="en-US" altLang="zh-CN" dirty="0" err="1" smtClean="0">
                    <a:latin typeface="Calibri" panose="020F0502020204030204" pitchFamily="34" charset="0"/>
                    <a:cs typeface="Calibri" panose="020F0502020204030204" pitchFamily="34" charset="0"/>
                  </a:rPr>
                  <a:t>IndexFS</a:t>
                </a:r>
                <a:endParaRPr lang="en-US" altLang="zh-CN" dirty="0" smtClean="0">
                  <a:latin typeface="Calibri" panose="020F0502020204030204" pitchFamily="34" charset="0"/>
                  <a:cs typeface="Calibri" panose="020F0502020204030204" pitchFamily="34" charset="0"/>
                </a:endParaRPr>
              </a:p>
              <a:p>
                <a:r>
                  <a:rPr lang="en-US" altLang="zh-CN" sz="1600" dirty="0" smtClean="0">
                    <a:latin typeface="Calibri" panose="020F0502020204030204" pitchFamily="34" charset="0"/>
                    <a:cs typeface="Calibri" panose="020F0502020204030204" pitchFamily="34" charset="0"/>
                  </a:rPr>
                  <a:t>SC’14</a:t>
                </a:r>
                <a:endParaRPr lang="zh-CN" altLang="en-US" sz="1600" dirty="0">
                  <a:latin typeface="Calibri" panose="020F0502020204030204" pitchFamily="34" charset="0"/>
                  <a:cs typeface="Calibri" panose="020F0502020204030204" pitchFamily="34" charset="0"/>
                </a:endParaRPr>
              </a:p>
            </p:txBody>
          </p:sp>
        </p:grpSp>
        <p:grpSp>
          <p:nvGrpSpPr>
            <p:cNvPr id="104" name="组合 103"/>
            <p:cNvGrpSpPr/>
            <p:nvPr/>
          </p:nvGrpSpPr>
          <p:grpSpPr>
            <a:xfrm>
              <a:off x="4994559" y="4710564"/>
              <a:ext cx="1575292" cy="1271507"/>
              <a:chOff x="1872106" y="4621161"/>
              <a:chExt cx="1575292" cy="1271507"/>
            </a:xfrm>
          </p:grpSpPr>
          <p:cxnSp>
            <p:nvCxnSpPr>
              <p:cNvPr id="105" name="直接连接符 104"/>
              <p:cNvCxnSpPr>
                <a:endCxn id="107" idx="0"/>
              </p:cNvCxnSpPr>
              <p:nvPr/>
            </p:nvCxnSpPr>
            <p:spPr>
              <a:xfrm flipV="1">
                <a:off x="2067041" y="4836703"/>
                <a:ext cx="0" cy="565954"/>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6" name="内容占位符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1872106" y="5389957"/>
                <a:ext cx="389870" cy="389870"/>
              </a:xfrm>
              <a:prstGeom prst="rect">
                <a:avLst/>
              </a:prstGeom>
            </p:spPr>
          </p:pic>
          <p:sp>
            <p:nvSpPr>
              <p:cNvPr id="107" name="椭圆 106"/>
              <p:cNvSpPr/>
              <p:nvPr/>
            </p:nvSpPr>
            <p:spPr>
              <a:xfrm rot="10800000">
                <a:off x="1959270" y="4621161"/>
                <a:ext cx="215542" cy="215542"/>
              </a:xfrm>
              <a:prstGeom prst="ellipse">
                <a:avLst/>
              </a:prstGeom>
              <a:solidFill>
                <a:srgbClr val="2BA0D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文本框 107"/>
              <p:cNvSpPr txBox="1"/>
              <p:nvPr/>
            </p:nvSpPr>
            <p:spPr>
              <a:xfrm>
                <a:off x="2226358" y="5277115"/>
                <a:ext cx="1221040" cy="615553"/>
              </a:xfrm>
              <a:prstGeom prst="rect">
                <a:avLst/>
              </a:prstGeom>
              <a:noFill/>
            </p:spPr>
            <p:txBody>
              <a:bodyPr wrap="none" rtlCol="0">
                <a:spAutoFit/>
              </a:bodyPr>
              <a:lstStyle/>
              <a:p>
                <a:r>
                  <a:rPr lang="en-US" altLang="zh-CN" dirty="0" smtClean="0">
                    <a:latin typeface="Calibri" panose="020F0502020204030204" pitchFamily="34" charset="0"/>
                    <a:cs typeface="Calibri" panose="020F0502020204030204" pitchFamily="34" charset="0"/>
                  </a:rPr>
                  <a:t>Lustre</a:t>
                </a:r>
                <a:r>
                  <a:rPr lang="en-US" altLang="zh-CN" sz="1400" dirty="0" smtClean="0">
                    <a:latin typeface="Calibri" panose="020F0502020204030204" pitchFamily="34" charset="0"/>
                    <a:cs typeface="Calibri" panose="020F0502020204030204" pitchFamily="34" charset="0"/>
                  </a:rPr>
                  <a:t>-DNE2</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2014</a:t>
                </a:r>
                <a:endParaRPr lang="zh-CN" altLang="en-US" sz="1600" dirty="0">
                  <a:latin typeface="Calibri" panose="020F0502020204030204" pitchFamily="34" charset="0"/>
                  <a:cs typeface="Calibri" panose="020F0502020204030204" pitchFamily="34" charset="0"/>
                </a:endParaRPr>
              </a:p>
            </p:txBody>
          </p:sp>
        </p:grpSp>
        <p:grpSp>
          <p:nvGrpSpPr>
            <p:cNvPr id="109" name="组合 108"/>
            <p:cNvGrpSpPr/>
            <p:nvPr/>
          </p:nvGrpSpPr>
          <p:grpSpPr>
            <a:xfrm>
              <a:off x="6787984" y="4722281"/>
              <a:ext cx="1389920" cy="1271507"/>
              <a:chOff x="1872106" y="4621161"/>
              <a:chExt cx="1389920" cy="1271507"/>
            </a:xfrm>
          </p:grpSpPr>
          <p:cxnSp>
            <p:nvCxnSpPr>
              <p:cNvPr id="110" name="直接连接符 109"/>
              <p:cNvCxnSpPr>
                <a:endCxn id="112" idx="0"/>
              </p:cNvCxnSpPr>
              <p:nvPr/>
            </p:nvCxnSpPr>
            <p:spPr>
              <a:xfrm flipV="1">
                <a:off x="2067041" y="4836703"/>
                <a:ext cx="0" cy="565954"/>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1" name="内容占位符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1872106" y="5389957"/>
                <a:ext cx="389870" cy="389870"/>
              </a:xfrm>
              <a:prstGeom prst="rect">
                <a:avLst/>
              </a:prstGeom>
            </p:spPr>
          </p:pic>
          <p:sp>
            <p:nvSpPr>
              <p:cNvPr id="112" name="椭圆 111"/>
              <p:cNvSpPr/>
              <p:nvPr/>
            </p:nvSpPr>
            <p:spPr>
              <a:xfrm rot="10800000">
                <a:off x="1959270" y="4621161"/>
                <a:ext cx="215542" cy="215542"/>
              </a:xfrm>
              <a:prstGeom prst="ellipse">
                <a:avLst/>
              </a:prstGeom>
              <a:solidFill>
                <a:srgbClr val="2BA0D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文本框 112"/>
              <p:cNvSpPr txBox="1"/>
              <p:nvPr/>
            </p:nvSpPr>
            <p:spPr>
              <a:xfrm>
                <a:off x="2226358" y="5277115"/>
                <a:ext cx="1035668" cy="615553"/>
              </a:xfrm>
              <a:prstGeom prst="rect">
                <a:avLst/>
              </a:prstGeom>
              <a:noFill/>
            </p:spPr>
            <p:txBody>
              <a:bodyPr wrap="none" rtlCol="0">
                <a:spAutoFit/>
              </a:bodyPr>
              <a:lstStyle/>
              <a:p>
                <a:r>
                  <a:rPr lang="en-US" altLang="zh-CN" dirty="0" err="1" smtClean="0">
                    <a:latin typeface="Calibri" panose="020F0502020204030204" pitchFamily="34" charset="0"/>
                    <a:cs typeface="Calibri" panose="020F0502020204030204" pitchFamily="34" charset="0"/>
                  </a:rPr>
                  <a:t>SoMeta</a:t>
                </a:r>
                <a:endParaRPr lang="en-US" altLang="zh-CN" dirty="0">
                  <a:latin typeface="Calibri" panose="020F0502020204030204" pitchFamily="34" charset="0"/>
                  <a:cs typeface="Calibri" panose="020F0502020204030204" pitchFamily="34" charset="0"/>
                </a:endParaRPr>
              </a:p>
              <a:p>
                <a:r>
                  <a:rPr lang="en-US" altLang="zh-CN" sz="1600" dirty="0" smtClean="0">
                    <a:latin typeface="Calibri" panose="020F0502020204030204" pitchFamily="34" charset="0"/>
                    <a:cs typeface="Calibri" panose="020F0502020204030204" pitchFamily="34" charset="0"/>
                  </a:rPr>
                  <a:t>Cluster’17</a:t>
                </a:r>
                <a:endParaRPr lang="zh-CN" altLang="en-US" sz="1600" dirty="0">
                  <a:latin typeface="Calibri" panose="020F0502020204030204" pitchFamily="34" charset="0"/>
                  <a:cs typeface="Calibri" panose="020F0502020204030204" pitchFamily="34" charset="0"/>
                </a:endParaRPr>
              </a:p>
            </p:txBody>
          </p:sp>
        </p:grpSp>
        <p:grpSp>
          <p:nvGrpSpPr>
            <p:cNvPr id="83" name="组合 82"/>
            <p:cNvGrpSpPr/>
            <p:nvPr/>
          </p:nvGrpSpPr>
          <p:grpSpPr>
            <a:xfrm>
              <a:off x="2708586" y="3110316"/>
              <a:ext cx="1217958" cy="1820588"/>
              <a:chOff x="3986920" y="3003732"/>
              <a:chExt cx="1217958" cy="1820588"/>
            </a:xfrm>
          </p:grpSpPr>
          <p:grpSp>
            <p:nvGrpSpPr>
              <p:cNvPr id="84" name="组合 83"/>
              <p:cNvGrpSpPr/>
              <p:nvPr/>
            </p:nvGrpSpPr>
            <p:grpSpPr>
              <a:xfrm>
                <a:off x="3986920" y="3090976"/>
                <a:ext cx="389870" cy="1733344"/>
                <a:chOff x="1056433" y="3295470"/>
                <a:chExt cx="389870" cy="1733344"/>
              </a:xfrm>
            </p:grpSpPr>
            <p:cxnSp>
              <p:nvCxnSpPr>
                <p:cNvPr id="87" name="直接连接符 86"/>
                <p:cNvCxnSpPr>
                  <a:endCxn id="92" idx="0"/>
                </p:cNvCxnSpPr>
                <p:nvPr/>
              </p:nvCxnSpPr>
              <p:spPr>
                <a:xfrm>
                  <a:off x="1251368" y="3685340"/>
                  <a:ext cx="0" cy="1127932"/>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88" name="内容占位符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433" y="3295470"/>
                  <a:ext cx="389870" cy="389870"/>
                </a:xfrm>
                <a:prstGeom prst="rect">
                  <a:avLst/>
                </a:prstGeom>
              </p:spPr>
            </p:pic>
            <p:sp>
              <p:nvSpPr>
                <p:cNvPr id="92" name="椭圆 91"/>
                <p:cNvSpPr/>
                <p:nvPr/>
              </p:nvSpPr>
              <p:spPr>
                <a:xfrm>
                  <a:off x="1143597" y="4813272"/>
                  <a:ext cx="215542" cy="215542"/>
                </a:xfrm>
                <a:prstGeom prst="ellipse">
                  <a:avLst/>
                </a:prstGeom>
                <a:solidFill>
                  <a:srgbClr val="2BA0D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文本框 85"/>
              <p:cNvSpPr txBox="1"/>
              <p:nvPr/>
            </p:nvSpPr>
            <p:spPr>
              <a:xfrm>
                <a:off x="4335537" y="3003732"/>
                <a:ext cx="869341" cy="615553"/>
              </a:xfrm>
              <a:prstGeom prst="rect">
                <a:avLst/>
              </a:prstGeom>
              <a:noFill/>
            </p:spPr>
            <p:txBody>
              <a:bodyPr wrap="none" rtlCol="0">
                <a:spAutoFit/>
              </a:bodyPr>
              <a:lstStyle/>
              <a:p>
                <a:r>
                  <a:rPr lang="en-US" altLang="zh-CN" dirty="0" smtClean="0">
                    <a:latin typeface="Calibri" panose="020F0502020204030204" pitchFamily="34" charset="0"/>
                    <a:cs typeface="Calibri" panose="020F0502020204030204" pitchFamily="34" charset="0"/>
                  </a:rPr>
                  <a:t>HBA</a:t>
                </a:r>
              </a:p>
              <a:p>
                <a:r>
                  <a:rPr lang="en-US" altLang="zh-CN" sz="1600" dirty="0" smtClean="0">
                    <a:latin typeface="Calibri" panose="020F0502020204030204" pitchFamily="34" charset="0"/>
                    <a:cs typeface="Calibri" panose="020F0502020204030204" pitchFamily="34" charset="0"/>
                  </a:rPr>
                  <a:t>TPDS’07</a:t>
                </a:r>
                <a:endParaRPr lang="zh-CN" altLang="en-US" sz="1600" dirty="0">
                  <a:latin typeface="Calibri" panose="020F0502020204030204" pitchFamily="34" charset="0"/>
                  <a:cs typeface="Calibri" panose="020F0502020204030204" pitchFamily="34" charset="0"/>
                </a:endParaRPr>
              </a:p>
            </p:txBody>
          </p:sp>
        </p:grpSp>
      </p:grpSp>
      <p:grpSp>
        <p:nvGrpSpPr>
          <p:cNvPr id="6" name="组合 5"/>
          <p:cNvGrpSpPr/>
          <p:nvPr/>
        </p:nvGrpSpPr>
        <p:grpSpPr>
          <a:xfrm>
            <a:off x="9409362" y="5541990"/>
            <a:ext cx="1674196" cy="389870"/>
            <a:chOff x="9409362" y="5541990"/>
            <a:chExt cx="1674196" cy="389870"/>
          </a:xfrm>
        </p:grpSpPr>
        <p:pic>
          <p:nvPicPr>
            <p:cNvPr id="122" name="内容占位符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9409362" y="5541990"/>
              <a:ext cx="389870" cy="389870"/>
            </a:xfrm>
            <a:prstGeom prst="rect">
              <a:avLst/>
            </a:prstGeom>
          </p:spPr>
        </p:pic>
        <p:sp>
          <p:nvSpPr>
            <p:cNvPr id="3" name="矩形 2"/>
            <p:cNvSpPr/>
            <p:nvPr/>
          </p:nvSpPr>
          <p:spPr>
            <a:xfrm>
              <a:off x="9799232" y="5541990"/>
              <a:ext cx="1284326"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Hash-Based</a:t>
              </a:r>
              <a:endParaRPr lang="zh-CN" altLang="en-US" dirty="0"/>
            </a:p>
          </p:txBody>
        </p:sp>
      </p:grpSp>
      <p:grpSp>
        <p:nvGrpSpPr>
          <p:cNvPr id="5" name="组合 4"/>
          <p:cNvGrpSpPr/>
          <p:nvPr/>
        </p:nvGrpSpPr>
        <p:grpSpPr>
          <a:xfrm>
            <a:off x="9409362" y="6003235"/>
            <a:ext cx="1941064" cy="389870"/>
            <a:chOff x="9409362" y="6108010"/>
            <a:chExt cx="1941064" cy="389870"/>
          </a:xfrm>
        </p:grpSpPr>
        <p:pic>
          <p:nvPicPr>
            <p:cNvPr id="123"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9409362" y="6108010"/>
              <a:ext cx="389870" cy="389870"/>
            </a:xfrm>
            <a:prstGeom prst="rect">
              <a:avLst/>
            </a:prstGeom>
          </p:spPr>
        </p:pic>
        <p:sp>
          <p:nvSpPr>
            <p:cNvPr id="124" name="矩形 123"/>
            <p:cNvSpPr/>
            <p:nvPr/>
          </p:nvSpPr>
          <p:spPr>
            <a:xfrm>
              <a:off x="9799232" y="6108010"/>
              <a:ext cx="1551194"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Subtree-Based</a:t>
              </a:r>
              <a:endParaRPr lang="zh-CN" altLang="en-US" dirty="0"/>
            </a:p>
          </p:txBody>
        </p:sp>
      </p:grpSp>
    </p:spTree>
    <p:extLst>
      <p:ext uri="{BB962C8B-B14F-4D97-AF65-F5344CB8AC3E}">
        <p14:creationId xmlns:p14="http://schemas.microsoft.com/office/powerpoint/2010/main" val="101370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Lunule</a:t>
            </a:r>
            <a:r>
              <a:rPr lang="en-US" altLang="zh-CN" dirty="0"/>
              <a:t> vs. Hash-based </a:t>
            </a:r>
            <a:r>
              <a:rPr lang="en-US" altLang="zh-CN" dirty="0" smtClean="0"/>
              <a:t>Solution</a:t>
            </a:r>
            <a:endParaRPr lang="zh-CN" altLang="en-US" dirty="0"/>
          </a:p>
        </p:txBody>
      </p:sp>
      <p:sp>
        <p:nvSpPr>
          <p:cNvPr id="6" name="矩形 5"/>
          <p:cNvSpPr/>
          <p:nvPr/>
        </p:nvSpPr>
        <p:spPr>
          <a:xfrm>
            <a:off x="8176559" y="2204122"/>
            <a:ext cx="3515321" cy="1200329"/>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Hash subtree to 5 </a:t>
            </a:r>
            <a:r>
              <a:rPr lang="en-US" altLang="zh-CN" sz="2400" dirty="0" smtClean="0">
                <a:latin typeface="Calibri" panose="020F0502020204030204" pitchFamily="34" charset="0"/>
                <a:cs typeface="Calibri" panose="020F0502020204030204" pitchFamily="34" charset="0"/>
              </a:rPr>
              <a:t>MDSs</a:t>
            </a:r>
          </a:p>
          <a:p>
            <a:pPr marL="342900" indent="-342900">
              <a:lnSpc>
                <a:spcPct val="150000"/>
              </a:lnSpc>
              <a:buFont typeface="Wingdings" panose="05000000000000000000" pitchFamily="2" charset="2"/>
              <a:buChar char="Ø"/>
            </a:pPr>
            <a:r>
              <a:rPr lang="en-US" altLang="zh-CN" sz="2400" dirty="0" smtClean="0">
                <a:latin typeface="Calibri" panose="020F0502020204030204" pitchFamily="34" charset="0"/>
                <a:cs typeface="Calibri" panose="020F0502020204030204" pitchFamily="34" charset="0"/>
              </a:rPr>
              <a:t>Workload: web</a:t>
            </a:r>
          </a:p>
        </p:txBody>
      </p:sp>
      <p:pic>
        <p:nvPicPr>
          <p:cNvPr id="11" name="图片 10"/>
          <p:cNvPicPr>
            <a:picLocks noChangeAspect="1"/>
          </p:cNvPicPr>
          <p:nvPr/>
        </p:nvPicPr>
        <p:blipFill>
          <a:blip r:embed="rId3"/>
          <a:stretch>
            <a:fillRect/>
          </a:stretch>
        </p:blipFill>
        <p:spPr>
          <a:xfrm>
            <a:off x="838200" y="2075288"/>
            <a:ext cx="3544291" cy="2850515"/>
          </a:xfrm>
          <a:prstGeom prst="rect">
            <a:avLst/>
          </a:prstGeom>
        </p:spPr>
      </p:pic>
      <p:sp>
        <p:nvSpPr>
          <p:cNvPr id="12" name="圆角矩形 11"/>
          <p:cNvSpPr/>
          <p:nvPr/>
        </p:nvSpPr>
        <p:spPr>
          <a:xfrm>
            <a:off x="995680" y="5283502"/>
            <a:ext cx="3386811" cy="552696"/>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err="1" smtClean="0">
                <a:solidFill>
                  <a:schemeClr val="tx1"/>
                </a:solidFill>
                <a:latin typeface="Calibri" panose="020F0502020204030204" pitchFamily="34" charset="0"/>
                <a:cs typeface="Calibri" panose="020F0502020204030204" pitchFamily="34" charset="0"/>
              </a:rPr>
              <a:t>Inodes</a:t>
            </a:r>
            <a:r>
              <a:rPr lang="en-US" altLang="zh-CN" sz="2400" dirty="0" smtClean="0">
                <a:solidFill>
                  <a:schemeClr val="tx1"/>
                </a:solidFill>
                <a:latin typeface="Calibri" panose="020F0502020204030204" pitchFamily="34" charset="0"/>
                <a:cs typeface="Calibri" panose="020F0502020204030204" pitchFamily="34" charset="0"/>
              </a:rPr>
              <a:t> balance</a:t>
            </a:r>
            <a:endParaRPr lang="en-US" altLang="zh-CN" sz="2400" dirty="0">
              <a:solidFill>
                <a:schemeClr val="tx1"/>
              </a:solidFill>
              <a:latin typeface="Calibri" panose="020F0502020204030204" pitchFamily="34" charset="0"/>
              <a:cs typeface="Calibri" panose="020F0502020204030204" pitchFamily="34" charset="0"/>
            </a:endParaRPr>
          </a:p>
        </p:txBody>
      </p:sp>
      <p:pic>
        <p:nvPicPr>
          <p:cNvPr id="13" name="图片 12"/>
          <p:cNvPicPr>
            <a:picLocks noChangeAspect="1"/>
          </p:cNvPicPr>
          <p:nvPr/>
        </p:nvPicPr>
        <p:blipFill>
          <a:blip r:embed="rId4"/>
          <a:stretch>
            <a:fillRect/>
          </a:stretch>
        </p:blipFill>
        <p:spPr>
          <a:xfrm>
            <a:off x="838200" y="1409067"/>
            <a:ext cx="7338359" cy="323346"/>
          </a:xfrm>
          <a:prstGeom prst="rect">
            <a:avLst/>
          </a:prstGeom>
        </p:spPr>
      </p:pic>
    </p:spTree>
    <p:extLst>
      <p:ext uri="{BB962C8B-B14F-4D97-AF65-F5344CB8AC3E}">
        <p14:creationId xmlns:p14="http://schemas.microsoft.com/office/powerpoint/2010/main" val="2677526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Lunule</a:t>
            </a:r>
            <a:r>
              <a:rPr lang="en-US" altLang="zh-CN" dirty="0"/>
              <a:t> vs. Hash-based Solution</a:t>
            </a:r>
            <a:endParaRPr lang="zh-CN" altLang="en-US" dirty="0"/>
          </a:p>
        </p:txBody>
      </p:sp>
      <p:pic>
        <p:nvPicPr>
          <p:cNvPr id="16" name="图片 15"/>
          <p:cNvPicPr>
            <a:picLocks noChangeAspect="1"/>
          </p:cNvPicPr>
          <p:nvPr/>
        </p:nvPicPr>
        <p:blipFill>
          <a:blip r:embed="rId3"/>
          <a:stretch>
            <a:fillRect/>
          </a:stretch>
        </p:blipFill>
        <p:spPr>
          <a:xfrm>
            <a:off x="838200" y="2075288"/>
            <a:ext cx="3544291" cy="2850515"/>
          </a:xfrm>
          <a:prstGeom prst="rect">
            <a:avLst/>
          </a:prstGeom>
        </p:spPr>
      </p:pic>
      <p:pic>
        <p:nvPicPr>
          <p:cNvPr id="18" name="图片 17"/>
          <p:cNvPicPr>
            <a:picLocks noChangeAspect="1"/>
          </p:cNvPicPr>
          <p:nvPr/>
        </p:nvPicPr>
        <p:blipFill>
          <a:blip r:embed="rId4"/>
          <a:stretch>
            <a:fillRect/>
          </a:stretch>
        </p:blipFill>
        <p:spPr>
          <a:xfrm>
            <a:off x="838200" y="1409067"/>
            <a:ext cx="7338359" cy="323346"/>
          </a:xfrm>
          <a:prstGeom prst="rect">
            <a:avLst/>
          </a:prstGeom>
        </p:spPr>
      </p:pic>
      <p:pic>
        <p:nvPicPr>
          <p:cNvPr id="19" name="图片 18"/>
          <p:cNvPicPr>
            <a:picLocks noChangeAspect="1"/>
          </p:cNvPicPr>
          <p:nvPr/>
        </p:nvPicPr>
        <p:blipFill>
          <a:blip r:embed="rId5"/>
          <a:stretch>
            <a:fillRect/>
          </a:stretch>
        </p:blipFill>
        <p:spPr>
          <a:xfrm>
            <a:off x="4616796" y="2075288"/>
            <a:ext cx="3096933" cy="2769235"/>
          </a:xfrm>
          <a:prstGeom prst="rect">
            <a:avLst/>
          </a:prstGeom>
        </p:spPr>
      </p:pic>
      <p:sp>
        <p:nvSpPr>
          <p:cNvPr id="21" name="矩形 20"/>
          <p:cNvSpPr/>
          <p:nvPr/>
        </p:nvSpPr>
        <p:spPr>
          <a:xfrm>
            <a:off x="8176559" y="2204122"/>
            <a:ext cx="3515321" cy="1143070"/>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Hash subtree to 5 MDSs</a:t>
            </a:r>
          </a:p>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Workload: web</a:t>
            </a:r>
          </a:p>
        </p:txBody>
      </p:sp>
      <p:sp>
        <p:nvSpPr>
          <p:cNvPr id="22" name="圆角矩形 21"/>
          <p:cNvSpPr/>
          <p:nvPr/>
        </p:nvSpPr>
        <p:spPr>
          <a:xfrm>
            <a:off x="995680" y="5283502"/>
            <a:ext cx="3386811" cy="552696"/>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err="1" smtClean="0">
                <a:solidFill>
                  <a:schemeClr val="tx1"/>
                </a:solidFill>
                <a:latin typeface="Calibri" panose="020F0502020204030204" pitchFamily="34" charset="0"/>
                <a:cs typeface="Calibri" panose="020F0502020204030204" pitchFamily="34" charset="0"/>
              </a:rPr>
              <a:t>Inodes</a:t>
            </a:r>
            <a:r>
              <a:rPr lang="en-US" altLang="zh-CN" sz="2400" dirty="0" smtClean="0">
                <a:solidFill>
                  <a:schemeClr val="tx1"/>
                </a:solidFill>
                <a:latin typeface="Calibri" panose="020F0502020204030204" pitchFamily="34" charset="0"/>
                <a:cs typeface="Calibri" panose="020F0502020204030204" pitchFamily="34" charset="0"/>
              </a:rPr>
              <a:t> balance</a:t>
            </a:r>
            <a:endParaRPr lang="en-US" altLang="zh-CN" sz="2400" dirty="0">
              <a:solidFill>
                <a:schemeClr val="tx1"/>
              </a:solidFill>
              <a:latin typeface="Calibri" panose="020F0502020204030204" pitchFamily="34" charset="0"/>
              <a:cs typeface="Calibri" panose="020F0502020204030204" pitchFamily="34" charset="0"/>
            </a:endParaRPr>
          </a:p>
        </p:txBody>
      </p:sp>
      <p:sp>
        <p:nvSpPr>
          <p:cNvPr id="23" name="圆角矩形 22"/>
          <p:cNvSpPr/>
          <p:nvPr/>
        </p:nvSpPr>
        <p:spPr>
          <a:xfrm>
            <a:off x="4616796" y="5283502"/>
            <a:ext cx="3386811" cy="552696"/>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smtClean="0">
                <a:solidFill>
                  <a:schemeClr val="tx1"/>
                </a:solidFill>
                <a:latin typeface="Calibri" panose="020F0502020204030204" pitchFamily="34" charset="0"/>
                <a:cs typeface="Calibri" panose="020F0502020204030204" pitchFamily="34" charset="0"/>
              </a:rPr>
              <a:t>Load imbalance</a:t>
            </a:r>
            <a:endParaRPr lang="en-US" altLang="zh-CN"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2657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Lunule</a:t>
            </a:r>
            <a:r>
              <a:rPr lang="en-US" altLang="zh-CN" dirty="0"/>
              <a:t> vs. Hash-based Solution</a:t>
            </a:r>
            <a:endParaRPr lang="zh-CN" altLang="en-US" dirty="0"/>
          </a:p>
        </p:txBody>
      </p:sp>
      <p:pic>
        <p:nvPicPr>
          <p:cNvPr id="4" name="图片 3"/>
          <p:cNvPicPr>
            <a:picLocks noChangeAspect="1"/>
          </p:cNvPicPr>
          <p:nvPr/>
        </p:nvPicPr>
        <p:blipFill>
          <a:blip r:embed="rId3"/>
          <a:stretch>
            <a:fillRect/>
          </a:stretch>
        </p:blipFill>
        <p:spPr>
          <a:xfrm>
            <a:off x="838200" y="2075288"/>
            <a:ext cx="3544291" cy="2850515"/>
          </a:xfrm>
          <a:prstGeom prst="rect">
            <a:avLst/>
          </a:prstGeom>
        </p:spPr>
      </p:pic>
      <p:pic>
        <p:nvPicPr>
          <p:cNvPr id="10" name="图片 9"/>
          <p:cNvPicPr>
            <a:picLocks noChangeAspect="1"/>
          </p:cNvPicPr>
          <p:nvPr/>
        </p:nvPicPr>
        <p:blipFill>
          <a:blip r:embed="rId4"/>
          <a:stretch>
            <a:fillRect/>
          </a:stretch>
        </p:blipFill>
        <p:spPr>
          <a:xfrm>
            <a:off x="838200" y="1409067"/>
            <a:ext cx="7338359" cy="323346"/>
          </a:xfrm>
          <a:prstGeom prst="rect">
            <a:avLst/>
          </a:prstGeom>
        </p:spPr>
      </p:pic>
      <p:pic>
        <p:nvPicPr>
          <p:cNvPr id="11" name="图片 10"/>
          <p:cNvPicPr>
            <a:picLocks noChangeAspect="1"/>
          </p:cNvPicPr>
          <p:nvPr/>
        </p:nvPicPr>
        <p:blipFill>
          <a:blip r:embed="rId5"/>
          <a:stretch>
            <a:fillRect/>
          </a:stretch>
        </p:blipFill>
        <p:spPr>
          <a:xfrm>
            <a:off x="4616796" y="2075288"/>
            <a:ext cx="3096933" cy="2769235"/>
          </a:xfrm>
          <a:prstGeom prst="rect">
            <a:avLst/>
          </a:prstGeom>
        </p:spPr>
      </p:pic>
      <p:sp>
        <p:nvSpPr>
          <p:cNvPr id="14" name="圆角矩形 13"/>
          <p:cNvSpPr/>
          <p:nvPr/>
        </p:nvSpPr>
        <p:spPr>
          <a:xfrm>
            <a:off x="8218452" y="5283502"/>
            <a:ext cx="3754809" cy="552696"/>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smtClean="0">
                <a:solidFill>
                  <a:schemeClr val="tx1"/>
                </a:solidFill>
                <a:latin typeface="Calibri" panose="020F0502020204030204" pitchFamily="34" charset="0"/>
                <a:cs typeface="Calibri" panose="020F0502020204030204" pitchFamily="34" charset="0"/>
              </a:rPr>
              <a:t>Many forwarding requests</a:t>
            </a:r>
            <a:endParaRPr lang="en-US" altLang="zh-CN" sz="2400" dirty="0">
              <a:solidFill>
                <a:schemeClr val="tx1"/>
              </a:solidFill>
              <a:latin typeface="Calibri" panose="020F0502020204030204" pitchFamily="34" charset="0"/>
              <a:cs typeface="Calibri" panose="020F0502020204030204" pitchFamily="34" charset="0"/>
            </a:endParaRPr>
          </a:p>
        </p:txBody>
      </p:sp>
      <p:pic>
        <p:nvPicPr>
          <p:cNvPr id="15" name="图片 14"/>
          <p:cNvPicPr>
            <a:picLocks noChangeAspect="1"/>
          </p:cNvPicPr>
          <p:nvPr/>
        </p:nvPicPr>
        <p:blipFill>
          <a:blip r:embed="rId6"/>
          <a:stretch>
            <a:fillRect/>
          </a:stretch>
        </p:blipFill>
        <p:spPr>
          <a:xfrm>
            <a:off x="8203300" y="2075288"/>
            <a:ext cx="3350193" cy="2774609"/>
          </a:xfrm>
          <a:prstGeom prst="rect">
            <a:avLst/>
          </a:prstGeom>
        </p:spPr>
      </p:pic>
      <p:sp>
        <p:nvSpPr>
          <p:cNvPr id="13" name="圆角矩形 12"/>
          <p:cNvSpPr/>
          <p:nvPr/>
        </p:nvSpPr>
        <p:spPr>
          <a:xfrm>
            <a:off x="995680" y="5283502"/>
            <a:ext cx="3386811" cy="552696"/>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err="1" smtClean="0">
                <a:solidFill>
                  <a:schemeClr val="tx1"/>
                </a:solidFill>
                <a:latin typeface="Calibri" panose="020F0502020204030204" pitchFamily="34" charset="0"/>
                <a:cs typeface="Calibri" panose="020F0502020204030204" pitchFamily="34" charset="0"/>
              </a:rPr>
              <a:t>Inodes</a:t>
            </a:r>
            <a:r>
              <a:rPr lang="en-US" altLang="zh-CN" sz="2400" dirty="0" smtClean="0">
                <a:solidFill>
                  <a:schemeClr val="tx1"/>
                </a:solidFill>
                <a:latin typeface="Calibri" panose="020F0502020204030204" pitchFamily="34" charset="0"/>
                <a:cs typeface="Calibri" panose="020F0502020204030204" pitchFamily="34" charset="0"/>
              </a:rPr>
              <a:t> balance</a:t>
            </a:r>
            <a:endParaRPr lang="en-US" altLang="zh-CN" sz="2400" dirty="0">
              <a:solidFill>
                <a:schemeClr val="tx1"/>
              </a:solidFill>
              <a:latin typeface="Calibri" panose="020F0502020204030204" pitchFamily="34" charset="0"/>
              <a:cs typeface="Calibri" panose="020F0502020204030204" pitchFamily="34" charset="0"/>
            </a:endParaRPr>
          </a:p>
        </p:txBody>
      </p:sp>
      <p:sp>
        <p:nvSpPr>
          <p:cNvPr id="16" name="圆角矩形 15"/>
          <p:cNvSpPr/>
          <p:nvPr/>
        </p:nvSpPr>
        <p:spPr>
          <a:xfrm>
            <a:off x="4616796" y="5283502"/>
            <a:ext cx="3386811" cy="552696"/>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smtClean="0">
                <a:solidFill>
                  <a:schemeClr val="tx1"/>
                </a:solidFill>
                <a:latin typeface="Calibri" panose="020F0502020204030204" pitchFamily="34" charset="0"/>
                <a:cs typeface="Calibri" panose="020F0502020204030204" pitchFamily="34" charset="0"/>
              </a:rPr>
              <a:t>Load imbalance</a:t>
            </a:r>
            <a:endParaRPr lang="en-US" altLang="zh-CN"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463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Lunule</a:t>
            </a:r>
            <a:r>
              <a:rPr lang="en-US" altLang="zh-CN" dirty="0"/>
              <a:t> vs. Hash-based Solution</a:t>
            </a:r>
            <a:endParaRPr lang="zh-CN" altLang="en-US" dirty="0"/>
          </a:p>
        </p:txBody>
      </p:sp>
      <p:sp>
        <p:nvSpPr>
          <p:cNvPr id="11" name="圆角矩形 10"/>
          <p:cNvSpPr/>
          <p:nvPr/>
        </p:nvSpPr>
        <p:spPr>
          <a:xfrm>
            <a:off x="1006170" y="5394960"/>
            <a:ext cx="10057742" cy="1117600"/>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altLang="zh-CN" sz="2800" dirty="0" smtClean="0">
                <a:solidFill>
                  <a:schemeClr val="tx1"/>
                </a:solidFill>
                <a:latin typeface="Calibri" panose="020F0502020204030204" pitchFamily="34" charset="0"/>
                <a:cs typeface="Calibri" panose="020F0502020204030204" pitchFamily="34" charset="0"/>
              </a:rPr>
              <a:t>Answer to Q4: Compared </a:t>
            </a:r>
            <a:r>
              <a:rPr lang="en-US" altLang="zh-CN" sz="2800" dirty="0">
                <a:solidFill>
                  <a:schemeClr val="tx1"/>
                </a:solidFill>
                <a:latin typeface="Calibri" panose="020F0502020204030204" pitchFamily="34" charset="0"/>
                <a:cs typeface="Calibri" panose="020F0502020204030204" pitchFamily="34" charset="0"/>
              </a:rPr>
              <a:t>to hash-based </a:t>
            </a:r>
            <a:r>
              <a:rPr lang="en-US" altLang="zh-CN" sz="2800" dirty="0" smtClean="0">
                <a:solidFill>
                  <a:schemeClr val="tx1"/>
                </a:solidFill>
                <a:latin typeface="Calibri" panose="020F0502020204030204" pitchFamily="34" charset="0"/>
                <a:cs typeface="Calibri" panose="020F0502020204030204" pitchFamily="34" charset="0"/>
              </a:rPr>
              <a:t>method, </a:t>
            </a:r>
            <a:r>
              <a:rPr lang="en-US" altLang="zh-CN" sz="2800" dirty="0" err="1" smtClean="0">
                <a:solidFill>
                  <a:schemeClr val="tx1"/>
                </a:solidFill>
                <a:latin typeface="Calibri" panose="020F0502020204030204" pitchFamily="34" charset="0"/>
                <a:cs typeface="Calibri" panose="020F0502020204030204" pitchFamily="34" charset="0"/>
              </a:rPr>
              <a:t>Lunule</a:t>
            </a:r>
            <a:r>
              <a:rPr lang="en-US" altLang="zh-CN" sz="2800" dirty="0" smtClean="0">
                <a:solidFill>
                  <a:schemeClr val="tx1"/>
                </a:solidFill>
                <a:latin typeface="Calibri" panose="020F0502020204030204" pitchFamily="34" charset="0"/>
                <a:cs typeface="Calibri" panose="020F0502020204030204" pitchFamily="34" charset="0"/>
              </a:rPr>
              <a:t> archives better </a:t>
            </a:r>
            <a:r>
              <a:rPr lang="en-US" altLang="zh-CN" sz="2800" dirty="0">
                <a:solidFill>
                  <a:schemeClr val="tx1"/>
                </a:solidFill>
                <a:latin typeface="Calibri" panose="020F0502020204030204" pitchFamily="34" charset="0"/>
                <a:cs typeface="Calibri" panose="020F0502020204030204" pitchFamily="34" charset="0"/>
              </a:rPr>
              <a:t>balance while maintaining </a:t>
            </a:r>
            <a:r>
              <a:rPr lang="en-US" altLang="zh-CN" sz="2800" dirty="0" smtClean="0">
                <a:solidFill>
                  <a:schemeClr val="tx1"/>
                </a:solidFill>
                <a:latin typeface="Calibri" panose="020F0502020204030204" pitchFamily="34" charset="0"/>
                <a:cs typeface="Calibri" panose="020F0502020204030204" pitchFamily="34" charset="0"/>
              </a:rPr>
              <a:t>metadata locality.</a:t>
            </a:r>
            <a:endParaRPr lang="en-US" altLang="zh-CN" sz="2800" dirty="0">
              <a:solidFill>
                <a:schemeClr val="tx1"/>
              </a:solidFill>
              <a:latin typeface="Calibri" panose="020F0502020204030204" pitchFamily="34" charset="0"/>
              <a:cs typeface="Calibri" panose="020F0502020204030204" pitchFamily="34" charset="0"/>
            </a:endParaRPr>
          </a:p>
        </p:txBody>
      </p:sp>
      <p:pic>
        <p:nvPicPr>
          <p:cNvPr id="3" name="图片 2"/>
          <p:cNvPicPr>
            <a:picLocks noChangeAspect="1"/>
          </p:cNvPicPr>
          <p:nvPr/>
        </p:nvPicPr>
        <p:blipFill>
          <a:blip r:embed="rId3"/>
          <a:stretch>
            <a:fillRect/>
          </a:stretch>
        </p:blipFill>
        <p:spPr>
          <a:xfrm>
            <a:off x="1006170" y="1586290"/>
            <a:ext cx="5039030" cy="3521804"/>
          </a:xfrm>
          <a:prstGeom prst="rect">
            <a:avLst/>
          </a:prstGeom>
        </p:spPr>
      </p:pic>
      <p:sp>
        <p:nvSpPr>
          <p:cNvPr id="7" name="矩形 6"/>
          <p:cNvSpPr/>
          <p:nvPr/>
        </p:nvSpPr>
        <p:spPr>
          <a:xfrm>
            <a:off x="8176559" y="2204122"/>
            <a:ext cx="3515321" cy="1143070"/>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Hash subtree to 5 MDSs</a:t>
            </a:r>
          </a:p>
          <a:p>
            <a:pPr marL="342900" indent="-342900">
              <a:lnSpc>
                <a:spcPct val="150000"/>
              </a:lnSpc>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Workload: web</a:t>
            </a:r>
          </a:p>
        </p:txBody>
      </p:sp>
    </p:spTree>
    <p:extLst>
      <p:ext uri="{BB962C8B-B14F-4D97-AF65-F5344CB8AC3E}">
        <p14:creationId xmlns:p14="http://schemas.microsoft.com/office/powerpoint/2010/main" val="140271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altLang="zh-CN" dirty="0">
                <a:solidFill>
                  <a:schemeClr val="bg1">
                    <a:lumMod val="50000"/>
                  </a:schemeClr>
                </a:solidFill>
              </a:rPr>
              <a:t>Metadata management in DFSs</a:t>
            </a:r>
          </a:p>
          <a:p>
            <a:r>
              <a:rPr lang="en-US" altLang="zh-CN" dirty="0">
                <a:solidFill>
                  <a:schemeClr val="bg1">
                    <a:lumMod val="50000"/>
                  </a:schemeClr>
                </a:solidFill>
              </a:rPr>
              <a:t>Metadata load balance study</a:t>
            </a:r>
          </a:p>
          <a:p>
            <a:r>
              <a:rPr lang="en-US" altLang="zh-CN" dirty="0">
                <a:solidFill>
                  <a:schemeClr val="bg1">
                    <a:lumMod val="50000"/>
                  </a:schemeClr>
                </a:solidFill>
              </a:rPr>
              <a:t>Design of </a:t>
            </a:r>
            <a:r>
              <a:rPr lang="en-US" altLang="zh-CN" dirty="0" err="1">
                <a:solidFill>
                  <a:schemeClr val="bg1">
                    <a:lumMod val="50000"/>
                  </a:schemeClr>
                </a:solidFill>
              </a:rPr>
              <a:t>Lunule</a:t>
            </a:r>
            <a:endParaRPr lang="en-US" altLang="zh-CN" dirty="0">
              <a:solidFill>
                <a:schemeClr val="bg1">
                  <a:lumMod val="50000"/>
                </a:schemeClr>
              </a:solidFill>
            </a:endParaRPr>
          </a:p>
          <a:p>
            <a:r>
              <a:rPr lang="en-US" altLang="zh-CN" dirty="0">
                <a:solidFill>
                  <a:schemeClr val="bg1">
                    <a:lumMod val="50000"/>
                  </a:schemeClr>
                </a:solidFill>
              </a:rPr>
              <a:t>Experimental results</a:t>
            </a:r>
          </a:p>
          <a:p>
            <a:r>
              <a:rPr lang="en-US" altLang="zh-CN" dirty="0"/>
              <a:t>Conclusion</a:t>
            </a:r>
          </a:p>
        </p:txBody>
      </p:sp>
    </p:spTree>
    <p:extLst>
      <p:ext uri="{BB962C8B-B14F-4D97-AF65-F5344CB8AC3E}">
        <p14:creationId xmlns:p14="http://schemas.microsoft.com/office/powerpoint/2010/main" val="3502195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a:t>
            </a:r>
            <a:endParaRPr lang="zh-CN" altLang="en-US" dirty="0"/>
          </a:p>
        </p:txBody>
      </p:sp>
      <p:sp>
        <p:nvSpPr>
          <p:cNvPr id="3" name="内容占位符 2"/>
          <p:cNvSpPr>
            <a:spLocks noGrp="1"/>
          </p:cNvSpPr>
          <p:nvPr>
            <p:ph idx="1"/>
          </p:nvPr>
        </p:nvSpPr>
        <p:spPr/>
        <p:txBody>
          <a:bodyPr>
            <a:normAutofit/>
          </a:bodyPr>
          <a:lstStyle/>
          <a:p>
            <a:r>
              <a:rPr lang="en-US" altLang="zh-CN" dirty="0"/>
              <a:t>Distributing Metadata among a MDS cluster is needed for </a:t>
            </a:r>
            <a:br>
              <a:rPr lang="en-US" altLang="zh-CN" dirty="0"/>
            </a:br>
            <a:r>
              <a:rPr lang="en-US" altLang="zh-CN" dirty="0"/>
              <a:t> large-scale DFS deployments.</a:t>
            </a:r>
          </a:p>
          <a:p>
            <a:r>
              <a:rPr lang="en-US" altLang="zh-CN" dirty="0"/>
              <a:t>Metadata distribution and load balance is challenging.</a:t>
            </a:r>
          </a:p>
          <a:p>
            <a:r>
              <a:rPr lang="en-US" altLang="zh-CN" dirty="0" err="1"/>
              <a:t>Lunule</a:t>
            </a:r>
            <a:r>
              <a:rPr lang="en-US" altLang="zh-CN" dirty="0"/>
              <a:t> is a new load balancer for </a:t>
            </a:r>
            <a:r>
              <a:rPr lang="en-US" altLang="zh-CN" dirty="0" err="1"/>
              <a:t>CephFS</a:t>
            </a:r>
            <a:r>
              <a:rPr lang="en-US" altLang="zh-CN" dirty="0"/>
              <a:t>:</a:t>
            </a:r>
          </a:p>
          <a:p>
            <a:pPr lvl="1">
              <a:buFont typeface="Arial" panose="020B0604020202020204" pitchFamily="34" charset="0"/>
              <a:buChar char="•"/>
            </a:pPr>
            <a:r>
              <a:rPr lang="en-US" altLang="zh-CN" dirty="0"/>
              <a:t>Employing an </a:t>
            </a:r>
            <a:r>
              <a:rPr lang="en-US" altLang="zh-CN" b="1" i="1" dirty="0"/>
              <a:t>imbalance factor model</a:t>
            </a:r>
            <a:r>
              <a:rPr lang="en-US" altLang="zh-CN" dirty="0"/>
              <a:t>.</a:t>
            </a:r>
          </a:p>
          <a:p>
            <a:pPr lvl="1">
              <a:buFont typeface="Arial" panose="020B0604020202020204" pitchFamily="34" charset="0"/>
              <a:buChar char="•"/>
            </a:pPr>
            <a:r>
              <a:rPr lang="en-US" altLang="zh-CN" dirty="0"/>
              <a:t>Adopting a </a:t>
            </a:r>
            <a:r>
              <a:rPr lang="en-US" altLang="zh-CN" b="1" i="1" dirty="0"/>
              <a:t>workload-aware migration planner</a:t>
            </a:r>
            <a:r>
              <a:rPr lang="en-US" altLang="zh-CN" dirty="0"/>
              <a:t>.</a:t>
            </a:r>
          </a:p>
          <a:p>
            <a:pPr lvl="1">
              <a:buFont typeface="Arial" panose="020B0604020202020204" pitchFamily="34" charset="0"/>
              <a:buChar char="•"/>
            </a:pPr>
            <a:r>
              <a:rPr lang="en-US" altLang="zh-CN" dirty="0"/>
              <a:t>Delivering better load balance.</a:t>
            </a:r>
          </a:p>
          <a:p>
            <a:pPr lvl="1">
              <a:buFont typeface="Arial" panose="020B0604020202020204" pitchFamily="34" charset="0"/>
              <a:buChar char="•"/>
            </a:pPr>
            <a:r>
              <a:rPr lang="en-US" altLang="zh-CN" dirty="0"/>
              <a:t>Increasing the metadata throughput by up to 315.8%.</a:t>
            </a:r>
            <a:endParaRPr lang="en-US" altLang="zh-CN" sz="2400" dirty="0"/>
          </a:p>
        </p:txBody>
      </p:sp>
    </p:spTree>
    <p:extLst>
      <p:ext uri="{BB962C8B-B14F-4D97-AF65-F5344CB8AC3E}">
        <p14:creationId xmlns:p14="http://schemas.microsoft.com/office/powerpoint/2010/main" val="152220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1F50E50E-9473-EE4C-BC1E-32F301523BB1}"/>
              </a:ext>
            </a:extLst>
          </p:cNvPr>
          <p:cNvSpPr txBox="1">
            <a:spLocks/>
          </p:cNvSpPr>
          <p:nvPr/>
        </p:nvSpPr>
        <p:spPr>
          <a:xfrm>
            <a:off x="1651818" y="1188628"/>
            <a:ext cx="8899219" cy="22035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baseline="0">
                <a:solidFill>
                  <a:schemeClr val="tx1"/>
                </a:solidFill>
                <a:latin typeface="Arial" panose="020B0604020202020204" pitchFamily="34" charset="0"/>
                <a:ea typeface="+mn-ea"/>
                <a:cs typeface="Arial" panose="020B0604020202020204" pitchFamily="34" charset="0"/>
              </a:defRPr>
            </a:lvl1pPr>
          </a:lstStyle>
          <a:p>
            <a:r>
              <a:rPr lang="en-US" sz="4400" dirty="0" smtClean="0">
                <a:solidFill>
                  <a:srgbClr val="FF3300"/>
                </a:solidFill>
                <a:latin typeface="Calibri" panose="020F0502020204030204" pitchFamily="34" charset="0"/>
                <a:cs typeface="Calibri" panose="020F0502020204030204" pitchFamily="34" charset="0"/>
              </a:rPr>
              <a:t>Thanks &amp; QA</a:t>
            </a:r>
            <a:endParaRPr lang="en-US" sz="4400" dirty="0">
              <a:solidFill>
                <a:srgbClr val="FF3300"/>
              </a:solidFill>
              <a:latin typeface="Calibri" panose="020F0502020204030204" pitchFamily="34" charset="0"/>
              <a:cs typeface="Calibri" panose="020F0502020204030204" pitchFamily="34" charset="0"/>
            </a:endParaRPr>
          </a:p>
        </p:txBody>
      </p:sp>
      <p:sp>
        <p:nvSpPr>
          <p:cNvPr id="3" name="矩形 2"/>
          <p:cNvSpPr/>
          <p:nvPr/>
        </p:nvSpPr>
        <p:spPr>
          <a:xfrm>
            <a:off x="565865" y="3392129"/>
            <a:ext cx="11071124" cy="2062103"/>
          </a:xfrm>
          <a:prstGeom prst="rect">
            <a:avLst/>
          </a:prstGeom>
        </p:spPr>
        <p:txBody>
          <a:bodyPr wrap="square">
            <a:spAutoFit/>
          </a:bodyPr>
          <a:lstStyle/>
          <a:p>
            <a:pPr algn="ctr"/>
            <a:r>
              <a:rPr lang="en-US" altLang="zh-CN" sz="3200" dirty="0" err="1">
                <a:latin typeface="Calibri" panose="020F0502020204030204" pitchFamily="34" charset="0"/>
                <a:cs typeface="Calibri" panose="020F0502020204030204" pitchFamily="34" charset="0"/>
              </a:rPr>
              <a:t>Lunule</a:t>
            </a:r>
            <a:r>
              <a:rPr lang="en-US" altLang="zh-CN" sz="3200" dirty="0">
                <a:latin typeface="Calibri" panose="020F0502020204030204" pitchFamily="34" charset="0"/>
                <a:cs typeface="Calibri" panose="020F0502020204030204" pitchFamily="34" charset="0"/>
              </a:rPr>
              <a:t>: An Agile and </a:t>
            </a:r>
            <a:r>
              <a:rPr lang="en-US" altLang="zh-CN" sz="3200" dirty="0" smtClean="0">
                <a:latin typeface="Calibri" panose="020F0502020204030204" pitchFamily="34" charset="0"/>
                <a:cs typeface="Calibri" panose="020F0502020204030204" pitchFamily="34" charset="0"/>
              </a:rPr>
              <a:t>Judicious</a:t>
            </a:r>
          </a:p>
          <a:p>
            <a:pPr algn="ctr"/>
            <a:r>
              <a:rPr lang="en-US" altLang="zh-CN" sz="3200" dirty="0" smtClean="0">
                <a:latin typeface="Calibri" panose="020F0502020204030204" pitchFamily="34" charset="0"/>
                <a:cs typeface="Calibri" panose="020F0502020204030204" pitchFamily="34" charset="0"/>
              </a:rPr>
              <a:t>Metadata </a:t>
            </a:r>
            <a:r>
              <a:rPr lang="en-US" altLang="zh-CN" sz="3200" dirty="0">
                <a:latin typeface="Calibri" panose="020F0502020204030204" pitchFamily="34" charset="0"/>
                <a:cs typeface="Calibri" panose="020F0502020204030204" pitchFamily="34" charset="0"/>
              </a:rPr>
              <a:t>Load Balancer for </a:t>
            </a:r>
            <a:r>
              <a:rPr lang="en-US" altLang="zh-CN" sz="3200" dirty="0" err="1" smtClean="0">
                <a:latin typeface="Calibri" panose="020F0502020204030204" pitchFamily="34" charset="0"/>
                <a:cs typeface="Calibri" panose="020F0502020204030204" pitchFamily="34" charset="0"/>
              </a:rPr>
              <a:t>CephFS</a:t>
            </a:r>
            <a:endParaRPr lang="en-US" altLang="zh-CN" sz="3200" dirty="0" smtClean="0">
              <a:latin typeface="Calibri" panose="020F0502020204030204" pitchFamily="34" charset="0"/>
              <a:cs typeface="Calibri" panose="020F0502020204030204" pitchFamily="34" charset="0"/>
            </a:endParaRPr>
          </a:p>
          <a:p>
            <a:pPr algn="ctr"/>
            <a:endParaRPr lang="en-US" altLang="zh-CN" sz="3200" dirty="0">
              <a:latin typeface="Calibri" panose="020F0502020204030204" pitchFamily="34" charset="0"/>
              <a:cs typeface="Calibri" panose="020F0502020204030204" pitchFamily="34" charset="0"/>
            </a:endParaRPr>
          </a:p>
          <a:p>
            <a:pPr algn="ctr"/>
            <a:r>
              <a:rPr lang="en-US" altLang="zh-CN" sz="3200" dirty="0" smtClean="0">
                <a:latin typeface="Calibri" panose="020F0502020204030204" pitchFamily="34" charset="0"/>
                <a:cs typeface="Calibri" panose="020F0502020204030204" pitchFamily="34" charset="0"/>
              </a:rPr>
              <a:t>Yiduo Wang, USTC</a:t>
            </a:r>
            <a:endParaRPr lang="zh-CN"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186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内容占位符 2"/>
          <p:cNvSpPr>
            <a:spLocks noGrp="1"/>
          </p:cNvSpPr>
          <p:nvPr>
            <p:ph idx="1"/>
          </p:nvPr>
        </p:nvSpPr>
        <p:spPr>
          <a:xfrm>
            <a:off x="838200" y="1248045"/>
            <a:ext cx="11353800" cy="4963126"/>
          </a:xfrm>
        </p:spPr>
        <p:txBody>
          <a:bodyPr>
            <a:normAutofit/>
          </a:bodyPr>
          <a:lstStyle/>
          <a:p>
            <a:r>
              <a:rPr lang="en-US" altLang="zh-CN" sz="2800" dirty="0"/>
              <a:t>Maintain multiple MDSs, each hosting a set of metadata partitions</a:t>
            </a:r>
          </a:p>
          <a:p>
            <a:r>
              <a:rPr lang="en-US" altLang="zh-CN" sz="2800" dirty="0"/>
              <a:t>Mainstream partitioning methods: Hash or Subtree partition</a:t>
            </a:r>
          </a:p>
        </p:txBody>
      </p:sp>
      <p:sp>
        <p:nvSpPr>
          <p:cNvPr id="2" name="标题 1"/>
          <p:cNvSpPr>
            <a:spLocks noGrp="1"/>
          </p:cNvSpPr>
          <p:nvPr>
            <p:ph type="title"/>
          </p:nvPr>
        </p:nvSpPr>
        <p:spPr/>
        <p:txBody>
          <a:bodyPr/>
          <a:lstStyle/>
          <a:p>
            <a:r>
              <a:rPr lang="en-US" altLang="zh-CN" dirty="0"/>
              <a:t>Scaling Metadata Service in DFSs</a:t>
            </a:r>
            <a:endParaRPr lang="zh-CN" altLang="en-US" dirty="0"/>
          </a:p>
        </p:txBody>
      </p:sp>
      <p:sp>
        <p:nvSpPr>
          <p:cNvPr id="4" name="五边形 3"/>
          <p:cNvSpPr/>
          <p:nvPr/>
        </p:nvSpPr>
        <p:spPr>
          <a:xfrm>
            <a:off x="1119370" y="4568190"/>
            <a:ext cx="9556955" cy="481781"/>
          </a:xfrm>
          <a:prstGeom prst="homePlate">
            <a:avLst/>
          </a:prstGeom>
          <a:solidFill>
            <a:schemeClr val="bg1">
              <a:lumMod val="85000"/>
            </a:schemeClr>
          </a:solid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nvGrpSpPr>
          <p:cNvPr id="77" name="组合 76"/>
          <p:cNvGrpSpPr/>
          <p:nvPr/>
        </p:nvGrpSpPr>
        <p:grpSpPr>
          <a:xfrm>
            <a:off x="1367020" y="3110316"/>
            <a:ext cx="1452252" cy="1820588"/>
            <a:chOff x="1347970" y="3003732"/>
            <a:chExt cx="1452252" cy="1820588"/>
          </a:xfrm>
        </p:grpSpPr>
        <p:grpSp>
          <p:nvGrpSpPr>
            <p:cNvPr id="25" name="组合 24"/>
            <p:cNvGrpSpPr/>
            <p:nvPr/>
          </p:nvGrpSpPr>
          <p:grpSpPr>
            <a:xfrm>
              <a:off x="1347970" y="3090976"/>
              <a:ext cx="389870" cy="1733344"/>
              <a:chOff x="1056433" y="3295470"/>
              <a:chExt cx="389870" cy="1733344"/>
            </a:xfrm>
          </p:grpSpPr>
          <p:cxnSp>
            <p:nvCxnSpPr>
              <p:cNvPr id="20" name="直接连接符 19"/>
              <p:cNvCxnSpPr>
                <a:endCxn id="23" idx="0"/>
              </p:cNvCxnSpPr>
              <p:nvPr/>
            </p:nvCxnSpPr>
            <p:spPr>
              <a:xfrm>
                <a:off x="1251368" y="3685340"/>
                <a:ext cx="0" cy="1127932"/>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1"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33" y="3295470"/>
                <a:ext cx="389870" cy="389870"/>
              </a:xfrm>
              <a:prstGeom prst="rect">
                <a:avLst/>
              </a:prstGeom>
            </p:spPr>
          </p:pic>
          <p:sp>
            <p:nvSpPr>
              <p:cNvPr id="23" name="椭圆 22"/>
              <p:cNvSpPr/>
              <p:nvPr/>
            </p:nvSpPr>
            <p:spPr>
              <a:xfrm>
                <a:off x="1143597" y="4813272"/>
                <a:ext cx="215542" cy="215542"/>
              </a:xfrm>
              <a:prstGeom prst="ellipse">
                <a:avLst/>
              </a:prstGeom>
              <a:solidFill>
                <a:srgbClr val="D81E0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1696587" y="3003732"/>
              <a:ext cx="1103635" cy="769441"/>
            </a:xfrm>
            <a:prstGeom prst="rect">
              <a:avLst/>
            </a:prstGeom>
            <a:noFill/>
          </p:spPr>
          <p:txBody>
            <a:bodyPr wrap="none" rtlCol="0">
              <a:spAutoFit/>
            </a:bodyPr>
            <a:lstStyle/>
            <a:p>
              <a:r>
                <a:rPr lang="en-US" altLang="zh-CN" sz="2400" dirty="0" err="1" smtClean="0">
                  <a:solidFill>
                    <a:srgbClr val="FF0000"/>
                  </a:solidFill>
                  <a:latin typeface="Calibri" panose="020F0502020204030204" pitchFamily="34" charset="0"/>
                  <a:cs typeface="Calibri" panose="020F0502020204030204" pitchFamily="34" charset="0"/>
                </a:rPr>
                <a:t>CephFS</a:t>
              </a:r>
              <a:endParaRPr lang="en-US" altLang="zh-CN" sz="2400" dirty="0" smtClean="0">
                <a:solidFill>
                  <a:srgbClr val="FF0000"/>
                </a:solidFill>
                <a:latin typeface="Calibri" panose="020F0502020204030204" pitchFamily="34" charset="0"/>
                <a:cs typeface="Calibri" panose="020F0502020204030204" pitchFamily="34" charset="0"/>
              </a:endParaRPr>
            </a:p>
            <a:p>
              <a:r>
                <a:rPr lang="en-US" altLang="zh-CN" sz="2000" dirty="0" smtClean="0">
                  <a:solidFill>
                    <a:srgbClr val="FF0000"/>
                  </a:solidFill>
                  <a:latin typeface="Calibri" panose="020F0502020204030204" pitchFamily="34" charset="0"/>
                  <a:cs typeface="Calibri" panose="020F0502020204030204" pitchFamily="34" charset="0"/>
                </a:rPr>
                <a:t>SC’04</a:t>
              </a:r>
              <a:endParaRPr lang="zh-CN" altLang="en-US" sz="2000" dirty="0">
                <a:solidFill>
                  <a:srgbClr val="FF0000"/>
                </a:solidFill>
                <a:latin typeface="Calibri" panose="020F0502020204030204" pitchFamily="34" charset="0"/>
                <a:cs typeface="Calibri" panose="020F0502020204030204" pitchFamily="34" charset="0"/>
              </a:endParaRPr>
            </a:p>
          </p:txBody>
        </p:sp>
      </p:grpSp>
      <p:grpSp>
        <p:nvGrpSpPr>
          <p:cNvPr id="79" name="组合 78"/>
          <p:cNvGrpSpPr/>
          <p:nvPr/>
        </p:nvGrpSpPr>
        <p:grpSpPr>
          <a:xfrm>
            <a:off x="4195827" y="3110316"/>
            <a:ext cx="1569657" cy="1820588"/>
            <a:chOff x="3986920" y="3003732"/>
            <a:chExt cx="1569657" cy="1820588"/>
          </a:xfrm>
        </p:grpSpPr>
        <p:grpSp>
          <p:nvGrpSpPr>
            <p:cNvPr id="52" name="组合 51"/>
            <p:cNvGrpSpPr/>
            <p:nvPr/>
          </p:nvGrpSpPr>
          <p:grpSpPr>
            <a:xfrm>
              <a:off x="3986920" y="3090976"/>
              <a:ext cx="389870" cy="1733344"/>
              <a:chOff x="1056433" y="3295470"/>
              <a:chExt cx="389870" cy="1733344"/>
            </a:xfrm>
          </p:grpSpPr>
          <p:cxnSp>
            <p:nvCxnSpPr>
              <p:cNvPr id="53" name="直接连接符 52"/>
              <p:cNvCxnSpPr>
                <a:endCxn id="55" idx="0"/>
              </p:cNvCxnSpPr>
              <p:nvPr/>
            </p:nvCxnSpPr>
            <p:spPr>
              <a:xfrm>
                <a:off x="1251368" y="3685340"/>
                <a:ext cx="0" cy="1127932"/>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4"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33" y="3295470"/>
                <a:ext cx="389870" cy="389870"/>
              </a:xfrm>
              <a:prstGeom prst="rect">
                <a:avLst/>
              </a:prstGeom>
            </p:spPr>
          </p:pic>
          <p:sp>
            <p:nvSpPr>
              <p:cNvPr id="55" name="椭圆 54"/>
              <p:cNvSpPr/>
              <p:nvPr/>
            </p:nvSpPr>
            <p:spPr>
              <a:xfrm>
                <a:off x="1143597" y="4813272"/>
                <a:ext cx="215542" cy="215542"/>
              </a:xfrm>
              <a:prstGeom prst="ellipse">
                <a:avLst/>
              </a:prstGeom>
              <a:solidFill>
                <a:srgbClr val="D81E0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4335537" y="3003732"/>
              <a:ext cx="1221040" cy="615553"/>
            </a:xfrm>
            <a:prstGeom prst="rect">
              <a:avLst/>
            </a:prstGeom>
            <a:noFill/>
          </p:spPr>
          <p:txBody>
            <a:bodyPr wrap="none" rtlCol="0">
              <a:spAutoFit/>
            </a:bodyPr>
            <a:lstStyle/>
            <a:p>
              <a:r>
                <a:rPr lang="en-US" altLang="zh-CN" dirty="0" smtClean="0">
                  <a:latin typeface="Calibri" panose="020F0502020204030204" pitchFamily="34" charset="0"/>
                  <a:cs typeface="Calibri" panose="020F0502020204030204" pitchFamily="34" charset="0"/>
                </a:rPr>
                <a:t>Lustre</a:t>
              </a:r>
              <a:r>
                <a:rPr lang="en-US" altLang="zh-CN" sz="1400" dirty="0" smtClean="0">
                  <a:latin typeface="Calibri" panose="020F0502020204030204" pitchFamily="34" charset="0"/>
                  <a:cs typeface="Calibri" panose="020F0502020204030204" pitchFamily="34" charset="0"/>
                </a:rPr>
                <a:t>-DNE1</a:t>
              </a:r>
            </a:p>
            <a:p>
              <a:r>
                <a:rPr lang="en-US" altLang="zh-CN" sz="1600" dirty="0" smtClean="0">
                  <a:latin typeface="Calibri" panose="020F0502020204030204" pitchFamily="34" charset="0"/>
                  <a:cs typeface="Calibri" panose="020F0502020204030204" pitchFamily="34" charset="0"/>
                </a:rPr>
                <a:t>2014</a:t>
              </a:r>
              <a:endParaRPr lang="zh-CN" altLang="en-US" sz="1600" dirty="0">
                <a:latin typeface="Calibri" panose="020F0502020204030204" pitchFamily="34" charset="0"/>
                <a:cs typeface="Calibri" panose="020F0502020204030204" pitchFamily="34" charset="0"/>
              </a:endParaRPr>
            </a:p>
          </p:txBody>
        </p:sp>
      </p:grpSp>
      <p:grpSp>
        <p:nvGrpSpPr>
          <p:cNvPr id="80" name="组合 79"/>
          <p:cNvGrpSpPr/>
          <p:nvPr/>
        </p:nvGrpSpPr>
        <p:grpSpPr>
          <a:xfrm>
            <a:off x="5935810" y="3110316"/>
            <a:ext cx="1178909" cy="1820588"/>
            <a:chOff x="5782563" y="3003732"/>
            <a:chExt cx="1178909" cy="1820588"/>
          </a:xfrm>
        </p:grpSpPr>
        <p:grpSp>
          <p:nvGrpSpPr>
            <p:cNvPr id="62" name="组合 61"/>
            <p:cNvGrpSpPr/>
            <p:nvPr/>
          </p:nvGrpSpPr>
          <p:grpSpPr>
            <a:xfrm>
              <a:off x="5782563" y="3090976"/>
              <a:ext cx="389870" cy="1733344"/>
              <a:chOff x="1056433" y="3295470"/>
              <a:chExt cx="389870" cy="1733344"/>
            </a:xfrm>
          </p:grpSpPr>
          <p:cxnSp>
            <p:nvCxnSpPr>
              <p:cNvPr id="63" name="直接连接符 62"/>
              <p:cNvCxnSpPr>
                <a:endCxn id="65" idx="0"/>
              </p:cNvCxnSpPr>
              <p:nvPr/>
            </p:nvCxnSpPr>
            <p:spPr>
              <a:xfrm>
                <a:off x="1251368" y="3685340"/>
                <a:ext cx="0" cy="1127932"/>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64"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33" y="3295470"/>
                <a:ext cx="389870" cy="389870"/>
              </a:xfrm>
              <a:prstGeom prst="rect">
                <a:avLst/>
              </a:prstGeom>
            </p:spPr>
          </p:pic>
          <p:sp>
            <p:nvSpPr>
              <p:cNvPr id="65" name="椭圆 64"/>
              <p:cNvSpPr/>
              <p:nvPr/>
            </p:nvSpPr>
            <p:spPr>
              <a:xfrm>
                <a:off x="1143597" y="4813272"/>
                <a:ext cx="215542" cy="215542"/>
              </a:xfrm>
              <a:prstGeom prst="ellipse">
                <a:avLst/>
              </a:prstGeom>
              <a:solidFill>
                <a:srgbClr val="D81E0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文本框 65"/>
            <p:cNvSpPr txBox="1"/>
            <p:nvPr/>
          </p:nvSpPr>
          <p:spPr>
            <a:xfrm>
              <a:off x="6131180" y="3003732"/>
              <a:ext cx="830292" cy="615553"/>
            </a:xfrm>
            <a:prstGeom prst="rect">
              <a:avLst/>
            </a:prstGeom>
            <a:noFill/>
          </p:spPr>
          <p:txBody>
            <a:bodyPr wrap="none" rtlCol="0">
              <a:spAutoFit/>
            </a:bodyPr>
            <a:lstStyle/>
            <a:p>
              <a:r>
                <a:rPr lang="en-US" altLang="zh-CN" dirty="0" err="1" smtClean="0">
                  <a:latin typeface="Calibri" panose="020F0502020204030204" pitchFamily="34" charset="0"/>
                  <a:cs typeface="Calibri" panose="020F0502020204030204" pitchFamily="34" charset="0"/>
                </a:rPr>
                <a:t>LocoFS</a:t>
              </a:r>
              <a:endParaRPr lang="en-US" altLang="zh-CN" dirty="0" smtClean="0">
                <a:latin typeface="Calibri" panose="020F0502020204030204" pitchFamily="34" charset="0"/>
                <a:cs typeface="Calibri" panose="020F0502020204030204" pitchFamily="34" charset="0"/>
              </a:endParaRPr>
            </a:p>
            <a:p>
              <a:r>
                <a:rPr lang="en-US" altLang="zh-CN" sz="1600" dirty="0" smtClean="0">
                  <a:latin typeface="Calibri" panose="020F0502020204030204" pitchFamily="34" charset="0"/>
                  <a:cs typeface="Calibri" panose="020F0502020204030204" pitchFamily="34" charset="0"/>
                </a:rPr>
                <a:t>SC’17</a:t>
              </a:r>
              <a:endParaRPr lang="zh-CN" altLang="en-US" sz="1600" dirty="0">
                <a:latin typeface="Calibri" panose="020F0502020204030204" pitchFamily="34" charset="0"/>
                <a:cs typeface="Calibri" panose="020F0502020204030204" pitchFamily="34" charset="0"/>
              </a:endParaRPr>
            </a:p>
          </p:txBody>
        </p:sp>
      </p:grpSp>
      <p:grpSp>
        <p:nvGrpSpPr>
          <p:cNvPr id="81" name="组合 80"/>
          <p:cNvGrpSpPr/>
          <p:nvPr/>
        </p:nvGrpSpPr>
        <p:grpSpPr>
          <a:xfrm>
            <a:off x="7544878" y="3110316"/>
            <a:ext cx="1218150" cy="1820588"/>
            <a:chOff x="7183882" y="3003732"/>
            <a:chExt cx="1218150" cy="1820588"/>
          </a:xfrm>
        </p:grpSpPr>
        <p:grpSp>
          <p:nvGrpSpPr>
            <p:cNvPr id="67" name="组合 66"/>
            <p:cNvGrpSpPr/>
            <p:nvPr/>
          </p:nvGrpSpPr>
          <p:grpSpPr>
            <a:xfrm>
              <a:off x="7183882" y="3090976"/>
              <a:ext cx="389870" cy="1733344"/>
              <a:chOff x="1056433" y="3295470"/>
              <a:chExt cx="389870" cy="1733344"/>
            </a:xfrm>
          </p:grpSpPr>
          <p:cxnSp>
            <p:nvCxnSpPr>
              <p:cNvPr id="68" name="直接连接符 67"/>
              <p:cNvCxnSpPr>
                <a:endCxn id="70" idx="0"/>
              </p:cNvCxnSpPr>
              <p:nvPr/>
            </p:nvCxnSpPr>
            <p:spPr>
              <a:xfrm>
                <a:off x="1251368" y="3685340"/>
                <a:ext cx="0" cy="1127932"/>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69"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33" y="3295470"/>
                <a:ext cx="389870" cy="389870"/>
              </a:xfrm>
              <a:prstGeom prst="rect">
                <a:avLst/>
              </a:prstGeom>
            </p:spPr>
          </p:pic>
          <p:sp>
            <p:nvSpPr>
              <p:cNvPr id="70" name="椭圆 69"/>
              <p:cNvSpPr/>
              <p:nvPr/>
            </p:nvSpPr>
            <p:spPr>
              <a:xfrm>
                <a:off x="1143597" y="4813272"/>
                <a:ext cx="215542" cy="215542"/>
              </a:xfrm>
              <a:prstGeom prst="ellipse">
                <a:avLst/>
              </a:prstGeom>
              <a:solidFill>
                <a:srgbClr val="D81E0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70"/>
            <p:cNvSpPr txBox="1"/>
            <p:nvPr/>
          </p:nvSpPr>
          <p:spPr>
            <a:xfrm>
              <a:off x="7532499" y="3003732"/>
              <a:ext cx="869533" cy="615553"/>
            </a:xfrm>
            <a:prstGeom prst="rect">
              <a:avLst/>
            </a:prstGeom>
            <a:noFill/>
          </p:spPr>
          <p:txBody>
            <a:bodyPr wrap="none" rtlCol="0">
              <a:spAutoFit/>
            </a:bodyPr>
            <a:lstStyle/>
            <a:p>
              <a:r>
                <a:rPr lang="en-US" altLang="zh-CN" dirty="0" err="1" smtClean="0">
                  <a:latin typeface="Calibri" panose="020F0502020204030204" pitchFamily="34" charset="0"/>
                  <a:cs typeface="Calibri" panose="020F0502020204030204" pitchFamily="34" charset="0"/>
                </a:rPr>
                <a:t>HopsFS</a:t>
              </a:r>
              <a:endParaRPr lang="en-US" altLang="zh-CN" dirty="0" smtClean="0">
                <a:latin typeface="Calibri" panose="020F0502020204030204" pitchFamily="34" charset="0"/>
                <a:cs typeface="Calibri" panose="020F0502020204030204" pitchFamily="34" charset="0"/>
              </a:endParaRPr>
            </a:p>
            <a:p>
              <a:r>
                <a:rPr lang="en-US" altLang="zh-CN" sz="1600" dirty="0" smtClean="0">
                  <a:latin typeface="Calibri" panose="020F0502020204030204" pitchFamily="34" charset="0"/>
                  <a:cs typeface="Calibri" panose="020F0502020204030204" pitchFamily="34" charset="0"/>
                </a:rPr>
                <a:t>FAST’19</a:t>
              </a:r>
              <a:endParaRPr lang="zh-CN" altLang="en-US" sz="1600" dirty="0">
                <a:latin typeface="Calibri" panose="020F0502020204030204" pitchFamily="34" charset="0"/>
                <a:cs typeface="Calibri" panose="020F0502020204030204" pitchFamily="34" charset="0"/>
              </a:endParaRPr>
            </a:p>
          </p:txBody>
        </p:sp>
      </p:grpSp>
      <p:grpSp>
        <p:nvGrpSpPr>
          <p:cNvPr id="82" name="组合 81"/>
          <p:cNvGrpSpPr/>
          <p:nvPr/>
        </p:nvGrpSpPr>
        <p:grpSpPr>
          <a:xfrm>
            <a:off x="9045606" y="3110316"/>
            <a:ext cx="1506626" cy="1820588"/>
            <a:chOff x="8718604" y="3003732"/>
            <a:chExt cx="1506626" cy="1820588"/>
          </a:xfrm>
        </p:grpSpPr>
        <p:grpSp>
          <p:nvGrpSpPr>
            <p:cNvPr id="72" name="组合 71"/>
            <p:cNvGrpSpPr/>
            <p:nvPr/>
          </p:nvGrpSpPr>
          <p:grpSpPr>
            <a:xfrm>
              <a:off x="8718604" y="3090976"/>
              <a:ext cx="389870" cy="1733344"/>
              <a:chOff x="1056433" y="3295470"/>
              <a:chExt cx="389870" cy="1733344"/>
            </a:xfrm>
          </p:grpSpPr>
          <p:cxnSp>
            <p:nvCxnSpPr>
              <p:cNvPr id="73" name="直接连接符 72"/>
              <p:cNvCxnSpPr>
                <a:endCxn id="75" idx="0"/>
              </p:cNvCxnSpPr>
              <p:nvPr/>
            </p:nvCxnSpPr>
            <p:spPr>
              <a:xfrm>
                <a:off x="1251368" y="3685340"/>
                <a:ext cx="0" cy="1127932"/>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74"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33" y="3295470"/>
                <a:ext cx="389870" cy="389870"/>
              </a:xfrm>
              <a:prstGeom prst="rect">
                <a:avLst/>
              </a:prstGeom>
            </p:spPr>
          </p:pic>
          <p:sp>
            <p:nvSpPr>
              <p:cNvPr id="75" name="椭圆 74"/>
              <p:cNvSpPr/>
              <p:nvPr/>
            </p:nvSpPr>
            <p:spPr>
              <a:xfrm>
                <a:off x="1143597" y="4813272"/>
                <a:ext cx="215542" cy="215542"/>
              </a:xfrm>
              <a:prstGeom prst="ellipse">
                <a:avLst/>
              </a:prstGeom>
              <a:solidFill>
                <a:srgbClr val="D81E0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文本框 75"/>
            <p:cNvSpPr txBox="1"/>
            <p:nvPr/>
          </p:nvSpPr>
          <p:spPr>
            <a:xfrm>
              <a:off x="9067221" y="3003732"/>
              <a:ext cx="1158009" cy="615553"/>
            </a:xfrm>
            <a:prstGeom prst="rect">
              <a:avLst/>
            </a:prstGeom>
            <a:noFill/>
          </p:spPr>
          <p:txBody>
            <a:bodyPr wrap="none" rtlCol="0">
              <a:spAutoFit/>
            </a:bodyPr>
            <a:lstStyle/>
            <a:p>
              <a:r>
                <a:rPr lang="en-US" altLang="zh-CN" dirty="0" smtClean="0">
                  <a:latin typeface="Calibri" panose="020F0502020204030204" pitchFamily="34" charset="0"/>
                  <a:cs typeface="Calibri" panose="020F0502020204030204" pitchFamily="34" charset="0"/>
                </a:rPr>
                <a:t>CFS</a:t>
              </a:r>
            </a:p>
            <a:p>
              <a:r>
                <a:rPr lang="en-US" altLang="zh-CN" sz="1600" dirty="0" smtClean="0">
                  <a:latin typeface="Calibri" panose="020F0502020204030204" pitchFamily="34" charset="0"/>
                  <a:cs typeface="Calibri" panose="020F0502020204030204" pitchFamily="34" charset="0"/>
                </a:rPr>
                <a:t>SIGMOD’19</a:t>
              </a:r>
              <a:endParaRPr lang="zh-CN" altLang="en-US" sz="1600" dirty="0">
                <a:latin typeface="Calibri" panose="020F0502020204030204" pitchFamily="34" charset="0"/>
                <a:cs typeface="Calibri" panose="020F0502020204030204" pitchFamily="34" charset="0"/>
              </a:endParaRPr>
            </a:p>
          </p:txBody>
        </p:sp>
      </p:grpSp>
      <p:grpSp>
        <p:nvGrpSpPr>
          <p:cNvPr id="98" name="组合 97"/>
          <p:cNvGrpSpPr/>
          <p:nvPr/>
        </p:nvGrpSpPr>
        <p:grpSpPr>
          <a:xfrm>
            <a:off x="2021112" y="4710564"/>
            <a:ext cx="1248984" cy="1271507"/>
            <a:chOff x="1872106" y="4621161"/>
            <a:chExt cx="1248984" cy="1271507"/>
          </a:xfrm>
        </p:grpSpPr>
        <p:cxnSp>
          <p:nvCxnSpPr>
            <p:cNvPr id="89" name="直接连接符 88"/>
            <p:cNvCxnSpPr>
              <a:endCxn id="91" idx="0"/>
            </p:cNvCxnSpPr>
            <p:nvPr/>
          </p:nvCxnSpPr>
          <p:spPr>
            <a:xfrm flipV="1">
              <a:off x="2067041" y="4836703"/>
              <a:ext cx="0" cy="565954"/>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90" name="内容占位符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1872106" y="5389957"/>
              <a:ext cx="389870" cy="389870"/>
            </a:xfrm>
            <a:prstGeom prst="rect">
              <a:avLst/>
            </a:prstGeom>
          </p:spPr>
        </p:pic>
        <p:sp>
          <p:nvSpPr>
            <p:cNvPr id="91" name="椭圆 90"/>
            <p:cNvSpPr/>
            <p:nvPr/>
          </p:nvSpPr>
          <p:spPr>
            <a:xfrm rot="10800000">
              <a:off x="1959270" y="4621161"/>
              <a:ext cx="215542" cy="215542"/>
            </a:xfrm>
            <a:prstGeom prst="ellipse">
              <a:avLst/>
            </a:prstGeom>
            <a:solidFill>
              <a:srgbClr val="2BA0D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2226358" y="5277115"/>
              <a:ext cx="894732" cy="615553"/>
            </a:xfrm>
            <a:prstGeom prst="rect">
              <a:avLst/>
            </a:prstGeom>
            <a:noFill/>
          </p:spPr>
          <p:txBody>
            <a:bodyPr wrap="none" rtlCol="0">
              <a:spAutoFit/>
            </a:bodyPr>
            <a:lstStyle/>
            <a:p>
              <a:r>
                <a:rPr lang="en-US" altLang="zh-CN" dirty="0" err="1">
                  <a:latin typeface="Calibri" panose="020F0502020204030204" pitchFamily="34" charset="0"/>
                  <a:cs typeface="Calibri" panose="020F0502020204030204" pitchFamily="34" charset="0"/>
                </a:rPr>
                <a:t>BeeGFS</a:t>
              </a:r>
              <a:endParaRPr lang="en-US" altLang="zh-CN" dirty="0" smtClean="0">
                <a:latin typeface="Calibri" panose="020F0502020204030204" pitchFamily="34" charset="0"/>
                <a:cs typeface="Calibri" panose="020F0502020204030204" pitchFamily="34" charset="0"/>
              </a:endParaRPr>
            </a:p>
            <a:p>
              <a:r>
                <a:rPr lang="en-US" altLang="zh-CN" sz="1600" dirty="0" smtClean="0">
                  <a:latin typeface="Calibri" panose="020F0502020204030204" pitchFamily="34" charset="0"/>
                  <a:cs typeface="Calibri" panose="020F0502020204030204" pitchFamily="34" charset="0"/>
                </a:rPr>
                <a:t>SC’07</a:t>
              </a:r>
              <a:endParaRPr lang="zh-CN" altLang="en-US" sz="1600" dirty="0">
                <a:latin typeface="Calibri" panose="020F0502020204030204" pitchFamily="34" charset="0"/>
                <a:cs typeface="Calibri" panose="020F0502020204030204" pitchFamily="34" charset="0"/>
              </a:endParaRPr>
            </a:p>
          </p:txBody>
        </p:sp>
      </p:grpSp>
      <p:grpSp>
        <p:nvGrpSpPr>
          <p:cNvPr id="99" name="组合 98"/>
          <p:cNvGrpSpPr/>
          <p:nvPr/>
        </p:nvGrpSpPr>
        <p:grpSpPr>
          <a:xfrm>
            <a:off x="3468475" y="4710564"/>
            <a:ext cx="1259949" cy="1271507"/>
            <a:chOff x="1872106" y="4621161"/>
            <a:chExt cx="1259949" cy="1271507"/>
          </a:xfrm>
        </p:grpSpPr>
        <p:cxnSp>
          <p:nvCxnSpPr>
            <p:cNvPr id="100" name="直接连接符 99"/>
            <p:cNvCxnSpPr>
              <a:endCxn id="102" idx="0"/>
            </p:cNvCxnSpPr>
            <p:nvPr/>
          </p:nvCxnSpPr>
          <p:spPr>
            <a:xfrm flipV="1">
              <a:off x="2067041" y="4836703"/>
              <a:ext cx="0" cy="565954"/>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1"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1872106" y="5389957"/>
              <a:ext cx="389870" cy="389870"/>
            </a:xfrm>
            <a:prstGeom prst="rect">
              <a:avLst/>
            </a:prstGeom>
          </p:spPr>
        </p:pic>
        <p:sp>
          <p:nvSpPr>
            <p:cNvPr id="102" name="椭圆 101"/>
            <p:cNvSpPr/>
            <p:nvPr/>
          </p:nvSpPr>
          <p:spPr>
            <a:xfrm rot="10800000">
              <a:off x="1959270" y="4621161"/>
              <a:ext cx="215542" cy="215542"/>
            </a:xfrm>
            <a:prstGeom prst="ellipse">
              <a:avLst/>
            </a:prstGeom>
            <a:solidFill>
              <a:srgbClr val="D81E0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文本框 102"/>
            <p:cNvSpPr txBox="1"/>
            <p:nvPr/>
          </p:nvSpPr>
          <p:spPr>
            <a:xfrm>
              <a:off x="2226358" y="5277115"/>
              <a:ext cx="905697" cy="615553"/>
            </a:xfrm>
            <a:prstGeom prst="rect">
              <a:avLst/>
            </a:prstGeom>
            <a:noFill/>
          </p:spPr>
          <p:txBody>
            <a:bodyPr wrap="none" rtlCol="0">
              <a:spAutoFit/>
            </a:bodyPr>
            <a:lstStyle/>
            <a:p>
              <a:r>
                <a:rPr lang="en-US" altLang="zh-CN" dirty="0" err="1" smtClean="0">
                  <a:latin typeface="Calibri" panose="020F0502020204030204" pitchFamily="34" charset="0"/>
                  <a:cs typeface="Calibri" panose="020F0502020204030204" pitchFamily="34" charset="0"/>
                </a:rPr>
                <a:t>IndexFS</a:t>
              </a:r>
              <a:endParaRPr lang="en-US" altLang="zh-CN" dirty="0" smtClean="0">
                <a:latin typeface="Calibri" panose="020F0502020204030204" pitchFamily="34" charset="0"/>
                <a:cs typeface="Calibri" panose="020F0502020204030204" pitchFamily="34" charset="0"/>
              </a:endParaRPr>
            </a:p>
            <a:p>
              <a:r>
                <a:rPr lang="en-US" altLang="zh-CN" sz="1600" dirty="0" smtClean="0">
                  <a:latin typeface="Calibri" panose="020F0502020204030204" pitchFamily="34" charset="0"/>
                  <a:cs typeface="Calibri" panose="020F0502020204030204" pitchFamily="34" charset="0"/>
                </a:rPr>
                <a:t>SC’14</a:t>
              </a:r>
              <a:endParaRPr lang="zh-CN" altLang="en-US" sz="1600" dirty="0">
                <a:latin typeface="Calibri" panose="020F0502020204030204" pitchFamily="34" charset="0"/>
                <a:cs typeface="Calibri" panose="020F0502020204030204" pitchFamily="34" charset="0"/>
              </a:endParaRPr>
            </a:p>
          </p:txBody>
        </p:sp>
      </p:grpSp>
      <p:grpSp>
        <p:nvGrpSpPr>
          <p:cNvPr id="104" name="组合 103"/>
          <p:cNvGrpSpPr/>
          <p:nvPr/>
        </p:nvGrpSpPr>
        <p:grpSpPr>
          <a:xfrm>
            <a:off x="4994559" y="4710564"/>
            <a:ext cx="1575292" cy="1271507"/>
            <a:chOff x="1872106" y="4621161"/>
            <a:chExt cx="1575292" cy="1271507"/>
          </a:xfrm>
        </p:grpSpPr>
        <p:cxnSp>
          <p:nvCxnSpPr>
            <p:cNvPr id="105" name="直接连接符 104"/>
            <p:cNvCxnSpPr>
              <a:endCxn id="107" idx="0"/>
            </p:cNvCxnSpPr>
            <p:nvPr/>
          </p:nvCxnSpPr>
          <p:spPr>
            <a:xfrm flipV="1">
              <a:off x="2067041" y="4836703"/>
              <a:ext cx="0" cy="565954"/>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6" name="内容占位符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1872106" y="5389957"/>
              <a:ext cx="389870" cy="389870"/>
            </a:xfrm>
            <a:prstGeom prst="rect">
              <a:avLst/>
            </a:prstGeom>
          </p:spPr>
        </p:pic>
        <p:sp>
          <p:nvSpPr>
            <p:cNvPr id="107" name="椭圆 106"/>
            <p:cNvSpPr/>
            <p:nvPr/>
          </p:nvSpPr>
          <p:spPr>
            <a:xfrm rot="10800000">
              <a:off x="1959270" y="4621161"/>
              <a:ext cx="215542" cy="215542"/>
            </a:xfrm>
            <a:prstGeom prst="ellipse">
              <a:avLst/>
            </a:prstGeom>
            <a:solidFill>
              <a:srgbClr val="2BA0D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文本框 107"/>
            <p:cNvSpPr txBox="1"/>
            <p:nvPr/>
          </p:nvSpPr>
          <p:spPr>
            <a:xfrm>
              <a:off x="2226358" y="5277115"/>
              <a:ext cx="1221040" cy="615553"/>
            </a:xfrm>
            <a:prstGeom prst="rect">
              <a:avLst/>
            </a:prstGeom>
            <a:noFill/>
          </p:spPr>
          <p:txBody>
            <a:bodyPr wrap="none" rtlCol="0">
              <a:spAutoFit/>
            </a:bodyPr>
            <a:lstStyle/>
            <a:p>
              <a:r>
                <a:rPr lang="en-US" altLang="zh-CN" dirty="0" smtClean="0">
                  <a:latin typeface="Calibri" panose="020F0502020204030204" pitchFamily="34" charset="0"/>
                  <a:cs typeface="Calibri" panose="020F0502020204030204" pitchFamily="34" charset="0"/>
                </a:rPr>
                <a:t>Lustre</a:t>
              </a:r>
              <a:r>
                <a:rPr lang="en-US" altLang="zh-CN" sz="1400" dirty="0" smtClean="0">
                  <a:latin typeface="Calibri" panose="020F0502020204030204" pitchFamily="34" charset="0"/>
                  <a:cs typeface="Calibri" panose="020F0502020204030204" pitchFamily="34" charset="0"/>
                </a:rPr>
                <a:t>-DNE2</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2014</a:t>
              </a:r>
              <a:endParaRPr lang="zh-CN" altLang="en-US" sz="1600" dirty="0">
                <a:latin typeface="Calibri" panose="020F0502020204030204" pitchFamily="34" charset="0"/>
                <a:cs typeface="Calibri" panose="020F0502020204030204" pitchFamily="34" charset="0"/>
              </a:endParaRPr>
            </a:p>
          </p:txBody>
        </p:sp>
      </p:grpSp>
      <p:grpSp>
        <p:nvGrpSpPr>
          <p:cNvPr id="109" name="组合 108"/>
          <p:cNvGrpSpPr/>
          <p:nvPr/>
        </p:nvGrpSpPr>
        <p:grpSpPr>
          <a:xfrm>
            <a:off x="6787984" y="4722281"/>
            <a:ext cx="1389920" cy="1271507"/>
            <a:chOff x="1872106" y="4621161"/>
            <a:chExt cx="1389920" cy="1271507"/>
          </a:xfrm>
        </p:grpSpPr>
        <p:cxnSp>
          <p:nvCxnSpPr>
            <p:cNvPr id="110" name="直接连接符 109"/>
            <p:cNvCxnSpPr>
              <a:endCxn id="112" idx="0"/>
            </p:cNvCxnSpPr>
            <p:nvPr/>
          </p:nvCxnSpPr>
          <p:spPr>
            <a:xfrm flipV="1">
              <a:off x="2067041" y="4836703"/>
              <a:ext cx="0" cy="565954"/>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1" name="内容占位符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1872106" y="5389957"/>
              <a:ext cx="389870" cy="389870"/>
            </a:xfrm>
            <a:prstGeom prst="rect">
              <a:avLst/>
            </a:prstGeom>
          </p:spPr>
        </p:pic>
        <p:sp>
          <p:nvSpPr>
            <p:cNvPr id="112" name="椭圆 111"/>
            <p:cNvSpPr/>
            <p:nvPr/>
          </p:nvSpPr>
          <p:spPr>
            <a:xfrm rot="10800000">
              <a:off x="1959270" y="4621161"/>
              <a:ext cx="215542" cy="215542"/>
            </a:xfrm>
            <a:prstGeom prst="ellipse">
              <a:avLst/>
            </a:prstGeom>
            <a:solidFill>
              <a:srgbClr val="2BA0D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文本框 112"/>
            <p:cNvSpPr txBox="1"/>
            <p:nvPr/>
          </p:nvSpPr>
          <p:spPr>
            <a:xfrm>
              <a:off x="2226358" y="5277115"/>
              <a:ext cx="1035668" cy="615553"/>
            </a:xfrm>
            <a:prstGeom prst="rect">
              <a:avLst/>
            </a:prstGeom>
            <a:noFill/>
          </p:spPr>
          <p:txBody>
            <a:bodyPr wrap="none" rtlCol="0">
              <a:spAutoFit/>
            </a:bodyPr>
            <a:lstStyle/>
            <a:p>
              <a:r>
                <a:rPr lang="en-US" altLang="zh-CN" dirty="0" err="1" smtClean="0">
                  <a:latin typeface="Calibri" panose="020F0502020204030204" pitchFamily="34" charset="0"/>
                  <a:cs typeface="Calibri" panose="020F0502020204030204" pitchFamily="34" charset="0"/>
                </a:rPr>
                <a:t>SoMeta</a:t>
              </a:r>
              <a:endParaRPr lang="en-US" altLang="zh-CN" dirty="0">
                <a:latin typeface="Calibri" panose="020F0502020204030204" pitchFamily="34" charset="0"/>
                <a:cs typeface="Calibri" panose="020F0502020204030204" pitchFamily="34" charset="0"/>
              </a:endParaRPr>
            </a:p>
            <a:p>
              <a:r>
                <a:rPr lang="en-US" altLang="zh-CN" sz="1600" dirty="0" smtClean="0">
                  <a:latin typeface="Calibri" panose="020F0502020204030204" pitchFamily="34" charset="0"/>
                  <a:cs typeface="Calibri" panose="020F0502020204030204" pitchFamily="34" charset="0"/>
                </a:rPr>
                <a:t>Cluster’17</a:t>
              </a:r>
              <a:endParaRPr lang="zh-CN" altLang="en-US" sz="1600" dirty="0">
                <a:latin typeface="Calibri" panose="020F0502020204030204" pitchFamily="34" charset="0"/>
                <a:cs typeface="Calibri" panose="020F0502020204030204" pitchFamily="34" charset="0"/>
              </a:endParaRPr>
            </a:p>
          </p:txBody>
        </p:sp>
      </p:grpSp>
      <p:grpSp>
        <p:nvGrpSpPr>
          <p:cNvPr id="83" name="组合 82"/>
          <p:cNvGrpSpPr/>
          <p:nvPr/>
        </p:nvGrpSpPr>
        <p:grpSpPr>
          <a:xfrm>
            <a:off x="2795750" y="3110316"/>
            <a:ext cx="1130794" cy="1820588"/>
            <a:chOff x="4074084" y="3003732"/>
            <a:chExt cx="1130794" cy="1820588"/>
          </a:xfrm>
        </p:grpSpPr>
        <p:sp>
          <p:nvSpPr>
            <p:cNvPr id="92" name="椭圆 91"/>
            <p:cNvSpPr/>
            <p:nvPr/>
          </p:nvSpPr>
          <p:spPr>
            <a:xfrm>
              <a:off x="4074084" y="4608778"/>
              <a:ext cx="215542" cy="215542"/>
            </a:xfrm>
            <a:prstGeom prst="ellipse">
              <a:avLst/>
            </a:prstGeom>
            <a:solidFill>
              <a:srgbClr val="2BA0D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文本框 85"/>
            <p:cNvSpPr txBox="1"/>
            <p:nvPr/>
          </p:nvSpPr>
          <p:spPr>
            <a:xfrm>
              <a:off x="4335537" y="3003732"/>
              <a:ext cx="869341" cy="615553"/>
            </a:xfrm>
            <a:prstGeom prst="rect">
              <a:avLst/>
            </a:prstGeom>
            <a:noFill/>
          </p:spPr>
          <p:txBody>
            <a:bodyPr wrap="none" rtlCol="0">
              <a:spAutoFit/>
            </a:bodyPr>
            <a:lstStyle/>
            <a:p>
              <a:r>
                <a:rPr lang="en-US" altLang="zh-CN" dirty="0" smtClean="0">
                  <a:latin typeface="Calibri" panose="020F0502020204030204" pitchFamily="34" charset="0"/>
                  <a:cs typeface="Calibri" panose="020F0502020204030204" pitchFamily="34" charset="0"/>
                </a:rPr>
                <a:t>HBA</a:t>
              </a:r>
            </a:p>
            <a:p>
              <a:r>
                <a:rPr lang="en-US" altLang="zh-CN" sz="1600" dirty="0" smtClean="0">
                  <a:latin typeface="Calibri" panose="020F0502020204030204" pitchFamily="34" charset="0"/>
                  <a:cs typeface="Calibri" panose="020F0502020204030204" pitchFamily="34" charset="0"/>
                </a:rPr>
                <a:t>TPDS’07</a:t>
              </a:r>
              <a:endParaRPr lang="zh-CN" altLang="en-US" sz="1600" dirty="0">
                <a:latin typeface="Calibri" panose="020F0502020204030204" pitchFamily="34" charset="0"/>
                <a:cs typeface="Calibri" panose="020F0502020204030204" pitchFamily="34" charset="0"/>
              </a:endParaRPr>
            </a:p>
          </p:txBody>
        </p:sp>
      </p:grpSp>
      <p:grpSp>
        <p:nvGrpSpPr>
          <p:cNvPr id="6" name="组合 5"/>
          <p:cNvGrpSpPr/>
          <p:nvPr/>
        </p:nvGrpSpPr>
        <p:grpSpPr>
          <a:xfrm>
            <a:off x="9409362" y="5541990"/>
            <a:ext cx="1674196" cy="389870"/>
            <a:chOff x="9409362" y="5541990"/>
            <a:chExt cx="1674196" cy="389870"/>
          </a:xfrm>
        </p:grpSpPr>
        <p:pic>
          <p:nvPicPr>
            <p:cNvPr id="122" name="内容占位符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9409362" y="5541990"/>
              <a:ext cx="389870" cy="389870"/>
            </a:xfrm>
            <a:prstGeom prst="rect">
              <a:avLst/>
            </a:prstGeom>
          </p:spPr>
        </p:pic>
        <p:sp>
          <p:nvSpPr>
            <p:cNvPr id="3" name="矩形 2"/>
            <p:cNvSpPr/>
            <p:nvPr/>
          </p:nvSpPr>
          <p:spPr>
            <a:xfrm>
              <a:off x="9799232" y="5541990"/>
              <a:ext cx="1284326"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Hash-Based</a:t>
              </a:r>
              <a:endParaRPr lang="zh-CN" altLang="en-US" dirty="0"/>
            </a:p>
          </p:txBody>
        </p:sp>
      </p:grpSp>
      <p:grpSp>
        <p:nvGrpSpPr>
          <p:cNvPr id="5" name="组合 4"/>
          <p:cNvGrpSpPr/>
          <p:nvPr/>
        </p:nvGrpSpPr>
        <p:grpSpPr>
          <a:xfrm>
            <a:off x="9409362" y="6003235"/>
            <a:ext cx="1941064" cy="389870"/>
            <a:chOff x="9409362" y="6108010"/>
            <a:chExt cx="1941064" cy="389870"/>
          </a:xfrm>
        </p:grpSpPr>
        <p:pic>
          <p:nvPicPr>
            <p:cNvPr id="123"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9409362" y="6108010"/>
              <a:ext cx="389870" cy="389870"/>
            </a:xfrm>
            <a:prstGeom prst="rect">
              <a:avLst/>
            </a:prstGeom>
          </p:spPr>
        </p:pic>
        <p:sp>
          <p:nvSpPr>
            <p:cNvPr id="124" name="矩形 123"/>
            <p:cNvSpPr/>
            <p:nvPr/>
          </p:nvSpPr>
          <p:spPr>
            <a:xfrm>
              <a:off x="9799232" y="6108010"/>
              <a:ext cx="1551194" cy="369332"/>
            </a:xfrm>
            <a:prstGeom prst="rect">
              <a:avLst/>
            </a:prstGeom>
          </p:spPr>
          <p:txBody>
            <a:bodyPr wrap="none">
              <a:spAutoFit/>
            </a:bodyPr>
            <a:lstStyle/>
            <a:p>
              <a:r>
                <a:rPr lang="en-US" altLang="zh-CN" dirty="0" smtClean="0">
                  <a:latin typeface="Calibri" panose="020F0502020204030204" pitchFamily="34" charset="0"/>
                  <a:cs typeface="Calibri" panose="020F0502020204030204" pitchFamily="34" charset="0"/>
                </a:rPr>
                <a:t>Subtree-Based</a:t>
              </a:r>
              <a:endParaRPr lang="zh-CN" altLang="en-US" dirty="0"/>
            </a:p>
          </p:txBody>
        </p:sp>
      </p:grpSp>
      <p:grpSp>
        <p:nvGrpSpPr>
          <p:cNvPr id="10" name="组合 9"/>
          <p:cNvGrpSpPr/>
          <p:nvPr/>
        </p:nvGrpSpPr>
        <p:grpSpPr>
          <a:xfrm>
            <a:off x="2770514" y="2775507"/>
            <a:ext cx="8583286" cy="1832093"/>
            <a:chOff x="2833389" y="2752072"/>
            <a:chExt cx="8583286" cy="1832093"/>
          </a:xfrm>
        </p:grpSpPr>
        <p:sp>
          <p:nvSpPr>
            <p:cNvPr id="8" name="流程图: 可选过程 7"/>
            <p:cNvSpPr/>
            <p:nvPr/>
          </p:nvSpPr>
          <p:spPr>
            <a:xfrm>
              <a:off x="3074006" y="2752072"/>
              <a:ext cx="8342669" cy="1832093"/>
            </a:xfrm>
            <a:prstGeom prst="flowChartAlternateProcess">
              <a:avLst/>
            </a:prstGeom>
            <a:ln>
              <a:solidFill>
                <a:srgbClr val="D81E0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78" name="Picture 18" descr="“Ceph file system logo”的图片搜索结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3389" y="3138912"/>
              <a:ext cx="1728019" cy="1058412"/>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4144809" y="3107983"/>
              <a:ext cx="6096000" cy="1077218"/>
            </a:xfrm>
            <a:prstGeom prst="rect">
              <a:avLst/>
            </a:prstGeom>
          </p:spPr>
          <p:txBody>
            <a:bodyPr>
              <a:spAutoFit/>
            </a:bodyPr>
            <a:lstStyle/>
            <a:p>
              <a:pPr>
                <a:buFont typeface="Arial" panose="020B0604020202020204" pitchFamily="34" charset="0"/>
                <a:buChar char="•"/>
              </a:pPr>
              <a:r>
                <a:rPr lang="en-US" altLang="zh-CN" sz="2400" dirty="0" smtClean="0">
                  <a:latin typeface="Calibri" panose="020F0502020204030204" pitchFamily="34" charset="0"/>
                  <a:cs typeface="Calibri" panose="020F0502020204030204" pitchFamily="34" charset="0"/>
                </a:rPr>
                <a:t> The </a:t>
              </a:r>
              <a:r>
                <a:rPr lang="en-US" altLang="zh-CN" sz="2400" dirty="0">
                  <a:latin typeface="Calibri" panose="020F0502020204030204" pitchFamily="34" charset="0"/>
                  <a:cs typeface="Calibri" panose="020F0502020204030204" pitchFamily="34" charset="0"/>
                </a:rPr>
                <a:t>most popular subtree-based </a:t>
              </a:r>
              <a:r>
                <a:rPr lang="en-US" altLang="zh-CN" sz="2400" dirty="0" smtClean="0">
                  <a:latin typeface="Calibri" panose="020F0502020204030204" pitchFamily="34" charset="0"/>
                  <a:cs typeface="Calibri" panose="020F0502020204030204" pitchFamily="34" charset="0"/>
                </a:rPr>
                <a:t>DFS</a:t>
              </a:r>
            </a:p>
            <a:p>
              <a:pPr>
                <a:buFont typeface="Arial" panose="020B0604020202020204" pitchFamily="34" charset="0"/>
                <a:buChar char="•"/>
              </a:pPr>
              <a:endParaRPr lang="en-US" altLang="zh-CN" sz="14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altLang="zh-CN" sz="2400" dirty="0" smtClean="0">
                  <a:latin typeface="Calibri" panose="020F0502020204030204" pitchFamily="34" charset="0"/>
                  <a:cs typeface="Calibri" panose="020F0502020204030204" pitchFamily="34" charset="0"/>
                </a:rPr>
                <a:t> Evolving </a:t>
              </a:r>
              <a:r>
                <a:rPr lang="en-US" altLang="zh-CN" sz="2400" dirty="0">
                  <a:latin typeface="Calibri" panose="020F0502020204030204" pitchFamily="34" charset="0"/>
                  <a:cs typeface="Calibri" panose="020F0502020204030204" pitchFamily="34" charset="0"/>
                </a:rPr>
                <a:t>fast </a:t>
              </a:r>
              <a:r>
                <a:rPr lang="en-US" altLang="zh-CN" sz="2400" dirty="0" smtClean="0">
                  <a:latin typeface="Calibri" panose="020F0502020204030204" pitchFamily="34" charset="0"/>
                  <a:cs typeface="Calibri" panose="020F0502020204030204" pitchFamily="34" charset="0"/>
                </a:rPr>
                <a:t>in the past decade </a:t>
              </a:r>
              <a:endParaRPr lang="zh-CN" altLang="en-US"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995605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Subtree-Based Metadata Partition</a:t>
            </a:r>
            <a:endParaRPr lang="zh-CN" altLang="en-US" dirty="0"/>
          </a:p>
        </p:txBody>
      </p:sp>
      <p:sp>
        <p:nvSpPr>
          <p:cNvPr id="12" name="内容占位符 2"/>
          <p:cNvSpPr>
            <a:spLocks noGrp="1"/>
          </p:cNvSpPr>
          <p:nvPr>
            <p:ph idx="1"/>
          </p:nvPr>
        </p:nvSpPr>
        <p:spPr>
          <a:xfrm>
            <a:off x="838200" y="1248045"/>
            <a:ext cx="10515600" cy="4963126"/>
          </a:xfrm>
        </p:spPr>
        <p:txBody>
          <a:bodyPr/>
          <a:lstStyle/>
          <a:p>
            <a:r>
              <a:rPr lang="en-US" altLang="zh-CN" dirty="0"/>
              <a:t>Initially, one </a:t>
            </a:r>
            <a:r>
              <a:rPr lang="en-US" altLang="zh-CN" dirty="0" smtClean="0"/>
              <a:t>MDS </a:t>
            </a:r>
            <a:r>
              <a:rPr lang="en-US" altLang="zh-CN" dirty="0"/>
              <a:t>stores all metadata.</a:t>
            </a:r>
            <a:endParaRPr lang="en-US" altLang="zh-CN" dirty="0" smtClean="0"/>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r="18155"/>
          <a:stretch/>
        </p:blipFill>
        <p:spPr>
          <a:xfrm>
            <a:off x="1213094" y="2299712"/>
            <a:ext cx="7992899" cy="2859792"/>
          </a:xfrm>
          <a:prstGeom prst="rect">
            <a:avLst/>
          </a:prstGeom>
        </p:spPr>
      </p:pic>
      <p:sp>
        <p:nvSpPr>
          <p:cNvPr id="9" name="云形 8"/>
          <p:cNvSpPr/>
          <p:nvPr/>
        </p:nvSpPr>
        <p:spPr>
          <a:xfrm>
            <a:off x="4364758" y="5891356"/>
            <a:ext cx="1971675" cy="734931"/>
          </a:xfrm>
          <a:prstGeom prst="cloud">
            <a:avLst/>
          </a:prstGeom>
          <a:solidFill>
            <a:schemeClr val="bg1"/>
          </a:solidFill>
          <a:ln>
            <a:solidFill>
              <a:srgbClr val="D81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左箭头 9"/>
          <p:cNvSpPr/>
          <p:nvPr/>
        </p:nvSpPr>
        <p:spPr>
          <a:xfrm rot="2294968">
            <a:off x="2487568" y="5265053"/>
            <a:ext cx="2120875" cy="377821"/>
          </a:xfrm>
          <a:prstGeom prst="leftArrow">
            <a:avLst>
              <a:gd name="adj1" fmla="val 29954"/>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左箭头 10"/>
          <p:cNvSpPr/>
          <p:nvPr/>
        </p:nvSpPr>
        <p:spPr>
          <a:xfrm rot="3315301">
            <a:off x="3565930" y="5291873"/>
            <a:ext cx="1334080" cy="335095"/>
          </a:xfrm>
          <a:prstGeom prst="leftArrow">
            <a:avLst>
              <a:gd name="adj1" fmla="val 37351"/>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左箭头 12"/>
          <p:cNvSpPr/>
          <p:nvPr/>
        </p:nvSpPr>
        <p:spPr>
          <a:xfrm rot="6426231">
            <a:off x="5373872" y="5182030"/>
            <a:ext cx="1025603" cy="351100"/>
          </a:xfrm>
          <a:prstGeom prst="leftArrow">
            <a:avLst>
              <a:gd name="adj1" fmla="val 37351"/>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左箭头 13"/>
          <p:cNvSpPr/>
          <p:nvPr/>
        </p:nvSpPr>
        <p:spPr>
          <a:xfrm rot="8447338">
            <a:off x="6141833" y="5314177"/>
            <a:ext cx="1668402" cy="355482"/>
          </a:xfrm>
          <a:prstGeom prst="leftArrow">
            <a:avLst>
              <a:gd name="adj1" fmla="val 36363"/>
              <a:gd name="adj2" fmla="val 51779"/>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645124" y="6027990"/>
            <a:ext cx="1317155" cy="461665"/>
          </a:xfrm>
          <a:prstGeom prst="rect">
            <a:avLst/>
          </a:prstGeom>
        </p:spPr>
        <p:txBody>
          <a:bodyPr wrap="none">
            <a:spAutoFit/>
          </a:bodyPr>
          <a:lstStyle/>
          <a:p>
            <a:r>
              <a:rPr lang="en-US" altLang="zh-CN" sz="2400" dirty="0" smtClean="0">
                <a:solidFill>
                  <a:srgbClr val="C00000"/>
                </a:solidFill>
                <a:latin typeface="Calibri" panose="020F0502020204030204" pitchFamily="34" charset="0"/>
                <a:cs typeface="Calibri" panose="020F0502020204030204" pitchFamily="34" charset="0"/>
              </a:rPr>
              <a:t>Requests</a:t>
            </a:r>
            <a:endParaRPr lang="zh-CN" altLang="en-US" sz="2400" dirty="0">
              <a:solidFill>
                <a:srgbClr val="C00000"/>
              </a:solidFill>
              <a:latin typeface="Calibri" panose="020F0502020204030204" pitchFamily="34" charset="0"/>
              <a:cs typeface="Calibri" panose="020F0502020204030204" pitchFamily="34" charset="0"/>
            </a:endParaRPr>
          </a:p>
        </p:txBody>
      </p:sp>
      <p:sp>
        <p:nvSpPr>
          <p:cNvPr id="16" name="左箭头 15"/>
          <p:cNvSpPr/>
          <p:nvPr/>
        </p:nvSpPr>
        <p:spPr>
          <a:xfrm rot="7026465">
            <a:off x="5887762" y="5217158"/>
            <a:ext cx="1069107" cy="355482"/>
          </a:xfrm>
          <a:prstGeom prst="leftArrow">
            <a:avLst>
              <a:gd name="adj1" fmla="val 36363"/>
              <a:gd name="adj2" fmla="val 51779"/>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l="82322" b="80157"/>
          <a:stretch/>
        </p:blipFill>
        <p:spPr>
          <a:xfrm>
            <a:off x="9253761" y="2299712"/>
            <a:ext cx="1726417" cy="567474"/>
          </a:xfrm>
          <a:prstGeom prst="rect">
            <a:avLst/>
          </a:prstGeom>
        </p:spPr>
      </p:pic>
    </p:spTree>
    <p:extLst>
      <p:ext uri="{BB962C8B-B14F-4D97-AF65-F5344CB8AC3E}">
        <p14:creationId xmlns:p14="http://schemas.microsoft.com/office/powerpoint/2010/main" val="1061745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Subtree-Based Metadata Partition</a:t>
            </a:r>
            <a:endParaRPr lang="zh-CN" altLang="en-US" dirty="0"/>
          </a:p>
        </p:txBody>
      </p:sp>
      <p:sp>
        <p:nvSpPr>
          <p:cNvPr id="12" name="内容占位符 2"/>
          <p:cNvSpPr>
            <a:spLocks noGrp="1"/>
          </p:cNvSpPr>
          <p:nvPr>
            <p:ph idx="1"/>
          </p:nvPr>
        </p:nvSpPr>
        <p:spPr>
          <a:xfrm>
            <a:off x="838200" y="1248045"/>
            <a:ext cx="10515600" cy="4963126"/>
          </a:xfrm>
        </p:spPr>
        <p:txBody>
          <a:bodyPr/>
          <a:lstStyle/>
          <a:p>
            <a:r>
              <a:rPr lang="en-US" altLang="zh-CN" b="1" dirty="0" smtClean="0"/>
              <a:t>Split </a:t>
            </a:r>
            <a:r>
              <a:rPr lang="en-US" altLang="zh-CN" dirty="0" smtClean="0"/>
              <a:t>metadata into multiple subtrees.</a:t>
            </a:r>
            <a:endParaRPr lang="en-US" altLang="zh-CN" dirty="0"/>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r="17758"/>
          <a:stretch/>
        </p:blipFill>
        <p:spPr>
          <a:xfrm>
            <a:off x="1213094" y="2299712"/>
            <a:ext cx="8031645" cy="2859792"/>
          </a:xfrm>
          <a:prstGeom prst="rect">
            <a:avLst/>
          </a:prstGeom>
        </p:spPr>
      </p:pic>
      <p:sp>
        <p:nvSpPr>
          <p:cNvPr id="9" name="云形 8"/>
          <p:cNvSpPr/>
          <p:nvPr/>
        </p:nvSpPr>
        <p:spPr>
          <a:xfrm>
            <a:off x="4364758" y="5891356"/>
            <a:ext cx="1971675" cy="734931"/>
          </a:xfrm>
          <a:prstGeom prst="cloud">
            <a:avLst/>
          </a:prstGeom>
          <a:solidFill>
            <a:schemeClr val="bg1"/>
          </a:solidFill>
          <a:ln>
            <a:solidFill>
              <a:srgbClr val="D81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左箭头 9"/>
          <p:cNvSpPr/>
          <p:nvPr/>
        </p:nvSpPr>
        <p:spPr>
          <a:xfrm rot="2294968">
            <a:off x="2487568" y="5265053"/>
            <a:ext cx="2120875" cy="377821"/>
          </a:xfrm>
          <a:prstGeom prst="leftArrow">
            <a:avLst>
              <a:gd name="adj1" fmla="val 29954"/>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左箭头 10"/>
          <p:cNvSpPr/>
          <p:nvPr/>
        </p:nvSpPr>
        <p:spPr>
          <a:xfrm rot="3315301">
            <a:off x="3565930" y="5291873"/>
            <a:ext cx="1334080" cy="335095"/>
          </a:xfrm>
          <a:prstGeom prst="leftArrow">
            <a:avLst>
              <a:gd name="adj1" fmla="val 37351"/>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左箭头 12"/>
          <p:cNvSpPr/>
          <p:nvPr/>
        </p:nvSpPr>
        <p:spPr>
          <a:xfrm rot="6426231">
            <a:off x="5373872" y="5182030"/>
            <a:ext cx="1025603" cy="351100"/>
          </a:xfrm>
          <a:prstGeom prst="leftArrow">
            <a:avLst>
              <a:gd name="adj1" fmla="val 37351"/>
              <a:gd name="adj2" fmla="val 50000"/>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左箭头 13"/>
          <p:cNvSpPr/>
          <p:nvPr/>
        </p:nvSpPr>
        <p:spPr>
          <a:xfrm rot="8447338">
            <a:off x="6141833" y="5314177"/>
            <a:ext cx="1668402" cy="355482"/>
          </a:xfrm>
          <a:prstGeom prst="leftArrow">
            <a:avLst>
              <a:gd name="adj1" fmla="val 36363"/>
              <a:gd name="adj2" fmla="val 51779"/>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645124" y="6027990"/>
            <a:ext cx="1317155" cy="461665"/>
          </a:xfrm>
          <a:prstGeom prst="rect">
            <a:avLst/>
          </a:prstGeom>
        </p:spPr>
        <p:txBody>
          <a:bodyPr wrap="none">
            <a:spAutoFit/>
          </a:bodyPr>
          <a:lstStyle/>
          <a:p>
            <a:r>
              <a:rPr lang="en-US" altLang="zh-CN" sz="2400" dirty="0" smtClean="0">
                <a:solidFill>
                  <a:srgbClr val="C00000"/>
                </a:solidFill>
                <a:latin typeface="Calibri" panose="020F0502020204030204" pitchFamily="34" charset="0"/>
                <a:cs typeface="Calibri" panose="020F0502020204030204" pitchFamily="34" charset="0"/>
              </a:rPr>
              <a:t>Requests</a:t>
            </a:r>
            <a:endParaRPr lang="zh-CN" altLang="en-US" sz="2400" dirty="0">
              <a:solidFill>
                <a:srgbClr val="C00000"/>
              </a:solidFill>
              <a:latin typeface="Calibri" panose="020F0502020204030204" pitchFamily="34" charset="0"/>
              <a:cs typeface="Calibri" panose="020F0502020204030204" pitchFamily="34" charset="0"/>
            </a:endParaRPr>
          </a:p>
        </p:txBody>
      </p:sp>
      <p:sp>
        <p:nvSpPr>
          <p:cNvPr id="16" name="左箭头 15"/>
          <p:cNvSpPr/>
          <p:nvPr/>
        </p:nvSpPr>
        <p:spPr>
          <a:xfrm rot="7026465">
            <a:off x="5887762" y="5217158"/>
            <a:ext cx="1069107" cy="355482"/>
          </a:xfrm>
          <a:prstGeom prst="leftArrow">
            <a:avLst>
              <a:gd name="adj1" fmla="val 36363"/>
              <a:gd name="adj2" fmla="val 51779"/>
            </a:avLst>
          </a:prstGeom>
          <a:solidFill>
            <a:srgbClr val="D81E0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l="83115" b="78510"/>
          <a:stretch/>
        </p:blipFill>
        <p:spPr>
          <a:xfrm>
            <a:off x="9329980" y="2299102"/>
            <a:ext cx="1648925" cy="614580"/>
          </a:xfrm>
          <a:prstGeom prst="rect">
            <a:avLst/>
          </a:prstGeom>
        </p:spPr>
      </p:pic>
      <p:cxnSp>
        <p:nvCxnSpPr>
          <p:cNvPr id="5" name="直接连接符 4"/>
          <p:cNvCxnSpPr/>
          <p:nvPr/>
        </p:nvCxnSpPr>
        <p:spPr>
          <a:xfrm flipV="1">
            <a:off x="4750806" y="2790954"/>
            <a:ext cx="2513454" cy="1254902"/>
          </a:xfrm>
          <a:prstGeom prst="line">
            <a:avLst/>
          </a:prstGeom>
          <a:ln w="381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10684">
            <a:off x="4470943" y="3845041"/>
            <a:ext cx="477864" cy="477864"/>
          </a:xfrm>
          <a:prstGeom prst="rect">
            <a:avLst/>
          </a:prstGeom>
        </p:spPr>
      </p:pic>
    </p:spTree>
    <p:extLst>
      <p:ext uri="{BB962C8B-B14F-4D97-AF65-F5344CB8AC3E}">
        <p14:creationId xmlns:p14="http://schemas.microsoft.com/office/powerpoint/2010/main" val="63412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42" presetClass="path" presetSubtype="0" accel="25000" decel="25000" fill="hold" nodeType="withEffect">
                                  <p:stCondLst>
                                    <p:cond delay="0"/>
                                  </p:stCondLst>
                                  <p:childTnLst>
                                    <p:animMotion origin="layout" path="M 2.08333E-6 -3.7037E-7 L 0.21575 -0.18981 " pathEditMode="relative" rAng="0" ptsTypes="AA">
                                      <p:cBhvr>
                                        <p:cTn id="8" dur="2000" fill="hold"/>
                                        <p:tgtEl>
                                          <p:spTgt spid="8"/>
                                        </p:tgtEl>
                                        <p:attrNameLst>
                                          <p:attrName>ppt_x</p:attrName>
                                          <p:attrName>ppt_y</p:attrName>
                                        </p:attrNameLst>
                                      </p:cBhvr>
                                      <p:rCtr x="10781" y="-9491"/>
                                    </p:animMotion>
                                  </p:childTnLst>
                                </p:cTn>
                              </p:par>
                              <p:par>
                                <p:cTn id="9" presetID="22" presetClass="entr" presetSubtype="4"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华康俪金黑W8(P)"/>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基于Ring-allreduce的分布式深度学习训练性能优化-李诚 - 副本.pptx" id="{ACEE6617-8D80-4CE8-96FA-327C1C643FE8}" vid="{37DA687B-0B2A-4606-8A8F-8E2BFB565B0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26882</TotalTime>
  <Words>4880</Words>
  <Application>Microsoft Office PowerPoint</Application>
  <PresentationFormat>宽屏</PresentationFormat>
  <Paragraphs>690</Paragraphs>
  <Slides>66</Slides>
  <Notes>66</Notes>
  <HiddenSlides>0</HiddenSlides>
  <MMClips>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66</vt:i4>
      </vt:variant>
    </vt:vector>
  </HeadingPairs>
  <TitlesOfParts>
    <vt:vector size="76" baseType="lpstr">
      <vt:lpstr>等线</vt:lpstr>
      <vt:lpstr>华康俪金黑W8(P)</vt:lpstr>
      <vt:lpstr>微软雅黑</vt:lpstr>
      <vt:lpstr>Arial</vt:lpstr>
      <vt:lpstr>Calibri</vt:lpstr>
      <vt:lpstr>Cambria Math</vt:lpstr>
      <vt:lpstr>Gill Sans MT</vt:lpstr>
      <vt:lpstr>Times New Roman</vt:lpstr>
      <vt:lpstr>Wingdings</vt:lpstr>
      <vt:lpstr>Office 主题</vt:lpstr>
      <vt:lpstr>Lunule: An Agile and Judicious Metadata Load Balancer for CephFS </vt:lpstr>
      <vt:lpstr>Distributed File Systems (DFSs)</vt:lpstr>
      <vt:lpstr>Modern DFS Architecture</vt:lpstr>
      <vt:lpstr>Modern DFS Architecture</vt:lpstr>
      <vt:lpstr>Scaling Metadata Service in DFSs</vt:lpstr>
      <vt:lpstr>Scaling Metadata Service in DFSs</vt:lpstr>
      <vt:lpstr>Scaling Metadata Service in DFSs</vt:lpstr>
      <vt:lpstr>Subtree-Based Metadata Partition</vt:lpstr>
      <vt:lpstr>Subtree-Based Metadata Partition</vt:lpstr>
      <vt:lpstr>Subtree-Based Metadata Partition</vt:lpstr>
      <vt:lpstr>Subtree-Based Metadata Partition</vt:lpstr>
      <vt:lpstr>Subtree-Based Metadata Partition</vt:lpstr>
      <vt:lpstr>Subtree-Based Metadata Partition</vt:lpstr>
      <vt:lpstr>PowerPoint 演示文稿</vt:lpstr>
      <vt:lpstr>Outline</vt:lpstr>
      <vt:lpstr>Metadata Load Balance Study</vt:lpstr>
      <vt:lpstr>Metadata Load Balance Study</vt:lpstr>
      <vt:lpstr>Metadata Load Balance Study</vt:lpstr>
      <vt:lpstr>Metadata Load Balance Study</vt:lpstr>
      <vt:lpstr>Metadata Load Balance Study</vt:lpstr>
      <vt:lpstr>Inaccurate View of MDS Cluster Load</vt:lpstr>
      <vt:lpstr>Inaccurate View of MDS Cluster Load</vt:lpstr>
      <vt:lpstr>Inaccurate View of MDS Cluster Load</vt:lpstr>
      <vt:lpstr>Aggressive Migration Decision Making</vt:lpstr>
      <vt:lpstr>Aggressive Migration Decision Making</vt:lpstr>
      <vt:lpstr>Aggressive Migration Decision Making</vt:lpstr>
      <vt:lpstr>Aggressive Migration Decision Making</vt:lpstr>
      <vt:lpstr>Aggressive Migration Decision Making</vt:lpstr>
      <vt:lpstr>Ignorance of Spatial Locality</vt:lpstr>
      <vt:lpstr>Ignorance of Spatial Locality</vt:lpstr>
      <vt:lpstr>Ignorance of Spatial Locality</vt:lpstr>
      <vt:lpstr>Goals of Our Work</vt:lpstr>
      <vt:lpstr>Outline</vt:lpstr>
      <vt:lpstr>Lunule Architecture</vt:lpstr>
      <vt:lpstr>Lunule Architecture</vt:lpstr>
      <vt:lpstr>Agile, Accurate Imbalance Detection</vt:lpstr>
      <vt:lpstr>Agile, Accurate Imbalance Detection</vt:lpstr>
      <vt:lpstr>Agile, Accurate Imbalance Detection</vt:lpstr>
      <vt:lpstr>Agile, Accurate Imbalance Detection</vt:lpstr>
      <vt:lpstr>Agile, Accurate Imbalance Detection</vt:lpstr>
      <vt:lpstr>Lunule Architecture</vt:lpstr>
      <vt:lpstr>Workload-aware subtree selection</vt:lpstr>
      <vt:lpstr>Workload-aware subtree selection</vt:lpstr>
      <vt:lpstr>Workload-aware subtree selection</vt:lpstr>
      <vt:lpstr>Workload-aware subtree selection</vt:lpstr>
      <vt:lpstr>Workload-aware subtree selection</vt:lpstr>
      <vt:lpstr>Lunule Architecture</vt:lpstr>
      <vt:lpstr>Outline</vt:lpstr>
      <vt:lpstr>Questions to Answer</vt:lpstr>
      <vt:lpstr>Experimental Setup</vt:lpstr>
      <vt:lpstr>Improved Load Balance and Throughput</vt:lpstr>
      <vt:lpstr>Improved Load Balance and Throughput</vt:lpstr>
      <vt:lpstr>Improved Load Balance and Throughput</vt:lpstr>
      <vt:lpstr>Improved Load Balance and Throughput</vt:lpstr>
      <vt:lpstr>Improved Load Balance and Throughput</vt:lpstr>
      <vt:lpstr>Improved Load Balance and Throughput</vt:lpstr>
      <vt:lpstr>Adaptation of Dynamic Workload/MDSs</vt:lpstr>
      <vt:lpstr>Adaptation of Dynamic Workload/MDSs</vt:lpstr>
      <vt:lpstr>Adaptation of Dynamic Workload/MDSs</vt:lpstr>
      <vt:lpstr>Lunule vs. Hash-based Solution</vt:lpstr>
      <vt:lpstr>Lunule vs. Hash-based Solution</vt:lpstr>
      <vt:lpstr>Lunule vs. Hash-based Solution</vt:lpstr>
      <vt:lpstr>Lunule vs. Hash-based Solution</vt:lpstr>
      <vt:lpstr>Outline</vt:lpstr>
      <vt:lpstr>Conclusion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 ll</dc:creator>
  <cp:lastModifiedBy>王一多</cp:lastModifiedBy>
  <cp:revision>859</cp:revision>
  <dcterms:created xsi:type="dcterms:W3CDTF">2019-12-04T06:28:33Z</dcterms:created>
  <dcterms:modified xsi:type="dcterms:W3CDTF">2021-11-17T07:29:26Z</dcterms:modified>
</cp:coreProperties>
</file>