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 id="2147483673" r:id="rId2"/>
  </p:sldMasterIdLst>
  <p:notesMasterIdLst>
    <p:notesMasterId r:id="rId27"/>
  </p:notesMasterIdLst>
  <p:sldIdLst>
    <p:sldId id="256" r:id="rId3"/>
    <p:sldId id="294" r:id="rId4"/>
    <p:sldId id="298" r:id="rId5"/>
    <p:sldId id="276" r:id="rId6"/>
    <p:sldId id="299" r:id="rId7"/>
    <p:sldId id="278" r:id="rId8"/>
    <p:sldId id="277" r:id="rId9"/>
    <p:sldId id="273" r:id="rId10"/>
    <p:sldId id="279" r:id="rId11"/>
    <p:sldId id="280" r:id="rId12"/>
    <p:sldId id="281" r:id="rId13"/>
    <p:sldId id="282" r:id="rId14"/>
    <p:sldId id="283" r:id="rId15"/>
    <p:sldId id="284" r:id="rId16"/>
    <p:sldId id="285" r:id="rId17"/>
    <p:sldId id="286" r:id="rId18"/>
    <p:sldId id="287" r:id="rId19"/>
    <p:sldId id="288" r:id="rId20"/>
    <p:sldId id="289" r:id="rId21"/>
    <p:sldId id="292" r:id="rId22"/>
    <p:sldId id="290" r:id="rId23"/>
    <p:sldId id="291" r:id="rId24"/>
    <p:sldId id="293" r:id="rId25"/>
    <p:sldId id="271" r:id="rId26"/>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2B3E"/>
    <a:srgbClr val="606F7E"/>
    <a:srgbClr val="84A1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853"/>
    <p:restoredTop sz="71565"/>
  </p:normalViewPr>
  <p:slideViewPr>
    <p:cSldViewPr snapToGrid="0" snapToObjects="1">
      <p:cViewPr varScale="1">
        <p:scale>
          <a:sx n="108" d="100"/>
          <a:sy n="108" d="100"/>
        </p:scale>
        <p:origin x="192" y="280"/>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D3A04F-3C70-CD42-A42E-EE82E3A10754}" type="doc">
      <dgm:prSet loTypeId="urn:microsoft.com/office/officeart/2005/8/layout/cycle1" loCatId="" qsTypeId="urn:microsoft.com/office/officeart/2005/8/quickstyle/simple2" qsCatId="simple" csTypeId="urn:microsoft.com/office/officeart/2005/8/colors/colorful2" csCatId="colorful" phldr="1"/>
      <dgm:spPr/>
      <dgm:t>
        <a:bodyPr/>
        <a:lstStyle/>
        <a:p>
          <a:endParaRPr lang="en-US"/>
        </a:p>
      </dgm:t>
    </dgm:pt>
    <dgm:pt modelId="{DC6E6CAB-E22F-7249-9A00-E8B3D57CB896}">
      <dgm:prSet phldrT="[Text]" custT="1"/>
      <dgm:spPr/>
      <dgm:t>
        <a:bodyPr/>
        <a:lstStyle/>
        <a:p>
          <a:r>
            <a:rPr lang="en-US" sz="2400" dirty="0"/>
            <a:t>Purge</a:t>
          </a:r>
        </a:p>
      </dgm:t>
    </dgm:pt>
    <dgm:pt modelId="{5DBB9DB8-9E20-4E40-B934-EDF5E09AD1AF}" type="parTrans" cxnId="{8C33E5B1-7A9F-2643-9C0C-A4745F654B3C}">
      <dgm:prSet/>
      <dgm:spPr/>
      <dgm:t>
        <a:bodyPr/>
        <a:lstStyle/>
        <a:p>
          <a:endParaRPr lang="en-US" sz="1400"/>
        </a:p>
      </dgm:t>
    </dgm:pt>
    <dgm:pt modelId="{9A4968F3-8F05-9847-8173-C707A8ACC1EC}" type="sibTrans" cxnId="{8C33E5B1-7A9F-2643-9C0C-A4745F654B3C}">
      <dgm:prSet/>
      <dgm:spPr/>
      <dgm:t>
        <a:bodyPr/>
        <a:lstStyle/>
        <a:p>
          <a:endParaRPr lang="en-US" sz="1400"/>
        </a:p>
      </dgm:t>
    </dgm:pt>
    <dgm:pt modelId="{779D0462-D298-F34A-953C-75D903FD5B6E}">
      <dgm:prSet phldrT="[Text]" custT="1"/>
      <dgm:spPr/>
      <dgm:t>
        <a:bodyPr/>
        <a:lstStyle/>
        <a:p>
          <a:r>
            <a:rPr lang="en-US" sz="2400" dirty="0"/>
            <a:t>Create/</a:t>
          </a:r>
        </a:p>
        <a:p>
          <a:r>
            <a:rPr lang="en-US" sz="2400" dirty="0"/>
            <a:t>Reserve</a:t>
          </a:r>
        </a:p>
      </dgm:t>
    </dgm:pt>
    <dgm:pt modelId="{94A10ED7-AC28-8C42-B0F1-842142585F7A}" type="parTrans" cxnId="{E07DF6C7-4869-F447-BFB8-0703BCB348FF}">
      <dgm:prSet/>
      <dgm:spPr/>
      <dgm:t>
        <a:bodyPr/>
        <a:lstStyle/>
        <a:p>
          <a:endParaRPr lang="en-US" sz="1400"/>
        </a:p>
      </dgm:t>
    </dgm:pt>
    <dgm:pt modelId="{5D768EF8-0D37-3C42-8ACE-3A7E38465457}" type="sibTrans" cxnId="{E07DF6C7-4869-F447-BFB8-0703BCB348FF}">
      <dgm:prSet/>
      <dgm:spPr/>
      <dgm:t>
        <a:bodyPr/>
        <a:lstStyle/>
        <a:p>
          <a:endParaRPr lang="en-US" sz="1400"/>
        </a:p>
      </dgm:t>
    </dgm:pt>
    <dgm:pt modelId="{5E5AF594-AB33-C246-9CE3-F26F0BC59376}">
      <dgm:prSet phldrT="[Text]" custT="1"/>
      <dgm:spPr/>
      <dgm:t>
        <a:bodyPr/>
        <a:lstStyle/>
        <a:p>
          <a:r>
            <a:rPr lang="en-US" sz="2400" dirty="0"/>
            <a:t>Life Cycle Check</a:t>
          </a:r>
        </a:p>
      </dgm:t>
    </dgm:pt>
    <dgm:pt modelId="{7E55316F-8EB6-D14D-AF54-4D21876EEAD3}" type="parTrans" cxnId="{A3010D04-D892-F549-85A4-09EBCDCEC482}">
      <dgm:prSet/>
      <dgm:spPr/>
      <dgm:t>
        <a:bodyPr/>
        <a:lstStyle/>
        <a:p>
          <a:endParaRPr lang="en-US" sz="1400"/>
        </a:p>
      </dgm:t>
    </dgm:pt>
    <dgm:pt modelId="{1071C850-3C69-0E4B-ABF5-B6AE34271606}" type="sibTrans" cxnId="{A3010D04-D892-F549-85A4-09EBCDCEC482}">
      <dgm:prSet/>
      <dgm:spPr/>
      <dgm:t>
        <a:bodyPr/>
        <a:lstStyle/>
        <a:p>
          <a:endParaRPr lang="en-US" sz="1400"/>
        </a:p>
      </dgm:t>
    </dgm:pt>
    <dgm:pt modelId="{B99369E4-891E-614A-9B5E-910493F26442}">
      <dgm:prSet custT="1"/>
      <dgm:spPr/>
      <dgm:t>
        <a:bodyPr/>
        <a:lstStyle/>
        <a:p>
          <a:r>
            <a:rPr lang="en-US" sz="2400" dirty="0"/>
            <a:t>Capacity Check</a:t>
          </a:r>
        </a:p>
      </dgm:t>
    </dgm:pt>
    <dgm:pt modelId="{2B157143-2DB4-E541-B3DA-88EBE591690D}" type="parTrans" cxnId="{7D6CB744-4A32-A94E-B793-F371C33D2DF9}">
      <dgm:prSet/>
      <dgm:spPr/>
      <dgm:t>
        <a:bodyPr/>
        <a:lstStyle/>
        <a:p>
          <a:endParaRPr lang="en-US" sz="1400"/>
        </a:p>
      </dgm:t>
    </dgm:pt>
    <dgm:pt modelId="{8E5B1CB7-EBB2-CF41-8879-9F9A4C5D7E39}" type="sibTrans" cxnId="{7D6CB744-4A32-A94E-B793-F371C33D2DF9}">
      <dgm:prSet/>
      <dgm:spPr/>
      <dgm:t>
        <a:bodyPr/>
        <a:lstStyle/>
        <a:p>
          <a:endParaRPr lang="en-US" sz="1400"/>
        </a:p>
      </dgm:t>
    </dgm:pt>
    <dgm:pt modelId="{F4F15B23-0DB8-7944-8602-56F177B42399}" type="pres">
      <dgm:prSet presAssocID="{4FD3A04F-3C70-CD42-A42E-EE82E3A10754}" presName="cycle" presStyleCnt="0">
        <dgm:presLayoutVars>
          <dgm:dir/>
          <dgm:resizeHandles val="exact"/>
        </dgm:presLayoutVars>
      </dgm:prSet>
      <dgm:spPr/>
    </dgm:pt>
    <dgm:pt modelId="{CADB898A-A18E-FC49-8514-8F700A85926D}" type="pres">
      <dgm:prSet presAssocID="{DC6E6CAB-E22F-7249-9A00-E8B3D57CB896}" presName="dummy" presStyleCnt="0"/>
      <dgm:spPr/>
    </dgm:pt>
    <dgm:pt modelId="{BE4CB5DB-F8EB-8849-BC31-BD458E6B4283}" type="pres">
      <dgm:prSet presAssocID="{DC6E6CAB-E22F-7249-9A00-E8B3D57CB896}" presName="node" presStyleLbl="revTx" presStyleIdx="0" presStyleCnt="4">
        <dgm:presLayoutVars>
          <dgm:bulletEnabled val="1"/>
        </dgm:presLayoutVars>
      </dgm:prSet>
      <dgm:spPr/>
    </dgm:pt>
    <dgm:pt modelId="{EBCD248B-B48E-CC42-AAA3-965B5CE2A0AA}" type="pres">
      <dgm:prSet presAssocID="{9A4968F3-8F05-9847-8173-C707A8ACC1EC}" presName="sibTrans" presStyleLbl="node1" presStyleIdx="0" presStyleCnt="4"/>
      <dgm:spPr/>
    </dgm:pt>
    <dgm:pt modelId="{BF67005E-9E1D-584D-98B9-8E5DC1A85214}" type="pres">
      <dgm:prSet presAssocID="{779D0462-D298-F34A-953C-75D903FD5B6E}" presName="dummy" presStyleCnt="0"/>
      <dgm:spPr/>
    </dgm:pt>
    <dgm:pt modelId="{3859D8FC-005F-954E-9D1E-C787789F6334}" type="pres">
      <dgm:prSet presAssocID="{779D0462-D298-F34A-953C-75D903FD5B6E}" presName="node" presStyleLbl="revTx" presStyleIdx="1" presStyleCnt="4">
        <dgm:presLayoutVars>
          <dgm:bulletEnabled val="1"/>
        </dgm:presLayoutVars>
      </dgm:prSet>
      <dgm:spPr/>
    </dgm:pt>
    <dgm:pt modelId="{5166ACEC-378B-D94D-9E74-31768C8BEAFD}" type="pres">
      <dgm:prSet presAssocID="{5D768EF8-0D37-3C42-8ACE-3A7E38465457}" presName="sibTrans" presStyleLbl="node1" presStyleIdx="1" presStyleCnt="4"/>
      <dgm:spPr/>
    </dgm:pt>
    <dgm:pt modelId="{F0FAB061-FC81-C447-B8F0-58FD147C6DA6}" type="pres">
      <dgm:prSet presAssocID="{B99369E4-891E-614A-9B5E-910493F26442}" presName="dummy" presStyleCnt="0"/>
      <dgm:spPr/>
    </dgm:pt>
    <dgm:pt modelId="{E8796F82-F7AA-D845-86E9-6CA6E336C20E}" type="pres">
      <dgm:prSet presAssocID="{B99369E4-891E-614A-9B5E-910493F26442}" presName="node" presStyleLbl="revTx" presStyleIdx="2" presStyleCnt="4">
        <dgm:presLayoutVars>
          <dgm:bulletEnabled val="1"/>
        </dgm:presLayoutVars>
      </dgm:prSet>
      <dgm:spPr/>
    </dgm:pt>
    <dgm:pt modelId="{2A144849-68C6-F748-9D15-302D2BCE1791}" type="pres">
      <dgm:prSet presAssocID="{8E5B1CB7-EBB2-CF41-8879-9F9A4C5D7E39}" presName="sibTrans" presStyleLbl="node1" presStyleIdx="2" presStyleCnt="4"/>
      <dgm:spPr/>
    </dgm:pt>
    <dgm:pt modelId="{DE059AC1-4CE5-3B42-B08D-FC2AB5B76C33}" type="pres">
      <dgm:prSet presAssocID="{5E5AF594-AB33-C246-9CE3-F26F0BC59376}" presName="dummy" presStyleCnt="0"/>
      <dgm:spPr/>
    </dgm:pt>
    <dgm:pt modelId="{3B44FF04-C248-E34F-8CF4-24B456469A21}" type="pres">
      <dgm:prSet presAssocID="{5E5AF594-AB33-C246-9CE3-F26F0BC59376}" presName="node" presStyleLbl="revTx" presStyleIdx="3" presStyleCnt="4">
        <dgm:presLayoutVars>
          <dgm:bulletEnabled val="1"/>
        </dgm:presLayoutVars>
      </dgm:prSet>
      <dgm:spPr/>
    </dgm:pt>
    <dgm:pt modelId="{05265C10-A192-A64E-8B3E-8382DE763FE5}" type="pres">
      <dgm:prSet presAssocID="{1071C850-3C69-0E4B-ABF5-B6AE34271606}" presName="sibTrans" presStyleLbl="node1" presStyleIdx="3" presStyleCnt="4"/>
      <dgm:spPr/>
    </dgm:pt>
  </dgm:ptLst>
  <dgm:cxnLst>
    <dgm:cxn modelId="{3AECA003-46B8-964E-AFAE-C83796EC8CEA}" type="presOf" srcId="{5E5AF594-AB33-C246-9CE3-F26F0BC59376}" destId="{3B44FF04-C248-E34F-8CF4-24B456469A21}" srcOrd="0" destOrd="0" presId="urn:microsoft.com/office/officeart/2005/8/layout/cycle1"/>
    <dgm:cxn modelId="{A3010D04-D892-F549-85A4-09EBCDCEC482}" srcId="{4FD3A04F-3C70-CD42-A42E-EE82E3A10754}" destId="{5E5AF594-AB33-C246-9CE3-F26F0BC59376}" srcOrd="3" destOrd="0" parTransId="{7E55316F-8EB6-D14D-AF54-4D21876EEAD3}" sibTransId="{1071C850-3C69-0E4B-ABF5-B6AE34271606}"/>
    <dgm:cxn modelId="{1E13AE2A-9699-4E42-AC8E-D51E41FEA17B}" type="presOf" srcId="{DC6E6CAB-E22F-7249-9A00-E8B3D57CB896}" destId="{BE4CB5DB-F8EB-8849-BC31-BD458E6B4283}" srcOrd="0" destOrd="0" presId="urn:microsoft.com/office/officeart/2005/8/layout/cycle1"/>
    <dgm:cxn modelId="{3EDFA834-94D7-754B-ABFD-E862EFC7D27D}" type="presOf" srcId="{779D0462-D298-F34A-953C-75D903FD5B6E}" destId="{3859D8FC-005F-954E-9D1E-C787789F6334}" srcOrd="0" destOrd="0" presId="urn:microsoft.com/office/officeart/2005/8/layout/cycle1"/>
    <dgm:cxn modelId="{09665D42-8CCE-FC44-B493-223C42BAD393}" type="presOf" srcId="{8E5B1CB7-EBB2-CF41-8879-9F9A4C5D7E39}" destId="{2A144849-68C6-F748-9D15-302D2BCE1791}" srcOrd="0" destOrd="0" presId="urn:microsoft.com/office/officeart/2005/8/layout/cycle1"/>
    <dgm:cxn modelId="{7D6CB744-4A32-A94E-B793-F371C33D2DF9}" srcId="{4FD3A04F-3C70-CD42-A42E-EE82E3A10754}" destId="{B99369E4-891E-614A-9B5E-910493F26442}" srcOrd="2" destOrd="0" parTransId="{2B157143-2DB4-E541-B3DA-88EBE591690D}" sibTransId="{8E5B1CB7-EBB2-CF41-8879-9F9A4C5D7E39}"/>
    <dgm:cxn modelId="{10623B4E-08EC-5A4A-8055-053BCDF89A94}" type="presOf" srcId="{1071C850-3C69-0E4B-ABF5-B6AE34271606}" destId="{05265C10-A192-A64E-8B3E-8382DE763FE5}" srcOrd="0" destOrd="0" presId="urn:microsoft.com/office/officeart/2005/8/layout/cycle1"/>
    <dgm:cxn modelId="{F39C639A-EC7F-D544-8346-D17E2B30D05D}" type="presOf" srcId="{9A4968F3-8F05-9847-8173-C707A8ACC1EC}" destId="{EBCD248B-B48E-CC42-AAA3-965B5CE2A0AA}" srcOrd="0" destOrd="0" presId="urn:microsoft.com/office/officeart/2005/8/layout/cycle1"/>
    <dgm:cxn modelId="{1BDB85AA-5E9B-6E48-88B7-5F01DE066E54}" type="presOf" srcId="{B99369E4-891E-614A-9B5E-910493F26442}" destId="{E8796F82-F7AA-D845-86E9-6CA6E336C20E}" srcOrd="0" destOrd="0" presId="urn:microsoft.com/office/officeart/2005/8/layout/cycle1"/>
    <dgm:cxn modelId="{7E91E8AA-4677-C14E-8D61-A1625F2E1678}" type="presOf" srcId="{4FD3A04F-3C70-CD42-A42E-EE82E3A10754}" destId="{F4F15B23-0DB8-7944-8602-56F177B42399}" srcOrd="0" destOrd="0" presId="urn:microsoft.com/office/officeart/2005/8/layout/cycle1"/>
    <dgm:cxn modelId="{8C33E5B1-7A9F-2643-9C0C-A4745F654B3C}" srcId="{4FD3A04F-3C70-CD42-A42E-EE82E3A10754}" destId="{DC6E6CAB-E22F-7249-9A00-E8B3D57CB896}" srcOrd="0" destOrd="0" parTransId="{5DBB9DB8-9E20-4E40-B934-EDF5E09AD1AF}" sibTransId="{9A4968F3-8F05-9847-8173-C707A8ACC1EC}"/>
    <dgm:cxn modelId="{E07DF6C7-4869-F447-BFB8-0703BCB348FF}" srcId="{4FD3A04F-3C70-CD42-A42E-EE82E3A10754}" destId="{779D0462-D298-F34A-953C-75D903FD5B6E}" srcOrd="1" destOrd="0" parTransId="{94A10ED7-AC28-8C42-B0F1-842142585F7A}" sibTransId="{5D768EF8-0D37-3C42-8ACE-3A7E38465457}"/>
    <dgm:cxn modelId="{F8D8BDF6-80BC-D445-98C0-DA957BF6BCA5}" type="presOf" srcId="{5D768EF8-0D37-3C42-8ACE-3A7E38465457}" destId="{5166ACEC-378B-D94D-9E74-31768C8BEAFD}" srcOrd="0" destOrd="0" presId="urn:microsoft.com/office/officeart/2005/8/layout/cycle1"/>
    <dgm:cxn modelId="{03A12491-D208-1742-969E-764B457D2978}" type="presParOf" srcId="{F4F15B23-0DB8-7944-8602-56F177B42399}" destId="{CADB898A-A18E-FC49-8514-8F700A85926D}" srcOrd="0" destOrd="0" presId="urn:microsoft.com/office/officeart/2005/8/layout/cycle1"/>
    <dgm:cxn modelId="{B826CAF0-4491-B541-BDD1-B2EF9B64771E}" type="presParOf" srcId="{F4F15B23-0DB8-7944-8602-56F177B42399}" destId="{BE4CB5DB-F8EB-8849-BC31-BD458E6B4283}" srcOrd="1" destOrd="0" presId="urn:microsoft.com/office/officeart/2005/8/layout/cycle1"/>
    <dgm:cxn modelId="{34F1B875-D81E-CE48-BCC8-E06CC5F1718E}" type="presParOf" srcId="{F4F15B23-0DB8-7944-8602-56F177B42399}" destId="{EBCD248B-B48E-CC42-AAA3-965B5CE2A0AA}" srcOrd="2" destOrd="0" presId="urn:microsoft.com/office/officeart/2005/8/layout/cycle1"/>
    <dgm:cxn modelId="{51960F62-B5D1-0E41-8AAF-1AEEF44E7BB6}" type="presParOf" srcId="{F4F15B23-0DB8-7944-8602-56F177B42399}" destId="{BF67005E-9E1D-584D-98B9-8E5DC1A85214}" srcOrd="3" destOrd="0" presId="urn:microsoft.com/office/officeart/2005/8/layout/cycle1"/>
    <dgm:cxn modelId="{FBF6658E-C86B-D244-AF8A-09CFC499EE50}" type="presParOf" srcId="{F4F15B23-0DB8-7944-8602-56F177B42399}" destId="{3859D8FC-005F-954E-9D1E-C787789F6334}" srcOrd="4" destOrd="0" presId="urn:microsoft.com/office/officeart/2005/8/layout/cycle1"/>
    <dgm:cxn modelId="{7D7E11DE-6156-6247-AF03-55A2BF3B8022}" type="presParOf" srcId="{F4F15B23-0DB8-7944-8602-56F177B42399}" destId="{5166ACEC-378B-D94D-9E74-31768C8BEAFD}" srcOrd="5" destOrd="0" presId="urn:microsoft.com/office/officeart/2005/8/layout/cycle1"/>
    <dgm:cxn modelId="{3A999990-C6EA-1246-BFFC-6D3BAE02F54C}" type="presParOf" srcId="{F4F15B23-0DB8-7944-8602-56F177B42399}" destId="{F0FAB061-FC81-C447-B8F0-58FD147C6DA6}" srcOrd="6" destOrd="0" presId="urn:microsoft.com/office/officeart/2005/8/layout/cycle1"/>
    <dgm:cxn modelId="{FDD4AA5B-82BE-9445-8A70-17183514BD4A}" type="presParOf" srcId="{F4F15B23-0DB8-7944-8602-56F177B42399}" destId="{E8796F82-F7AA-D845-86E9-6CA6E336C20E}" srcOrd="7" destOrd="0" presId="urn:microsoft.com/office/officeart/2005/8/layout/cycle1"/>
    <dgm:cxn modelId="{EE9323D8-0E5B-0C44-AAB4-A5D046B4A9C2}" type="presParOf" srcId="{F4F15B23-0DB8-7944-8602-56F177B42399}" destId="{2A144849-68C6-F748-9D15-302D2BCE1791}" srcOrd="8" destOrd="0" presId="urn:microsoft.com/office/officeart/2005/8/layout/cycle1"/>
    <dgm:cxn modelId="{1EFFF713-7FA7-C040-A243-9936F0B90E8E}" type="presParOf" srcId="{F4F15B23-0DB8-7944-8602-56F177B42399}" destId="{DE059AC1-4CE5-3B42-B08D-FC2AB5B76C33}" srcOrd="9" destOrd="0" presId="urn:microsoft.com/office/officeart/2005/8/layout/cycle1"/>
    <dgm:cxn modelId="{DEC35F11-B901-9D4E-899E-33B06EADC2D5}" type="presParOf" srcId="{F4F15B23-0DB8-7944-8602-56F177B42399}" destId="{3B44FF04-C248-E34F-8CF4-24B456469A21}" srcOrd="10" destOrd="0" presId="urn:microsoft.com/office/officeart/2005/8/layout/cycle1"/>
    <dgm:cxn modelId="{FC0778BD-FDC3-4948-8B3F-179DE79FCB91}" type="presParOf" srcId="{F4F15B23-0DB8-7944-8602-56F177B42399}" destId="{05265C10-A192-A64E-8B3E-8382DE763FE5}" srcOrd="11"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4CB5DB-F8EB-8849-BC31-BD458E6B4283}">
      <dsp:nvSpPr>
        <dsp:cNvPr id="0" name=""/>
        <dsp:cNvSpPr/>
      </dsp:nvSpPr>
      <dsp:spPr>
        <a:xfrm>
          <a:off x="3008930" y="92912"/>
          <a:ext cx="1478079" cy="14780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Purge</a:t>
          </a:r>
        </a:p>
      </dsp:txBody>
      <dsp:txXfrm>
        <a:off x="3008930" y="92912"/>
        <a:ext cx="1478079" cy="1478079"/>
      </dsp:txXfrm>
    </dsp:sp>
    <dsp:sp modelId="{EBCD248B-B48E-CC42-AAA3-965B5CE2A0AA}">
      <dsp:nvSpPr>
        <dsp:cNvPr id="0" name=""/>
        <dsp:cNvSpPr/>
      </dsp:nvSpPr>
      <dsp:spPr>
        <a:xfrm>
          <a:off x="407163" y="88"/>
          <a:ext cx="4172669" cy="4172669"/>
        </a:xfrm>
        <a:prstGeom prst="circularArrow">
          <a:avLst>
            <a:gd name="adj1" fmla="val 6907"/>
            <a:gd name="adj2" fmla="val 465781"/>
            <a:gd name="adj3" fmla="val 547611"/>
            <a:gd name="adj4" fmla="val 20586608"/>
            <a:gd name="adj5" fmla="val 8059"/>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3859D8FC-005F-954E-9D1E-C787789F6334}">
      <dsp:nvSpPr>
        <dsp:cNvPr id="0" name=""/>
        <dsp:cNvSpPr/>
      </dsp:nvSpPr>
      <dsp:spPr>
        <a:xfrm>
          <a:off x="3008930" y="2601855"/>
          <a:ext cx="1478079" cy="14780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Create/</a:t>
          </a:r>
        </a:p>
        <a:p>
          <a:pPr marL="0" lvl="0" indent="0" algn="ctr" defTabSz="1066800">
            <a:lnSpc>
              <a:spcPct val="90000"/>
            </a:lnSpc>
            <a:spcBef>
              <a:spcPct val="0"/>
            </a:spcBef>
            <a:spcAft>
              <a:spcPct val="35000"/>
            </a:spcAft>
            <a:buNone/>
          </a:pPr>
          <a:r>
            <a:rPr lang="en-US" sz="2400" kern="1200" dirty="0"/>
            <a:t>Reserve</a:t>
          </a:r>
        </a:p>
      </dsp:txBody>
      <dsp:txXfrm>
        <a:off x="3008930" y="2601855"/>
        <a:ext cx="1478079" cy="1478079"/>
      </dsp:txXfrm>
    </dsp:sp>
    <dsp:sp modelId="{5166ACEC-378B-D94D-9E74-31768C8BEAFD}">
      <dsp:nvSpPr>
        <dsp:cNvPr id="0" name=""/>
        <dsp:cNvSpPr/>
      </dsp:nvSpPr>
      <dsp:spPr>
        <a:xfrm>
          <a:off x="407163" y="88"/>
          <a:ext cx="4172669" cy="4172669"/>
        </a:xfrm>
        <a:prstGeom prst="circularArrow">
          <a:avLst>
            <a:gd name="adj1" fmla="val 6907"/>
            <a:gd name="adj2" fmla="val 465781"/>
            <a:gd name="adj3" fmla="val 5947611"/>
            <a:gd name="adj4" fmla="val 4386608"/>
            <a:gd name="adj5" fmla="val 8059"/>
          </a:avLst>
        </a:prstGeom>
        <a:solidFill>
          <a:schemeClr val="accent2">
            <a:hueOff val="2730001"/>
            <a:satOff val="1641"/>
            <a:lumOff val="-10719"/>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E8796F82-F7AA-D845-86E9-6CA6E336C20E}">
      <dsp:nvSpPr>
        <dsp:cNvPr id="0" name=""/>
        <dsp:cNvSpPr/>
      </dsp:nvSpPr>
      <dsp:spPr>
        <a:xfrm>
          <a:off x="499987" y="2601855"/>
          <a:ext cx="1478079" cy="14780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Capacity Check</a:t>
          </a:r>
        </a:p>
      </dsp:txBody>
      <dsp:txXfrm>
        <a:off x="499987" y="2601855"/>
        <a:ext cx="1478079" cy="1478079"/>
      </dsp:txXfrm>
    </dsp:sp>
    <dsp:sp modelId="{2A144849-68C6-F748-9D15-302D2BCE1791}">
      <dsp:nvSpPr>
        <dsp:cNvPr id="0" name=""/>
        <dsp:cNvSpPr/>
      </dsp:nvSpPr>
      <dsp:spPr>
        <a:xfrm>
          <a:off x="407163" y="88"/>
          <a:ext cx="4172669" cy="4172669"/>
        </a:xfrm>
        <a:prstGeom prst="circularArrow">
          <a:avLst>
            <a:gd name="adj1" fmla="val 6907"/>
            <a:gd name="adj2" fmla="val 465781"/>
            <a:gd name="adj3" fmla="val 11347611"/>
            <a:gd name="adj4" fmla="val 9786608"/>
            <a:gd name="adj5" fmla="val 8059"/>
          </a:avLst>
        </a:prstGeom>
        <a:solidFill>
          <a:schemeClr val="accent2">
            <a:hueOff val="5460002"/>
            <a:satOff val="3282"/>
            <a:lumOff val="-2143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3B44FF04-C248-E34F-8CF4-24B456469A21}">
      <dsp:nvSpPr>
        <dsp:cNvPr id="0" name=""/>
        <dsp:cNvSpPr/>
      </dsp:nvSpPr>
      <dsp:spPr>
        <a:xfrm>
          <a:off x="499987" y="92912"/>
          <a:ext cx="1478079" cy="14780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Life Cycle Check</a:t>
          </a:r>
        </a:p>
      </dsp:txBody>
      <dsp:txXfrm>
        <a:off x="499987" y="92912"/>
        <a:ext cx="1478079" cy="1478079"/>
      </dsp:txXfrm>
    </dsp:sp>
    <dsp:sp modelId="{05265C10-A192-A64E-8B3E-8382DE763FE5}">
      <dsp:nvSpPr>
        <dsp:cNvPr id="0" name=""/>
        <dsp:cNvSpPr/>
      </dsp:nvSpPr>
      <dsp:spPr>
        <a:xfrm>
          <a:off x="407163" y="88"/>
          <a:ext cx="4172669" cy="4172669"/>
        </a:xfrm>
        <a:prstGeom prst="circularArrow">
          <a:avLst>
            <a:gd name="adj1" fmla="val 6907"/>
            <a:gd name="adj2" fmla="val 465781"/>
            <a:gd name="adj3" fmla="val 16747611"/>
            <a:gd name="adj4" fmla="val 15186608"/>
            <a:gd name="adj5" fmla="val 8059"/>
          </a:avLst>
        </a:prstGeom>
        <a:solidFill>
          <a:schemeClr val="accent2">
            <a:hueOff val="8190003"/>
            <a:satOff val="4923"/>
            <a:lumOff val="-32157"/>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D60E70-3E19-DE4F-8A0B-544BC3058B0D}" type="datetimeFigureOut">
              <a:rPr lang="en-US" smtClean="0"/>
              <a:t>11/18/21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739DC3-4B74-BE4E-B67B-A7686D5D6C39}" type="slidenum">
              <a:rPr lang="en-US" smtClean="0"/>
              <a:t>‹#›</a:t>
            </a:fld>
            <a:endParaRPr lang="en-US"/>
          </a:p>
        </p:txBody>
      </p:sp>
    </p:spTree>
    <p:extLst>
      <p:ext uri="{BB962C8B-B14F-4D97-AF65-F5344CB8AC3E}">
        <p14:creationId xmlns:p14="http://schemas.microsoft.com/office/powerpoint/2010/main" val="1187085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everyone, welcome to  join my paper presentation. My name is Wei Zhang and I’m from Texas Tech University. The topic today is exploiting user activeness for data retention in HPC systems. </a:t>
            </a:r>
          </a:p>
        </p:txBody>
      </p:sp>
      <p:sp>
        <p:nvSpPr>
          <p:cNvPr id="4" name="Slide Number Placeholder 3"/>
          <p:cNvSpPr>
            <a:spLocks noGrp="1"/>
          </p:cNvSpPr>
          <p:nvPr>
            <p:ph type="sldNum" sz="quarter" idx="5"/>
          </p:nvPr>
        </p:nvSpPr>
        <p:spPr/>
        <p:txBody>
          <a:bodyPr/>
          <a:lstStyle/>
          <a:p>
            <a:fld id="{A2739DC3-4B74-BE4E-B67B-A7686D5D6C39}" type="slidenum">
              <a:rPr lang="en-US" smtClean="0"/>
              <a:t>1</a:t>
            </a:fld>
            <a:endParaRPr lang="en-US"/>
          </a:p>
        </p:txBody>
      </p:sp>
    </p:spTree>
    <p:extLst>
      <p:ext uri="{BB962C8B-B14F-4D97-AF65-F5344CB8AC3E}">
        <p14:creationId xmlns:p14="http://schemas.microsoft.com/office/powerpoint/2010/main" val="133851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Now let’s take a look at how the activeness rank is calculated. </a:t>
            </a:r>
          </a:p>
          <a:p>
            <a:endParaRPr lang="en-US" altLang="zh-CN" dirty="0"/>
          </a:p>
          <a:p>
            <a:r>
              <a:rPr lang="en-US" altLang="zh-CN" dirty="0"/>
              <a:t>As shown in th</a:t>
            </a:r>
            <a:r>
              <a:rPr lang="en-US" altLang="zh-CN" b="1" u="sng" dirty="0"/>
              <a:t>e table here</a:t>
            </a:r>
            <a:r>
              <a:rPr lang="en-US" altLang="zh-CN" dirty="0"/>
              <a:t>, we denote the set of activity types using …</a:t>
            </a:r>
          </a:p>
          <a:p>
            <a:r>
              <a:rPr lang="en-US" altLang="zh-CN" dirty="0"/>
              <a:t>And for a particular type of activity, we consider there are k activities from … to … </a:t>
            </a:r>
          </a:p>
          <a:p>
            <a:r>
              <a:rPr lang="en-US" altLang="zh-CN" dirty="0"/>
              <a:t>We denote the activeness of activity </a:t>
            </a:r>
            <a:r>
              <a:rPr lang="en-US" altLang="zh-CN" dirty="0" err="1"/>
              <a:t>a_t</a:t>
            </a:r>
            <a:r>
              <a:rPr lang="en-US" altLang="zh-CN" dirty="0"/>
              <a:t> at time t to be D_{</a:t>
            </a:r>
            <a:r>
              <a:rPr lang="en-US" altLang="zh-CN" dirty="0" err="1"/>
              <a:t>a_t</a:t>
            </a:r>
            <a:r>
              <a:rPr lang="en-US" altLang="zh-CN" dirty="0"/>
              <a:t>}</a:t>
            </a:r>
          </a:p>
          <a:p>
            <a:r>
              <a:rPr lang="en-US" altLang="zh-CN" dirty="0"/>
              <a:t>Then we denote the average activeness of .. As…</a:t>
            </a:r>
          </a:p>
          <a:p>
            <a:r>
              <a:rPr lang="en-US" altLang="zh-CN" dirty="0"/>
              <a:t>And the </a:t>
            </a:r>
            <a:r>
              <a:rPr lang="en-US" altLang="zh-CN" dirty="0" err="1"/>
              <a:t>activness</a:t>
            </a:r>
            <a:r>
              <a:rPr lang="en-US" altLang="zh-CN" dirty="0"/>
              <a:t> ratio is the activeness of an activity over the average activeness</a:t>
            </a:r>
          </a:p>
          <a:p>
            <a:r>
              <a:rPr lang="en-US" altLang="zh-CN" dirty="0"/>
              <a:t>And we can calculate the period index using the given equation. </a:t>
            </a:r>
          </a:p>
          <a:p>
            <a:endParaRPr lang="en-US" altLang="zh-CN" dirty="0"/>
          </a:p>
          <a:p>
            <a:r>
              <a:rPr lang="en-US" altLang="zh-CN" b="1" u="sng" dirty="0"/>
              <a:t>Given</a:t>
            </a:r>
            <a:r>
              <a:rPr lang="zh-CN" altLang="en-US" b="1" u="sng" dirty="0"/>
              <a:t> </a:t>
            </a:r>
            <a:r>
              <a:rPr lang="en-US" altLang="zh-CN" b="1" u="sng" dirty="0"/>
              <a:t>an</a:t>
            </a:r>
            <a:r>
              <a:rPr lang="zh-CN" altLang="en-US" b="1" u="sng" dirty="0"/>
              <a:t> </a:t>
            </a:r>
            <a:r>
              <a:rPr lang="en-US" altLang="zh-CN" b="1" u="sng" dirty="0"/>
              <a:t>activity</a:t>
            </a:r>
            <a:r>
              <a:rPr lang="zh-CN" altLang="en-US" b="1" u="sng" dirty="0"/>
              <a:t> </a:t>
            </a:r>
            <a:r>
              <a:rPr lang="en-US" altLang="zh-CN" b="1" u="sng" dirty="0"/>
              <a:t>\lambda,</a:t>
            </a:r>
            <a:r>
              <a:rPr lang="zh-CN" altLang="en-US" b="1" u="sng" dirty="0"/>
              <a:t> </a:t>
            </a:r>
            <a:r>
              <a:rPr lang="en-US" altLang="zh-CN" dirty="0"/>
              <a:t>we</a:t>
            </a:r>
            <a:r>
              <a:rPr lang="zh-CN" altLang="en-US" dirty="0"/>
              <a:t> </a:t>
            </a:r>
            <a:r>
              <a:rPr lang="en-US" altLang="zh-CN" dirty="0"/>
              <a:t>consider</a:t>
            </a:r>
            <a:r>
              <a:rPr lang="zh-CN" altLang="en-US" dirty="0"/>
              <a:t> </a:t>
            </a:r>
            <a:r>
              <a:rPr lang="en-US" altLang="zh-CN" dirty="0"/>
              <a:t>D</a:t>
            </a:r>
            <a:r>
              <a:rPr lang="zh-CN" altLang="en-US" dirty="0"/>
              <a:t> </a:t>
            </a:r>
            <a:r>
              <a:rPr lang="en-US" altLang="zh-CN" dirty="0"/>
              <a:t>to</a:t>
            </a:r>
            <a:r>
              <a:rPr lang="zh-CN" altLang="en-US" dirty="0"/>
              <a:t> </a:t>
            </a:r>
            <a:r>
              <a:rPr lang="en-US" altLang="zh-CN" dirty="0"/>
              <a:t>be</a:t>
            </a:r>
            <a:r>
              <a:rPr lang="zh-CN" altLang="en-US" dirty="0"/>
              <a:t> </a:t>
            </a:r>
            <a:r>
              <a:rPr lang="en-US" altLang="zh-CN" dirty="0"/>
              <a:t>a</a:t>
            </a:r>
            <a:r>
              <a:rPr lang="zh-CN" altLang="en-US" dirty="0"/>
              <a:t> </a:t>
            </a:r>
            <a:r>
              <a:rPr lang="en-US" altLang="zh-CN" dirty="0"/>
              <a:t>metric</a:t>
            </a:r>
            <a:r>
              <a:rPr lang="zh-CN" altLang="en-US" dirty="0"/>
              <a:t> </a:t>
            </a:r>
            <a:r>
              <a:rPr lang="en-US" altLang="zh-CN" dirty="0"/>
              <a:t>that</a:t>
            </a:r>
            <a:r>
              <a:rPr lang="zh-CN" altLang="en-US" dirty="0"/>
              <a:t> </a:t>
            </a:r>
            <a:r>
              <a:rPr lang="en-US" altLang="zh-CN" dirty="0"/>
              <a:t>represents</a:t>
            </a:r>
            <a:r>
              <a:rPr lang="zh-CN" altLang="en-US" dirty="0"/>
              <a:t> </a:t>
            </a:r>
            <a:r>
              <a:rPr lang="en-US" altLang="zh-CN" dirty="0"/>
              <a:t>the</a:t>
            </a:r>
            <a:r>
              <a:rPr lang="zh-CN" altLang="en-US" dirty="0"/>
              <a:t> </a:t>
            </a:r>
            <a:r>
              <a:rPr lang="en-US" altLang="zh-CN" dirty="0"/>
              <a:t>impact</a:t>
            </a:r>
            <a:r>
              <a:rPr lang="zh-CN" altLang="en-US" dirty="0"/>
              <a:t> </a:t>
            </a:r>
            <a:r>
              <a:rPr lang="en-US" altLang="zh-CN" dirty="0"/>
              <a:t>of</a:t>
            </a:r>
            <a:r>
              <a:rPr lang="zh-CN" altLang="en-US" dirty="0"/>
              <a:t> </a:t>
            </a:r>
            <a:r>
              <a:rPr lang="en-US" altLang="zh-CN" dirty="0"/>
              <a:t>the</a:t>
            </a:r>
            <a:r>
              <a:rPr lang="zh-CN" altLang="en-US" dirty="0"/>
              <a:t> </a:t>
            </a:r>
            <a:r>
              <a:rPr lang="en-US" altLang="zh-CN" dirty="0"/>
              <a:t>activity</a:t>
            </a:r>
            <a:r>
              <a:rPr lang="zh-CN" altLang="en-US" dirty="0"/>
              <a:t> </a:t>
            </a:r>
            <a:r>
              <a:rPr lang="en-US" altLang="zh-CN" dirty="0"/>
              <a:t>and</a:t>
            </a:r>
            <a:r>
              <a:rPr lang="zh-CN" altLang="en-US" dirty="0"/>
              <a:t> </a:t>
            </a:r>
            <a:r>
              <a:rPr lang="en-US" altLang="zh-CN" dirty="0"/>
              <a:t>it</a:t>
            </a:r>
            <a:r>
              <a:rPr lang="zh-CN" altLang="en-US" dirty="0"/>
              <a:t> </a:t>
            </a:r>
            <a:r>
              <a:rPr lang="en-US" altLang="zh-CN" dirty="0"/>
              <a:t>is</a:t>
            </a:r>
            <a:r>
              <a:rPr lang="zh-CN" altLang="en-US" dirty="0"/>
              <a:t> </a:t>
            </a:r>
            <a:r>
              <a:rPr lang="en-US" altLang="zh-CN" dirty="0"/>
              <a:t>set</a:t>
            </a:r>
            <a:r>
              <a:rPr lang="zh-CN" altLang="en-US" dirty="0"/>
              <a:t> </a:t>
            </a:r>
            <a:r>
              <a:rPr lang="en-US" altLang="zh-CN" dirty="0"/>
              <a:t>by</a:t>
            </a:r>
            <a:r>
              <a:rPr lang="zh-CN" altLang="en-US" dirty="0"/>
              <a:t> </a:t>
            </a:r>
            <a:r>
              <a:rPr lang="en-US" altLang="zh-CN" dirty="0"/>
              <a:t>the</a:t>
            </a:r>
            <a:r>
              <a:rPr lang="zh-CN" altLang="en-US" dirty="0"/>
              <a:t> </a:t>
            </a:r>
            <a:r>
              <a:rPr lang="en-US" altLang="zh-CN" dirty="0"/>
              <a:t>system</a:t>
            </a:r>
            <a:r>
              <a:rPr lang="zh-CN" altLang="en-US" dirty="0"/>
              <a:t> </a:t>
            </a:r>
            <a:r>
              <a:rPr lang="en-US" altLang="zh-CN" dirty="0"/>
              <a:t>administrator.</a:t>
            </a:r>
            <a:r>
              <a:rPr lang="zh-CN" altLang="en-US" dirty="0"/>
              <a:t> </a:t>
            </a:r>
            <a:endParaRPr lang="en-US" altLang="zh-CN" dirty="0"/>
          </a:p>
          <a:p>
            <a:endParaRPr lang="en-US" dirty="0"/>
          </a:p>
          <a:p>
            <a:r>
              <a:rPr lang="en-US" altLang="zh-CN" b="1" u="sng" dirty="0"/>
              <a:t>Then</a:t>
            </a:r>
            <a:r>
              <a:rPr lang="zh-CN" altLang="en-US" b="1" u="sng" dirty="0"/>
              <a:t> </a:t>
            </a:r>
            <a:r>
              <a:rPr lang="en-US" altLang="zh-CN" b="1" u="sng" dirty="0"/>
              <a:t>the</a:t>
            </a:r>
            <a:r>
              <a:rPr lang="zh-CN" altLang="en-US" b="1" u="sng" dirty="0"/>
              <a:t> </a:t>
            </a:r>
            <a:r>
              <a:rPr lang="en-US" altLang="zh-CN" b="1" u="sng" dirty="0"/>
              <a:t>first</a:t>
            </a:r>
            <a:r>
              <a:rPr lang="zh-CN" altLang="en-US" b="1" u="sng" dirty="0"/>
              <a:t> </a:t>
            </a:r>
            <a:r>
              <a:rPr lang="en-US" altLang="zh-CN" b="1" u="sng" dirty="0"/>
              <a:t>step</a:t>
            </a:r>
            <a:r>
              <a:rPr lang="zh-CN" altLang="en-US" b="1" u="sng" dirty="0"/>
              <a:t> </a:t>
            </a:r>
            <a:r>
              <a:rPr lang="en-US" altLang="zh-CN" b="1" u="sng" dirty="0"/>
              <a:t>of</a:t>
            </a:r>
            <a:r>
              <a:rPr lang="zh-CN" altLang="en-US" b="1" u="sng" dirty="0"/>
              <a:t> </a:t>
            </a:r>
            <a:r>
              <a:rPr lang="en-US" altLang="zh-CN" b="1" u="sng" dirty="0"/>
              <a:t>user</a:t>
            </a:r>
            <a:r>
              <a:rPr lang="zh-CN" altLang="en-US" b="1" u="sng" dirty="0"/>
              <a:t> </a:t>
            </a:r>
            <a:r>
              <a:rPr lang="en-US" altLang="zh-CN" b="1" u="sng" dirty="0"/>
              <a:t>activeness</a:t>
            </a:r>
            <a:r>
              <a:rPr lang="zh-CN" altLang="en-US" b="1" u="sng" dirty="0"/>
              <a:t> </a:t>
            </a:r>
            <a:r>
              <a:rPr lang="en-US" altLang="zh-CN" b="1" u="sng" dirty="0"/>
              <a:t>eva</a:t>
            </a:r>
            <a:r>
              <a:rPr lang="en-US" altLang="zh-CN" dirty="0"/>
              <a:t>luation</a:t>
            </a:r>
            <a:r>
              <a:rPr lang="zh-CN" altLang="en-US" dirty="0"/>
              <a:t> </a:t>
            </a:r>
            <a:r>
              <a:rPr lang="en-US" altLang="zh-CN" dirty="0"/>
              <a:t>is</a:t>
            </a:r>
            <a:r>
              <a:rPr lang="zh-CN" altLang="en-US" dirty="0"/>
              <a:t> </a:t>
            </a:r>
            <a:r>
              <a:rPr lang="en-US" altLang="zh-CN" dirty="0"/>
              <a:t>to</a:t>
            </a:r>
            <a:r>
              <a:rPr lang="zh-CN" altLang="en-US" dirty="0"/>
              <a:t> </a:t>
            </a:r>
            <a:r>
              <a:rPr lang="en-US" altLang="zh-CN" dirty="0"/>
              <a:t>calculate</a:t>
            </a:r>
            <a:r>
              <a:rPr lang="zh-CN" altLang="en-US" dirty="0"/>
              <a:t> </a:t>
            </a:r>
            <a:r>
              <a:rPr lang="en-US" altLang="zh-CN" dirty="0"/>
              <a:t>how</a:t>
            </a:r>
            <a:r>
              <a:rPr lang="zh-CN" altLang="en-US" dirty="0"/>
              <a:t> </a:t>
            </a:r>
            <a:r>
              <a:rPr lang="en-US" altLang="zh-CN" dirty="0"/>
              <a:t>many</a:t>
            </a:r>
            <a:r>
              <a:rPr lang="zh-CN" altLang="en-US" dirty="0"/>
              <a:t> </a:t>
            </a:r>
            <a:r>
              <a:rPr lang="en-US" altLang="zh-CN" dirty="0"/>
              <a:t>periods</a:t>
            </a:r>
            <a:r>
              <a:rPr lang="zh-CN" altLang="en-US" dirty="0"/>
              <a:t> </a:t>
            </a:r>
            <a:r>
              <a:rPr lang="en-US" altLang="zh-CN" dirty="0"/>
              <a:t>the</a:t>
            </a:r>
            <a:r>
              <a:rPr lang="zh-CN" altLang="en-US" dirty="0"/>
              <a:t> </a:t>
            </a:r>
            <a:r>
              <a:rPr lang="en-US" altLang="zh-CN" dirty="0"/>
              <a:t>collection</a:t>
            </a:r>
            <a:r>
              <a:rPr lang="zh-CN" altLang="en-US" dirty="0"/>
              <a:t> </a:t>
            </a:r>
            <a:r>
              <a:rPr lang="en-US" altLang="zh-CN" dirty="0"/>
              <a:t>of</a:t>
            </a:r>
            <a:r>
              <a:rPr lang="zh-CN" altLang="en-US" dirty="0"/>
              <a:t> </a:t>
            </a:r>
            <a:r>
              <a:rPr lang="en-US" altLang="zh-CN" dirty="0"/>
              <a:t>a</a:t>
            </a:r>
            <a:r>
              <a:rPr lang="zh-CN" altLang="en-US" dirty="0"/>
              <a:t> </a:t>
            </a:r>
            <a:r>
              <a:rPr lang="en-US" altLang="zh-CN" dirty="0"/>
              <a:t>particular</a:t>
            </a:r>
            <a:r>
              <a:rPr lang="zh-CN" altLang="en-US" dirty="0"/>
              <a:t> </a:t>
            </a:r>
            <a:r>
              <a:rPr lang="en-US" altLang="zh-CN" dirty="0"/>
              <a:t>type</a:t>
            </a:r>
            <a:r>
              <a:rPr lang="zh-CN" altLang="en-US" dirty="0"/>
              <a:t> </a:t>
            </a:r>
            <a:r>
              <a:rPr lang="en-US" altLang="zh-CN" dirty="0"/>
              <a:t>of</a:t>
            </a:r>
            <a:r>
              <a:rPr lang="zh-CN" altLang="en-US" dirty="0"/>
              <a:t> </a:t>
            </a:r>
            <a:r>
              <a:rPr lang="en-US" altLang="zh-CN" dirty="0"/>
              <a:t>user</a:t>
            </a:r>
            <a:r>
              <a:rPr lang="zh-CN" altLang="en-US" dirty="0"/>
              <a:t> </a:t>
            </a:r>
            <a:r>
              <a:rPr lang="en-US" altLang="zh-CN" dirty="0" err="1"/>
              <a:t>activites</a:t>
            </a:r>
            <a:r>
              <a:rPr lang="zh-CN" altLang="en-US" dirty="0"/>
              <a:t> </a:t>
            </a:r>
            <a:r>
              <a:rPr lang="en-US" altLang="zh-CN" dirty="0"/>
              <a:t>spans</a:t>
            </a:r>
            <a:r>
              <a:rPr lang="zh-CN" altLang="en-US" dirty="0"/>
              <a:t> </a:t>
            </a:r>
            <a:r>
              <a:rPr lang="en-US" altLang="zh-CN" dirty="0"/>
              <a:t>over.</a:t>
            </a:r>
            <a:endParaRPr lang="en-US" dirty="0"/>
          </a:p>
        </p:txBody>
      </p:sp>
      <p:sp>
        <p:nvSpPr>
          <p:cNvPr id="4" name="Slide Number Placeholder 3"/>
          <p:cNvSpPr>
            <a:spLocks noGrp="1"/>
          </p:cNvSpPr>
          <p:nvPr>
            <p:ph type="sldNum" sz="quarter" idx="5"/>
          </p:nvPr>
        </p:nvSpPr>
        <p:spPr/>
        <p:txBody>
          <a:bodyPr/>
          <a:lstStyle/>
          <a:p>
            <a:fld id="{A2739DC3-4B74-BE4E-B67B-A7686D5D6C39}" type="slidenum">
              <a:rPr lang="en-US" smtClean="0"/>
              <a:t>10</a:t>
            </a:fld>
            <a:endParaRPr lang="en-US"/>
          </a:p>
        </p:txBody>
      </p:sp>
    </p:spTree>
    <p:extLst>
      <p:ext uri="{BB962C8B-B14F-4D97-AF65-F5344CB8AC3E}">
        <p14:creationId xmlns:p14="http://schemas.microsoft.com/office/powerpoint/2010/main" val="27444622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Next, we first</a:t>
            </a:r>
            <a:r>
              <a:rPr lang="en-US" dirty="0"/>
              <a:t>, calculate the average activeness for each activity type</a:t>
            </a:r>
          </a:p>
          <a:p>
            <a:endParaRPr lang="en-US" dirty="0"/>
          </a:p>
          <a:p>
            <a:r>
              <a:rPr lang="en-US" b="1" u="sng" dirty="0"/>
              <a:t>Then, we ca</a:t>
            </a:r>
            <a:r>
              <a:rPr lang="en-US" dirty="0"/>
              <a:t>lculate the activeness ratio of each period for each activity type, which is the activeness sum of all </a:t>
            </a:r>
            <a:r>
              <a:rPr lang="en-US" dirty="0" err="1"/>
              <a:t>activites</a:t>
            </a:r>
            <a:r>
              <a:rPr lang="en-US" dirty="0"/>
              <a:t> over the average activeness across all periods.</a:t>
            </a:r>
          </a:p>
          <a:p>
            <a:endParaRPr lang="en-US" dirty="0"/>
          </a:p>
          <a:p>
            <a:r>
              <a:rPr lang="en-US" b="1" u="sng" dirty="0"/>
              <a:t>Finally, we</a:t>
            </a:r>
            <a:r>
              <a:rPr lang="en-US" dirty="0"/>
              <a:t> calculate the overall activeness rank of each activity type like this, which is the product of period-index-powered activeness ratio of each period</a:t>
            </a:r>
          </a:p>
          <a:p>
            <a:endParaRPr lang="en-US" dirty="0"/>
          </a:p>
          <a:p>
            <a:endParaRPr lang="en-US" dirty="0"/>
          </a:p>
          <a:p>
            <a:r>
              <a:rPr lang="en-US" dirty="0"/>
              <a:t>With this calculation, the activeness rank of inactive activity types will be a fraction less than 1 while the </a:t>
            </a:r>
            <a:r>
              <a:rPr lang="en-US" dirty="0" err="1"/>
              <a:t>activenss</a:t>
            </a:r>
            <a:r>
              <a:rPr lang="en-US" dirty="0"/>
              <a:t> of active activity type should be larger than 1 .  Also, for a given user, all the activities happened earlier will have less weight on the overall </a:t>
            </a:r>
            <a:r>
              <a:rPr lang="en-US" dirty="0" err="1"/>
              <a:t>activness</a:t>
            </a:r>
            <a:r>
              <a:rPr lang="en-US" dirty="0"/>
              <a:t> rank while those activities will weight more. </a:t>
            </a:r>
          </a:p>
        </p:txBody>
      </p:sp>
      <p:sp>
        <p:nvSpPr>
          <p:cNvPr id="4" name="Slide Number Placeholder 3"/>
          <p:cNvSpPr>
            <a:spLocks noGrp="1"/>
          </p:cNvSpPr>
          <p:nvPr>
            <p:ph type="sldNum" sz="quarter" idx="5"/>
          </p:nvPr>
        </p:nvSpPr>
        <p:spPr/>
        <p:txBody>
          <a:bodyPr/>
          <a:lstStyle/>
          <a:p>
            <a:fld id="{A2739DC3-4B74-BE4E-B67B-A7686D5D6C39}" type="slidenum">
              <a:rPr lang="en-US" smtClean="0"/>
              <a:t>11</a:t>
            </a:fld>
            <a:endParaRPr lang="en-US"/>
          </a:p>
        </p:txBody>
      </p:sp>
    </p:spTree>
    <p:extLst>
      <p:ext uri="{BB962C8B-B14F-4D97-AF65-F5344CB8AC3E}">
        <p14:creationId xmlns:p14="http://schemas.microsoft.com/office/powerpoint/2010/main" val="26091545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After performing the activeness evaluation</a:t>
            </a:r>
            <a:r>
              <a:rPr lang="en-US" dirty="0"/>
              <a:t>, we rank </a:t>
            </a:r>
            <a:r>
              <a:rPr lang="en-US" b="1" i="0" u="sng" dirty="0"/>
              <a:t>each user</a:t>
            </a:r>
            <a:r>
              <a:rPr lang="en-US" dirty="0"/>
              <a:t> with a </a:t>
            </a:r>
            <a:r>
              <a:rPr lang="en-US" b="1" u="sng" dirty="0"/>
              <a:t>binary tuple</a:t>
            </a:r>
            <a:r>
              <a:rPr lang="en-US" dirty="0"/>
              <a:t> containing the operation activeness and the outcome activeness scores. </a:t>
            </a:r>
          </a:p>
          <a:p>
            <a:endParaRPr lang="en-US" dirty="0"/>
          </a:p>
          <a:p>
            <a:r>
              <a:rPr lang="en-US" dirty="0"/>
              <a:t>we </a:t>
            </a:r>
            <a:r>
              <a:rPr lang="en-US" b="1" u="sng" dirty="0"/>
              <a:t>categories</a:t>
            </a:r>
            <a:r>
              <a:rPr lang="en-US" dirty="0"/>
              <a:t> the users into four activeness groups  according to their activeness score. Like both active, outcome active only, operation active only and both inactive. </a:t>
            </a:r>
          </a:p>
          <a:p>
            <a:endParaRPr lang="en-US" dirty="0"/>
          </a:p>
          <a:p>
            <a:r>
              <a:rPr lang="en-US" dirty="0"/>
              <a:t>Each </a:t>
            </a:r>
            <a:r>
              <a:rPr lang="en-US" b="1" u="sng" dirty="0"/>
              <a:t>user corresponds</a:t>
            </a:r>
            <a:r>
              <a:rPr lang="en-US" dirty="0"/>
              <a:t> to  a point in this </a:t>
            </a:r>
            <a:r>
              <a:rPr lang="en-US" dirty="0" err="1"/>
              <a:t>orthorgnal</a:t>
            </a:r>
            <a:r>
              <a:rPr lang="en-US" dirty="0"/>
              <a:t>  2-D space.</a:t>
            </a:r>
          </a:p>
          <a:p>
            <a:endParaRPr lang="en-US" dirty="0"/>
          </a:p>
          <a:p>
            <a:endParaRPr lang="en-US" dirty="0"/>
          </a:p>
        </p:txBody>
      </p:sp>
      <p:sp>
        <p:nvSpPr>
          <p:cNvPr id="4" name="Slide Number Placeholder 3"/>
          <p:cNvSpPr>
            <a:spLocks noGrp="1"/>
          </p:cNvSpPr>
          <p:nvPr>
            <p:ph type="sldNum" sz="quarter" idx="5"/>
          </p:nvPr>
        </p:nvSpPr>
        <p:spPr/>
        <p:txBody>
          <a:bodyPr/>
          <a:lstStyle/>
          <a:p>
            <a:fld id="{A2739DC3-4B74-BE4E-B67B-A7686D5D6C39}" type="slidenum">
              <a:rPr lang="en-US" smtClean="0"/>
              <a:t>12</a:t>
            </a:fld>
            <a:endParaRPr lang="en-US"/>
          </a:p>
        </p:txBody>
      </p:sp>
    </p:spTree>
    <p:extLst>
      <p:ext uri="{BB962C8B-B14F-4D97-AF65-F5344CB8AC3E}">
        <p14:creationId xmlns:p14="http://schemas.microsoft.com/office/powerpoint/2010/main" val="12219207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the data retention module.</a:t>
            </a:r>
          </a:p>
          <a:p>
            <a:endParaRPr lang="en-US" dirty="0"/>
          </a:p>
          <a:p>
            <a:r>
              <a:rPr lang="en-US" b="1" u="sng" dirty="0"/>
              <a:t>We first set up the initial file lifetime</a:t>
            </a:r>
            <a:r>
              <a:rPr lang="en-US" dirty="0"/>
              <a:t> d, and initially the activeness of each user is 1.0, just in case that no activity information is available for a new system</a:t>
            </a:r>
          </a:p>
          <a:p>
            <a:r>
              <a:rPr lang="en-US" dirty="0"/>
              <a:t>and then we </a:t>
            </a:r>
            <a:r>
              <a:rPr lang="en-US" b="1" u="sng" dirty="0"/>
              <a:t>scan all</a:t>
            </a:r>
            <a:r>
              <a:rPr lang="en-US" dirty="0"/>
              <a:t> the files starting from the user directories of low activeness users. </a:t>
            </a:r>
          </a:p>
          <a:p>
            <a:endParaRPr lang="en-US" dirty="0"/>
          </a:p>
          <a:p>
            <a:r>
              <a:rPr lang="en-US" dirty="0"/>
              <a:t>We </a:t>
            </a:r>
            <a:r>
              <a:rPr lang="en-US" b="1" u="sng" dirty="0"/>
              <a:t>check</a:t>
            </a:r>
            <a:r>
              <a:rPr lang="en-US" dirty="0"/>
              <a:t> the purge target, if the purge target is </a:t>
            </a:r>
            <a:r>
              <a:rPr lang="en-US" b="1" u="sng" dirty="0"/>
              <a:t>reached</a:t>
            </a:r>
            <a:r>
              <a:rPr lang="en-US" dirty="0"/>
              <a:t>, we skip the purge, </a:t>
            </a:r>
          </a:p>
          <a:p>
            <a:r>
              <a:rPr lang="en-US" b="1" u="sng" dirty="0"/>
              <a:t>Otherwise</a:t>
            </a:r>
            <a:r>
              <a:rPr lang="en-US" dirty="0"/>
              <a:t>, we check purge exception, if a </a:t>
            </a:r>
            <a:r>
              <a:rPr lang="en-US" b="1" u="sng" dirty="0"/>
              <a:t>purge</a:t>
            </a:r>
            <a:r>
              <a:rPr lang="en-US" dirty="0"/>
              <a:t> exception has been proposed, we skip the purge again, </a:t>
            </a:r>
          </a:p>
          <a:p>
            <a:r>
              <a:rPr lang="en-US" b="1" u="sng" dirty="0"/>
              <a:t>Otherwise</a:t>
            </a:r>
            <a:r>
              <a:rPr lang="en-US" dirty="0"/>
              <a:t>, we calculated the adjusted file lifetime , and a purge decision is </a:t>
            </a:r>
            <a:r>
              <a:rPr lang="en-US" b="1" u="sng" dirty="0"/>
              <a:t>made</a:t>
            </a:r>
            <a:r>
              <a:rPr lang="en-US" dirty="0"/>
              <a:t> based on </a:t>
            </a:r>
            <a:r>
              <a:rPr lang="en-US" b="1" u="sng" dirty="0"/>
              <a:t>whether</a:t>
            </a:r>
            <a:r>
              <a:rPr lang="en-US" dirty="0"/>
              <a:t> the lifetime of the </a:t>
            </a:r>
            <a:r>
              <a:rPr lang="en-US" b="1" u="sng" dirty="0"/>
              <a:t>file is expired or not</a:t>
            </a:r>
            <a:r>
              <a:rPr lang="en-US" dirty="0"/>
              <a:t>. </a:t>
            </a:r>
          </a:p>
          <a:p>
            <a:endParaRPr lang="en-US" dirty="0"/>
          </a:p>
          <a:p>
            <a:r>
              <a:rPr lang="en-US" b="1" u="sng" dirty="0"/>
              <a:t>To see the efficacy of </a:t>
            </a:r>
            <a:r>
              <a:rPr lang="en-US" b="1" u="sng" dirty="0" err="1"/>
              <a:t>ActiveDR</a:t>
            </a:r>
            <a:r>
              <a:rPr lang="en-US" b="1" u="sng" dirty="0"/>
              <a:t>.</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A2739DC3-4B74-BE4E-B67B-A7686D5D6C39}" type="slidenum">
              <a:rPr lang="en-US" smtClean="0"/>
              <a:t>13</a:t>
            </a:fld>
            <a:endParaRPr lang="en-US"/>
          </a:p>
        </p:txBody>
      </p:sp>
    </p:spTree>
    <p:extLst>
      <p:ext uri="{BB962C8B-B14F-4D97-AF65-F5344CB8AC3E}">
        <p14:creationId xmlns:p14="http://schemas.microsoft.com/office/powerpoint/2010/main" val="29978413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We perform our evaluation on Cori supercomputer at NERSC with the software prototype which is now an available artifact. </a:t>
            </a:r>
          </a:p>
          <a:p>
            <a:endParaRPr lang="en-US" dirty="0"/>
          </a:p>
          <a:p>
            <a:r>
              <a:rPr lang="en-US" dirty="0"/>
              <a:t>For the dataset, we use the set of logs from the previously decommissioned Titan supercomputer and its spider II storage system at Oak Ridge Leadership Computing Facility (OLCF) </a:t>
            </a:r>
          </a:p>
          <a:p>
            <a:endParaRPr lang="en-US" dirty="0"/>
          </a:p>
          <a:p>
            <a:r>
              <a:rPr lang="en-US" dirty="0"/>
              <a:t>We use … logs for …</a:t>
            </a:r>
          </a:p>
          <a:p>
            <a:endParaRPr lang="en-US" dirty="0"/>
          </a:p>
          <a:p>
            <a:endParaRPr lang="en-US" dirty="0"/>
          </a:p>
        </p:txBody>
      </p:sp>
      <p:sp>
        <p:nvSpPr>
          <p:cNvPr id="4" name="Slide Number Placeholder 3"/>
          <p:cNvSpPr>
            <a:spLocks noGrp="1"/>
          </p:cNvSpPr>
          <p:nvPr>
            <p:ph type="sldNum" sz="quarter" idx="5"/>
          </p:nvPr>
        </p:nvSpPr>
        <p:spPr/>
        <p:txBody>
          <a:bodyPr/>
          <a:lstStyle/>
          <a:p>
            <a:fld id="{A2739DC3-4B74-BE4E-B67B-A7686D5D6C39}" type="slidenum">
              <a:rPr lang="en-US" smtClean="0"/>
              <a:t>14</a:t>
            </a:fld>
            <a:endParaRPr lang="en-US"/>
          </a:p>
        </p:txBody>
      </p:sp>
    </p:spTree>
    <p:extLst>
      <p:ext uri="{BB962C8B-B14F-4D97-AF65-F5344CB8AC3E}">
        <p14:creationId xmlns:p14="http://schemas.microsoft.com/office/powerpoint/2010/main" val="17728223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performed an activeness analysis on the OLCF logs with four different period settings like 7, 30, 60 and 90 days. </a:t>
            </a:r>
          </a:p>
          <a:p>
            <a:endParaRPr lang="en-US" dirty="0"/>
          </a:p>
          <a:p>
            <a:r>
              <a:rPr lang="en-US" dirty="0"/>
              <a:t>And we found for all four period settings, over 90% users are both inactive, while only less than 1% users are both active. </a:t>
            </a:r>
          </a:p>
          <a:p>
            <a:endParaRPr lang="en-US" dirty="0"/>
          </a:p>
          <a:p>
            <a:r>
              <a:rPr lang="en-US" dirty="0"/>
              <a:t>Outcome active only users are slightly more than operation active only users, which shows that </a:t>
            </a:r>
          </a:p>
          <a:p>
            <a:endParaRPr lang="en-US" dirty="0"/>
          </a:p>
          <a:p>
            <a:pPr marL="228600" indent="-228600">
              <a:buAutoNum type="arabicPeriod"/>
            </a:pPr>
            <a:r>
              <a:rPr lang="en-US" dirty="0"/>
              <a:t>most users are inactive, </a:t>
            </a:r>
          </a:p>
          <a:p>
            <a:pPr marL="228600" indent="-228600">
              <a:buAutoNum type="arabicPeriod"/>
            </a:pPr>
            <a:r>
              <a:rPr lang="en-US" dirty="0"/>
              <a:t>active users tend to be more outcome active.</a:t>
            </a:r>
          </a:p>
          <a:p>
            <a:pPr marL="228600" indent="-228600">
              <a:buAutoNum type="arabicPeriod"/>
            </a:pPr>
            <a:endParaRPr lang="en-US" dirty="0"/>
          </a:p>
          <a:p>
            <a:pPr marL="228600" indent="-228600">
              <a:buAutoNum type="arabicPeriod"/>
            </a:pPr>
            <a:r>
              <a:rPr lang="en-US" dirty="0"/>
              <a:t>Overall, we can see that most of the users rarely perform operations. And even the operations are not as active as outcome activities. (this is something FLT does not capture)</a:t>
            </a:r>
          </a:p>
        </p:txBody>
      </p:sp>
      <p:sp>
        <p:nvSpPr>
          <p:cNvPr id="4" name="Slide Number Placeholder 3"/>
          <p:cNvSpPr>
            <a:spLocks noGrp="1"/>
          </p:cNvSpPr>
          <p:nvPr>
            <p:ph type="sldNum" sz="quarter" idx="5"/>
          </p:nvPr>
        </p:nvSpPr>
        <p:spPr/>
        <p:txBody>
          <a:bodyPr/>
          <a:lstStyle/>
          <a:p>
            <a:fld id="{A2739DC3-4B74-BE4E-B67B-A7686D5D6C39}" type="slidenum">
              <a:rPr lang="en-US" smtClean="0"/>
              <a:t>15</a:t>
            </a:fld>
            <a:endParaRPr lang="en-US"/>
          </a:p>
        </p:txBody>
      </p:sp>
    </p:spTree>
    <p:extLst>
      <p:ext uri="{BB962C8B-B14F-4D97-AF65-F5344CB8AC3E}">
        <p14:creationId xmlns:p14="http://schemas.microsoft.com/office/powerpoint/2010/main" val="36154439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performed data retention with </a:t>
            </a:r>
            <a:r>
              <a:rPr lang="en-US" b="1" u="sng" dirty="0"/>
              <a:t>FLT and </a:t>
            </a:r>
            <a:r>
              <a:rPr lang="en-US" b="1" u="sng" dirty="0" err="1"/>
              <a:t>ActiveDR</a:t>
            </a:r>
            <a:r>
              <a:rPr lang="en-US" b="1" u="sng" dirty="0"/>
              <a:t> separately </a:t>
            </a:r>
            <a:r>
              <a:rPr lang="en-US" dirty="0"/>
              <a:t>and </a:t>
            </a:r>
          </a:p>
          <a:p>
            <a:r>
              <a:rPr lang="en-US" dirty="0"/>
              <a:t>we found that with </a:t>
            </a:r>
            <a:r>
              <a:rPr lang="en-US" dirty="0" err="1"/>
              <a:t>ActiveDR</a:t>
            </a:r>
            <a:r>
              <a:rPr lang="en-US" dirty="0"/>
              <a:t>, the number of days with </a:t>
            </a:r>
            <a:r>
              <a:rPr lang="en-US" b="1" u="sng" dirty="0"/>
              <a:t>over 5% file</a:t>
            </a:r>
            <a:r>
              <a:rPr lang="en-US" dirty="0"/>
              <a:t> misses is </a:t>
            </a:r>
            <a:r>
              <a:rPr lang="en-US" b="1" u="sng" dirty="0"/>
              <a:t>reduced</a:t>
            </a:r>
            <a:r>
              <a:rPr lang="en-US" dirty="0"/>
              <a:t> from half a year to only a quarter. </a:t>
            </a:r>
          </a:p>
        </p:txBody>
      </p:sp>
      <p:sp>
        <p:nvSpPr>
          <p:cNvPr id="4" name="Slide Number Placeholder 3"/>
          <p:cNvSpPr>
            <a:spLocks noGrp="1"/>
          </p:cNvSpPr>
          <p:nvPr>
            <p:ph type="sldNum" sz="quarter" idx="5"/>
          </p:nvPr>
        </p:nvSpPr>
        <p:spPr/>
        <p:txBody>
          <a:bodyPr/>
          <a:lstStyle/>
          <a:p>
            <a:fld id="{A2739DC3-4B74-BE4E-B67B-A7686D5D6C39}" type="slidenum">
              <a:rPr lang="en-US" smtClean="0"/>
              <a:t>16</a:t>
            </a:fld>
            <a:endParaRPr lang="en-US"/>
          </a:p>
        </p:txBody>
      </p:sp>
    </p:spTree>
    <p:extLst>
      <p:ext uri="{BB962C8B-B14F-4D97-AF65-F5344CB8AC3E}">
        <p14:creationId xmlns:p14="http://schemas.microsoft.com/office/powerpoint/2010/main" val="3872697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for file miss reduction, </a:t>
            </a:r>
            <a:r>
              <a:rPr lang="en-US" dirty="0" err="1"/>
              <a:t>ActiveDR</a:t>
            </a:r>
            <a:r>
              <a:rPr lang="en-US" dirty="0"/>
              <a:t> helps reduce the file misses in the long run, as compared to FLT solution. Especially, </a:t>
            </a:r>
            <a:r>
              <a:rPr lang="en-US" b="1" u="sng" dirty="0" err="1"/>
              <a:t>ActiveDR</a:t>
            </a:r>
            <a:r>
              <a:rPr lang="en-US" dirty="0"/>
              <a:t> helps to </a:t>
            </a:r>
            <a:r>
              <a:rPr lang="en-US" b="1" u="sng" dirty="0"/>
              <a:t>reduce</a:t>
            </a:r>
            <a:r>
              <a:rPr lang="en-US" dirty="0"/>
              <a:t> file miss significantly for both-active users. </a:t>
            </a:r>
          </a:p>
          <a:p>
            <a:endParaRPr lang="en-US" dirty="0"/>
          </a:p>
          <a:p>
            <a:endParaRPr lang="en-US" dirty="0"/>
          </a:p>
        </p:txBody>
      </p:sp>
      <p:sp>
        <p:nvSpPr>
          <p:cNvPr id="4" name="Slide Number Placeholder 3"/>
          <p:cNvSpPr>
            <a:spLocks noGrp="1"/>
          </p:cNvSpPr>
          <p:nvPr>
            <p:ph type="sldNum" sz="quarter" idx="5"/>
          </p:nvPr>
        </p:nvSpPr>
        <p:spPr/>
        <p:txBody>
          <a:bodyPr/>
          <a:lstStyle/>
          <a:p>
            <a:fld id="{A2739DC3-4B74-BE4E-B67B-A7686D5D6C39}" type="slidenum">
              <a:rPr lang="en-US" smtClean="0"/>
              <a:t>17</a:t>
            </a:fld>
            <a:endParaRPr lang="en-US"/>
          </a:p>
        </p:txBody>
      </p:sp>
    </p:spTree>
    <p:extLst>
      <p:ext uri="{BB962C8B-B14F-4D97-AF65-F5344CB8AC3E}">
        <p14:creationId xmlns:p14="http://schemas.microsoft.com/office/powerpoint/2010/main" val="23927900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comparing the total size of retained files, we can clearly</a:t>
            </a:r>
            <a:r>
              <a:rPr lang="en-US" b="1" u="sng" dirty="0"/>
              <a:t> see that </a:t>
            </a:r>
            <a:r>
              <a:rPr lang="en-US" dirty="0" err="1"/>
              <a:t>ActiveDR</a:t>
            </a:r>
            <a:r>
              <a:rPr lang="en-US" dirty="0"/>
              <a:t> retains </a:t>
            </a:r>
            <a:r>
              <a:rPr lang="en-US" b="1" u="sng" dirty="0"/>
              <a:t>much less</a:t>
            </a:r>
            <a:r>
              <a:rPr lang="en-US" dirty="0"/>
              <a:t> files for the inactive users, and </a:t>
            </a:r>
            <a:r>
              <a:rPr lang="en-US" b="1" u="sng" dirty="0"/>
              <a:t>more</a:t>
            </a:r>
            <a:r>
              <a:rPr lang="en-US" dirty="0"/>
              <a:t> files for active users</a:t>
            </a:r>
          </a:p>
        </p:txBody>
      </p:sp>
      <p:sp>
        <p:nvSpPr>
          <p:cNvPr id="4" name="Slide Number Placeholder 3"/>
          <p:cNvSpPr>
            <a:spLocks noGrp="1"/>
          </p:cNvSpPr>
          <p:nvPr>
            <p:ph type="sldNum" sz="quarter" idx="5"/>
          </p:nvPr>
        </p:nvSpPr>
        <p:spPr/>
        <p:txBody>
          <a:bodyPr/>
          <a:lstStyle/>
          <a:p>
            <a:fld id="{A2739DC3-4B74-BE4E-B67B-A7686D5D6C39}" type="slidenum">
              <a:rPr lang="en-US" smtClean="0"/>
              <a:t>18</a:t>
            </a:fld>
            <a:endParaRPr lang="en-US"/>
          </a:p>
        </p:txBody>
      </p:sp>
    </p:spTree>
    <p:extLst>
      <p:ext uri="{BB962C8B-B14F-4D97-AF65-F5344CB8AC3E}">
        <p14:creationId xmlns:p14="http://schemas.microsoft.com/office/powerpoint/2010/main" val="24909406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a:t>Also, </a:t>
            </a:r>
            <a:r>
              <a:rPr lang="en-US" b="1" u="sng" dirty="0"/>
              <a:t>we observed that </a:t>
            </a:r>
            <a:r>
              <a:rPr lang="en-US" b="0" u="sng" dirty="0"/>
              <a:t>with </a:t>
            </a:r>
            <a:r>
              <a:rPr lang="en-US" b="0" u="sng" dirty="0" err="1"/>
              <a:t>ActiveDR</a:t>
            </a:r>
            <a:r>
              <a:rPr lang="en-US" b="1" u="sng" dirty="0"/>
              <a:t> </a:t>
            </a:r>
            <a:r>
              <a:rPr lang="en-US" dirty="0"/>
              <a:t>, l</a:t>
            </a:r>
            <a:r>
              <a:rPr lang="en-US" b="1" u="sng" dirty="0"/>
              <a:t>ess number</a:t>
            </a:r>
            <a:r>
              <a:rPr lang="en-US" dirty="0"/>
              <a:t> of active users are affected by file purge operations </a:t>
            </a:r>
            <a:r>
              <a:rPr lang="en-US" b="1" u="sng" dirty="0"/>
              <a:t>while</a:t>
            </a:r>
            <a:r>
              <a:rPr lang="en-US" dirty="0"/>
              <a:t> the number of inactive users affected by file purge are roughly the same. </a:t>
            </a:r>
          </a:p>
          <a:p>
            <a:endParaRPr lang="en-US" dirty="0"/>
          </a:p>
          <a:p>
            <a:endParaRPr lang="en-US" dirty="0"/>
          </a:p>
          <a:p>
            <a:r>
              <a:rPr lang="en-US" b="1" u="sng" dirty="0"/>
              <a:t>Performance wise,</a:t>
            </a:r>
          </a:p>
        </p:txBody>
      </p:sp>
      <p:sp>
        <p:nvSpPr>
          <p:cNvPr id="4" name="Slide Number Placeholder 3"/>
          <p:cNvSpPr>
            <a:spLocks noGrp="1"/>
          </p:cNvSpPr>
          <p:nvPr>
            <p:ph type="sldNum" sz="quarter" idx="5"/>
          </p:nvPr>
        </p:nvSpPr>
        <p:spPr/>
        <p:txBody>
          <a:bodyPr/>
          <a:lstStyle/>
          <a:p>
            <a:fld id="{A2739DC3-4B74-BE4E-B67B-A7686D5D6C39}" type="slidenum">
              <a:rPr lang="en-US" smtClean="0"/>
              <a:t>19</a:t>
            </a:fld>
            <a:endParaRPr lang="en-US"/>
          </a:p>
        </p:txBody>
      </p:sp>
    </p:spTree>
    <p:extLst>
      <p:ext uri="{BB962C8B-B14F-4D97-AF65-F5344CB8AC3E}">
        <p14:creationId xmlns:p14="http://schemas.microsoft.com/office/powerpoint/2010/main" val="3150719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Nowadays</a:t>
            </a:r>
            <a:r>
              <a:rPr lang="en-US" altLang="zh-CN" dirty="0"/>
              <a:t>,</a:t>
            </a:r>
            <a:r>
              <a:rPr lang="zh-CN" altLang="en-US" dirty="0"/>
              <a:t> </a:t>
            </a:r>
            <a:r>
              <a:rPr lang="en-US" dirty="0"/>
              <a:t>People utilizes HPC system </a:t>
            </a:r>
          </a:p>
          <a:p>
            <a:r>
              <a:rPr lang="en-US" b="1" u="sng" dirty="0"/>
              <a:t>to</a:t>
            </a:r>
            <a:r>
              <a:rPr lang="en-US" dirty="0"/>
              <a:t> </a:t>
            </a:r>
            <a:r>
              <a:rPr lang="en-US" altLang="zh-CN" dirty="0"/>
              <a:t>analyze</a:t>
            </a:r>
            <a:r>
              <a:rPr lang="zh-CN" altLang="en-US" dirty="0"/>
              <a:t> </a:t>
            </a:r>
            <a:r>
              <a:rPr lang="en-US" altLang="zh-CN" dirty="0"/>
              <a:t>the</a:t>
            </a:r>
            <a:r>
              <a:rPr lang="zh-CN" altLang="en-US" dirty="0"/>
              <a:t> </a:t>
            </a:r>
            <a:r>
              <a:rPr lang="en-US" dirty="0"/>
              <a:t>pandemic</a:t>
            </a:r>
            <a:r>
              <a:rPr lang="en-US" altLang="zh-CN" dirty="0"/>
              <a:t>,</a:t>
            </a:r>
            <a:r>
              <a:rPr lang="zh-CN" altLang="en-US" dirty="0"/>
              <a:t> </a:t>
            </a:r>
            <a:endParaRPr lang="en-US" altLang="zh-CN" dirty="0"/>
          </a:p>
          <a:p>
            <a:r>
              <a:rPr lang="en-US" altLang="zh-CN" b="1" u="sng" dirty="0"/>
              <a:t>to</a:t>
            </a:r>
            <a:r>
              <a:rPr lang="zh-CN" altLang="en-US" dirty="0"/>
              <a:t> </a:t>
            </a:r>
            <a:r>
              <a:rPr lang="en-US" altLang="zh-CN" dirty="0"/>
              <a:t>study</a:t>
            </a:r>
            <a:r>
              <a:rPr lang="zh-CN" altLang="en-US" dirty="0"/>
              <a:t> </a:t>
            </a:r>
            <a:r>
              <a:rPr lang="en-US" altLang="zh-CN" dirty="0"/>
              <a:t>global</a:t>
            </a:r>
            <a:r>
              <a:rPr lang="zh-CN" altLang="en-US" dirty="0"/>
              <a:t> </a:t>
            </a:r>
            <a:r>
              <a:rPr lang="en-US" altLang="zh-CN" dirty="0"/>
              <a:t>warming,</a:t>
            </a:r>
            <a:r>
              <a:rPr lang="zh-CN" altLang="en-US" dirty="0"/>
              <a:t> </a:t>
            </a:r>
            <a:endParaRPr lang="en-US" altLang="zh-CN" dirty="0"/>
          </a:p>
          <a:p>
            <a:r>
              <a:rPr lang="en-US" altLang="zh-CN" b="1" u="sng" dirty="0"/>
              <a:t>to</a:t>
            </a:r>
            <a:r>
              <a:rPr lang="zh-CN" altLang="en-US" dirty="0"/>
              <a:t> </a:t>
            </a:r>
            <a:r>
              <a:rPr lang="en-US" altLang="zh-CN" dirty="0"/>
              <a:t>predict</a:t>
            </a:r>
            <a:r>
              <a:rPr lang="zh-CN" altLang="en-US" dirty="0"/>
              <a:t> </a:t>
            </a:r>
            <a:r>
              <a:rPr lang="en-US" altLang="zh-CN" dirty="0"/>
              <a:t>climate</a:t>
            </a:r>
            <a:r>
              <a:rPr lang="zh-CN" altLang="en-US" dirty="0"/>
              <a:t> </a:t>
            </a:r>
            <a:r>
              <a:rPr lang="en-US" altLang="zh-CN" dirty="0"/>
              <a:t>change,</a:t>
            </a:r>
            <a:r>
              <a:rPr lang="zh-CN" altLang="en-US" dirty="0"/>
              <a:t> </a:t>
            </a:r>
            <a:endParaRPr lang="en-US" altLang="zh-CN" dirty="0"/>
          </a:p>
          <a:p>
            <a:r>
              <a:rPr lang="en-US" altLang="zh-CN" b="1" u="sng" dirty="0"/>
              <a:t>to</a:t>
            </a:r>
            <a:r>
              <a:rPr lang="zh-CN" altLang="en-US" dirty="0"/>
              <a:t> </a:t>
            </a:r>
            <a:r>
              <a:rPr lang="en-US" altLang="zh-CN" dirty="0"/>
              <a:t>simulate</a:t>
            </a:r>
            <a:r>
              <a:rPr lang="zh-CN" altLang="en-US" dirty="0"/>
              <a:t> </a:t>
            </a:r>
            <a:r>
              <a:rPr lang="en-US" altLang="zh-CN" dirty="0"/>
              <a:t>collision</a:t>
            </a:r>
            <a:r>
              <a:rPr lang="zh-CN" altLang="en-US" dirty="0"/>
              <a:t> </a:t>
            </a:r>
            <a:r>
              <a:rPr lang="en-US" altLang="zh-CN" dirty="0"/>
              <a:t>among</a:t>
            </a:r>
            <a:r>
              <a:rPr lang="zh-CN" altLang="en-US" dirty="0"/>
              <a:t> </a:t>
            </a:r>
            <a:r>
              <a:rPr lang="en-US" altLang="zh-CN" dirty="0"/>
              <a:t>high</a:t>
            </a:r>
            <a:r>
              <a:rPr lang="zh-CN" altLang="en-US" dirty="0"/>
              <a:t> </a:t>
            </a:r>
            <a:r>
              <a:rPr lang="en-US" altLang="zh-CN" dirty="0"/>
              <a:t>energy</a:t>
            </a:r>
            <a:r>
              <a:rPr lang="zh-CN" altLang="en-US" dirty="0"/>
              <a:t> </a:t>
            </a:r>
            <a:r>
              <a:rPr lang="en-US" altLang="zh-CN" dirty="0"/>
              <a:t>particles,</a:t>
            </a:r>
            <a:r>
              <a:rPr lang="zh-CN" altLang="en-US" dirty="0"/>
              <a:t> </a:t>
            </a:r>
            <a:endParaRPr lang="en-US" altLang="zh-CN" dirty="0"/>
          </a:p>
          <a:p>
            <a:r>
              <a:rPr lang="en-US" altLang="zh-CN" b="1" u="sng" dirty="0"/>
              <a:t>to</a:t>
            </a:r>
            <a:r>
              <a:rPr lang="zh-CN" altLang="en-US" dirty="0"/>
              <a:t> </a:t>
            </a:r>
            <a:r>
              <a:rPr lang="en-US" altLang="zh-CN" dirty="0"/>
              <a:t>facilitate</a:t>
            </a:r>
            <a:r>
              <a:rPr lang="zh-CN" altLang="en-US" dirty="0"/>
              <a:t> </a:t>
            </a:r>
            <a:r>
              <a:rPr lang="en-US" altLang="zh-CN" dirty="0"/>
              <a:t>astronomical</a:t>
            </a:r>
            <a:r>
              <a:rPr lang="zh-CN" altLang="en-US" dirty="0"/>
              <a:t> </a:t>
            </a:r>
            <a:r>
              <a:rPr lang="en-US" altLang="zh-CN" dirty="0"/>
              <a:t>research,</a:t>
            </a:r>
            <a:r>
              <a:rPr lang="zh-CN" altLang="en-US" dirty="0"/>
              <a:t> </a:t>
            </a:r>
            <a:endParaRPr lang="en-US" altLang="zh-CN" dirty="0"/>
          </a:p>
          <a:p>
            <a:r>
              <a:rPr lang="en-US" altLang="zh-CN" b="1" u="sng" dirty="0"/>
              <a:t>to</a:t>
            </a:r>
            <a:r>
              <a:rPr lang="zh-CN" altLang="en-US" dirty="0"/>
              <a:t> </a:t>
            </a:r>
            <a:r>
              <a:rPr lang="en-US" altLang="zh-CN" dirty="0"/>
              <a:t>schedule</a:t>
            </a:r>
            <a:r>
              <a:rPr lang="zh-CN" altLang="en-US" dirty="0"/>
              <a:t> </a:t>
            </a:r>
            <a:r>
              <a:rPr lang="en-US" altLang="zh-CN" dirty="0"/>
              <a:t>industrial</a:t>
            </a:r>
            <a:r>
              <a:rPr lang="zh-CN" altLang="en-US" dirty="0"/>
              <a:t> </a:t>
            </a:r>
            <a:r>
              <a:rPr lang="en-US" altLang="zh-CN" dirty="0"/>
              <a:t>production</a:t>
            </a:r>
            <a:r>
              <a:rPr lang="zh-CN" altLang="en-US" dirty="0"/>
              <a:t> </a:t>
            </a:r>
            <a:r>
              <a:rPr lang="en-US" altLang="zh-CN" dirty="0"/>
              <a:t>tasks,</a:t>
            </a:r>
            <a:r>
              <a:rPr lang="zh-CN" altLang="en-US" dirty="0"/>
              <a:t> </a:t>
            </a:r>
            <a:endParaRPr lang="en-US" altLang="zh-CN" dirty="0"/>
          </a:p>
          <a:p>
            <a:r>
              <a:rPr lang="en-US" altLang="zh-CN" dirty="0"/>
              <a:t>and</a:t>
            </a:r>
            <a:r>
              <a:rPr lang="zh-CN" altLang="en-US" dirty="0"/>
              <a:t> </a:t>
            </a:r>
            <a:r>
              <a:rPr lang="en-US" altLang="zh-CN" b="1" u="sng" dirty="0"/>
              <a:t>to</a:t>
            </a:r>
            <a:r>
              <a:rPr lang="zh-CN" altLang="en-US" dirty="0"/>
              <a:t> </a:t>
            </a:r>
            <a:r>
              <a:rPr lang="en-US" altLang="zh-CN" dirty="0"/>
              <a:t>conduct</a:t>
            </a:r>
            <a:r>
              <a:rPr lang="zh-CN" altLang="en-US" dirty="0"/>
              <a:t> </a:t>
            </a:r>
            <a:r>
              <a:rPr lang="en-US" altLang="zh-CN" dirty="0"/>
              <a:t>economic</a:t>
            </a:r>
            <a:r>
              <a:rPr lang="zh-CN" altLang="en-US" dirty="0"/>
              <a:t> </a:t>
            </a:r>
            <a:r>
              <a:rPr lang="en-US" altLang="zh-CN" dirty="0"/>
              <a:t>forecast.</a:t>
            </a:r>
            <a:r>
              <a:rPr lang="zh-CN" altLang="en-US" dirty="0"/>
              <a:t> </a:t>
            </a:r>
            <a:endParaRPr lang="en-US" altLang="zh-CN" dirty="0"/>
          </a:p>
          <a:p>
            <a:r>
              <a:rPr lang="en-US" altLang="zh-CN" dirty="0"/>
              <a:t>According</a:t>
            </a:r>
            <a:r>
              <a:rPr lang="zh-CN" altLang="en-US" dirty="0"/>
              <a:t> </a:t>
            </a:r>
            <a:r>
              <a:rPr lang="en-US" altLang="zh-CN" b="1" u="sng" dirty="0"/>
              <a:t>to</a:t>
            </a:r>
            <a:r>
              <a:rPr lang="zh-CN" altLang="en-US" b="1" u="sng" dirty="0"/>
              <a:t> </a:t>
            </a:r>
            <a:r>
              <a:rPr lang="en-US" altLang="zh-CN" b="1" u="sng" dirty="0"/>
              <a:t>the</a:t>
            </a:r>
            <a:r>
              <a:rPr lang="zh-CN" altLang="en-US" b="1" u="sng" dirty="0"/>
              <a:t> </a:t>
            </a:r>
            <a:r>
              <a:rPr lang="en-US" altLang="zh-CN" b="1" u="sng" dirty="0"/>
              <a:t>IDC</a:t>
            </a:r>
            <a:r>
              <a:rPr lang="zh-CN" altLang="en-US" b="1" u="sng" dirty="0"/>
              <a:t> </a:t>
            </a:r>
            <a:r>
              <a:rPr lang="en-US" altLang="zh-CN" b="1" u="sng" dirty="0"/>
              <a:t>white</a:t>
            </a:r>
            <a:r>
              <a:rPr lang="zh-CN" altLang="en-US" b="1" u="sng" dirty="0"/>
              <a:t> </a:t>
            </a:r>
            <a:r>
              <a:rPr lang="en-US" altLang="zh-CN" dirty="0"/>
              <a:t>paper:</a:t>
            </a:r>
            <a:r>
              <a:rPr lang="zh-CN" altLang="en-US" dirty="0"/>
              <a:t> </a:t>
            </a:r>
            <a:r>
              <a:rPr lang="en-US" altLang="zh-CN" dirty="0"/>
              <a:t>Data</a:t>
            </a:r>
            <a:r>
              <a:rPr lang="zh-CN" altLang="en-US" dirty="0"/>
              <a:t> </a:t>
            </a:r>
            <a:r>
              <a:rPr lang="en-US" altLang="zh-CN" dirty="0"/>
              <a:t>Age</a:t>
            </a:r>
            <a:r>
              <a:rPr lang="zh-CN" altLang="en-US" dirty="0"/>
              <a:t> </a:t>
            </a:r>
            <a:r>
              <a:rPr lang="en-US" altLang="zh-CN" dirty="0"/>
              <a:t>2025,</a:t>
            </a:r>
            <a:r>
              <a:rPr lang="zh-CN" altLang="en-US" dirty="0"/>
              <a:t> </a:t>
            </a:r>
            <a:r>
              <a:rPr lang="en-US" altLang="zh-CN" dirty="0"/>
              <a:t>the</a:t>
            </a:r>
            <a:r>
              <a:rPr lang="zh-CN" altLang="en-US" dirty="0"/>
              <a:t> </a:t>
            </a:r>
            <a:r>
              <a:rPr lang="en-US" altLang="zh-CN" dirty="0"/>
              <a:t>total</a:t>
            </a:r>
            <a:r>
              <a:rPr lang="zh-CN" altLang="en-US" dirty="0"/>
              <a:t> </a:t>
            </a:r>
            <a:r>
              <a:rPr lang="en-US" altLang="zh-CN" dirty="0"/>
              <a:t>amount</a:t>
            </a:r>
            <a:r>
              <a:rPr lang="zh-CN" altLang="en-US" dirty="0"/>
              <a:t> </a:t>
            </a:r>
            <a:r>
              <a:rPr lang="en-US" altLang="zh-CN" dirty="0"/>
              <a:t>of</a:t>
            </a:r>
            <a:r>
              <a:rPr lang="zh-CN" altLang="en-US" dirty="0"/>
              <a:t> </a:t>
            </a:r>
            <a:r>
              <a:rPr lang="en-US" altLang="zh-CN" dirty="0"/>
              <a:t>data</a:t>
            </a:r>
            <a:r>
              <a:rPr lang="zh-CN" altLang="en-US" dirty="0"/>
              <a:t> </a:t>
            </a:r>
            <a:r>
              <a:rPr lang="en-US" altLang="zh-CN" dirty="0"/>
              <a:t>around</a:t>
            </a:r>
            <a:r>
              <a:rPr lang="zh-CN" altLang="en-US" dirty="0"/>
              <a:t> </a:t>
            </a:r>
            <a:r>
              <a:rPr lang="en-US" altLang="zh-CN" dirty="0"/>
              <a:t>the</a:t>
            </a:r>
            <a:r>
              <a:rPr lang="zh-CN" altLang="en-US" dirty="0"/>
              <a:t> </a:t>
            </a:r>
            <a:r>
              <a:rPr lang="en-US" altLang="zh-CN" dirty="0"/>
              <a:t>globe</a:t>
            </a:r>
            <a:r>
              <a:rPr lang="zh-CN" altLang="en-US" dirty="0"/>
              <a:t> </a:t>
            </a:r>
            <a:r>
              <a:rPr lang="en-US" altLang="zh-CN" dirty="0"/>
              <a:t>will</a:t>
            </a:r>
            <a:r>
              <a:rPr lang="zh-CN" altLang="en-US" dirty="0"/>
              <a:t> </a:t>
            </a:r>
            <a:r>
              <a:rPr lang="en-US" altLang="zh-CN" b="1" u="sng" dirty="0"/>
              <a:t>surge</a:t>
            </a:r>
            <a:r>
              <a:rPr lang="zh-CN" altLang="en-US" dirty="0"/>
              <a:t> </a:t>
            </a:r>
            <a:r>
              <a:rPr lang="en-US" altLang="zh-CN" dirty="0"/>
              <a:t>to</a:t>
            </a:r>
            <a:r>
              <a:rPr lang="zh-CN" altLang="en-US" dirty="0"/>
              <a:t> </a:t>
            </a:r>
            <a:r>
              <a:rPr lang="en-US" altLang="zh-CN" dirty="0"/>
              <a:t>175ZB</a:t>
            </a:r>
            <a:r>
              <a:rPr lang="zh-CN" altLang="en-US" dirty="0"/>
              <a:t> </a:t>
            </a:r>
            <a:r>
              <a:rPr lang="en-US" altLang="zh-CN" dirty="0"/>
              <a:t>within the next 4 years.</a:t>
            </a:r>
            <a:r>
              <a:rPr lang="zh-CN" altLang="en-US" dirty="0"/>
              <a:t> </a:t>
            </a:r>
            <a:endParaRPr lang="en-US" altLang="zh-CN" dirty="0"/>
          </a:p>
          <a:p>
            <a:r>
              <a:rPr lang="en-US" altLang="zh-CN" dirty="0"/>
              <a:t>All</a:t>
            </a:r>
            <a:r>
              <a:rPr lang="zh-CN" altLang="en-US" dirty="0"/>
              <a:t> </a:t>
            </a:r>
            <a:r>
              <a:rPr lang="en-US" altLang="zh-CN" dirty="0"/>
              <a:t>of</a:t>
            </a:r>
            <a:r>
              <a:rPr lang="zh-CN" altLang="en-US" dirty="0"/>
              <a:t> </a:t>
            </a:r>
            <a:r>
              <a:rPr lang="en-US" altLang="zh-CN" dirty="0"/>
              <a:t>these</a:t>
            </a:r>
            <a:r>
              <a:rPr lang="zh-CN" altLang="en-US" dirty="0"/>
              <a:t> </a:t>
            </a:r>
            <a:r>
              <a:rPr lang="en-US" altLang="zh-CN" dirty="0"/>
              <a:t>data-intensive</a:t>
            </a:r>
            <a:r>
              <a:rPr lang="zh-CN" altLang="en-US" dirty="0"/>
              <a:t> </a:t>
            </a:r>
            <a:r>
              <a:rPr lang="en-US" altLang="zh-CN" dirty="0"/>
              <a:t>applications</a:t>
            </a:r>
            <a:r>
              <a:rPr lang="zh-CN" altLang="en-US" dirty="0"/>
              <a:t> </a:t>
            </a:r>
            <a:r>
              <a:rPr lang="en-US" altLang="zh-CN" dirty="0"/>
              <a:t>are</a:t>
            </a:r>
            <a:r>
              <a:rPr lang="zh-CN" altLang="en-US" dirty="0"/>
              <a:t> </a:t>
            </a:r>
            <a:r>
              <a:rPr lang="en-US" altLang="zh-CN" dirty="0"/>
              <a:t>imposing</a:t>
            </a:r>
            <a:r>
              <a:rPr lang="zh-CN" altLang="en-US" dirty="0"/>
              <a:t> </a:t>
            </a:r>
            <a:r>
              <a:rPr lang="en-US" altLang="zh-CN" dirty="0"/>
              <a:t>significant</a:t>
            </a:r>
            <a:r>
              <a:rPr lang="zh-CN" altLang="en-US" dirty="0"/>
              <a:t> </a:t>
            </a:r>
            <a:r>
              <a:rPr lang="en-US" altLang="zh-CN" dirty="0"/>
              <a:t>challenge</a:t>
            </a:r>
            <a:r>
              <a:rPr lang="zh-CN" altLang="en-US" dirty="0"/>
              <a:t> </a:t>
            </a:r>
            <a:r>
              <a:rPr lang="en-US" altLang="zh-CN" dirty="0"/>
              <a:t>to</a:t>
            </a:r>
            <a:r>
              <a:rPr lang="zh-CN" altLang="en-US" dirty="0"/>
              <a:t> </a:t>
            </a:r>
            <a:r>
              <a:rPr lang="en-US" altLang="zh-CN" dirty="0"/>
              <a:t>the</a:t>
            </a:r>
            <a:r>
              <a:rPr lang="zh-CN" altLang="en-US" dirty="0"/>
              <a:t> </a:t>
            </a:r>
            <a:r>
              <a:rPr lang="en-US" altLang="zh-CN" dirty="0"/>
              <a:t>supercomputers</a:t>
            </a:r>
            <a:r>
              <a:rPr lang="zh-CN" altLang="en-US" dirty="0"/>
              <a:t> </a:t>
            </a:r>
            <a:r>
              <a:rPr lang="en-US" altLang="zh-CN" dirty="0"/>
              <a:t>as</a:t>
            </a:r>
            <a:r>
              <a:rPr lang="zh-CN" altLang="en-US" dirty="0"/>
              <a:t> </a:t>
            </a:r>
            <a:r>
              <a:rPr lang="en-US" altLang="zh-CN" dirty="0"/>
              <a:t>well</a:t>
            </a:r>
            <a:r>
              <a:rPr lang="zh-CN" altLang="en-US" dirty="0"/>
              <a:t> </a:t>
            </a:r>
            <a:r>
              <a:rPr lang="en-US" altLang="zh-CN" dirty="0"/>
              <a:t>as</a:t>
            </a:r>
            <a:r>
              <a:rPr lang="zh-CN" altLang="en-US" dirty="0"/>
              <a:t> </a:t>
            </a:r>
            <a:r>
              <a:rPr lang="en-US" altLang="zh-CN" dirty="0"/>
              <a:t>the</a:t>
            </a:r>
            <a:r>
              <a:rPr lang="zh-CN" altLang="en-US" dirty="0"/>
              <a:t> </a:t>
            </a:r>
            <a:r>
              <a:rPr lang="en-US" altLang="zh-CN" dirty="0"/>
              <a:t>entire</a:t>
            </a:r>
            <a:r>
              <a:rPr lang="zh-CN" altLang="en-US" dirty="0"/>
              <a:t> </a:t>
            </a:r>
            <a:r>
              <a:rPr lang="en-US" altLang="zh-CN" dirty="0"/>
              <a:t>HPC</a:t>
            </a:r>
            <a:r>
              <a:rPr lang="zh-CN" altLang="en-US" dirty="0"/>
              <a:t> </a:t>
            </a:r>
            <a:r>
              <a:rPr lang="en-US" altLang="zh-CN" dirty="0"/>
              <a:t>community.</a:t>
            </a:r>
            <a:r>
              <a:rPr lang="zh-CN" altLang="en-US" dirty="0"/>
              <a:t> </a:t>
            </a:r>
            <a:endParaRPr lang="en-US" dirty="0"/>
          </a:p>
        </p:txBody>
      </p:sp>
      <p:sp>
        <p:nvSpPr>
          <p:cNvPr id="4" name="Slide Number Placeholder 3"/>
          <p:cNvSpPr>
            <a:spLocks noGrp="1"/>
          </p:cNvSpPr>
          <p:nvPr>
            <p:ph type="sldNum" sz="quarter" idx="5"/>
          </p:nvPr>
        </p:nvSpPr>
        <p:spPr/>
        <p:txBody>
          <a:bodyPr/>
          <a:lstStyle/>
          <a:p>
            <a:fld id="{A2739DC3-4B74-BE4E-B67B-A7686D5D6C39}" type="slidenum">
              <a:rPr lang="en-US" smtClean="0"/>
              <a:t>2</a:t>
            </a:fld>
            <a:endParaRPr lang="en-US"/>
          </a:p>
        </p:txBody>
      </p:sp>
    </p:spTree>
    <p:extLst>
      <p:ext uri="{BB962C8B-B14F-4D97-AF65-F5344CB8AC3E}">
        <p14:creationId xmlns:p14="http://schemas.microsoft.com/office/powerpoint/2010/main" val="28925358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ActiveDR</a:t>
            </a:r>
            <a:r>
              <a:rPr lang="en-US" dirty="0"/>
              <a:t> is very efficient in </a:t>
            </a:r>
            <a:r>
              <a:rPr lang="en-US" b="1" u="sng" dirty="0"/>
              <a:t>terms of </a:t>
            </a:r>
            <a:r>
              <a:rPr lang="en-US" dirty="0"/>
              <a:t>memory blueprint and data loading time. </a:t>
            </a:r>
            <a:r>
              <a:rPr lang="en-US" b="1" u="sng" dirty="0"/>
              <a:t>Loading</a:t>
            </a:r>
            <a:r>
              <a:rPr lang="en-US" dirty="0"/>
              <a:t> all the job scheduler logs only took 500MB space while the entire data loading time is only 2min. </a:t>
            </a:r>
          </a:p>
          <a:p>
            <a:endParaRPr lang="en-US" dirty="0"/>
          </a:p>
          <a:p>
            <a:r>
              <a:rPr lang="en-US" b="1" u="sng" dirty="0"/>
              <a:t>The activeness evaluation process is efficient as well: </a:t>
            </a:r>
            <a:r>
              <a:rPr lang="en-US" b="0" u="none" dirty="0"/>
              <a:t> the </a:t>
            </a:r>
            <a:r>
              <a:rPr lang="en-US" b="1" u="sng" dirty="0"/>
              <a:t>activeness</a:t>
            </a:r>
            <a:r>
              <a:rPr lang="en-US" b="0" u="none" dirty="0"/>
              <a:t> evaluation on the main process only took less than 1s. </a:t>
            </a:r>
            <a:endParaRPr lang="en-US" b="1" u="sng" dirty="0"/>
          </a:p>
          <a:p>
            <a:endParaRPr lang="en-US" dirty="0"/>
          </a:p>
          <a:p>
            <a:r>
              <a:rPr lang="en-US" dirty="0"/>
              <a:t>And</a:t>
            </a:r>
            <a:r>
              <a:rPr lang="en-US" b="1" u="sng" dirty="0"/>
              <a:t> for all the processes</a:t>
            </a:r>
            <a:r>
              <a:rPr lang="en-US" dirty="0"/>
              <a:t>, it took only up to 5 seconds to finish purge decision making for over 1 million files.</a:t>
            </a:r>
          </a:p>
        </p:txBody>
      </p:sp>
      <p:sp>
        <p:nvSpPr>
          <p:cNvPr id="4" name="Slide Number Placeholder 3"/>
          <p:cNvSpPr>
            <a:spLocks noGrp="1"/>
          </p:cNvSpPr>
          <p:nvPr>
            <p:ph type="sldNum" sz="quarter" idx="5"/>
          </p:nvPr>
        </p:nvSpPr>
        <p:spPr/>
        <p:txBody>
          <a:bodyPr/>
          <a:lstStyle/>
          <a:p>
            <a:fld id="{A2739DC3-4B74-BE4E-B67B-A7686D5D6C39}" type="slidenum">
              <a:rPr lang="en-US" smtClean="0"/>
              <a:t>20</a:t>
            </a:fld>
            <a:endParaRPr lang="en-US"/>
          </a:p>
        </p:txBody>
      </p:sp>
    </p:spTree>
    <p:extLst>
      <p:ext uri="{BB962C8B-B14F-4D97-AF65-F5344CB8AC3E}">
        <p14:creationId xmlns:p14="http://schemas.microsoft.com/office/powerpoint/2010/main" val="1123540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As for</a:t>
            </a:r>
            <a:r>
              <a:rPr lang="en-US" dirty="0"/>
              <a:t> file scanning time, it took roughly </a:t>
            </a:r>
            <a:r>
              <a:rPr lang="en-US" b="1" u="sng" dirty="0"/>
              <a:t>1 hour</a:t>
            </a:r>
            <a:r>
              <a:rPr lang="en-US" dirty="0"/>
              <a:t> to finish all the scanning with 20 parallel processes, </a:t>
            </a:r>
          </a:p>
          <a:p>
            <a:endParaRPr lang="en-US" dirty="0"/>
          </a:p>
          <a:p>
            <a:r>
              <a:rPr lang="en-US" b="1" u="sng" dirty="0"/>
              <a:t>and </a:t>
            </a:r>
            <a:r>
              <a:rPr lang="en-US" dirty="0"/>
              <a:t>scanning a single snapshot file took 50-400 seconds. </a:t>
            </a:r>
          </a:p>
        </p:txBody>
      </p:sp>
      <p:sp>
        <p:nvSpPr>
          <p:cNvPr id="4" name="Slide Number Placeholder 3"/>
          <p:cNvSpPr>
            <a:spLocks noGrp="1"/>
          </p:cNvSpPr>
          <p:nvPr>
            <p:ph type="sldNum" sz="quarter" idx="5"/>
          </p:nvPr>
        </p:nvSpPr>
        <p:spPr/>
        <p:txBody>
          <a:bodyPr/>
          <a:lstStyle/>
          <a:p>
            <a:fld id="{A2739DC3-4B74-BE4E-B67B-A7686D5D6C39}" type="slidenum">
              <a:rPr lang="en-US" smtClean="0"/>
              <a:t>21</a:t>
            </a:fld>
            <a:endParaRPr lang="en-US"/>
          </a:p>
        </p:txBody>
      </p:sp>
    </p:spTree>
    <p:extLst>
      <p:ext uri="{BB962C8B-B14F-4D97-AF65-F5344CB8AC3E}">
        <p14:creationId xmlns:p14="http://schemas.microsoft.com/office/powerpoint/2010/main" val="20488768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conclusion: in this work, we proposed </a:t>
            </a:r>
            <a:r>
              <a:rPr lang="en-US" dirty="0" err="1"/>
              <a:t>ActiveDR</a:t>
            </a:r>
            <a:r>
              <a:rPr lang="en-US" dirty="0"/>
              <a:t> – a novel activeness-based data retention solution. </a:t>
            </a:r>
          </a:p>
          <a:p>
            <a:endParaRPr lang="en-US" dirty="0"/>
          </a:p>
          <a:p>
            <a:r>
              <a:rPr lang="en-US" dirty="0"/>
              <a:t>Comparing to the limitations of the existing data retention methodologies on HPC systems, our solution is unique, effective and reproducible with 4 remarkable</a:t>
            </a:r>
            <a:r>
              <a:rPr lang="zh-CN" altLang="en-US" dirty="0"/>
              <a:t> </a:t>
            </a:r>
            <a:r>
              <a:rPr lang="en-US" dirty="0"/>
              <a:t>characteristics:</a:t>
            </a:r>
          </a:p>
          <a:p>
            <a:endParaRPr lang="en-US" dirty="0"/>
          </a:p>
          <a:p>
            <a:endParaRPr lang="en-US" dirty="0"/>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altLang="zh-CN" sz="1200" b="1" u="sng" kern="1200" dirty="0">
                <a:solidFill>
                  <a:schemeClr val="tx1"/>
                </a:solidFill>
                <a:effectLst/>
                <a:latin typeface="+mn-lt"/>
                <a:ea typeface="+mn-ea"/>
                <a:cs typeface="+mn-cs"/>
              </a:rPr>
              <a:t>First</a:t>
            </a:r>
            <a:r>
              <a:rPr lang="en-US" altLang="zh-CN"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our</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solution</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is</a:t>
            </a:r>
            <a:r>
              <a:rPr lang="zh-CN" altLang="en-US"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user-friendly: in </a:t>
            </a:r>
            <a:r>
              <a:rPr lang="en-US" sz="1200" kern="1200" dirty="0" err="1">
                <a:solidFill>
                  <a:schemeClr val="tx1"/>
                </a:solidFill>
                <a:effectLst/>
                <a:latin typeface="+mn-lt"/>
                <a:ea typeface="+mn-ea"/>
                <a:cs typeface="+mn-cs"/>
              </a:rPr>
              <a:t>ActiveDR</a:t>
            </a:r>
            <a:r>
              <a:rPr lang="en-US" sz="1200" kern="1200" dirty="0">
                <a:solidFill>
                  <a:schemeClr val="tx1"/>
                </a:solidFill>
                <a:effectLst/>
                <a:latin typeface="+mn-lt"/>
                <a:ea typeface="+mn-ea"/>
                <a:cs typeface="+mn-cs"/>
              </a:rPr>
              <a:t>, we consider users and their activities at the core of its design. The activeness-based per- </a:t>
            </a:r>
            <a:r>
              <a:rPr lang="en-US" sz="1200" kern="1200" dirty="0" err="1">
                <a:solidFill>
                  <a:schemeClr val="tx1"/>
                </a:solidFill>
                <a:effectLst/>
                <a:latin typeface="+mn-lt"/>
                <a:ea typeface="+mn-ea"/>
                <a:cs typeface="+mn-cs"/>
              </a:rPr>
              <a:t>spective</a:t>
            </a:r>
            <a:r>
              <a:rPr lang="en-US" sz="1200" kern="1200" dirty="0">
                <a:solidFill>
                  <a:schemeClr val="tx1"/>
                </a:solidFill>
                <a:effectLst/>
                <a:latin typeface="+mn-lt"/>
                <a:ea typeface="+mn-ea"/>
                <a:cs typeface="+mn-cs"/>
              </a:rPr>
              <a:t> holistically captures both operations that users perform on the system and the outcomes that users yield by using the system. We value the user experience of the scratch space and we aim to reduce the file misses for active users;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US" sz="12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altLang="zh-CN" sz="1200" b="1" u="sng" kern="1200" dirty="0">
                <a:solidFill>
                  <a:schemeClr val="tx1"/>
                </a:solidFill>
                <a:effectLst/>
                <a:latin typeface="+mn-lt"/>
                <a:ea typeface="+mn-ea"/>
                <a:cs typeface="+mn-cs"/>
              </a:rPr>
              <a:t>Second</a:t>
            </a:r>
            <a:r>
              <a:rPr lang="en-US" altLang="zh-CN"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our</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solution</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is</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also</a:t>
            </a:r>
            <a:r>
              <a:rPr lang="zh-CN" altLang="en-US"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administrator-friendly: the definition of operations and outcomes in the activeness-based perspective covers a wide range of user activities. Therefore, the administrators can simply utilize traces available or activities captured by monitoring tools they have been using to serve the user activeness evaluation. They can customize the </a:t>
            </a:r>
            <a:r>
              <a:rPr lang="en-US" sz="1200" kern="1200" dirty="0" err="1">
                <a:solidFill>
                  <a:schemeClr val="tx1"/>
                </a:solidFill>
                <a:effectLst/>
                <a:latin typeface="+mn-lt"/>
                <a:ea typeface="+mn-ea"/>
                <a:cs typeface="+mn-cs"/>
              </a:rPr>
              <a:t>ActiveDR</a:t>
            </a:r>
            <a:r>
              <a:rPr lang="en-US" sz="1200" kern="1200" dirty="0">
                <a:solidFill>
                  <a:schemeClr val="tx1"/>
                </a:solidFill>
                <a:effectLst/>
                <a:latin typeface="+mn-lt"/>
                <a:ea typeface="+mn-ea"/>
                <a:cs typeface="+mn-cs"/>
              </a:rPr>
              <a:t> as needed too;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US" sz="12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altLang="zh-CN" sz="1200" b="1" u="sng" kern="1200" dirty="0">
                <a:solidFill>
                  <a:schemeClr val="tx1"/>
                </a:solidFill>
                <a:effectLst/>
                <a:latin typeface="+mn-lt"/>
                <a:ea typeface="+mn-ea"/>
                <a:cs typeface="+mn-cs"/>
              </a:rPr>
              <a:t>Additionally</a:t>
            </a:r>
            <a:r>
              <a:rPr lang="en-US" altLang="zh-CN"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we</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should</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notice</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that</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our</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solution</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is</a:t>
            </a:r>
            <a:r>
              <a:rPr lang="zh-CN" altLang="en-US"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resource-friendly: </a:t>
            </a:r>
            <a:r>
              <a:rPr lang="en-US" sz="1200" kern="1200" dirty="0" err="1">
                <a:solidFill>
                  <a:schemeClr val="tx1"/>
                </a:solidFill>
                <a:effectLst/>
                <a:latin typeface="+mn-lt"/>
                <a:ea typeface="+mn-ea"/>
                <a:cs typeface="+mn-cs"/>
              </a:rPr>
              <a:t>ActiveDR</a:t>
            </a:r>
            <a:r>
              <a:rPr lang="en-US" sz="1200" kern="1200" dirty="0">
                <a:solidFill>
                  <a:schemeClr val="tx1"/>
                </a:solidFill>
                <a:effectLst/>
                <a:latin typeface="+mn-lt"/>
                <a:ea typeface="+mn-ea"/>
                <a:cs typeface="+mn-cs"/>
              </a:rPr>
              <a:t> provides an efficient activeness evaluation algorithm that only requires some important properties of user activities. As such, the activeness evaluation process of </a:t>
            </a:r>
            <a:r>
              <a:rPr lang="en-US" sz="1200" kern="1200" dirty="0" err="1">
                <a:solidFill>
                  <a:schemeClr val="tx1"/>
                </a:solidFill>
                <a:effectLst/>
                <a:latin typeface="+mn-lt"/>
                <a:ea typeface="+mn-ea"/>
                <a:cs typeface="+mn-cs"/>
              </a:rPr>
              <a:t>ActiveDR</a:t>
            </a:r>
            <a:r>
              <a:rPr lang="en-US" sz="1200" kern="1200" dirty="0">
                <a:solidFill>
                  <a:schemeClr val="tx1"/>
                </a:solidFill>
                <a:effectLst/>
                <a:latin typeface="+mn-lt"/>
                <a:ea typeface="+mn-ea"/>
                <a:cs typeface="+mn-cs"/>
              </a:rPr>
              <a:t> runs very fast and the memory footprint is negligible;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US" sz="12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altLang="zh-CN" sz="1200" b="1" u="sng" kern="1200" dirty="0">
                <a:solidFill>
                  <a:schemeClr val="tx1"/>
                </a:solidFill>
                <a:effectLst/>
                <a:latin typeface="+mn-lt"/>
                <a:ea typeface="+mn-ea"/>
                <a:cs typeface="+mn-cs"/>
              </a:rPr>
              <a:t>Finally</a:t>
            </a:r>
            <a:r>
              <a:rPr lang="en-US" altLang="zh-CN"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we</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would</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like</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to</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emphasize</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its</a:t>
            </a:r>
            <a:r>
              <a:rPr lang="zh-CN" altLang="en-US"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HPC-ecosystem-friendl</a:t>
            </a:r>
            <a:r>
              <a:rPr lang="en-US" altLang="zh-CN" sz="1200" kern="1200" dirty="0">
                <a:solidFill>
                  <a:schemeClr val="tx1"/>
                </a:solidFill>
                <a:effectLst/>
                <a:latin typeface="+mn-lt"/>
                <a:ea typeface="+mn-ea"/>
                <a:cs typeface="+mn-cs"/>
              </a:rPr>
              <a:t>iness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ActiveDR</a:t>
            </a:r>
            <a:r>
              <a:rPr lang="en-US" sz="1200" kern="1200" dirty="0">
                <a:solidFill>
                  <a:schemeClr val="tx1"/>
                </a:solidFill>
                <a:effectLst/>
                <a:latin typeface="+mn-lt"/>
                <a:ea typeface="+mn-ea"/>
                <a:cs typeface="+mn-cs"/>
              </a:rPr>
              <a:t> is the first data retention </a:t>
            </a:r>
            <a:r>
              <a:rPr lang="en-US" sz="1200" kern="1200" dirty="0" err="1">
                <a:solidFill>
                  <a:schemeClr val="tx1"/>
                </a:solidFill>
                <a:effectLst/>
                <a:latin typeface="+mn-lt"/>
                <a:ea typeface="+mn-ea"/>
                <a:cs typeface="+mn-cs"/>
              </a:rPr>
              <a:t>solu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tion</a:t>
            </a:r>
            <a:r>
              <a:rPr lang="en-US" sz="1200" kern="1200" dirty="0">
                <a:solidFill>
                  <a:schemeClr val="tx1"/>
                </a:solidFill>
                <a:effectLst/>
                <a:latin typeface="+mn-lt"/>
                <a:ea typeface="+mn-ea"/>
                <a:cs typeface="+mn-cs"/>
              </a:rPr>
              <a:t> that promotes the active and fruitful use of the HPC system, which helps promote productive use of HPC facilities.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US"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Our</a:t>
            </a:r>
            <a:r>
              <a:rPr lang="zh-CN" altLang="en-US" sz="1200" kern="1200" dirty="0">
                <a:solidFill>
                  <a:schemeClr val="tx1"/>
                </a:solidFill>
                <a:effectLst/>
                <a:latin typeface="+mn-lt"/>
                <a:ea typeface="+mn-ea"/>
                <a:cs typeface="+mn-cs"/>
              </a:rPr>
              <a:t> </a:t>
            </a:r>
            <a:r>
              <a:rPr lang="en-US" altLang="zh-CN" sz="1200" b="1" u="sng" kern="1200" dirty="0">
                <a:solidFill>
                  <a:schemeClr val="tx1"/>
                </a:solidFill>
                <a:effectLst/>
                <a:latin typeface="+mn-lt"/>
                <a:ea typeface="+mn-ea"/>
                <a:cs typeface="+mn-cs"/>
              </a:rPr>
              <a:t>solution</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is</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designed</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for</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HPC</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storage</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system,</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it</a:t>
            </a:r>
            <a:r>
              <a:rPr lang="zh-CN" altLang="en-US" sz="1200" kern="1200" dirty="0">
                <a:solidFill>
                  <a:schemeClr val="tx1"/>
                </a:solidFill>
                <a:effectLst/>
                <a:latin typeface="+mn-lt"/>
                <a:ea typeface="+mn-ea"/>
                <a:cs typeface="+mn-cs"/>
              </a:rPr>
              <a:t> </a:t>
            </a:r>
            <a:r>
              <a:rPr lang="en-US" sz="1200" b="1" u="sng" kern="1200" dirty="0">
                <a:solidFill>
                  <a:schemeClr val="tx1"/>
                </a:solidFill>
                <a:effectLst/>
                <a:latin typeface="+mn-lt"/>
                <a:ea typeface="+mn-ea"/>
                <a:cs typeface="+mn-cs"/>
              </a:rPr>
              <a:t>offers</a:t>
            </a:r>
            <a:r>
              <a:rPr lang="en-US" sz="1200" kern="1200" dirty="0">
                <a:solidFill>
                  <a:schemeClr val="tx1"/>
                </a:solidFill>
                <a:effectLst/>
                <a:latin typeface="+mn-lt"/>
                <a:ea typeface="+mn-ea"/>
                <a:cs typeface="+mn-cs"/>
              </a:rPr>
              <a:t> new insights about HPC storage management problem and </a:t>
            </a:r>
            <a:r>
              <a:rPr lang="en-US" sz="1200" b="1" u="sng" kern="1200" dirty="0">
                <a:solidFill>
                  <a:schemeClr val="tx1"/>
                </a:solidFill>
                <a:effectLst/>
                <a:latin typeface="+mn-lt"/>
                <a:ea typeface="+mn-ea"/>
                <a:cs typeface="+mn-cs"/>
              </a:rPr>
              <a:t>can have</a:t>
            </a:r>
            <a:r>
              <a:rPr lang="en-US" sz="1200" kern="1200" dirty="0">
                <a:solidFill>
                  <a:schemeClr val="tx1"/>
                </a:solidFill>
                <a:effectLst/>
                <a:latin typeface="+mn-lt"/>
                <a:ea typeface="+mn-ea"/>
                <a:cs typeface="+mn-cs"/>
              </a:rPr>
              <a:t> an impact on new practices in the HPC community. </a:t>
            </a:r>
            <a:r>
              <a:rPr lang="en-US" altLang="zh-CN" sz="1200" b="1" u="sng" kern="1200" dirty="0">
                <a:solidFill>
                  <a:schemeClr val="tx1"/>
                </a:solidFill>
                <a:effectLst/>
                <a:latin typeface="+mn-lt"/>
                <a:ea typeface="+mn-ea"/>
                <a:cs typeface="+mn-cs"/>
              </a:rPr>
              <a:t>It</a:t>
            </a:r>
            <a:r>
              <a:rPr lang="zh-CN" altLang="en-US" sz="1200" b="1" u="sng" kern="1200" dirty="0">
                <a:solidFill>
                  <a:schemeClr val="tx1"/>
                </a:solidFill>
                <a:effectLst/>
                <a:latin typeface="+mn-lt"/>
                <a:ea typeface="+mn-ea"/>
                <a:cs typeface="+mn-cs"/>
              </a:rPr>
              <a:t> </a:t>
            </a:r>
            <a:r>
              <a:rPr lang="en-US" altLang="zh-CN" sz="1200" b="1" u="sng" kern="1200" dirty="0">
                <a:solidFill>
                  <a:schemeClr val="tx1"/>
                </a:solidFill>
                <a:effectLst/>
                <a:latin typeface="+mn-lt"/>
                <a:ea typeface="+mn-ea"/>
                <a:cs typeface="+mn-cs"/>
              </a:rPr>
              <a:t>is</a:t>
            </a:r>
            <a:r>
              <a:rPr lang="zh-CN" altLang="en-US" sz="1200" b="1" u="sng" kern="1200" dirty="0">
                <a:solidFill>
                  <a:schemeClr val="tx1"/>
                </a:solidFill>
                <a:effectLst/>
                <a:latin typeface="+mn-lt"/>
                <a:ea typeface="+mn-ea"/>
                <a:cs typeface="+mn-cs"/>
              </a:rPr>
              <a:t> </a:t>
            </a:r>
            <a:r>
              <a:rPr lang="en-US" altLang="zh-CN" sz="1200" b="1" u="sng" kern="1200" dirty="0">
                <a:solidFill>
                  <a:schemeClr val="tx1"/>
                </a:solidFill>
                <a:effectLst/>
                <a:latin typeface="+mn-lt"/>
                <a:ea typeface="+mn-ea"/>
                <a:cs typeface="+mn-cs"/>
              </a:rPr>
              <a:t>also</a:t>
            </a:r>
            <a:r>
              <a:rPr lang="zh-CN" altLang="en-US" sz="1200" b="1" u="sng" kern="1200" dirty="0">
                <a:solidFill>
                  <a:schemeClr val="tx1"/>
                </a:solidFill>
                <a:effectLst/>
                <a:latin typeface="+mn-lt"/>
                <a:ea typeface="+mn-ea"/>
                <a:cs typeface="+mn-cs"/>
              </a:rPr>
              <a:t> </a:t>
            </a:r>
            <a:r>
              <a:rPr lang="en-US" altLang="zh-CN" dirty="0"/>
              <a:t>A</a:t>
            </a:r>
            <a:r>
              <a:rPr lang="zh-CN" altLang="en-US" dirty="0"/>
              <a:t> </a:t>
            </a:r>
            <a:r>
              <a:rPr lang="en-US" altLang="zh-CN" dirty="0"/>
              <a:t>valuable</a:t>
            </a:r>
            <a:r>
              <a:rPr lang="zh-CN" altLang="en-US" dirty="0"/>
              <a:t> </a:t>
            </a:r>
            <a:r>
              <a:rPr lang="en-US" altLang="zh-CN" dirty="0"/>
              <a:t>reference</a:t>
            </a:r>
            <a:r>
              <a:rPr lang="zh-CN" altLang="en-US" dirty="0"/>
              <a:t> </a:t>
            </a:r>
            <a:r>
              <a:rPr lang="en-US" altLang="zh-CN" dirty="0"/>
              <a:t>to</a:t>
            </a:r>
            <a:r>
              <a:rPr lang="zh-CN" altLang="en-US" dirty="0"/>
              <a:t> </a:t>
            </a:r>
            <a:r>
              <a:rPr lang="en-US" altLang="zh-CN" dirty="0"/>
              <a:t>other</a:t>
            </a:r>
            <a:r>
              <a:rPr lang="zh-CN" altLang="en-US" dirty="0"/>
              <a:t> </a:t>
            </a:r>
            <a:r>
              <a:rPr lang="en-US" altLang="zh-CN" dirty="0"/>
              <a:t>storage</a:t>
            </a:r>
            <a:r>
              <a:rPr lang="zh-CN" altLang="en-US" dirty="0"/>
              <a:t> </a:t>
            </a:r>
            <a:r>
              <a:rPr lang="en-US" altLang="zh-CN" dirty="0"/>
              <a:t>system</a:t>
            </a:r>
            <a:r>
              <a:rPr lang="zh-CN" altLang="en-US" dirty="0"/>
              <a:t> </a:t>
            </a:r>
            <a:r>
              <a:rPr lang="en-US" altLang="zh-CN" dirty="0"/>
              <a:t>where</a:t>
            </a:r>
            <a:r>
              <a:rPr lang="zh-CN" altLang="en-US" dirty="0"/>
              <a:t> </a:t>
            </a:r>
            <a:r>
              <a:rPr lang="en-US" altLang="zh-CN" dirty="0"/>
              <a:t>data</a:t>
            </a:r>
            <a:r>
              <a:rPr lang="zh-CN" altLang="en-US" dirty="0"/>
              <a:t> </a:t>
            </a:r>
            <a:r>
              <a:rPr lang="en-US" altLang="zh-CN" dirty="0"/>
              <a:t>retention</a:t>
            </a:r>
            <a:r>
              <a:rPr lang="zh-CN" altLang="en-US" dirty="0"/>
              <a:t> </a:t>
            </a:r>
            <a:r>
              <a:rPr lang="en-US" altLang="zh-CN" dirty="0"/>
              <a:t>is</a:t>
            </a:r>
            <a:r>
              <a:rPr lang="zh-CN" altLang="en-US" dirty="0"/>
              <a:t> </a:t>
            </a:r>
            <a:r>
              <a:rPr lang="en-US" altLang="zh-CN" dirty="0"/>
              <a:t>needed.</a:t>
            </a:r>
            <a:r>
              <a:rPr lang="zh-CN" altLang="en-US" dirty="0"/>
              <a:t> </a:t>
            </a:r>
            <a:endParaRPr lang="en-US" altLang="zh-CN" dirty="0"/>
          </a:p>
          <a:p>
            <a:endParaRPr lang="en-US" altLang="zh-CN" dirty="0"/>
          </a:p>
          <a:p>
            <a:r>
              <a:rPr lang="en-US" b="1" u="sng" dirty="0"/>
              <a:t>Data retention</a:t>
            </a:r>
            <a:r>
              <a:rPr lang="en-US" dirty="0"/>
              <a:t> is a general, growingly critical problem, we call for community’s collective effort to take the challenge!</a:t>
            </a:r>
            <a:endParaRPr lang="en-US" altLang="zh-CN" dirty="0"/>
          </a:p>
          <a:p>
            <a:endParaRPr lang="en-US" dirty="0"/>
          </a:p>
          <a:p>
            <a:endParaRPr lang="en-US" dirty="0"/>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US" dirty="0"/>
          </a:p>
          <a:p>
            <a:endParaRPr lang="en-US" dirty="0"/>
          </a:p>
        </p:txBody>
      </p:sp>
      <p:sp>
        <p:nvSpPr>
          <p:cNvPr id="4" name="Slide Number Placeholder 3"/>
          <p:cNvSpPr>
            <a:spLocks noGrp="1"/>
          </p:cNvSpPr>
          <p:nvPr>
            <p:ph type="sldNum" sz="quarter" idx="5"/>
          </p:nvPr>
        </p:nvSpPr>
        <p:spPr/>
        <p:txBody>
          <a:bodyPr/>
          <a:lstStyle/>
          <a:p>
            <a:fld id="{A2739DC3-4B74-BE4E-B67B-A7686D5D6C39}" type="slidenum">
              <a:rPr lang="en-US" smtClean="0"/>
              <a:t>22</a:t>
            </a:fld>
            <a:endParaRPr lang="en-US"/>
          </a:p>
        </p:txBody>
      </p:sp>
    </p:spTree>
    <p:extLst>
      <p:ext uri="{BB962C8B-B14F-4D97-AF65-F5344CB8AC3E}">
        <p14:creationId xmlns:p14="http://schemas.microsoft.com/office/powerpoint/2010/main" val="39990094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Finally, we would like to </a:t>
            </a:r>
            <a:r>
              <a:rPr lang="en-US" altLang="zh-CN" dirty="0"/>
              <a:t>thank</a:t>
            </a:r>
            <a:r>
              <a:rPr lang="zh-CN" altLang="en-US" dirty="0"/>
              <a:t> </a:t>
            </a:r>
            <a:r>
              <a:rPr lang="en-US" altLang="zh-CN" dirty="0"/>
              <a:t>all</a:t>
            </a:r>
            <a:r>
              <a:rPr lang="zh-CN" altLang="en-US" dirty="0"/>
              <a:t> </a:t>
            </a:r>
            <a:r>
              <a:rPr lang="en-US" altLang="zh-CN" dirty="0"/>
              <a:t>the</a:t>
            </a:r>
            <a:r>
              <a:rPr lang="zh-CN" altLang="en-US" dirty="0"/>
              <a:t> </a:t>
            </a:r>
            <a:r>
              <a:rPr lang="en-US" altLang="zh-CN" dirty="0"/>
              <a:t>audiences</a:t>
            </a:r>
            <a:r>
              <a:rPr lang="zh-CN" altLang="en-US" dirty="0"/>
              <a:t> </a:t>
            </a:r>
            <a:r>
              <a:rPr lang="en-US" altLang="zh-CN" dirty="0"/>
              <a:t>for</a:t>
            </a:r>
            <a:r>
              <a:rPr lang="zh-CN" altLang="en-US" dirty="0"/>
              <a:t> </a:t>
            </a:r>
            <a:r>
              <a:rPr lang="en-US" altLang="zh-CN" dirty="0"/>
              <a:t>being</a:t>
            </a:r>
            <a:r>
              <a:rPr lang="zh-CN" altLang="en-US" dirty="0"/>
              <a:t> </a:t>
            </a:r>
            <a:r>
              <a:rPr lang="en-US" altLang="zh-CN" dirty="0"/>
              <a:t>here,</a:t>
            </a:r>
            <a:r>
              <a:rPr lang="zh-CN" altLang="en-US" dirty="0"/>
              <a:t> </a:t>
            </a:r>
            <a:r>
              <a:rPr lang="en-US" altLang="zh-CN" dirty="0"/>
              <a:t>and</a:t>
            </a:r>
            <a:r>
              <a:rPr lang="zh-CN" altLang="en-US" dirty="0"/>
              <a:t> </a:t>
            </a:r>
            <a:r>
              <a:rPr lang="en-US" altLang="zh-CN" dirty="0"/>
              <a:t>we</a:t>
            </a:r>
            <a:r>
              <a:rPr lang="zh-CN" altLang="en-US" dirty="0"/>
              <a:t> </a:t>
            </a:r>
            <a:r>
              <a:rPr lang="en-US" altLang="zh-CN" dirty="0"/>
              <a:t>appreciate</a:t>
            </a:r>
            <a:r>
              <a:rPr lang="zh-CN" altLang="en-US" dirty="0"/>
              <a:t> </a:t>
            </a:r>
            <a:r>
              <a:rPr lang="en-US" altLang="zh-CN" dirty="0"/>
              <a:t>all</a:t>
            </a:r>
            <a:r>
              <a:rPr lang="zh-CN" altLang="en-US" dirty="0"/>
              <a:t> </a:t>
            </a:r>
            <a:r>
              <a:rPr lang="en-US" altLang="zh-CN" dirty="0"/>
              <a:t>the</a:t>
            </a:r>
            <a:r>
              <a:rPr lang="zh-CN" altLang="en-US" dirty="0"/>
              <a:t> </a:t>
            </a:r>
            <a:r>
              <a:rPr lang="en-US" altLang="zh-CN" dirty="0"/>
              <a:t>comments</a:t>
            </a:r>
            <a:r>
              <a:rPr lang="zh-CN" altLang="en-US" dirty="0"/>
              <a:t> </a:t>
            </a:r>
            <a:r>
              <a:rPr lang="en-US" altLang="zh-CN" dirty="0"/>
              <a:t>and</a:t>
            </a:r>
            <a:r>
              <a:rPr lang="zh-CN" altLang="en-US" dirty="0"/>
              <a:t> </a:t>
            </a:r>
            <a:r>
              <a:rPr lang="en-US" altLang="zh-CN" dirty="0"/>
              <a:t>suggestions</a:t>
            </a:r>
            <a:r>
              <a:rPr lang="zh-CN" altLang="en-US" dirty="0"/>
              <a:t> </a:t>
            </a:r>
            <a:r>
              <a:rPr lang="en-US" altLang="zh-CN" dirty="0"/>
              <a:t>from</a:t>
            </a:r>
            <a:r>
              <a:rPr lang="zh-CN" altLang="en-US" dirty="0"/>
              <a:t> </a:t>
            </a:r>
            <a:r>
              <a:rPr lang="en-US" altLang="zh-CN" dirty="0"/>
              <a:t>the</a:t>
            </a:r>
            <a:r>
              <a:rPr lang="zh-CN" altLang="en-US" dirty="0"/>
              <a:t> </a:t>
            </a:r>
            <a:r>
              <a:rPr lang="en-US" altLang="zh-CN" dirty="0"/>
              <a:t>anonymous</a:t>
            </a:r>
            <a:r>
              <a:rPr lang="zh-CN" altLang="en-US" dirty="0"/>
              <a:t> </a:t>
            </a:r>
            <a:r>
              <a:rPr lang="en-US" altLang="zh-CN" dirty="0"/>
              <a:t>reviewers</a:t>
            </a:r>
            <a:r>
              <a:rPr lang="zh-CN" altLang="en-US" dirty="0"/>
              <a:t> </a:t>
            </a:r>
            <a:r>
              <a:rPr lang="en-US" altLang="zh-CN" dirty="0"/>
              <a:t>of</a:t>
            </a:r>
            <a:r>
              <a:rPr lang="zh-CN" altLang="en-US" dirty="0"/>
              <a:t> </a:t>
            </a:r>
            <a:r>
              <a:rPr lang="en-US" altLang="zh-CN" dirty="0"/>
              <a:t>this</a:t>
            </a:r>
            <a:r>
              <a:rPr lang="zh-CN" altLang="en-US" dirty="0"/>
              <a:t> </a:t>
            </a:r>
            <a:r>
              <a:rPr lang="en-US" altLang="zh-CN" dirty="0"/>
              <a:t>paper.</a:t>
            </a:r>
            <a:r>
              <a:rPr lang="zh-CN" altLang="en-US" dirty="0"/>
              <a:t> </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1" u="sng" dirty="0"/>
              <a:t>Also</a:t>
            </a:r>
            <a:r>
              <a:rPr lang="zh-CN" altLang="en-US" b="1" u="sng" dirty="0"/>
              <a:t> </a:t>
            </a:r>
            <a:r>
              <a:rPr lang="en-US" altLang="zh-CN" b="1" u="sng" dirty="0"/>
              <a:t>many</a:t>
            </a:r>
            <a:r>
              <a:rPr lang="zh-CN" altLang="en-US" dirty="0"/>
              <a:t> </a:t>
            </a:r>
            <a:r>
              <a:rPr lang="en-US" altLang="zh-CN" dirty="0"/>
              <a:t>thanks</a:t>
            </a:r>
            <a:r>
              <a:rPr lang="zh-CN" altLang="en-US" dirty="0"/>
              <a:t> </a:t>
            </a:r>
            <a:r>
              <a:rPr lang="en-US" altLang="zh-CN" dirty="0"/>
              <a:t>to</a:t>
            </a:r>
            <a:r>
              <a:rPr lang="zh-CN" altLang="en-US" dirty="0"/>
              <a:t> </a:t>
            </a:r>
            <a:r>
              <a:rPr lang="en-US" altLang="zh-CN" dirty="0"/>
              <a:t>the</a:t>
            </a:r>
            <a:r>
              <a:rPr lang="zh-CN" altLang="en-US" dirty="0"/>
              <a:t> </a:t>
            </a:r>
            <a:r>
              <a:rPr lang="en-US" altLang="zh-CN" dirty="0"/>
              <a:t>funding</a:t>
            </a:r>
            <a:r>
              <a:rPr lang="zh-CN" altLang="en-US" dirty="0"/>
              <a:t> </a:t>
            </a:r>
            <a:r>
              <a:rPr lang="en-US" altLang="zh-CN" dirty="0"/>
              <a:t>agencies</a:t>
            </a:r>
            <a:r>
              <a:rPr lang="zh-CN" altLang="en-US" dirty="0"/>
              <a:t> </a:t>
            </a:r>
            <a:r>
              <a:rPr lang="en-US" altLang="zh-CN" dirty="0"/>
              <a:t>who</a:t>
            </a:r>
            <a:r>
              <a:rPr lang="zh-CN" altLang="en-US" dirty="0"/>
              <a:t> </a:t>
            </a:r>
            <a:r>
              <a:rPr lang="en-US" altLang="zh-CN" dirty="0"/>
              <a:t>provided</a:t>
            </a:r>
            <a:r>
              <a:rPr lang="zh-CN" altLang="en-US" dirty="0"/>
              <a:t> </a:t>
            </a:r>
            <a:r>
              <a:rPr lang="en-US" altLang="zh-CN" dirty="0" err="1"/>
              <a:t>fundings</a:t>
            </a:r>
            <a:r>
              <a:rPr lang="zh-CN" altLang="en-US" dirty="0"/>
              <a:t> </a:t>
            </a:r>
            <a:r>
              <a:rPr lang="en-US" altLang="zh-CN" dirty="0"/>
              <a:t>for</a:t>
            </a:r>
            <a:r>
              <a:rPr lang="zh-CN" altLang="en-US" dirty="0"/>
              <a:t> </a:t>
            </a:r>
            <a:r>
              <a:rPr lang="en-US" altLang="zh-CN" dirty="0"/>
              <a:t>our</a:t>
            </a:r>
            <a:r>
              <a:rPr lang="zh-CN" altLang="en-US" dirty="0"/>
              <a:t> </a:t>
            </a:r>
            <a:r>
              <a:rPr lang="en-US" altLang="zh-CN" dirty="0"/>
              <a:t>research</a:t>
            </a:r>
            <a:r>
              <a:rPr lang="zh-CN" altLang="en-US" dirty="0"/>
              <a:t> </a:t>
            </a:r>
            <a:r>
              <a:rPr lang="en-US" altLang="zh-CN" dirty="0"/>
              <a:t>project.</a:t>
            </a:r>
            <a:r>
              <a:rPr lang="zh-CN" altLang="en-US" dirty="0"/>
              <a:t> </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 right, if you are interested in this research, please follow up, and – any questions?</a:t>
            </a:r>
            <a:endParaRPr lang="en-US" altLang="zh-CN" dirty="0"/>
          </a:p>
          <a:p>
            <a:endParaRPr lang="en-US" dirty="0"/>
          </a:p>
        </p:txBody>
      </p:sp>
      <p:sp>
        <p:nvSpPr>
          <p:cNvPr id="4" name="Slide Number Placeholder 3"/>
          <p:cNvSpPr>
            <a:spLocks noGrp="1"/>
          </p:cNvSpPr>
          <p:nvPr>
            <p:ph type="sldNum" sz="quarter" idx="5"/>
          </p:nvPr>
        </p:nvSpPr>
        <p:spPr/>
        <p:txBody>
          <a:bodyPr/>
          <a:lstStyle/>
          <a:p>
            <a:fld id="{A2739DC3-4B74-BE4E-B67B-A7686D5D6C39}" type="slidenum">
              <a:rPr lang="en-US" smtClean="0"/>
              <a:t>23</a:t>
            </a:fld>
            <a:endParaRPr lang="en-US"/>
          </a:p>
        </p:txBody>
      </p:sp>
    </p:spTree>
    <p:extLst>
      <p:ext uri="{BB962C8B-B14F-4D97-AF65-F5344CB8AC3E}">
        <p14:creationId xmlns:p14="http://schemas.microsoft.com/office/powerpoint/2010/main" val="3091809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at a typical HPC system, the storage systems are usually following a layered design, where we have a  faster storage like burst buffer with limited capacity, a regular parallel FS like scratch with medium capacity, and an archival storage with much lower performance.</a:t>
            </a:r>
          </a:p>
          <a:p>
            <a:endParaRPr lang="en-US" dirty="0"/>
          </a:p>
          <a:p>
            <a:r>
              <a:rPr lang="en-US" b="1" u="sng" dirty="0"/>
              <a:t>Among them</a:t>
            </a:r>
            <a:r>
              <a:rPr lang="en-US" dirty="0"/>
              <a:t>, The scratch space is where data is more frequently exchanged between faster storage and slower storage</a:t>
            </a:r>
            <a:r>
              <a:rPr lang="en-US" b="1" u="sng" dirty="0"/>
              <a:t>. </a:t>
            </a:r>
          </a:p>
          <a:p>
            <a:r>
              <a:rPr lang="en-US" b="1" u="sng" dirty="0"/>
              <a:t>it serves </a:t>
            </a:r>
            <a:r>
              <a:rPr lang="en-US" dirty="0"/>
              <a:t>as a temporary space for data file</a:t>
            </a:r>
            <a:r>
              <a:rPr lang="en-US" altLang="zh-CN" dirty="0"/>
              <a:t>s</a:t>
            </a:r>
            <a:r>
              <a:rPr lang="en-US" dirty="0"/>
              <a:t> to be </a:t>
            </a:r>
            <a:r>
              <a:rPr lang="en-US" altLang="zh-CN" dirty="0"/>
              <a:t>accessed</a:t>
            </a:r>
            <a:r>
              <a:rPr lang="en-US" dirty="0"/>
              <a:t> by the applications. </a:t>
            </a:r>
          </a:p>
          <a:p>
            <a:endParaRPr lang="en-US" dirty="0"/>
          </a:p>
          <a:p>
            <a:r>
              <a:rPr lang="en-US" b="1" u="sng" dirty="0"/>
              <a:t>Although</a:t>
            </a:r>
            <a:r>
              <a:rPr lang="en-US" dirty="0"/>
              <a:t> it is not designed to serve as a permanent storage, but in practice, users often subconsciously treat it as a permanent storage without voluntarily clean their data.</a:t>
            </a:r>
          </a:p>
          <a:p>
            <a:endParaRPr lang="en-US" dirty="0"/>
          </a:p>
          <a:p>
            <a:r>
              <a:rPr lang="en-US" b="1" u="sng" dirty="0"/>
              <a:t>However</a:t>
            </a:r>
            <a:r>
              <a:rPr lang="en-US" dirty="0"/>
              <a:t>, the space utilization of a storage layer like scratch deserves a mention. </a:t>
            </a:r>
          </a:p>
          <a:p>
            <a:r>
              <a:rPr lang="en-US" dirty="0"/>
              <a:t>First of all, it can be very expensive to upgrade such storage layer for increasing the capacity, </a:t>
            </a:r>
          </a:p>
          <a:p>
            <a:r>
              <a:rPr lang="en-US" dirty="0"/>
              <a:t>so usually it will be having a fixed capacity for a long time. </a:t>
            </a:r>
          </a:p>
          <a:p>
            <a:r>
              <a:rPr lang="en-US" dirty="0"/>
              <a:t>But various applications are continuously generating a vast amount of data, which challenges its fixed capacity from time to time.</a:t>
            </a:r>
          </a:p>
          <a:p>
            <a:endParaRPr lang="en-US" dirty="0"/>
          </a:p>
          <a:p>
            <a:r>
              <a:rPr lang="en-US" b="1" u="sng" dirty="0"/>
              <a:t>Therefore</a:t>
            </a:r>
          </a:p>
          <a:p>
            <a:endParaRPr lang="en-US" dirty="0"/>
          </a:p>
          <a:p>
            <a:endParaRPr lang="en-US" dirty="0"/>
          </a:p>
        </p:txBody>
      </p:sp>
      <p:sp>
        <p:nvSpPr>
          <p:cNvPr id="4" name="Slide Number Placeholder 3"/>
          <p:cNvSpPr>
            <a:spLocks noGrp="1"/>
          </p:cNvSpPr>
          <p:nvPr>
            <p:ph type="sldNum" sz="quarter" idx="5"/>
          </p:nvPr>
        </p:nvSpPr>
        <p:spPr/>
        <p:txBody>
          <a:bodyPr/>
          <a:lstStyle/>
          <a:p>
            <a:fld id="{A2739DC3-4B74-BE4E-B67B-A7686D5D6C39}" type="slidenum">
              <a:rPr lang="en-US" smtClean="0"/>
              <a:t>3</a:t>
            </a:fld>
            <a:endParaRPr lang="en-US"/>
          </a:p>
        </p:txBody>
      </p:sp>
    </p:spTree>
    <p:extLst>
      <p:ext uri="{BB962C8B-B14F-4D97-AF65-F5344CB8AC3E}">
        <p14:creationId xmlns:p14="http://schemas.microsoft.com/office/powerpoint/2010/main" val="3559058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HPC usually relies on</a:t>
            </a:r>
            <a:r>
              <a:rPr lang="en-US" sz="1200" b="1" u="sng" kern="1200" dirty="0">
                <a:solidFill>
                  <a:schemeClr val="tx1"/>
                </a:solidFill>
                <a:effectLst/>
                <a:latin typeface="+mn-lt"/>
                <a:ea typeface="+mn-ea"/>
                <a:cs typeface="+mn-cs"/>
              </a:rPr>
              <a:t> data retention </a:t>
            </a:r>
            <a:r>
              <a:rPr lang="en-US" sz="1200" kern="1200" dirty="0">
                <a:solidFill>
                  <a:schemeClr val="tx1"/>
                </a:solidFill>
                <a:effectLst/>
                <a:latin typeface="+mn-lt"/>
                <a:ea typeface="+mn-ea"/>
                <a:cs typeface="+mn-cs"/>
              </a:rPr>
              <a:t>to manage the space utilization. </a:t>
            </a:r>
          </a:p>
          <a:p>
            <a:r>
              <a:rPr lang="en-US" sz="1200" b="0" u="none" kern="1200" dirty="0">
                <a:solidFill>
                  <a:schemeClr val="tx1"/>
                </a:solidFill>
                <a:effectLst/>
                <a:latin typeface="+mn-lt"/>
                <a:ea typeface="+mn-ea"/>
                <a:cs typeface="+mn-cs"/>
              </a:rPr>
              <a:t>Data retention</a:t>
            </a:r>
            <a:r>
              <a:rPr lang="zh-CN" altLang="en-US" sz="1200" b="0" u="none" kern="1200" dirty="0">
                <a:solidFill>
                  <a:schemeClr val="tx1"/>
                </a:solidFill>
                <a:effectLst/>
                <a:latin typeface="+mn-lt"/>
                <a:ea typeface="+mn-ea"/>
                <a:cs typeface="+mn-cs"/>
              </a:rPr>
              <a:t> </a:t>
            </a:r>
            <a:r>
              <a:rPr lang="en-US" altLang="zh-CN" sz="1200" b="0" u="none" kern="1200" dirty="0">
                <a:solidFill>
                  <a:schemeClr val="tx1"/>
                </a:solidFill>
                <a:effectLst/>
                <a:latin typeface="+mn-lt"/>
                <a:ea typeface="+mn-ea"/>
                <a:cs typeface="+mn-cs"/>
              </a:rPr>
              <a:t>is</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defined</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as</a:t>
            </a:r>
            <a:r>
              <a:rPr lang="en-US" sz="1200" kern="1200" dirty="0">
                <a:solidFill>
                  <a:schemeClr val="tx1"/>
                </a:solidFill>
                <a:effectLst/>
                <a:latin typeface="+mn-lt"/>
                <a:ea typeface="+mn-ea"/>
                <a:cs typeface="+mn-cs"/>
              </a:rPr>
              <a:t> a process</a:t>
            </a:r>
            <a:r>
              <a:rPr lang="en-US" sz="1200" b="1" u="sng" kern="1200" dirty="0">
                <a:solidFill>
                  <a:schemeClr val="tx1"/>
                </a:solidFill>
                <a:effectLst/>
                <a:latin typeface="+mn-lt"/>
                <a:ea typeface="+mn-ea"/>
                <a:cs typeface="+mn-cs"/>
              </a:rPr>
              <a:t> of retaining </a:t>
            </a:r>
            <a:r>
              <a:rPr lang="en-US" sz="1200" kern="1200" dirty="0">
                <a:solidFill>
                  <a:schemeClr val="tx1"/>
                </a:solidFill>
                <a:effectLst/>
                <a:latin typeface="+mn-lt"/>
                <a:ea typeface="+mn-ea"/>
                <a:cs typeface="+mn-cs"/>
              </a:rPr>
              <a:t>useful files and </a:t>
            </a:r>
          </a:p>
          <a:p>
            <a:r>
              <a:rPr lang="en-US" sz="1200" b="1" u="sng" kern="1200" dirty="0">
                <a:solidFill>
                  <a:schemeClr val="tx1"/>
                </a:solidFill>
                <a:effectLst/>
                <a:latin typeface="+mn-lt"/>
                <a:ea typeface="+mn-ea"/>
                <a:cs typeface="+mn-cs"/>
              </a:rPr>
              <a:t>purging unimportant files</a:t>
            </a:r>
            <a:r>
              <a:rPr lang="en-US" sz="1200" kern="1200" dirty="0">
                <a:solidFill>
                  <a:schemeClr val="tx1"/>
                </a:solidFill>
                <a:effectLst/>
                <a:latin typeface="+mn-lt"/>
                <a:ea typeface="+mn-ea"/>
                <a:cs typeface="+mn-cs"/>
              </a:rPr>
              <a:t> to </a:t>
            </a:r>
          </a:p>
          <a:p>
            <a:r>
              <a:rPr lang="en-US" sz="1200" b="1" u="sng" kern="1200" dirty="0">
                <a:solidFill>
                  <a:schemeClr val="tx1"/>
                </a:solidFill>
                <a:effectLst/>
                <a:latin typeface="+mn-lt"/>
                <a:ea typeface="+mn-ea"/>
                <a:cs typeface="+mn-cs"/>
              </a:rPr>
              <a:t>improve the utilization</a:t>
            </a:r>
            <a:r>
              <a:rPr lang="en-US" sz="1200" kern="1200" dirty="0">
                <a:solidFill>
                  <a:schemeClr val="tx1"/>
                </a:solidFill>
                <a:effectLst/>
                <a:latin typeface="+mn-lt"/>
                <a:ea typeface="+mn-ea"/>
                <a:cs typeface="+mn-cs"/>
              </a:rPr>
              <a:t> of storage space. </a:t>
            </a:r>
            <a:endParaRPr lang="en-US" dirty="0"/>
          </a:p>
        </p:txBody>
      </p:sp>
      <p:sp>
        <p:nvSpPr>
          <p:cNvPr id="4" name="Slide Number Placeholder 3"/>
          <p:cNvSpPr>
            <a:spLocks noGrp="1"/>
          </p:cNvSpPr>
          <p:nvPr>
            <p:ph type="sldNum" sz="quarter" idx="5"/>
          </p:nvPr>
        </p:nvSpPr>
        <p:spPr/>
        <p:txBody>
          <a:bodyPr/>
          <a:lstStyle/>
          <a:p>
            <a:fld id="{A2739DC3-4B74-BE4E-B67B-A7686D5D6C39}" type="slidenum">
              <a:rPr lang="en-US" smtClean="0"/>
              <a:t>4</a:t>
            </a:fld>
            <a:endParaRPr lang="en-US"/>
          </a:p>
        </p:txBody>
      </p:sp>
    </p:spTree>
    <p:extLst>
      <p:ext uri="{BB962C8B-B14F-4D97-AF65-F5344CB8AC3E}">
        <p14:creationId xmlns:p14="http://schemas.microsoft.com/office/powerpoint/2010/main" val="41072076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We</a:t>
            </a:r>
            <a:r>
              <a:rPr lang="zh-CN" altLang="en-US" dirty="0"/>
              <a:t> </a:t>
            </a:r>
            <a:r>
              <a:rPr lang="en-US" altLang="zh-CN" dirty="0"/>
              <a:t>have</a:t>
            </a:r>
            <a:r>
              <a:rPr lang="zh-CN" altLang="en-US" dirty="0"/>
              <a:t> </a:t>
            </a:r>
            <a:r>
              <a:rPr lang="en-US" altLang="zh-CN" dirty="0"/>
              <a:t>investigated</a:t>
            </a:r>
            <a:r>
              <a:rPr lang="zh-CN" altLang="en-US" dirty="0"/>
              <a:t> </a:t>
            </a:r>
            <a:r>
              <a:rPr lang="en-US" altLang="zh-CN" dirty="0"/>
              <a:t>literatures</a:t>
            </a:r>
            <a:r>
              <a:rPr lang="zh-CN" altLang="en-US" dirty="0"/>
              <a:t> </a:t>
            </a:r>
            <a:r>
              <a:rPr lang="en-US" altLang="zh-CN" dirty="0"/>
              <a:t>about</a:t>
            </a:r>
            <a:r>
              <a:rPr lang="zh-CN" altLang="en-US" dirty="0"/>
              <a:t> </a:t>
            </a:r>
            <a:r>
              <a:rPr lang="en-US" altLang="zh-CN" dirty="0"/>
              <a:t>data</a:t>
            </a:r>
            <a:r>
              <a:rPr lang="zh-CN" altLang="en-US" dirty="0"/>
              <a:t> </a:t>
            </a:r>
            <a:r>
              <a:rPr lang="en-US" altLang="zh-CN" dirty="0"/>
              <a:t>retention</a:t>
            </a:r>
            <a:r>
              <a:rPr lang="zh-CN" altLang="en-US" dirty="0"/>
              <a:t> </a:t>
            </a:r>
            <a:r>
              <a:rPr lang="en-US" altLang="zh-CN" dirty="0"/>
              <a:t>approaches</a:t>
            </a:r>
            <a:r>
              <a:rPr lang="zh-CN" altLang="en-US" dirty="0"/>
              <a:t> </a:t>
            </a:r>
            <a:r>
              <a:rPr lang="en-US" altLang="zh-CN" dirty="0"/>
              <a:t>and</a:t>
            </a:r>
            <a:r>
              <a:rPr lang="zh-CN" altLang="en-US" dirty="0"/>
              <a:t> </a:t>
            </a:r>
            <a:r>
              <a:rPr lang="en-US" altLang="zh-CN" dirty="0"/>
              <a:t>we</a:t>
            </a:r>
            <a:r>
              <a:rPr lang="zh-CN" altLang="en-US" dirty="0"/>
              <a:t> </a:t>
            </a:r>
            <a:r>
              <a:rPr lang="en-US" altLang="zh-CN" dirty="0"/>
              <a:t>found</a:t>
            </a:r>
            <a:r>
              <a:rPr lang="zh-CN" altLang="en-US" dirty="0"/>
              <a:t> </a:t>
            </a:r>
            <a:r>
              <a:rPr lang="en-US" altLang="zh-CN" dirty="0"/>
              <a:t>three</a:t>
            </a:r>
            <a:r>
              <a:rPr lang="zh-CN" altLang="en-US" dirty="0"/>
              <a:t> </a:t>
            </a:r>
            <a:r>
              <a:rPr lang="en-US" altLang="zh-CN" dirty="0"/>
              <a:t>major</a:t>
            </a:r>
            <a:r>
              <a:rPr lang="zh-CN" altLang="en-US" dirty="0"/>
              <a:t> </a:t>
            </a:r>
            <a:r>
              <a:rPr lang="en-US" altLang="zh-CN" dirty="0"/>
              <a:t>categories</a:t>
            </a:r>
            <a:r>
              <a:rPr lang="zh-CN" altLang="en-US" dirty="0"/>
              <a:t> </a:t>
            </a:r>
            <a:r>
              <a:rPr lang="en-US" altLang="zh-CN" dirty="0"/>
              <a:t>of</a:t>
            </a:r>
            <a:r>
              <a:rPr lang="zh-CN" altLang="en-US" dirty="0"/>
              <a:t> </a:t>
            </a:r>
            <a:r>
              <a:rPr lang="en-US" altLang="zh-CN" dirty="0"/>
              <a:t>them.</a:t>
            </a:r>
            <a:r>
              <a:rPr lang="zh-CN" altLang="en-US" dirty="0"/>
              <a:t> </a:t>
            </a:r>
            <a:endParaRPr lang="en-US" altLang="zh-CN" dirty="0"/>
          </a:p>
          <a:p>
            <a:r>
              <a:rPr lang="en-US" altLang="zh-CN" b="1" u="sng" dirty="0"/>
              <a:t>The</a:t>
            </a:r>
            <a:r>
              <a:rPr lang="zh-CN" altLang="en-US" b="1" u="sng" dirty="0"/>
              <a:t> </a:t>
            </a:r>
            <a:r>
              <a:rPr lang="en-US" altLang="zh-CN" b="1" u="sng" dirty="0"/>
              <a:t>first</a:t>
            </a:r>
            <a:r>
              <a:rPr lang="zh-CN" altLang="en-US" b="1" u="sng" dirty="0"/>
              <a:t> </a:t>
            </a:r>
            <a:r>
              <a:rPr lang="en-US" altLang="zh-CN" b="1" u="sng" dirty="0"/>
              <a:t>one</a:t>
            </a:r>
            <a:r>
              <a:rPr lang="zh-CN" altLang="en-US" b="1" u="sng" dirty="0"/>
              <a:t> </a:t>
            </a:r>
            <a:r>
              <a:rPr lang="en-US" altLang="zh-CN" dirty="0"/>
              <a:t>is</a:t>
            </a:r>
            <a:r>
              <a:rPr lang="zh-CN" altLang="en-US" dirty="0"/>
              <a:t> </a:t>
            </a:r>
            <a:r>
              <a:rPr lang="en-US" altLang="zh-CN" dirty="0"/>
              <a:t>the</a:t>
            </a:r>
            <a:r>
              <a:rPr lang="zh-CN" altLang="en-US" dirty="0"/>
              <a:t> </a:t>
            </a:r>
            <a:r>
              <a:rPr lang="en-US" altLang="zh-CN" dirty="0"/>
              <a:t>FLT</a:t>
            </a:r>
            <a:r>
              <a:rPr lang="zh-CN" altLang="en-US" dirty="0"/>
              <a:t> </a:t>
            </a:r>
            <a:r>
              <a:rPr lang="en-US" altLang="zh-CN" dirty="0"/>
              <a:t>approach,</a:t>
            </a:r>
            <a:r>
              <a:rPr lang="zh-CN" altLang="en-US" dirty="0"/>
              <a:t> </a:t>
            </a:r>
            <a:r>
              <a:rPr lang="en-US" altLang="zh-CN" dirty="0"/>
              <a:t>which is</a:t>
            </a:r>
            <a:r>
              <a:rPr lang="zh-CN" altLang="en-US" dirty="0"/>
              <a:t> </a:t>
            </a:r>
            <a:r>
              <a:rPr lang="en-US" altLang="zh-CN" dirty="0"/>
              <a:t>the most commonly used one. The table on the right shows some concrete examples of the FLT approach, and they are used by some prominent HPC facilities. </a:t>
            </a:r>
          </a:p>
          <a:p>
            <a:r>
              <a:rPr lang="en-US" altLang="zh-CN" dirty="0"/>
              <a:t>It is based on temporal locality theory which deeply believes that the most recently accessed files will be accessed again in the near future (or within the file lifetime, to be specific).</a:t>
            </a:r>
          </a:p>
          <a:p>
            <a:r>
              <a:rPr lang="en-US" altLang="zh-CN" dirty="0"/>
              <a:t>It is also an easy-to-implement solution.</a:t>
            </a:r>
          </a:p>
          <a:p>
            <a:r>
              <a:rPr lang="en-US" altLang="zh-CN" dirty="0"/>
              <a:t>However, the drawback is that, it has a fixed lifetime approach, and only the temporal properties of files are considered. </a:t>
            </a:r>
          </a:p>
          <a:p>
            <a:r>
              <a:rPr lang="en-US" altLang="zh-CN" b="1" u="sng" dirty="0"/>
              <a:t>Therefore, </a:t>
            </a:r>
          </a:p>
          <a:p>
            <a:endParaRPr lang="en-US" dirty="0"/>
          </a:p>
        </p:txBody>
      </p:sp>
      <p:sp>
        <p:nvSpPr>
          <p:cNvPr id="4" name="Slide Number Placeholder 3"/>
          <p:cNvSpPr>
            <a:spLocks noGrp="1"/>
          </p:cNvSpPr>
          <p:nvPr>
            <p:ph type="sldNum" sz="quarter" idx="5"/>
          </p:nvPr>
        </p:nvSpPr>
        <p:spPr/>
        <p:txBody>
          <a:bodyPr/>
          <a:lstStyle/>
          <a:p>
            <a:fld id="{A2739DC3-4B74-BE4E-B67B-A7686D5D6C39}" type="slidenum">
              <a:rPr lang="en-US" smtClean="0"/>
              <a:t>5</a:t>
            </a:fld>
            <a:endParaRPr lang="en-US"/>
          </a:p>
        </p:txBody>
      </p:sp>
    </p:spTree>
    <p:extLst>
      <p:ext uri="{BB962C8B-B14F-4D97-AF65-F5344CB8AC3E}">
        <p14:creationId xmlns:p14="http://schemas.microsoft.com/office/powerpoint/2010/main" val="14677605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there</a:t>
            </a:r>
            <a:r>
              <a:rPr lang="zh-CN" altLang="en-US" dirty="0"/>
              <a:t> </a:t>
            </a:r>
            <a:r>
              <a:rPr lang="en-US" altLang="zh-CN" dirty="0"/>
              <a:t>is</a:t>
            </a:r>
            <a:r>
              <a:rPr lang="zh-CN" altLang="en-US" b="1" u="sng" dirty="0"/>
              <a:t> </a:t>
            </a:r>
            <a:r>
              <a:rPr lang="en-US" altLang="zh-CN" b="1" u="sng" dirty="0"/>
              <a:t>huge</a:t>
            </a:r>
            <a:r>
              <a:rPr lang="zh-CN" altLang="en-US" b="1" u="sng" dirty="0"/>
              <a:t> </a:t>
            </a:r>
            <a:r>
              <a:rPr lang="en-US" altLang="zh-CN" b="1" u="sng" dirty="0"/>
              <a:t>gap</a:t>
            </a:r>
            <a:r>
              <a:rPr lang="zh-CN" altLang="en-US" dirty="0"/>
              <a:t> </a:t>
            </a:r>
            <a:r>
              <a:rPr lang="en-US" altLang="zh-CN" dirty="0"/>
              <a:t>between</a:t>
            </a:r>
            <a:r>
              <a:rPr lang="zh-CN" altLang="en-US" dirty="0"/>
              <a:t> </a:t>
            </a:r>
            <a:r>
              <a:rPr lang="en-US" altLang="zh-CN" dirty="0"/>
              <a:t>the</a:t>
            </a:r>
            <a:r>
              <a:rPr lang="zh-CN" altLang="en-US" dirty="0"/>
              <a:t> </a:t>
            </a:r>
            <a:r>
              <a:rPr lang="en-US" altLang="zh-CN" dirty="0"/>
              <a:t>fixed</a:t>
            </a:r>
            <a:r>
              <a:rPr lang="zh-CN" altLang="en-US" dirty="0"/>
              <a:t> </a:t>
            </a:r>
            <a:r>
              <a:rPr lang="en-US" altLang="zh-CN" dirty="0"/>
              <a:t>file</a:t>
            </a:r>
            <a:r>
              <a:rPr lang="zh-CN" altLang="en-US" dirty="0"/>
              <a:t> </a:t>
            </a:r>
            <a:r>
              <a:rPr lang="en-US" altLang="zh-CN" dirty="0"/>
              <a:t>lifetime</a:t>
            </a:r>
            <a:r>
              <a:rPr lang="zh-CN" altLang="en-US" dirty="0"/>
              <a:t> </a:t>
            </a:r>
            <a:r>
              <a:rPr lang="en-US" altLang="zh-CN" dirty="0"/>
              <a:t>definition</a:t>
            </a:r>
            <a:r>
              <a:rPr lang="zh-CN" altLang="en-US" dirty="0"/>
              <a:t> </a:t>
            </a:r>
            <a:r>
              <a:rPr lang="en-US" altLang="zh-CN" dirty="0"/>
              <a:t>and</a:t>
            </a:r>
            <a:r>
              <a:rPr lang="zh-CN" altLang="en-US" dirty="0"/>
              <a:t> </a:t>
            </a:r>
            <a:r>
              <a:rPr lang="en-US" altLang="zh-CN" dirty="0"/>
              <a:t>the</a:t>
            </a:r>
            <a:r>
              <a:rPr lang="zh-CN" altLang="en-US" dirty="0"/>
              <a:t> </a:t>
            </a:r>
            <a:r>
              <a:rPr lang="en-US" altLang="zh-CN" dirty="0"/>
              <a:t>dynamic</a:t>
            </a:r>
            <a:r>
              <a:rPr lang="zh-CN" altLang="en-US" dirty="0"/>
              <a:t> </a:t>
            </a:r>
            <a:r>
              <a:rPr lang="en-US" altLang="zh-CN" dirty="0"/>
              <a:t>user</a:t>
            </a:r>
            <a:r>
              <a:rPr lang="zh-CN" altLang="en-US" dirty="0"/>
              <a:t> </a:t>
            </a:r>
            <a:r>
              <a:rPr lang="en-US" altLang="zh-CN" dirty="0"/>
              <a:t>file</a:t>
            </a:r>
            <a:r>
              <a:rPr lang="zh-CN" altLang="en-US" dirty="0"/>
              <a:t> </a:t>
            </a:r>
            <a:r>
              <a:rPr lang="en-US" altLang="zh-CN" dirty="0"/>
              <a:t>access</a:t>
            </a:r>
            <a:r>
              <a:rPr lang="zh-CN" altLang="en-US" dirty="0"/>
              <a:t> </a:t>
            </a:r>
            <a:r>
              <a:rPr lang="en-US" altLang="zh-CN" dirty="0"/>
              <a:t>pattern.</a:t>
            </a:r>
            <a:r>
              <a:rPr lang="zh-CN" altLang="en-US" dirty="0"/>
              <a:t> </a:t>
            </a:r>
            <a:endParaRPr lang="en-US" altLang="zh-CN" dirty="0"/>
          </a:p>
          <a:p>
            <a:endParaRPr lang="en-US" dirty="0"/>
          </a:p>
          <a:p>
            <a:r>
              <a:rPr lang="en-US" b="0" u="none" dirty="0"/>
              <a:t>For example, l</a:t>
            </a:r>
            <a:r>
              <a:rPr lang="en-US" dirty="0"/>
              <a:t>ooking at this figure. For a storage system where a 30-day FLT retention policy is applied. </a:t>
            </a:r>
          </a:p>
          <a:p>
            <a:r>
              <a:rPr lang="en-US" dirty="0"/>
              <a:t>At the beginning of the first month, the user </a:t>
            </a:r>
            <a:r>
              <a:rPr lang="en-US" b="1" u="sng" dirty="0"/>
              <a:t>created</a:t>
            </a:r>
            <a:r>
              <a:rPr lang="en-US" dirty="0"/>
              <a:t> a file, </a:t>
            </a:r>
          </a:p>
          <a:p>
            <a:r>
              <a:rPr lang="en-US" dirty="0"/>
              <a:t>and on the 26</a:t>
            </a:r>
            <a:r>
              <a:rPr lang="en-US" baseline="30000" dirty="0"/>
              <a:t>th</a:t>
            </a:r>
            <a:r>
              <a:rPr lang="en-US" dirty="0"/>
              <a:t> day, he </a:t>
            </a:r>
            <a:r>
              <a:rPr lang="en-US" b="1" u="sng" dirty="0"/>
              <a:t>accessed</a:t>
            </a:r>
            <a:r>
              <a:rPr lang="en-US" dirty="0"/>
              <a:t> the file, so the file is </a:t>
            </a:r>
            <a:r>
              <a:rPr lang="en-US" b="1" u="sng" dirty="0"/>
              <a:t>exempted</a:t>
            </a:r>
            <a:r>
              <a:rPr lang="en-US" dirty="0"/>
              <a:t> from purge at the end of first month. </a:t>
            </a:r>
          </a:p>
          <a:p>
            <a:r>
              <a:rPr lang="en-US" dirty="0"/>
              <a:t>Then, the entire </a:t>
            </a:r>
            <a:r>
              <a:rPr lang="en-US" b="1" u="sng" dirty="0"/>
              <a:t>experiments</a:t>
            </a:r>
            <a:r>
              <a:rPr lang="en-US" dirty="0"/>
              <a:t> lasts for longer than 30-days during which this file is not accessed, </a:t>
            </a:r>
          </a:p>
          <a:p>
            <a:r>
              <a:rPr lang="en-US" b="1" u="sng" dirty="0"/>
              <a:t>or the user was taking</a:t>
            </a:r>
            <a:r>
              <a:rPr lang="en-US" dirty="0"/>
              <a:t> care of other time-consuming governance or logistic activities </a:t>
            </a:r>
          </a:p>
          <a:p>
            <a:r>
              <a:rPr lang="en-US" dirty="0"/>
              <a:t>and was not able to access this file during the second month, </a:t>
            </a:r>
          </a:p>
          <a:p>
            <a:r>
              <a:rPr lang="en-US" dirty="0"/>
              <a:t>at the </a:t>
            </a:r>
            <a:r>
              <a:rPr lang="en-US" b="0" u="none" dirty="0"/>
              <a:t>end</a:t>
            </a:r>
            <a:r>
              <a:rPr lang="en-US" dirty="0"/>
              <a:t> of the second month, the file is </a:t>
            </a:r>
            <a:r>
              <a:rPr lang="en-US" b="1" u="sng" dirty="0"/>
              <a:t>purged</a:t>
            </a:r>
            <a:r>
              <a:rPr lang="en-US" dirty="0"/>
              <a:t>. </a:t>
            </a:r>
          </a:p>
          <a:p>
            <a:r>
              <a:rPr lang="en-US" dirty="0"/>
              <a:t>When it comes to the </a:t>
            </a:r>
            <a:r>
              <a:rPr lang="en-US" b="0" u="none" dirty="0"/>
              <a:t>third</a:t>
            </a:r>
            <a:r>
              <a:rPr lang="en-US" dirty="0"/>
              <a:t> month, the user gets back and try to access the file, </a:t>
            </a:r>
          </a:p>
          <a:p>
            <a:r>
              <a:rPr lang="en-US" dirty="0"/>
              <a:t>but the file is not </a:t>
            </a:r>
            <a:r>
              <a:rPr lang="en-US" b="1" u="sng" dirty="0"/>
              <a:t>there</a:t>
            </a:r>
            <a:r>
              <a:rPr lang="en-US" dirty="0"/>
              <a:t> and the user has to reload the file or regenerate the file due to such file miss, which is troublesome. Not to mention that, sometimes, there is no way to get the file back.</a:t>
            </a:r>
          </a:p>
          <a:p>
            <a:endParaRPr lang="en-US" dirty="0"/>
          </a:p>
          <a:p>
            <a:r>
              <a:rPr lang="en-US" b="1" u="sng" dirty="0"/>
              <a:t>In fact, such file miss happens very often. </a:t>
            </a:r>
            <a:r>
              <a:rPr lang="en-US" dirty="0"/>
              <a:t>We analyzed the logs from the previously decommissioned  Titan supercomputer at Oak Ridge Leadership Computing Facility, </a:t>
            </a:r>
            <a:r>
              <a:rPr lang="en-US" b="1" u="sng" dirty="0"/>
              <a:t>and we found </a:t>
            </a:r>
            <a:r>
              <a:rPr lang="en-US" dirty="0"/>
              <a:t>over the entire year of 2016, file miss occurs every month due to the ignorance of user dynamics in FLT data retention approach,  and for the same reason, there are 120 days when 1%-5% files are missing and 60 days when 5%-10% files are missing. </a:t>
            </a:r>
          </a:p>
          <a:p>
            <a:endParaRPr lang="en-US" dirty="0"/>
          </a:p>
        </p:txBody>
      </p:sp>
      <p:sp>
        <p:nvSpPr>
          <p:cNvPr id="4" name="Slide Number Placeholder 3"/>
          <p:cNvSpPr>
            <a:spLocks noGrp="1"/>
          </p:cNvSpPr>
          <p:nvPr>
            <p:ph type="sldNum" sz="quarter" idx="5"/>
          </p:nvPr>
        </p:nvSpPr>
        <p:spPr/>
        <p:txBody>
          <a:bodyPr/>
          <a:lstStyle/>
          <a:p>
            <a:fld id="{A2739DC3-4B74-BE4E-B67B-A7686D5D6C39}" type="slidenum">
              <a:rPr lang="en-US" smtClean="0"/>
              <a:t>6</a:t>
            </a:fld>
            <a:endParaRPr lang="en-US"/>
          </a:p>
        </p:txBody>
      </p:sp>
    </p:spTree>
    <p:extLst>
      <p:ext uri="{BB962C8B-B14F-4D97-AF65-F5344CB8AC3E}">
        <p14:creationId xmlns:p14="http://schemas.microsoft.com/office/powerpoint/2010/main" val="113140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b="1" u="sng" dirty="0"/>
              <a:t>We</a:t>
            </a:r>
            <a:r>
              <a:rPr lang="zh-CN" altLang="en-US" b="1" u="sng" dirty="0"/>
              <a:t> </a:t>
            </a:r>
            <a:r>
              <a:rPr lang="en-US" altLang="zh-CN" b="1" u="sng" dirty="0"/>
              <a:t>have</a:t>
            </a:r>
            <a:r>
              <a:rPr lang="zh-CN" altLang="en-US" b="1" u="sng" dirty="0"/>
              <a:t> </a:t>
            </a:r>
            <a:r>
              <a:rPr lang="en-US" altLang="zh-CN" b="1" u="sng" dirty="0"/>
              <a:t>also investigated</a:t>
            </a:r>
            <a:r>
              <a:rPr lang="zh-CN" altLang="en-US" dirty="0"/>
              <a:t> </a:t>
            </a:r>
            <a:r>
              <a:rPr lang="en-US" altLang="zh-CN" dirty="0"/>
              <a:t>the other two categories of data retention solutions. </a:t>
            </a:r>
          </a:p>
          <a:p>
            <a:r>
              <a:rPr lang="en-US" dirty="0"/>
              <a:t>One is called the value-based approach. It advocates that data retention should be performed according to the value of the file, which can be measured by various file-related metrics, like file size/ file type/ file age/ file access frequency, etc. </a:t>
            </a:r>
          </a:p>
          <a:p>
            <a:r>
              <a:rPr lang="en-US" dirty="0"/>
              <a:t>Since there is no consensus on the definition of file value, this approach suffers from its limited interoperability and it is not practical since it is complex for administrators to find the most appropriate definition of file value.</a:t>
            </a:r>
          </a:p>
          <a:p>
            <a:endParaRPr lang="en-US" dirty="0"/>
          </a:p>
          <a:p>
            <a:r>
              <a:rPr lang="en-US" b="1" u="sng" dirty="0"/>
              <a:t>The other approach is called ‘</a:t>
            </a:r>
            <a:r>
              <a:rPr lang="en-US" b="1" u="sng" dirty="0" err="1"/>
              <a:t>sractch</a:t>
            </a:r>
            <a:r>
              <a:rPr lang="en-US" b="1" u="sng" dirty="0"/>
              <a:t> as a cache’</a:t>
            </a:r>
          </a:p>
          <a:p>
            <a:r>
              <a:rPr lang="en-US" dirty="0"/>
              <a:t>In this approach, all applications are considered as the ‘processes’ in an operating system, and the files on scratch are considered to be data items in cache. The data is loaded to scratch before an application is scheduled to execute while being offloaded after the application finishes its execution. However, it is not practical because it significantly increases the complexity of job scheduling and the length of job execution.</a:t>
            </a:r>
          </a:p>
          <a:p>
            <a:endParaRPr lang="en-US" dirty="0"/>
          </a:p>
          <a:p>
            <a:endParaRPr lang="en-US" dirty="0"/>
          </a:p>
          <a:p>
            <a:r>
              <a:rPr lang="en-US" sz="1200" b="1" i="0" u="sng" strike="noStrike" kern="1200" dirty="0">
                <a:solidFill>
                  <a:schemeClr val="tx1"/>
                </a:solidFill>
                <a:effectLst/>
                <a:latin typeface="+mn-lt"/>
                <a:ea typeface="+mn-ea"/>
                <a:cs typeface="+mn-cs"/>
              </a:rPr>
              <a:t>Being aware of the limitations we observed from the current practical FLT data retention method, </a:t>
            </a:r>
            <a:endParaRPr lang="en-US" b="1" u="sng" dirty="0"/>
          </a:p>
        </p:txBody>
      </p:sp>
      <p:sp>
        <p:nvSpPr>
          <p:cNvPr id="4" name="Slide Number Placeholder 3"/>
          <p:cNvSpPr>
            <a:spLocks noGrp="1"/>
          </p:cNvSpPr>
          <p:nvPr>
            <p:ph type="sldNum" sz="quarter" idx="5"/>
          </p:nvPr>
        </p:nvSpPr>
        <p:spPr/>
        <p:txBody>
          <a:bodyPr/>
          <a:lstStyle/>
          <a:p>
            <a:fld id="{A2739DC3-4B74-BE4E-B67B-A7686D5D6C39}" type="slidenum">
              <a:rPr lang="en-US" smtClean="0"/>
              <a:t>7</a:t>
            </a:fld>
            <a:endParaRPr lang="en-US"/>
          </a:p>
        </p:txBody>
      </p:sp>
    </p:spTree>
    <p:extLst>
      <p:ext uri="{BB962C8B-B14F-4D97-AF65-F5344CB8AC3E}">
        <p14:creationId xmlns:p14="http://schemas.microsoft.com/office/powerpoint/2010/main" val="3298938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Being aware of the limitations we observed from the current practical FLT data retention method, </a:t>
            </a:r>
          </a:p>
          <a:p>
            <a:r>
              <a:rPr lang="en-US" sz="1200" b="0" i="0" u="none" strike="noStrike" kern="1200" dirty="0">
                <a:solidFill>
                  <a:schemeClr val="tx1"/>
                </a:solidFill>
                <a:effectLst/>
                <a:latin typeface="+mn-lt"/>
                <a:ea typeface="+mn-ea"/>
                <a:cs typeface="+mn-cs"/>
              </a:rPr>
              <a:t>we </a:t>
            </a:r>
            <a:r>
              <a:rPr lang="en-US" sz="1200" b="1" i="0" u="sng" strike="noStrike" kern="1200" dirty="0">
                <a:solidFill>
                  <a:schemeClr val="tx1"/>
                </a:solidFill>
                <a:effectLst/>
                <a:latin typeface="+mn-lt"/>
                <a:ea typeface="+mn-ea"/>
                <a:cs typeface="+mn-cs"/>
              </a:rPr>
              <a:t>envision</a:t>
            </a:r>
            <a:r>
              <a:rPr lang="en-US" sz="1200" b="0" i="0" u="none" strike="noStrike" kern="1200" dirty="0">
                <a:solidFill>
                  <a:schemeClr val="tx1"/>
                </a:solidFill>
                <a:effectLst/>
                <a:latin typeface="+mn-lt"/>
                <a:ea typeface="+mn-ea"/>
                <a:cs typeface="+mn-cs"/>
              </a:rPr>
              <a:t> that a better data retention solution should consider the file availability to the active users as well as the overall utilization of HPC systems towards fruitful outcomes.</a:t>
            </a:r>
            <a:r>
              <a:rPr lang="zh-CN" altLang="en-US" sz="1200" b="0" i="0" u="none" strike="noStrike" kern="1200" dirty="0">
                <a:solidFill>
                  <a:schemeClr val="tx1"/>
                </a:solidFill>
                <a:effectLst/>
                <a:latin typeface="+mn-lt"/>
                <a:ea typeface="+mn-ea"/>
                <a:cs typeface="+mn-cs"/>
              </a:rPr>
              <a:t> </a:t>
            </a:r>
            <a:endParaRPr lang="en-US" altLang="zh-CN" sz="1200" b="0" i="0" u="none" strike="noStrike" kern="1200" dirty="0">
              <a:solidFill>
                <a:schemeClr val="tx1"/>
              </a:solidFill>
              <a:effectLst/>
              <a:latin typeface="+mn-lt"/>
              <a:ea typeface="+mn-ea"/>
              <a:cs typeface="+mn-cs"/>
            </a:endParaRPr>
          </a:p>
          <a:p>
            <a:endParaRPr lang="en-US" altLang="zh-CN" sz="1200" b="0" i="0" u="none" strike="noStrike" kern="1200" dirty="0">
              <a:solidFill>
                <a:schemeClr val="tx1"/>
              </a:solidFill>
              <a:effectLst/>
              <a:latin typeface="+mn-lt"/>
              <a:ea typeface="+mn-ea"/>
              <a:cs typeface="+mn-cs"/>
            </a:endParaRPr>
          </a:p>
          <a:p>
            <a:r>
              <a:rPr lang="en-US" altLang="zh-CN" sz="1200" b="0" i="0" u="none" strike="noStrike" kern="1200" dirty="0">
                <a:solidFill>
                  <a:schemeClr val="tx1"/>
                </a:solidFill>
                <a:effectLst/>
                <a:latin typeface="+mn-lt"/>
                <a:ea typeface="+mn-ea"/>
                <a:cs typeface="+mn-cs"/>
              </a:rPr>
              <a:t>Essentially,</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we</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think</a:t>
            </a:r>
            <a:r>
              <a:rPr lang="zh-CN" altLang="en-US" sz="1200" b="0" i="0" u="none" strike="noStrike" kern="1200" dirty="0">
                <a:solidFill>
                  <a:schemeClr val="tx1"/>
                </a:solidFill>
                <a:effectLst/>
                <a:latin typeface="+mn-lt"/>
                <a:ea typeface="+mn-ea"/>
                <a:cs typeface="+mn-cs"/>
              </a:rPr>
              <a:t> </a:t>
            </a:r>
            <a:r>
              <a:rPr lang="en-US" altLang="zh-CN" sz="1200" b="0" i="0" u="none" strike="noStrike" kern="1200" dirty="0">
                <a:solidFill>
                  <a:schemeClr val="tx1"/>
                </a:solidFill>
                <a:effectLst/>
                <a:latin typeface="+mn-lt"/>
                <a:ea typeface="+mn-ea"/>
                <a:cs typeface="+mn-cs"/>
              </a:rPr>
              <a:t>that</a:t>
            </a:r>
            <a:r>
              <a:rPr lang="zh-CN" alt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the activeness of users should be well considered in the data retention solution.</a:t>
            </a:r>
          </a:p>
          <a:p>
            <a:endParaRPr lang="en-US" sz="1200" b="0" i="0" u="none" strike="noStrike" kern="1200" dirty="0">
              <a:solidFill>
                <a:schemeClr val="tx1"/>
              </a:solidFill>
              <a:effectLst/>
              <a:latin typeface="+mn-lt"/>
              <a:ea typeface="+mn-ea"/>
              <a:cs typeface="+mn-cs"/>
            </a:endParaRPr>
          </a:p>
          <a:p>
            <a:r>
              <a:rPr lang="en-US" sz="1200" b="1" i="0" u="sng" strike="noStrike" kern="1200" dirty="0">
                <a:solidFill>
                  <a:schemeClr val="tx1"/>
                </a:solidFill>
                <a:effectLst/>
                <a:latin typeface="+mn-lt"/>
                <a:ea typeface="+mn-ea"/>
                <a:cs typeface="+mn-cs"/>
              </a:rPr>
              <a:t> In addition,</a:t>
            </a:r>
            <a:r>
              <a:rPr lang="en-US" sz="1200" b="0" i="0" u="none" strike="noStrike" kern="1200" dirty="0">
                <a:solidFill>
                  <a:schemeClr val="tx1"/>
                </a:solidFill>
                <a:effectLst/>
                <a:latin typeface="+mn-lt"/>
                <a:ea typeface="+mn-ea"/>
                <a:cs typeface="+mn-cs"/>
              </a:rPr>
              <a:t> such a data retention solution should be able to integrate with the current data management practices in an automated fashion and does not require extensive tuning or training efforts from system administrators. </a:t>
            </a:r>
          </a:p>
          <a:p>
            <a:r>
              <a:rPr lang="en-US" sz="1200" b="0" i="0" u="none" strike="noStrike" kern="1200" dirty="0">
                <a:solidFill>
                  <a:schemeClr val="tx1"/>
                </a:solidFill>
                <a:effectLst/>
                <a:latin typeface="+mn-lt"/>
                <a:ea typeface="+mn-ea"/>
                <a:cs typeface="+mn-cs"/>
              </a:rPr>
              <a:t>Meanwhile, the solution should be efficient so that the purge decision can be made in a timely manner without taking a </a:t>
            </a:r>
            <a:r>
              <a:rPr lang="en-US" sz="1200" b="0" i="0" u="none" strike="noStrike" kern="1200" dirty="0" err="1">
                <a:solidFill>
                  <a:schemeClr val="tx1"/>
                </a:solidFill>
                <a:effectLst/>
                <a:latin typeface="+mn-lt"/>
                <a:ea typeface="+mn-ea"/>
                <a:cs typeface="+mn-cs"/>
              </a:rPr>
              <a:t>signficant</a:t>
            </a:r>
            <a:r>
              <a:rPr lang="en-US" sz="1200" b="0" i="0" u="none" strike="noStrike" kern="1200" dirty="0">
                <a:solidFill>
                  <a:schemeClr val="tx1"/>
                </a:solidFill>
                <a:effectLst/>
                <a:latin typeface="+mn-lt"/>
                <a:ea typeface="+mn-ea"/>
                <a:cs typeface="+mn-cs"/>
              </a:rPr>
              <a:t> amount of memory.</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Therefore, we introduce a novel activeness-based data retention solution, named </a:t>
            </a:r>
            <a:r>
              <a:rPr lang="en-US" sz="1200" b="1" i="0" u="sng" strike="noStrike" kern="1200" dirty="0" err="1">
                <a:solidFill>
                  <a:schemeClr val="tx1"/>
                </a:solidFill>
                <a:effectLst/>
                <a:latin typeface="+mn-lt"/>
                <a:ea typeface="+mn-ea"/>
                <a:cs typeface="+mn-cs"/>
              </a:rPr>
              <a:t>ActiveDR</a:t>
            </a:r>
            <a:r>
              <a:rPr lang="en-US" sz="1200" b="1" i="0" u="sng"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in short, to address the limitations of FLT and to meet data retention needs in HPC systems</a:t>
            </a:r>
            <a:r>
              <a:rPr lang="en-US" altLang="zh-CN" sz="1200" b="0" i="0" u="none" strike="noStrike" kern="1200" dirty="0">
                <a:solidFill>
                  <a:schemeClr val="tx1"/>
                </a:solidFill>
                <a:effectLst/>
                <a:latin typeface="+mn-lt"/>
                <a:ea typeface="+mn-ea"/>
                <a:cs typeface="+mn-cs"/>
              </a:rPr>
              <a:t>.</a:t>
            </a:r>
          </a:p>
          <a:p>
            <a:endParaRPr lang="en-US" altLang="zh-CN" sz="1200" b="0" i="0" u="none" strike="noStrike" kern="1200" dirty="0">
              <a:solidFill>
                <a:schemeClr val="tx1"/>
              </a:solidFill>
              <a:effectLst/>
              <a:latin typeface="+mn-lt"/>
              <a:ea typeface="+mn-ea"/>
              <a:cs typeface="+mn-cs"/>
            </a:endParaRPr>
          </a:p>
          <a:p>
            <a:r>
              <a:rPr lang="en-US" altLang="zh-CN" sz="1200" b="0" i="0" u="none" strike="noStrike" kern="1200" dirty="0">
                <a:solidFill>
                  <a:schemeClr val="tx1"/>
                </a:solidFill>
                <a:effectLst/>
                <a:latin typeface="+mn-lt"/>
                <a:ea typeface="+mn-ea"/>
                <a:cs typeface="+mn-cs"/>
              </a:rPr>
              <a:t>Basically, </a:t>
            </a:r>
            <a:r>
              <a:rPr lang="en-US" altLang="zh-CN" sz="1200" b="0" i="0" u="none" strike="noStrike" kern="1200" dirty="0" err="1">
                <a:solidFill>
                  <a:schemeClr val="tx1"/>
                </a:solidFill>
                <a:effectLst/>
                <a:latin typeface="+mn-lt"/>
                <a:ea typeface="+mn-ea"/>
                <a:cs typeface="+mn-cs"/>
              </a:rPr>
              <a:t>ActiveDR</a:t>
            </a:r>
            <a:r>
              <a:rPr lang="en-US" altLang="zh-CN" sz="1200" b="0" i="0" u="none" strike="noStrike" kern="1200" dirty="0">
                <a:solidFill>
                  <a:schemeClr val="tx1"/>
                </a:solidFill>
                <a:effectLst/>
                <a:latin typeface="+mn-lt"/>
                <a:ea typeface="+mn-ea"/>
                <a:cs typeface="+mn-cs"/>
              </a:rPr>
              <a:t> contains a</a:t>
            </a:r>
            <a:r>
              <a:rPr lang="en-US" altLang="zh-CN" sz="1200" b="0" i="0" u="sng" strike="noStrike" kern="1200" dirty="0">
                <a:solidFill>
                  <a:schemeClr val="tx1"/>
                </a:solidFill>
                <a:effectLst/>
                <a:latin typeface="+mn-lt"/>
                <a:ea typeface="+mn-ea"/>
                <a:cs typeface="+mn-cs"/>
              </a:rPr>
              <a:t> </a:t>
            </a:r>
            <a:r>
              <a:rPr lang="en-US" altLang="zh-CN" sz="1200" b="1" i="0" u="sng" strike="noStrike" kern="1200" dirty="0">
                <a:solidFill>
                  <a:schemeClr val="tx1"/>
                </a:solidFill>
                <a:effectLst/>
                <a:latin typeface="+mn-lt"/>
                <a:ea typeface="+mn-ea"/>
                <a:cs typeface="+mn-cs"/>
              </a:rPr>
              <a:t>user-activeness evaluation module</a:t>
            </a:r>
            <a:r>
              <a:rPr lang="en-US" altLang="zh-CN" sz="1200" b="0" i="0" u="none" strike="noStrike" kern="1200" dirty="0">
                <a:solidFill>
                  <a:schemeClr val="tx1"/>
                </a:solidFill>
                <a:effectLst/>
                <a:latin typeface="+mn-lt"/>
                <a:ea typeface="+mn-ea"/>
                <a:cs typeface="+mn-cs"/>
              </a:rPr>
              <a:t>, </a:t>
            </a:r>
          </a:p>
          <a:p>
            <a:r>
              <a:rPr lang="en-US" altLang="zh-CN" sz="1200" b="0" i="0" u="none" strike="noStrike" kern="1200" dirty="0">
                <a:solidFill>
                  <a:schemeClr val="tx1"/>
                </a:solidFill>
                <a:effectLst/>
                <a:latin typeface="+mn-lt"/>
                <a:ea typeface="+mn-ea"/>
                <a:cs typeface="+mn-cs"/>
              </a:rPr>
              <a:t>in which each </a:t>
            </a:r>
            <a:r>
              <a:rPr lang="en-US" altLang="zh-CN" sz="1200" b="1" i="0" u="sng" strike="noStrike" kern="1200" dirty="0">
                <a:solidFill>
                  <a:schemeClr val="tx1"/>
                </a:solidFill>
                <a:effectLst/>
                <a:latin typeface="+mn-lt"/>
                <a:ea typeface="+mn-ea"/>
                <a:cs typeface="+mn-cs"/>
              </a:rPr>
              <a:t>user’s activities </a:t>
            </a:r>
            <a:r>
              <a:rPr lang="en-US" altLang="zh-CN" sz="1200" b="0" i="0" u="none" strike="noStrike" kern="1200" dirty="0">
                <a:solidFill>
                  <a:schemeClr val="tx1"/>
                </a:solidFill>
                <a:effectLst/>
                <a:latin typeface="+mn-lt"/>
                <a:ea typeface="+mn-ea"/>
                <a:cs typeface="+mn-cs"/>
              </a:rPr>
              <a:t>are used to calculate a user activeness rank. </a:t>
            </a:r>
          </a:p>
          <a:p>
            <a:r>
              <a:rPr lang="en-US" altLang="zh-CN" sz="1200" b="0" i="0" u="none" strike="noStrike" kern="1200" dirty="0">
                <a:solidFill>
                  <a:schemeClr val="tx1"/>
                </a:solidFill>
                <a:effectLst/>
                <a:latin typeface="+mn-lt"/>
                <a:ea typeface="+mn-ea"/>
                <a:cs typeface="+mn-cs"/>
              </a:rPr>
              <a:t>And we consider </a:t>
            </a:r>
            <a:r>
              <a:rPr lang="en-US" altLang="zh-CN" sz="1200" b="1" i="0" u="sng" strike="noStrike" kern="1200" dirty="0">
                <a:solidFill>
                  <a:schemeClr val="tx1"/>
                </a:solidFill>
                <a:effectLst/>
                <a:latin typeface="+mn-lt"/>
                <a:ea typeface="+mn-ea"/>
                <a:cs typeface="+mn-cs"/>
              </a:rPr>
              <a:t>two types of </a:t>
            </a:r>
            <a:r>
              <a:rPr lang="en-US" altLang="zh-CN" sz="1200" b="0" i="0" u="none" strike="noStrike" kern="1200" dirty="0">
                <a:solidFill>
                  <a:schemeClr val="tx1"/>
                </a:solidFill>
                <a:effectLst/>
                <a:latin typeface="+mn-lt"/>
                <a:ea typeface="+mn-ea"/>
                <a:cs typeface="+mn-cs"/>
              </a:rPr>
              <a:t>activities, the operation activities and outcome activities. For each of them, we only need to know  the starting time and the impact. </a:t>
            </a:r>
          </a:p>
          <a:p>
            <a:endParaRPr lang="en-US" altLang="zh-CN" sz="1200" b="0" i="0" u="none" strike="noStrike" kern="1200" dirty="0">
              <a:solidFill>
                <a:schemeClr val="tx1"/>
              </a:solidFill>
              <a:effectLst/>
              <a:latin typeface="+mn-lt"/>
              <a:ea typeface="+mn-ea"/>
              <a:cs typeface="+mn-cs"/>
            </a:endParaRPr>
          </a:p>
          <a:p>
            <a:r>
              <a:rPr lang="en-US" altLang="zh-CN" sz="1200" b="1" i="0" u="sng" strike="noStrike" kern="1200" dirty="0">
                <a:solidFill>
                  <a:schemeClr val="tx1"/>
                </a:solidFill>
                <a:effectLst/>
                <a:latin typeface="+mn-lt"/>
                <a:ea typeface="+mn-ea"/>
                <a:cs typeface="+mn-cs"/>
              </a:rPr>
              <a:t>Then, there is the user classification </a:t>
            </a:r>
            <a:r>
              <a:rPr lang="en-US" altLang="zh-CN" sz="1200" b="0" i="0" u="none" strike="noStrike" kern="1200" dirty="0">
                <a:solidFill>
                  <a:schemeClr val="tx1"/>
                </a:solidFill>
                <a:effectLst/>
                <a:latin typeface="+mn-lt"/>
                <a:ea typeface="+mn-ea"/>
                <a:cs typeface="+mn-cs"/>
              </a:rPr>
              <a:t>module, </a:t>
            </a:r>
            <a:r>
              <a:rPr lang="en-US" altLang="zh-CN" sz="1200" b="1" i="0" u="sng" strike="noStrike" kern="1200" dirty="0">
                <a:solidFill>
                  <a:schemeClr val="tx1"/>
                </a:solidFill>
                <a:effectLst/>
                <a:latin typeface="+mn-lt"/>
                <a:ea typeface="+mn-ea"/>
                <a:cs typeface="+mn-cs"/>
              </a:rPr>
              <a:t>where, the users are categorized</a:t>
            </a:r>
            <a:r>
              <a:rPr lang="en-US" altLang="zh-CN" sz="1200" b="0" i="0" u="none" strike="noStrike" kern="1200" dirty="0">
                <a:solidFill>
                  <a:schemeClr val="tx1"/>
                </a:solidFill>
                <a:effectLst/>
                <a:latin typeface="+mn-lt"/>
                <a:ea typeface="+mn-ea"/>
                <a:cs typeface="+mn-cs"/>
              </a:rPr>
              <a:t> into 4 groups by their activeness rank,</a:t>
            </a:r>
            <a:r>
              <a:rPr lang="en-US" altLang="zh-CN" sz="1200" b="1" i="0" u="sng" strike="noStrike" kern="1200" dirty="0">
                <a:solidFill>
                  <a:schemeClr val="tx1"/>
                </a:solidFill>
                <a:effectLst/>
                <a:latin typeface="+mn-lt"/>
                <a:ea typeface="+mn-ea"/>
                <a:cs typeface="+mn-cs"/>
              </a:rPr>
              <a:t> like operation</a:t>
            </a:r>
            <a:r>
              <a:rPr lang="en-US" altLang="zh-CN" sz="1200" b="0" i="0" u="none" strike="noStrike" kern="1200" dirty="0">
                <a:solidFill>
                  <a:schemeClr val="tx1"/>
                </a:solidFill>
                <a:effectLst/>
                <a:latin typeface="+mn-lt"/>
                <a:ea typeface="+mn-ea"/>
                <a:cs typeface="+mn-cs"/>
              </a:rPr>
              <a:t> active only users, outcome active only users, the both active users,, and both inactive users. </a:t>
            </a:r>
          </a:p>
          <a:p>
            <a:endParaRPr lang="en-US" altLang="zh-CN" sz="1200" b="0" i="0" u="none" strike="noStrike" kern="1200" dirty="0">
              <a:solidFill>
                <a:schemeClr val="tx1"/>
              </a:solidFill>
              <a:effectLst/>
              <a:latin typeface="+mn-lt"/>
              <a:ea typeface="+mn-ea"/>
              <a:cs typeface="+mn-cs"/>
            </a:endParaRPr>
          </a:p>
          <a:p>
            <a:r>
              <a:rPr lang="en-US" altLang="zh-CN" sz="1200" b="1" i="0" u="sng" strike="noStrike" kern="1200" dirty="0">
                <a:solidFill>
                  <a:schemeClr val="tx1"/>
                </a:solidFill>
                <a:effectLst/>
                <a:latin typeface="+mn-lt"/>
                <a:ea typeface="+mn-ea"/>
                <a:cs typeface="+mn-cs"/>
              </a:rPr>
              <a:t>Finally, </a:t>
            </a:r>
            <a:r>
              <a:rPr lang="en-US" altLang="zh-CN" sz="1200" b="0" i="0" u="none" strike="noStrike" kern="1200" dirty="0">
                <a:solidFill>
                  <a:schemeClr val="tx1"/>
                </a:solidFill>
                <a:effectLst/>
                <a:latin typeface="+mn-lt"/>
                <a:ea typeface="+mn-ea"/>
                <a:cs typeface="+mn-cs"/>
              </a:rPr>
              <a:t> in the data retention module, the files get scanned while the file lifetime are dynamically adjusted according to the users’ activeness rank, the purge decisions are made on the fly. Also our data retention module considers the purge exceptions like the admin-enforced file reservation requests.</a:t>
            </a:r>
          </a:p>
          <a:p>
            <a:endParaRPr lang="en-US" altLang="zh-CN" sz="1200" b="0" i="0" u="none" strike="noStrike" kern="1200" dirty="0">
              <a:solidFill>
                <a:schemeClr val="tx1"/>
              </a:solidFill>
              <a:effectLst/>
              <a:latin typeface="+mn-lt"/>
              <a:ea typeface="+mn-ea"/>
              <a:cs typeface="+mn-cs"/>
            </a:endParaRPr>
          </a:p>
          <a:p>
            <a:r>
              <a:rPr lang="en-US" altLang="zh-CN" sz="1200" b="1" i="0" u="sng" strike="noStrike" kern="1200" dirty="0">
                <a:solidFill>
                  <a:schemeClr val="tx1"/>
                </a:solidFill>
                <a:effectLst/>
                <a:latin typeface="+mn-lt"/>
                <a:ea typeface="+mn-ea"/>
                <a:cs typeface="+mn-cs"/>
              </a:rPr>
              <a:t>Now, let’s take a closer look at these modules</a:t>
            </a:r>
          </a:p>
          <a:p>
            <a:endParaRPr lang="en-US" dirty="0"/>
          </a:p>
        </p:txBody>
      </p:sp>
      <p:sp>
        <p:nvSpPr>
          <p:cNvPr id="4" name="Slide Number Placeholder 3"/>
          <p:cNvSpPr>
            <a:spLocks noGrp="1"/>
          </p:cNvSpPr>
          <p:nvPr>
            <p:ph type="sldNum" sz="quarter" idx="5"/>
          </p:nvPr>
        </p:nvSpPr>
        <p:spPr/>
        <p:txBody>
          <a:bodyPr/>
          <a:lstStyle/>
          <a:p>
            <a:fld id="{A2739DC3-4B74-BE4E-B67B-A7686D5D6C39}" type="slidenum">
              <a:rPr lang="en-US" smtClean="0"/>
              <a:t>8</a:t>
            </a:fld>
            <a:endParaRPr lang="en-US"/>
          </a:p>
        </p:txBody>
      </p:sp>
    </p:spTree>
    <p:extLst>
      <p:ext uri="{BB962C8B-B14F-4D97-AF65-F5344CB8AC3E}">
        <p14:creationId xmlns:p14="http://schemas.microsoft.com/office/powerpoint/2010/main" val="33921333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For activeness evaluation, </a:t>
            </a:r>
          </a:p>
          <a:p>
            <a:r>
              <a:rPr lang="en-US" sz="1200" b="1" i="0" u="sng" strike="noStrike" kern="1200" dirty="0">
                <a:solidFill>
                  <a:schemeClr val="tx1"/>
                </a:solidFill>
                <a:effectLst/>
                <a:latin typeface="+mn-lt"/>
                <a:ea typeface="+mn-ea"/>
                <a:cs typeface="+mn-cs"/>
              </a:rPr>
              <a:t>To capture</a:t>
            </a:r>
            <a:r>
              <a:rPr lang="en-US" sz="1200" b="0" i="0" u="none" strike="noStrike" kern="1200" dirty="0">
                <a:solidFill>
                  <a:schemeClr val="tx1"/>
                </a:solidFill>
                <a:effectLst/>
                <a:latin typeface="+mn-lt"/>
                <a:ea typeface="+mn-ea"/>
                <a:cs typeface="+mn-cs"/>
              </a:rPr>
              <a:t> the mutual impact between users’ ac-</a:t>
            </a:r>
            <a:r>
              <a:rPr lang="en-US" sz="1200" b="0" i="0" u="none" strike="noStrike" kern="1200" dirty="0" err="1">
                <a:solidFill>
                  <a:schemeClr val="tx1"/>
                </a:solidFill>
                <a:effectLst/>
                <a:latin typeface="+mn-lt"/>
                <a:ea typeface="+mn-ea"/>
                <a:cs typeface="+mn-cs"/>
              </a:rPr>
              <a:t>tivities</a:t>
            </a:r>
            <a:r>
              <a:rPr lang="en-US" sz="1200" b="0" i="0" u="none" strike="noStrike" kern="1200" dirty="0">
                <a:solidFill>
                  <a:schemeClr val="tx1"/>
                </a:solidFill>
                <a:effectLst/>
                <a:latin typeface="+mn-lt"/>
                <a:ea typeface="+mn-ea"/>
                <a:cs typeface="+mn-cs"/>
              </a:rPr>
              <a:t> and file accesses, we consider the data retention problem from a novel activeness-based perspective where users’ activities</a:t>
            </a:r>
            <a:r>
              <a:rPr lang="zh-CN" alt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are categorized into two dimensions: operations</a:t>
            </a:r>
            <a:r>
              <a:rPr lang="zh-CN" alt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and</a:t>
            </a:r>
            <a:r>
              <a:rPr lang="zh-CN" alt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outcomes. </a:t>
            </a:r>
          </a:p>
          <a:p>
            <a:endParaRPr lang="en-US" sz="1200" b="0" i="0" u="none" strike="noStrike" kern="1200" dirty="0">
              <a:solidFill>
                <a:schemeClr val="tx1"/>
              </a:solidFill>
              <a:effectLst/>
              <a:latin typeface="+mn-lt"/>
              <a:ea typeface="+mn-ea"/>
              <a:cs typeface="+mn-cs"/>
            </a:endParaRPr>
          </a:p>
          <a:p>
            <a:r>
              <a:rPr lang="en-US" altLang="zh-CN" sz="1200" b="0" i="0" u="none" strike="noStrike" kern="1200" dirty="0">
                <a:solidFill>
                  <a:schemeClr val="tx1"/>
                </a:solidFill>
                <a:effectLst/>
                <a:latin typeface="+mn-lt"/>
                <a:ea typeface="+mn-ea"/>
                <a:cs typeface="+mn-cs"/>
              </a:rPr>
              <a:t>Our</a:t>
            </a:r>
            <a:r>
              <a:rPr lang="zh-CN" alt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denition</a:t>
            </a:r>
            <a:r>
              <a:rPr lang="en-US" sz="1200" b="0" i="0" u="none" strike="noStrike" kern="1200" dirty="0">
                <a:solidFill>
                  <a:schemeClr val="tx1"/>
                </a:solidFill>
                <a:effectLst/>
                <a:latin typeface="+mn-lt"/>
                <a:ea typeface="+mn-ea"/>
                <a:cs typeface="+mn-cs"/>
              </a:rPr>
              <a:t> of an</a:t>
            </a:r>
            <a:r>
              <a:rPr lang="zh-CN" alt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operation</a:t>
            </a:r>
            <a:r>
              <a:rPr lang="zh-CN" alt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applies to a wide range of user activities</a:t>
            </a:r>
            <a:r>
              <a:rPr lang="zh-CN" alt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performed on the system, as shown in the table.  These operations</a:t>
            </a:r>
            <a:r>
              <a:rPr lang="zh-CN" alt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reflect the activeness of users and thus change the priorities in the</a:t>
            </a:r>
            <a:r>
              <a:rPr lang="zh-CN" alt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data retention process. Likewise, an</a:t>
            </a:r>
            <a:r>
              <a:rPr lang="zh-CN" alt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outcome</a:t>
            </a:r>
            <a:r>
              <a:rPr lang="zh-CN" alt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refers to an accomplishment users have achieved by using the HPC system, or, in other words, what the users produce or generate after performing the</a:t>
            </a:r>
            <a:r>
              <a:rPr lang="zh-CN" alt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operations on the system (examples are also shown in the table). </a:t>
            </a:r>
          </a:p>
          <a:p>
            <a:endParaRPr lang="en-US" sz="1200" b="0" i="0" u="none" strike="noStrike" kern="1200" dirty="0">
              <a:solidFill>
                <a:schemeClr val="tx1"/>
              </a:solidFill>
              <a:effectLst/>
              <a:latin typeface="+mn-lt"/>
              <a:ea typeface="+mn-ea"/>
              <a:cs typeface="+mn-cs"/>
            </a:endParaRPr>
          </a:p>
          <a:p>
            <a:r>
              <a:rPr lang="en-US" sz="1200" b="1" i="0" u="sng" strike="noStrike" kern="1200" dirty="0">
                <a:solidFill>
                  <a:schemeClr val="tx1"/>
                </a:solidFill>
                <a:effectLst/>
                <a:latin typeface="+mn-lt"/>
                <a:ea typeface="+mn-ea"/>
                <a:cs typeface="+mn-cs"/>
              </a:rPr>
              <a:t>The</a:t>
            </a:r>
            <a:r>
              <a:rPr lang="zh-CN" altLang="en-US" sz="1200" b="1" i="0" u="sng" strike="noStrike" kern="1200" dirty="0">
                <a:solidFill>
                  <a:schemeClr val="tx1"/>
                </a:solidFill>
                <a:effectLst/>
                <a:latin typeface="+mn-lt"/>
                <a:ea typeface="+mn-ea"/>
                <a:cs typeface="+mn-cs"/>
              </a:rPr>
              <a:t> </a:t>
            </a:r>
            <a:r>
              <a:rPr lang="en-US" sz="1200" b="1" i="0" u="sng" strike="noStrike" kern="1200" dirty="0">
                <a:solidFill>
                  <a:schemeClr val="tx1"/>
                </a:solidFill>
                <a:effectLst/>
                <a:latin typeface="+mn-lt"/>
                <a:ea typeface="+mn-ea"/>
                <a:cs typeface="+mn-cs"/>
              </a:rPr>
              <a:t>consideration of operation</a:t>
            </a:r>
            <a:r>
              <a:rPr lang="en-US" sz="1200" b="0" i="0" u="none" strike="noStrike" kern="1200" dirty="0">
                <a:solidFill>
                  <a:schemeClr val="tx1"/>
                </a:solidFill>
                <a:effectLst/>
                <a:latin typeface="+mn-lt"/>
                <a:ea typeface="+mn-ea"/>
                <a:cs typeface="+mn-cs"/>
              </a:rPr>
              <a:t> and outcome activities is the hallmark</a:t>
            </a:r>
            <a:r>
              <a:rPr lang="zh-CN" alt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of the activeness-based perspective. It ensures the fairness of user</a:t>
            </a:r>
            <a:r>
              <a:rPr lang="zh-CN" altLang="en-US" sz="1200" b="0"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activeness evaluation and prevents the “periodic-file-touch” tricks.</a:t>
            </a:r>
            <a:r>
              <a:rPr lang="zh-CN" altLang="en-US" sz="1200" b="0" i="0" u="none" strike="noStrike" kern="1200" dirty="0">
                <a:solidFill>
                  <a:schemeClr val="tx1"/>
                </a:solidFill>
                <a:effectLst/>
                <a:latin typeface="+mn-lt"/>
                <a:ea typeface="+mn-ea"/>
                <a:cs typeface="+mn-cs"/>
              </a:rPr>
              <a:t> </a:t>
            </a:r>
            <a:endParaRPr lang="en-US" altLang="zh-CN" sz="1200" b="0" i="0" u="none" strike="noStrike"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Since many HPC facilities do keep track of (or, at least are consider-</a:t>
            </a:r>
            <a:r>
              <a:rPr lang="en-US" sz="1200" b="0" i="0" u="none" strike="noStrike" kern="1200" dirty="0" err="1">
                <a:solidFill>
                  <a:schemeClr val="tx1"/>
                </a:solidFill>
                <a:effectLst/>
                <a:latin typeface="+mn-lt"/>
                <a:ea typeface="+mn-ea"/>
                <a:cs typeface="+mn-cs"/>
              </a:rPr>
              <a:t>ing</a:t>
            </a:r>
            <a:r>
              <a:rPr lang="en-US" sz="1200" b="0" i="0" u="none" strike="noStrike" kern="1200" dirty="0">
                <a:solidFill>
                  <a:schemeClr val="tx1"/>
                </a:solidFill>
                <a:effectLst/>
                <a:latin typeface="+mn-lt"/>
                <a:ea typeface="+mn-ea"/>
                <a:cs typeface="+mn-cs"/>
              </a:rPr>
              <a:t> tracking) user operations and outcomes [16,20,24,29,33,44],it is a fair assumption and feasible approach to include the consideration of operations and outcomes for the data retention solution</a:t>
            </a:r>
          </a:p>
        </p:txBody>
      </p:sp>
      <p:sp>
        <p:nvSpPr>
          <p:cNvPr id="4" name="Slide Number Placeholder 3"/>
          <p:cNvSpPr>
            <a:spLocks noGrp="1"/>
          </p:cNvSpPr>
          <p:nvPr>
            <p:ph type="sldNum" sz="quarter" idx="5"/>
          </p:nvPr>
        </p:nvSpPr>
        <p:spPr/>
        <p:txBody>
          <a:bodyPr/>
          <a:lstStyle/>
          <a:p>
            <a:fld id="{A2739DC3-4B74-BE4E-B67B-A7686D5D6C39}" type="slidenum">
              <a:rPr lang="en-US" smtClean="0"/>
              <a:t>9</a:t>
            </a:fld>
            <a:endParaRPr lang="en-US"/>
          </a:p>
        </p:txBody>
      </p:sp>
    </p:spTree>
    <p:extLst>
      <p:ext uri="{BB962C8B-B14F-4D97-AF65-F5344CB8AC3E}">
        <p14:creationId xmlns:p14="http://schemas.microsoft.com/office/powerpoint/2010/main" val="8832768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45E2855-73F8-C445-8C39-8D0CE5E5AA6D}" type="datetime1">
              <a:rPr lang="en-US" smtClean="0"/>
              <a:t>11/18/21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3267400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765C91-D354-9148-900A-94F3D7AAF505}" type="datetime1">
              <a:rPr lang="en-US" smtClean="0"/>
              <a:t>11/18/21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3045192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5DC1403-B076-BF4D-A217-5E2DD2FB0F0A}" type="datetime1">
              <a:rPr lang="en-US" smtClean="0"/>
              <a:t>11/18/21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783207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3E8B2B7-EDA8-854C-9879-1E27B76C6279}"/>
              </a:ext>
            </a:extLst>
          </p:cNvPr>
          <p:cNvSpPr>
            <a:spLocks noGrp="1"/>
          </p:cNvSpPr>
          <p:nvPr>
            <p:ph type="ctrTitle"/>
          </p:nvPr>
        </p:nvSpPr>
        <p:spPr>
          <a:xfrm>
            <a:off x="4992308" y="3331429"/>
            <a:ext cx="3137560" cy="724148"/>
          </a:xfrm>
        </p:spPr>
        <p:txBody>
          <a:bodyPr anchor="b">
            <a:normAutofit/>
          </a:bodyPr>
          <a:lstStyle>
            <a:lvl1pPr algn="l">
              <a:defRPr sz="1800" b="1" i="0" baseline="0">
                <a:solidFill>
                  <a:srgbClr val="F9F2ED"/>
                </a:solidFill>
              </a:defRPr>
            </a:lvl1pPr>
          </a:lstStyle>
          <a:p>
            <a:r>
              <a:rPr lang="en-US"/>
              <a:t>Click to edit Master title style</a:t>
            </a:r>
            <a:endParaRPr lang="en-US" dirty="0"/>
          </a:p>
        </p:txBody>
      </p:sp>
      <p:sp>
        <p:nvSpPr>
          <p:cNvPr id="8" name="Subtitle 2">
            <a:extLst>
              <a:ext uri="{FF2B5EF4-FFF2-40B4-BE49-F238E27FC236}">
                <a16:creationId xmlns:a16="http://schemas.microsoft.com/office/drawing/2014/main" id="{3D2509A1-366F-5C4F-B110-C8EEAC2AE4E9}"/>
              </a:ext>
            </a:extLst>
          </p:cNvPr>
          <p:cNvSpPr>
            <a:spLocks noGrp="1"/>
          </p:cNvSpPr>
          <p:nvPr>
            <p:ph type="subTitle" idx="1"/>
          </p:nvPr>
        </p:nvSpPr>
        <p:spPr>
          <a:xfrm>
            <a:off x="4992308" y="4087135"/>
            <a:ext cx="3137560" cy="336947"/>
          </a:xfrm>
        </p:spPr>
        <p:txBody>
          <a:bodyPr>
            <a:normAutofit/>
          </a:bodyPr>
          <a:lstStyle>
            <a:lvl1pPr marL="0" indent="0" algn="l">
              <a:buNone/>
              <a:defRPr sz="1200" baseline="0">
                <a:solidFill>
                  <a:srgbClr val="F9F2ED"/>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37625377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ext Slide">
    <p:bg>
      <p:bgPr>
        <a:solidFill>
          <a:srgbClr val="F9F2ED">
            <a:alpha val="57000"/>
          </a:srgbClr>
        </a:solidFill>
        <a:effectLst/>
      </p:bgPr>
    </p:bg>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7556EA58-CE62-A14C-A748-18BD6A9BCF5A}"/>
              </a:ext>
            </a:extLst>
          </p:cNvPr>
          <p:cNvSpPr>
            <a:spLocks noGrp="1"/>
          </p:cNvSpPr>
          <p:nvPr>
            <p:ph idx="1"/>
          </p:nvPr>
        </p:nvSpPr>
        <p:spPr>
          <a:xfrm>
            <a:off x="628650" y="1288257"/>
            <a:ext cx="7886700" cy="3344467"/>
          </a:xfrm>
        </p:spPr>
        <p:txBody>
          <a:bodyPr/>
          <a:lstStyle>
            <a:lvl1pPr>
              <a:defRPr sz="1650" baseline="0"/>
            </a:lvl1pPr>
            <a:lvl2pPr>
              <a:defRPr sz="1500" baseline="0"/>
            </a:lvl2pPr>
            <a:lvl3pPr>
              <a:defRPr sz="1350" baseline="0"/>
            </a:lvl3pPr>
            <a:lvl4pPr>
              <a:defRPr sz="11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itle 22">
            <a:extLst>
              <a:ext uri="{FF2B5EF4-FFF2-40B4-BE49-F238E27FC236}">
                <a16:creationId xmlns:a16="http://schemas.microsoft.com/office/drawing/2014/main" id="{316EBF12-E194-2946-A340-DE2CA119DA6C}"/>
              </a:ext>
            </a:extLst>
          </p:cNvPr>
          <p:cNvSpPr>
            <a:spLocks noGrp="1"/>
          </p:cNvSpPr>
          <p:nvPr>
            <p:ph type="title"/>
          </p:nvPr>
        </p:nvSpPr>
        <p:spPr>
          <a:xfrm>
            <a:off x="628650" y="722710"/>
            <a:ext cx="7886700" cy="357188"/>
          </a:xfrm>
        </p:spPr>
        <p:txBody>
          <a:bodyPr>
            <a:noAutofit/>
          </a:bodyPr>
          <a:lstStyle>
            <a:lvl1pPr>
              <a:defRPr sz="2400"/>
            </a:lvl1pPr>
          </a:lstStyle>
          <a:p>
            <a:r>
              <a:rPr lang="en-US" dirty="0"/>
              <a:t>Click to edit Master title style</a:t>
            </a:r>
          </a:p>
        </p:txBody>
      </p:sp>
      <p:pic>
        <p:nvPicPr>
          <p:cNvPr id="27" name="Picture 26">
            <a:extLst>
              <a:ext uri="{FF2B5EF4-FFF2-40B4-BE49-F238E27FC236}">
                <a16:creationId xmlns:a16="http://schemas.microsoft.com/office/drawing/2014/main" id="{C3220641-CC8E-6D48-8C14-9B98F26DA5DF}"/>
              </a:ext>
            </a:extLst>
          </p:cNvPr>
          <p:cNvPicPr>
            <a:picLocks noChangeAspect="1"/>
          </p:cNvPicPr>
          <p:nvPr/>
        </p:nvPicPr>
        <p:blipFill>
          <a:blip r:embed="rId2"/>
          <a:stretch>
            <a:fillRect/>
          </a:stretch>
        </p:blipFill>
        <p:spPr>
          <a:xfrm>
            <a:off x="0" y="0"/>
            <a:ext cx="9144000" cy="514350"/>
          </a:xfrm>
          <a:prstGeom prst="rect">
            <a:avLst/>
          </a:prstGeom>
        </p:spPr>
      </p:pic>
      <p:pic>
        <p:nvPicPr>
          <p:cNvPr id="5" name="Picture 4">
            <a:extLst>
              <a:ext uri="{FF2B5EF4-FFF2-40B4-BE49-F238E27FC236}">
                <a16:creationId xmlns:a16="http://schemas.microsoft.com/office/drawing/2014/main" id="{7CEDFF7B-0ADA-BC43-B656-470E4BFFA8B0}"/>
              </a:ext>
            </a:extLst>
          </p:cNvPr>
          <p:cNvPicPr>
            <a:picLocks noChangeAspect="1"/>
          </p:cNvPicPr>
          <p:nvPr userDrawn="1"/>
        </p:nvPicPr>
        <p:blipFill>
          <a:blip r:embed="rId2"/>
          <a:stretch>
            <a:fillRect/>
          </a:stretch>
        </p:blipFill>
        <p:spPr>
          <a:xfrm>
            <a:off x="0" y="0"/>
            <a:ext cx="9144000" cy="514350"/>
          </a:xfrm>
          <a:prstGeom prst="rect">
            <a:avLst/>
          </a:prstGeom>
        </p:spPr>
      </p:pic>
      <p:sp>
        <p:nvSpPr>
          <p:cNvPr id="3" name="TextBox 2">
            <a:extLst>
              <a:ext uri="{FF2B5EF4-FFF2-40B4-BE49-F238E27FC236}">
                <a16:creationId xmlns:a16="http://schemas.microsoft.com/office/drawing/2014/main" id="{EA60BC87-D85A-9343-B60B-C764C5FD8EA4}"/>
              </a:ext>
            </a:extLst>
          </p:cNvPr>
          <p:cNvSpPr txBox="1"/>
          <p:nvPr userDrawn="1"/>
        </p:nvSpPr>
        <p:spPr>
          <a:xfrm>
            <a:off x="8370277" y="4775982"/>
            <a:ext cx="457176" cy="369332"/>
          </a:xfrm>
          <a:prstGeom prst="rect">
            <a:avLst/>
          </a:prstGeom>
          <a:noFill/>
        </p:spPr>
        <p:txBody>
          <a:bodyPr wrap="none" rtlCol="0">
            <a:spAutoFit/>
          </a:bodyPr>
          <a:lstStyle/>
          <a:p>
            <a:fld id="{6EB7C487-D5A7-F54F-AD86-B04167C5F3A7}" type="slidenum">
              <a:rPr lang="en-US" smtClean="0"/>
              <a:t>‹#›</a:t>
            </a:fld>
            <a:endParaRPr lang="en-US" dirty="0"/>
          </a:p>
        </p:txBody>
      </p:sp>
    </p:spTree>
    <p:extLst>
      <p:ext uri="{BB962C8B-B14F-4D97-AF65-F5344CB8AC3E}">
        <p14:creationId xmlns:p14="http://schemas.microsoft.com/office/powerpoint/2010/main" val="2380478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21243F-7392-CD40-957D-60B1232A6780}" type="datetime1">
              <a:rPr lang="en-US" smtClean="0"/>
              <a:t>11/18/21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2774742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9" y="2051637"/>
            <a:ext cx="5491162" cy="1370220"/>
          </a:xfrm>
        </p:spPr>
        <p:txBody>
          <a:bodyPr anchor="b">
            <a:normAutofit/>
          </a:bodyPr>
          <a:lstStyle>
            <a:lvl1pPr>
              <a:defRPr sz="2400" baseline="0">
                <a:solidFill>
                  <a:srgbClr val="ECE4DA"/>
                </a:solidFill>
              </a:defRPr>
            </a:lvl1pPr>
          </a:lstStyle>
          <a:p>
            <a:r>
              <a:rPr lang="en-US" dirty="0"/>
              <a:t>Click to edit Master title style</a:t>
            </a:r>
          </a:p>
        </p:txBody>
      </p:sp>
      <p:sp>
        <p:nvSpPr>
          <p:cNvPr id="3" name="Text Placeholder 2"/>
          <p:cNvSpPr>
            <a:spLocks noGrp="1"/>
          </p:cNvSpPr>
          <p:nvPr>
            <p:ph type="body" idx="1"/>
          </p:nvPr>
        </p:nvSpPr>
        <p:spPr>
          <a:xfrm>
            <a:off x="623889" y="3442098"/>
            <a:ext cx="5491162" cy="1125140"/>
          </a:xfrm>
        </p:spPr>
        <p:txBody>
          <a:bodyPr>
            <a:normAutofit/>
          </a:bodyPr>
          <a:lstStyle>
            <a:lvl1pPr marL="0" indent="0">
              <a:buNone/>
              <a:defRPr sz="1600" baseline="0">
                <a:solidFill>
                  <a:srgbClr val="ECE4DA"/>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F2C07F1E-9662-354D-AA8E-2B643FA279E5}" type="datetime1">
              <a:rPr lang="en-US" smtClean="0"/>
              <a:t>11/18/21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3286761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508DB7E-9C2E-F64D-B231-28CEE658689D}" type="datetime1">
              <a:rPr lang="en-US" smtClean="0"/>
              <a:t>11/18/21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1904228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78191EF-3D64-9C49-A1FE-CB7EAAFE8ED4}" type="datetime1">
              <a:rPr lang="en-US" smtClean="0"/>
              <a:t>11/18/21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3195062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242F743-4493-1D4C-9BB4-797F732DA12F}" type="datetime1">
              <a:rPr lang="en-US" smtClean="0"/>
              <a:t>11/18/21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15345381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A32055-4A03-1240-87C6-86531D326DB0}" type="datetime1">
              <a:rPr lang="en-US" smtClean="0"/>
              <a:t>11/18/21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3594259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E9FEE92-2719-5F49-95A2-0EA2A725BDDE}" type="datetime1">
              <a:rPr lang="en-US" smtClean="0"/>
              <a:t>11/18/21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3572144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5E98141-8E60-8243-BFE1-65F66041938A}" type="datetime1">
              <a:rPr lang="en-US" smtClean="0"/>
              <a:t>11/18/21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3568658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80554A0-D02C-1C45-BF39-4734893FC358}" type="datetime1">
              <a:rPr lang="en-US" smtClean="0"/>
              <a:t>11/18/21</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56BA06C4-DED5-B445-98FA-62023581D134}" type="slidenum">
              <a:rPr lang="en-US" smtClean="0"/>
              <a:t>‹#›</a:t>
            </a:fld>
            <a:endParaRPr lang="en-US"/>
          </a:p>
        </p:txBody>
      </p:sp>
    </p:spTree>
    <p:extLst>
      <p:ext uri="{BB962C8B-B14F-4D97-AF65-F5344CB8AC3E}">
        <p14:creationId xmlns:p14="http://schemas.microsoft.com/office/powerpoint/2010/main" val="16036635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9F2ED">
            <a:alpha val="56863"/>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4F14CB-EC9A-FC4A-AA54-FFF3C6C6E1D9}"/>
              </a:ext>
            </a:extLst>
          </p:cNvPr>
          <p:cNvSpPr>
            <a:spLocks noGrp="1"/>
          </p:cNvSpPr>
          <p:nvPr>
            <p:ph type="title"/>
          </p:nvPr>
        </p:nvSpPr>
        <p:spPr>
          <a:xfrm>
            <a:off x="628650" y="510778"/>
            <a:ext cx="7886700" cy="35718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22222B31-56FD-0649-A555-844BA87C3EA4}"/>
              </a:ext>
            </a:extLst>
          </p:cNvPr>
          <p:cNvSpPr>
            <a:spLocks noGrp="1"/>
          </p:cNvSpPr>
          <p:nvPr>
            <p:ph type="body" idx="1"/>
          </p:nvPr>
        </p:nvSpPr>
        <p:spPr>
          <a:xfrm>
            <a:off x="628650" y="1157288"/>
            <a:ext cx="7886700" cy="347543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655D291-5558-564A-9A00-49528D28D1BE}"/>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rgbClr val="D57362"/>
                </a:solidFill>
              </a:defRPr>
            </a:lvl1pPr>
          </a:lstStyle>
          <a:p>
            <a:fld id="{4DF4DAB9-0FFB-134D-9351-AB8D19C5694A}" type="datetime1">
              <a:rPr lang="en-US" smtClean="0"/>
              <a:t>11/18/21</a:t>
            </a:fld>
            <a:endParaRPr lang="en-US" dirty="0"/>
          </a:p>
        </p:txBody>
      </p:sp>
      <p:sp>
        <p:nvSpPr>
          <p:cNvPr id="6" name="Slide Number Placeholder 5">
            <a:extLst>
              <a:ext uri="{FF2B5EF4-FFF2-40B4-BE49-F238E27FC236}">
                <a16:creationId xmlns:a16="http://schemas.microsoft.com/office/drawing/2014/main" id="{FE7CDEE8-E598-9B45-83B3-87E7469E633D}"/>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rgbClr val="D57362"/>
                </a:solidFill>
              </a:defRPr>
            </a:lvl1pPr>
          </a:lstStyle>
          <a:p>
            <a:fld id="{5A0FE759-F4CF-4A43-A4BB-56374B35B4F7}" type="slidenum">
              <a:rPr lang="en-US" smtClean="0"/>
              <a:pPr/>
              <a:t>‹#›</a:t>
            </a:fld>
            <a:endParaRPr lang="en-US" dirty="0"/>
          </a:p>
        </p:txBody>
      </p:sp>
      <p:sp>
        <p:nvSpPr>
          <p:cNvPr id="10" name="Footer Placeholder 9">
            <a:extLst>
              <a:ext uri="{FF2B5EF4-FFF2-40B4-BE49-F238E27FC236}">
                <a16:creationId xmlns:a16="http://schemas.microsoft.com/office/drawing/2014/main" id="{71E71466-2310-B84E-B50F-985D1225520C}"/>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rgbClr val="D57362"/>
                </a:solidFill>
              </a:defRPr>
            </a:lvl1pPr>
          </a:lstStyle>
          <a:p>
            <a:endParaRPr lang="en-US" dirty="0"/>
          </a:p>
        </p:txBody>
      </p:sp>
    </p:spTree>
    <p:extLst>
      <p:ext uri="{BB962C8B-B14F-4D97-AF65-F5344CB8AC3E}">
        <p14:creationId xmlns:p14="http://schemas.microsoft.com/office/powerpoint/2010/main" val="2321123152"/>
      </p:ext>
    </p:extLst>
  </p:cSld>
  <p:clrMap bg1="lt1" tx1="dk1" bg2="lt2" tx2="dk2" accent1="accent1" accent2="accent2" accent3="accent3" accent4="accent4" accent5="accent5" accent6="accent6" hlink="hlink" folHlink="folHlink"/>
  <p:sldLayoutIdLst>
    <p:sldLayoutId id="2147483674" r:id="rId1"/>
    <p:sldLayoutId id="2147483675" r:id="rId2"/>
  </p:sldLayoutIdLst>
  <p:hf hdr="0" ftr="0" dt="0"/>
  <p:txStyles>
    <p:titleStyle>
      <a:lvl1pPr algn="l" defTabSz="685800" rtl="0" eaLnBrk="1" latinLnBrk="0" hangingPunct="1">
        <a:lnSpc>
          <a:spcPct val="90000"/>
        </a:lnSpc>
        <a:spcBef>
          <a:spcPct val="0"/>
        </a:spcBef>
        <a:buNone/>
        <a:defRPr sz="1800" b="1" i="0" kern="1200" baseline="0">
          <a:solidFill>
            <a:srgbClr val="2E3448"/>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650" kern="1200" baseline="0">
          <a:solidFill>
            <a:srgbClr val="2E3448"/>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baseline="0">
          <a:solidFill>
            <a:srgbClr val="2E3448"/>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baseline="0">
          <a:solidFill>
            <a:srgbClr val="2E3448"/>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rgbClr val="2E3448"/>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rgbClr val="2E3448"/>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file:////Users/toddszymanski/Documents/01%20Work/SC21/title%20slide/sc21_back_02.pn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36.pn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26.emf"/><Relationship Id="rId7"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29.emf"/><Relationship Id="rId5" Type="http://schemas.openxmlformats.org/officeDocument/2006/relationships/image" Target="../media/image28.emf"/><Relationship Id="rId4" Type="http://schemas.openxmlformats.org/officeDocument/2006/relationships/image" Target="../media/image27.emf"/></Relationships>
</file>

<file path=ppt/slides/_rels/slide14.xml.rels><?xml version="1.0" encoding="UTF-8" standalone="yes"?>
<Relationships xmlns="http://schemas.openxmlformats.org/package/2006/relationships"><Relationship Id="rId3" Type="http://schemas.openxmlformats.org/officeDocument/2006/relationships/hyperlink" Target="https://github.com/zhangwei217245/ActiveDR" TargetMode="External"/><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50.png"/></Relationships>
</file>

<file path=ppt/slides/_rels/slide1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53.png"/></Relationships>
</file>

<file path=ppt/slides/_rels/slide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55.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5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13.emf"/></Relationships>
</file>

<file path=ppt/slides/_rels/slide4.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8" Type="http://schemas.openxmlformats.org/officeDocument/2006/relationships/image" Target="../media/image23.emf"/><Relationship Id="rId13" Type="http://schemas.openxmlformats.org/officeDocument/2006/relationships/image" Target="../media/image28.emf"/><Relationship Id="rId3" Type="http://schemas.openxmlformats.org/officeDocument/2006/relationships/image" Target="../media/image18.emf"/><Relationship Id="rId7" Type="http://schemas.openxmlformats.org/officeDocument/2006/relationships/image" Target="../media/image22.emf"/><Relationship Id="rId12" Type="http://schemas.openxmlformats.org/officeDocument/2006/relationships/image" Target="../media/image27.emf"/><Relationship Id="rId17" Type="http://schemas.openxmlformats.org/officeDocument/2006/relationships/image" Target="../media/image32.emf"/><Relationship Id="rId2" Type="http://schemas.openxmlformats.org/officeDocument/2006/relationships/notesSlide" Target="../notesSlides/notesSlide8.xml"/><Relationship Id="rId16" Type="http://schemas.openxmlformats.org/officeDocument/2006/relationships/image" Target="../media/image31.emf"/><Relationship Id="rId1" Type="http://schemas.openxmlformats.org/officeDocument/2006/relationships/slideLayout" Target="../slideLayouts/slideLayout13.xml"/><Relationship Id="rId6" Type="http://schemas.openxmlformats.org/officeDocument/2006/relationships/image" Target="../media/image21.emf"/><Relationship Id="rId11" Type="http://schemas.openxmlformats.org/officeDocument/2006/relationships/image" Target="../media/image26.emf"/><Relationship Id="rId5" Type="http://schemas.openxmlformats.org/officeDocument/2006/relationships/image" Target="../media/image20.emf"/><Relationship Id="rId15" Type="http://schemas.openxmlformats.org/officeDocument/2006/relationships/image" Target="../media/image30.emf"/><Relationship Id="rId10" Type="http://schemas.openxmlformats.org/officeDocument/2006/relationships/image" Target="../media/image25.emf"/><Relationship Id="rId4" Type="http://schemas.openxmlformats.org/officeDocument/2006/relationships/image" Target="../media/image19.emf"/><Relationship Id="rId9" Type="http://schemas.openxmlformats.org/officeDocument/2006/relationships/image" Target="../media/image24.emf"/><Relationship Id="rId14" Type="http://schemas.openxmlformats.org/officeDocument/2006/relationships/image" Target="../media/image29.emf"/></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4DFC9D1-DD16-2542-830B-FA0A17CA87C5}"/>
              </a:ext>
            </a:extLst>
          </p:cNvPr>
          <p:cNvPicPr>
            <a:picLocks noChangeAspect="1"/>
          </p:cNvPicPr>
          <p:nvPr/>
        </p:nvPicPr>
        <p:blipFill>
          <a:blip r:embed="rId3" r:link="rId4">
            <a:extLst>
              <a:ext uri="{28A0092B-C50C-407E-A947-70E740481C1C}">
                <a14:useLocalDpi xmlns:a14="http://schemas.microsoft.com/office/drawing/2010/main"/>
              </a:ext>
            </a:extLst>
          </a:blip>
          <a:srcRect/>
          <a:stretch>
            <a:fillRect/>
          </a:stretch>
        </p:blipFill>
        <p:spPr>
          <a:xfrm>
            <a:off x="0" y="0"/>
            <a:ext cx="9144000" cy="5143500"/>
          </a:xfrm>
          <a:prstGeom prst="rect">
            <a:avLst/>
          </a:prstGeom>
        </p:spPr>
      </p:pic>
      <p:sp>
        <p:nvSpPr>
          <p:cNvPr id="6" name="Title 5">
            <a:extLst>
              <a:ext uri="{FF2B5EF4-FFF2-40B4-BE49-F238E27FC236}">
                <a16:creationId xmlns:a16="http://schemas.microsoft.com/office/drawing/2014/main" id="{1F50E50E-9473-EE4C-BC1E-32F301523BB1}"/>
              </a:ext>
            </a:extLst>
          </p:cNvPr>
          <p:cNvSpPr>
            <a:spLocks noGrp="1"/>
          </p:cNvSpPr>
          <p:nvPr>
            <p:ph type="title"/>
          </p:nvPr>
        </p:nvSpPr>
        <p:spPr/>
        <p:txBody>
          <a:bodyPr>
            <a:normAutofit/>
          </a:bodyPr>
          <a:lstStyle/>
          <a:p>
            <a:r>
              <a:rPr lang="en-US" dirty="0"/>
              <a:t>Exploiting User Activeness for Data Retention in HPC Systems</a:t>
            </a:r>
          </a:p>
        </p:txBody>
      </p:sp>
      <p:sp>
        <p:nvSpPr>
          <p:cNvPr id="7" name="Text Placeholder 6">
            <a:extLst>
              <a:ext uri="{FF2B5EF4-FFF2-40B4-BE49-F238E27FC236}">
                <a16:creationId xmlns:a16="http://schemas.microsoft.com/office/drawing/2014/main" id="{660EFD0D-479A-E44C-8E36-A899E9B68C19}"/>
              </a:ext>
            </a:extLst>
          </p:cNvPr>
          <p:cNvSpPr>
            <a:spLocks noGrp="1"/>
          </p:cNvSpPr>
          <p:nvPr>
            <p:ph type="body" idx="1"/>
          </p:nvPr>
        </p:nvSpPr>
        <p:spPr>
          <a:xfrm>
            <a:off x="623889" y="3442097"/>
            <a:ext cx="5491162" cy="1446426"/>
          </a:xfrm>
        </p:spPr>
        <p:txBody>
          <a:bodyPr>
            <a:normAutofit/>
          </a:bodyPr>
          <a:lstStyle/>
          <a:p>
            <a:pPr>
              <a:lnSpc>
                <a:spcPct val="150000"/>
              </a:lnSpc>
              <a:spcBef>
                <a:spcPts val="0"/>
              </a:spcBef>
            </a:pPr>
            <a:r>
              <a:rPr lang="en-US" sz="800" dirty="0"/>
              <a:t>Presenter: *</a:t>
            </a:r>
            <a:r>
              <a:rPr lang="en-US" sz="800" b="1" dirty="0"/>
              <a:t>Wei Zhang (Texas Tech University)</a:t>
            </a:r>
          </a:p>
          <a:p>
            <a:pPr>
              <a:lnSpc>
                <a:spcPct val="150000"/>
              </a:lnSpc>
              <a:spcBef>
                <a:spcPts val="0"/>
              </a:spcBef>
            </a:pPr>
            <a:r>
              <a:rPr lang="en-US" sz="800" dirty="0"/>
              <a:t>Co-authors:</a:t>
            </a:r>
          </a:p>
          <a:p>
            <a:pPr>
              <a:lnSpc>
                <a:spcPct val="150000"/>
              </a:lnSpc>
              <a:spcBef>
                <a:spcPts val="0"/>
              </a:spcBef>
            </a:pPr>
            <a:r>
              <a:rPr lang="en-US" sz="800" dirty="0"/>
              <a:t>Suren </a:t>
            </a:r>
            <a:r>
              <a:rPr lang="en-US" sz="800" dirty="0" err="1"/>
              <a:t>Byna</a:t>
            </a:r>
            <a:r>
              <a:rPr lang="en-US" sz="800" dirty="0"/>
              <a:t> (Lawrence Berkeley National Laboratory)</a:t>
            </a:r>
          </a:p>
          <a:p>
            <a:pPr>
              <a:lnSpc>
                <a:spcPct val="150000"/>
              </a:lnSpc>
              <a:spcBef>
                <a:spcPts val="0"/>
              </a:spcBef>
            </a:pPr>
            <a:r>
              <a:rPr lang="en-US" sz="800" dirty="0" err="1"/>
              <a:t>Hyogi</a:t>
            </a:r>
            <a:r>
              <a:rPr lang="en-US" sz="800" dirty="0"/>
              <a:t> Sim (Virginia Tech)</a:t>
            </a:r>
          </a:p>
          <a:p>
            <a:pPr>
              <a:lnSpc>
                <a:spcPct val="150000"/>
              </a:lnSpc>
              <a:spcBef>
                <a:spcPts val="0"/>
              </a:spcBef>
            </a:pPr>
            <a:r>
              <a:rPr lang="en-US" sz="800" dirty="0" err="1"/>
              <a:t>Sangkeun</a:t>
            </a:r>
            <a:r>
              <a:rPr lang="en-US" sz="800" dirty="0"/>
              <a:t> Lee (Oak Ridge National Laboratory)</a:t>
            </a:r>
          </a:p>
          <a:p>
            <a:pPr>
              <a:lnSpc>
                <a:spcPct val="150000"/>
              </a:lnSpc>
              <a:spcBef>
                <a:spcPts val="0"/>
              </a:spcBef>
            </a:pPr>
            <a:r>
              <a:rPr lang="en-US" sz="800" dirty="0" err="1"/>
              <a:t>Sudharshan</a:t>
            </a:r>
            <a:r>
              <a:rPr lang="en-US" sz="800" dirty="0"/>
              <a:t> </a:t>
            </a:r>
            <a:r>
              <a:rPr lang="en-US" sz="800" dirty="0" err="1"/>
              <a:t>Vazhkudai</a:t>
            </a:r>
            <a:r>
              <a:rPr lang="en-US" sz="800" dirty="0"/>
              <a:t> (Micron Technology)</a:t>
            </a:r>
          </a:p>
          <a:p>
            <a:pPr>
              <a:lnSpc>
                <a:spcPct val="150000"/>
              </a:lnSpc>
              <a:spcBef>
                <a:spcPts val="0"/>
              </a:spcBef>
            </a:pPr>
            <a:r>
              <a:rPr lang="en-US" sz="800" dirty="0"/>
              <a:t>Yong Chen (Texas Tech University)</a:t>
            </a:r>
          </a:p>
        </p:txBody>
      </p:sp>
      <p:sp>
        <p:nvSpPr>
          <p:cNvPr id="2" name="Slide Number Placeholder 1">
            <a:extLst>
              <a:ext uri="{FF2B5EF4-FFF2-40B4-BE49-F238E27FC236}">
                <a16:creationId xmlns:a16="http://schemas.microsoft.com/office/drawing/2014/main" id="{61296DF2-A57B-F442-A037-074917DEF126}"/>
              </a:ext>
            </a:extLst>
          </p:cNvPr>
          <p:cNvSpPr>
            <a:spLocks noGrp="1"/>
          </p:cNvSpPr>
          <p:nvPr>
            <p:ph type="sldNum" sz="quarter" idx="12"/>
          </p:nvPr>
        </p:nvSpPr>
        <p:spPr/>
        <p:txBody>
          <a:bodyPr/>
          <a:lstStyle/>
          <a:p>
            <a:fld id="{56BA06C4-DED5-B445-98FA-62023581D134}" type="slidenum">
              <a:rPr lang="en-US" smtClean="0"/>
              <a:t>1</a:t>
            </a:fld>
            <a:endParaRPr lang="en-US"/>
          </a:p>
        </p:txBody>
      </p:sp>
    </p:spTree>
    <p:extLst>
      <p:ext uri="{BB962C8B-B14F-4D97-AF65-F5344CB8AC3E}">
        <p14:creationId xmlns:p14="http://schemas.microsoft.com/office/powerpoint/2010/main" val="3375226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F40B12A-1AAB-0749-B2ED-AC1390677B7C}"/>
              </a:ext>
            </a:extLst>
          </p:cNvPr>
          <p:cNvSpPr>
            <a:spLocks noGrp="1"/>
          </p:cNvSpPr>
          <p:nvPr>
            <p:ph type="title"/>
          </p:nvPr>
        </p:nvSpPr>
        <p:spPr/>
        <p:txBody>
          <a:bodyPr/>
          <a:lstStyle/>
          <a:p>
            <a:r>
              <a:rPr lang="en-US" dirty="0"/>
              <a:t>User Activeness Evaluation</a:t>
            </a:r>
            <a:endParaRPr lang="en-CN" dirty="0"/>
          </a:p>
        </p:txBody>
      </p:sp>
      <p:sp>
        <p:nvSpPr>
          <p:cNvPr id="4" name="Content Placeholder 2">
            <a:extLst>
              <a:ext uri="{FF2B5EF4-FFF2-40B4-BE49-F238E27FC236}">
                <a16:creationId xmlns:a16="http://schemas.microsoft.com/office/drawing/2014/main" id="{36D32237-EC5B-DD48-954C-4BC208BB7D7E}"/>
              </a:ext>
            </a:extLst>
          </p:cNvPr>
          <p:cNvSpPr>
            <a:spLocks noGrp="1"/>
          </p:cNvSpPr>
          <p:nvPr>
            <p:ph sz="half" idx="1"/>
          </p:nvPr>
        </p:nvSpPr>
        <p:spPr>
          <a:xfrm>
            <a:off x="678873" y="1202171"/>
            <a:ext cx="3650672" cy="2836429"/>
          </a:xfrm>
        </p:spPr>
        <p:txBody>
          <a:bodyPr/>
          <a:lstStyle/>
          <a:p>
            <a:r>
              <a:rPr lang="en-US" dirty="0"/>
              <a:t>Activeness </a:t>
            </a:r>
            <a:r>
              <a:rPr lang="en-US" i="1" dirty="0"/>
              <a:t>D:</a:t>
            </a:r>
          </a:p>
          <a:p>
            <a:pPr lvl="1"/>
            <a:r>
              <a:rPr lang="en-US" dirty="0"/>
              <a:t>A metric that represents the impact of the activity. </a:t>
            </a:r>
          </a:p>
          <a:p>
            <a:pPr lvl="1"/>
            <a:r>
              <a:rPr lang="en-US" dirty="0"/>
              <a:t>Needs to be defined by the system administrator.</a:t>
            </a:r>
          </a:p>
          <a:p>
            <a:pPr lvl="1"/>
            <a:endParaRPr lang="en-US" dirty="0"/>
          </a:p>
          <a:p>
            <a:r>
              <a:rPr lang="en-US" dirty="0"/>
              <a:t>For </a:t>
            </a:r>
          </a:p>
          <a:p>
            <a:pPr lvl="1"/>
            <a:r>
              <a:rPr lang="en-US" dirty="0"/>
              <a:t> Total number of periods:</a:t>
            </a:r>
          </a:p>
          <a:p>
            <a:pPr lvl="1"/>
            <a:endParaRPr lang="en-US" dirty="0"/>
          </a:p>
        </p:txBody>
      </p:sp>
      <p:pic>
        <p:nvPicPr>
          <p:cNvPr id="5" name="Picture 4">
            <a:extLst>
              <a:ext uri="{FF2B5EF4-FFF2-40B4-BE49-F238E27FC236}">
                <a16:creationId xmlns:a16="http://schemas.microsoft.com/office/drawing/2014/main" id="{FEBD9CEC-29B7-3E4D-BC4B-2465CBD7E32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286741" y="2736544"/>
            <a:ext cx="2599459" cy="260787"/>
          </a:xfrm>
          <a:prstGeom prst="rect">
            <a:avLst/>
          </a:prstGeom>
        </p:spPr>
      </p:pic>
      <p:pic>
        <p:nvPicPr>
          <p:cNvPr id="6" name="Picture 5">
            <a:extLst>
              <a:ext uri="{FF2B5EF4-FFF2-40B4-BE49-F238E27FC236}">
                <a16:creationId xmlns:a16="http://schemas.microsoft.com/office/drawing/2014/main" id="{6083C3E2-BB58-4148-B305-6D9C9A1467D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238250" y="3304480"/>
            <a:ext cx="2255890" cy="734120"/>
          </a:xfrm>
          <a:prstGeom prst="rect">
            <a:avLst/>
          </a:prstGeom>
        </p:spPr>
      </p:pic>
      <p:pic>
        <p:nvPicPr>
          <p:cNvPr id="7" name="Content Placeholder 4">
            <a:extLst>
              <a:ext uri="{FF2B5EF4-FFF2-40B4-BE49-F238E27FC236}">
                <a16:creationId xmlns:a16="http://schemas.microsoft.com/office/drawing/2014/main" id="{D7E7C6EC-285C-5448-AC21-8C58CB70FFA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4177146" y="1598603"/>
            <a:ext cx="4820498" cy="2239106"/>
          </a:xfrm>
          <a:prstGeom prst="rect">
            <a:avLst/>
          </a:prstGeom>
        </p:spPr>
      </p:pic>
    </p:spTree>
    <p:extLst>
      <p:ext uri="{BB962C8B-B14F-4D97-AF65-F5344CB8AC3E}">
        <p14:creationId xmlns:p14="http://schemas.microsoft.com/office/powerpoint/2010/main" val="3399046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dissolve">
                                      <p:cBhvr>
                                        <p:cTn id="12" dur="500"/>
                                        <p:tgtEl>
                                          <p:spTgt spid="4">
                                            <p:txEl>
                                              <p:pRg st="0" end="0"/>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dissolve">
                                      <p:cBhvr>
                                        <p:cTn id="15" dur="500"/>
                                        <p:tgtEl>
                                          <p:spTgt spid="4">
                                            <p:txEl>
                                              <p:pRg st="1" end="1"/>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dissolve">
                                      <p:cBhvr>
                                        <p:cTn id="18" dur="500"/>
                                        <p:tgtEl>
                                          <p:spTgt spid="4">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dissolve">
                                      <p:cBhvr>
                                        <p:cTn id="23" dur="500"/>
                                        <p:tgtEl>
                                          <p:spTgt spid="4">
                                            <p:txEl>
                                              <p:pRg st="4" end="4"/>
                                            </p:txEl>
                                          </p:spTgt>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4">
                                            <p:txEl>
                                              <p:pRg st="5" end="5"/>
                                            </p:txEl>
                                          </p:spTgt>
                                        </p:tgtEl>
                                        <p:attrNameLst>
                                          <p:attrName>style.visibility</p:attrName>
                                        </p:attrNameLst>
                                      </p:cBhvr>
                                      <p:to>
                                        <p:strVal val="visible"/>
                                      </p:to>
                                    </p:set>
                                    <p:animEffect transition="in" filter="dissolve">
                                      <p:cBhvr>
                                        <p:cTn id="26" dur="500"/>
                                        <p:tgtEl>
                                          <p:spTgt spid="4">
                                            <p:txEl>
                                              <p:pRg st="5" end="5"/>
                                            </p:txEl>
                                          </p:spTgt>
                                        </p:tgtEl>
                                      </p:cBhvr>
                                    </p:animEffect>
                                  </p:childTnLst>
                                </p:cTn>
                              </p:par>
                              <p:par>
                                <p:cTn id="27" presetID="9"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dissolve">
                                      <p:cBhvr>
                                        <p:cTn id="29" dur="500"/>
                                        <p:tgtEl>
                                          <p:spTgt spid="5"/>
                                        </p:tgtEl>
                                      </p:cBhvr>
                                    </p:animEffect>
                                  </p:childTnLst>
                                </p:cTn>
                              </p:par>
                              <p:par>
                                <p:cTn id="30" presetID="9" presetClass="entr" presetSubtype="0" fill="hold"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dissolve">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C6358D7-7FF5-6341-8EB3-5A94AE341835}"/>
              </a:ext>
            </a:extLst>
          </p:cNvPr>
          <p:cNvSpPr/>
          <p:nvPr/>
        </p:nvSpPr>
        <p:spPr>
          <a:xfrm>
            <a:off x="3105261" y="2150360"/>
            <a:ext cx="2915706" cy="2684318"/>
          </a:xfrm>
          <a:prstGeom prst="rect">
            <a:avLst/>
          </a:prstGeom>
          <a:solidFill>
            <a:schemeClr val="accent2">
              <a:lumMod val="20000"/>
              <a:lumOff val="80000"/>
            </a:schemeClr>
          </a:solidFill>
          <a:ln>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 name="Rectangle 17">
            <a:extLst>
              <a:ext uri="{FF2B5EF4-FFF2-40B4-BE49-F238E27FC236}">
                <a16:creationId xmlns:a16="http://schemas.microsoft.com/office/drawing/2014/main" id="{B77B3A61-2A2C-374B-8A04-9CA1323D6C33}"/>
              </a:ext>
            </a:extLst>
          </p:cNvPr>
          <p:cNvSpPr/>
          <p:nvPr/>
        </p:nvSpPr>
        <p:spPr>
          <a:xfrm>
            <a:off x="445766" y="2152786"/>
            <a:ext cx="2435309" cy="2684318"/>
          </a:xfrm>
          <a:prstGeom prst="rect">
            <a:avLst/>
          </a:prstGeom>
          <a:solidFill>
            <a:schemeClr val="accent2">
              <a:lumMod val="20000"/>
              <a:lumOff val="80000"/>
            </a:schemeClr>
          </a:solidFill>
          <a:ln>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Rectangle 5">
            <a:extLst>
              <a:ext uri="{FF2B5EF4-FFF2-40B4-BE49-F238E27FC236}">
                <a16:creationId xmlns:a16="http://schemas.microsoft.com/office/drawing/2014/main" id="{BB457D00-D5C2-A444-8070-9921173EC8CB}"/>
              </a:ext>
            </a:extLst>
          </p:cNvPr>
          <p:cNvSpPr/>
          <p:nvPr/>
        </p:nvSpPr>
        <p:spPr>
          <a:xfrm>
            <a:off x="6229633" y="2150360"/>
            <a:ext cx="2537520" cy="2710028"/>
          </a:xfrm>
          <a:prstGeom prst="rect">
            <a:avLst/>
          </a:prstGeom>
          <a:solidFill>
            <a:schemeClr val="accent2">
              <a:lumMod val="20000"/>
              <a:lumOff val="80000"/>
            </a:schemeClr>
          </a:solidFill>
          <a:ln>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Title 2">
            <a:extLst>
              <a:ext uri="{FF2B5EF4-FFF2-40B4-BE49-F238E27FC236}">
                <a16:creationId xmlns:a16="http://schemas.microsoft.com/office/drawing/2014/main" id="{2A5A6153-BDDE-2D43-8C5D-830C825D2D9B}"/>
              </a:ext>
            </a:extLst>
          </p:cNvPr>
          <p:cNvSpPr>
            <a:spLocks noGrp="1"/>
          </p:cNvSpPr>
          <p:nvPr>
            <p:ph type="title"/>
          </p:nvPr>
        </p:nvSpPr>
        <p:spPr/>
        <p:txBody>
          <a:bodyPr/>
          <a:lstStyle/>
          <a:p>
            <a:r>
              <a:rPr lang="en-US" dirty="0"/>
              <a:t>User Activeness Evaluation (Cont.)</a:t>
            </a:r>
            <a:endParaRPr lang="en-CN" dirty="0"/>
          </a:p>
        </p:txBody>
      </p:sp>
      <p:sp>
        <p:nvSpPr>
          <p:cNvPr id="4" name="Content Placeholder 2">
            <a:extLst>
              <a:ext uri="{FF2B5EF4-FFF2-40B4-BE49-F238E27FC236}">
                <a16:creationId xmlns:a16="http://schemas.microsoft.com/office/drawing/2014/main" id="{BF466901-6910-6543-9409-FB947060C952}"/>
              </a:ext>
            </a:extLst>
          </p:cNvPr>
          <p:cNvSpPr>
            <a:spLocks noGrp="1"/>
          </p:cNvSpPr>
          <p:nvPr>
            <p:ph sz="half" idx="1"/>
          </p:nvPr>
        </p:nvSpPr>
        <p:spPr>
          <a:xfrm>
            <a:off x="445766" y="2177642"/>
            <a:ext cx="2535382" cy="2595165"/>
          </a:xfrm>
        </p:spPr>
        <p:txBody>
          <a:bodyPr/>
          <a:lstStyle/>
          <a:p>
            <a:r>
              <a:rPr lang="en-US" dirty="0"/>
              <a:t>Average Activeness</a:t>
            </a:r>
            <a:r>
              <a:rPr lang="en-US" i="1" dirty="0"/>
              <a:t>:</a:t>
            </a:r>
          </a:p>
          <a:p>
            <a:pPr lvl="1"/>
            <a:r>
              <a:rPr lang="en-US" sz="1650" dirty="0"/>
              <a:t>of all </a:t>
            </a:r>
            <a:r>
              <a:rPr lang="en-US" sz="1650" i="1" dirty="0"/>
              <a:t>k</a:t>
            </a:r>
            <a:r>
              <a:rPr lang="en-US" sz="1650" dirty="0"/>
              <a:t> activities of type 𝜆 across all m</a:t>
            </a:r>
            <a:r>
              <a:rPr lang="en-US" sz="1650" baseline="-25000" dirty="0"/>
              <a:t>𝜆</a:t>
            </a:r>
            <a:r>
              <a:rPr lang="en-US" sz="1650" dirty="0"/>
              <a:t>  periods</a:t>
            </a:r>
            <a:r>
              <a:rPr lang="en-US" dirty="0"/>
              <a:t>.</a:t>
            </a:r>
          </a:p>
          <a:p>
            <a:pPr lvl="1"/>
            <a:endParaRPr lang="en-US" dirty="0"/>
          </a:p>
          <a:p>
            <a:pPr lvl="1"/>
            <a:endParaRPr lang="en-US" dirty="0"/>
          </a:p>
          <a:p>
            <a:pPr marL="457200" lvl="1" indent="0">
              <a:buNone/>
            </a:pPr>
            <a:endParaRPr lang="en-US" dirty="0"/>
          </a:p>
          <a:p>
            <a:pPr lvl="1"/>
            <a:endParaRPr lang="en-US" dirty="0"/>
          </a:p>
        </p:txBody>
      </p:sp>
      <p:sp>
        <p:nvSpPr>
          <p:cNvPr id="5" name="Content Placeholder 7">
            <a:extLst>
              <a:ext uri="{FF2B5EF4-FFF2-40B4-BE49-F238E27FC236}">
                <a16:creationId xmlns:a16="http://schemas.microsoft.com/office/drawing/2014/main" id="{83E0E8E1-D231-314F-AF1B-7BD34FACF7F8}"/>
              </a:ext>
            </a:extLst>
          </p:cNvPr>
          <p:cNvSpPr txBox="1">
            <a:spLocks/>
          </p:cNvSpPr>
          <p:nvPr/>
        </p:nvSpPr>
        <p:spPr>
          <a:xfrm>
            <a:off x="3053350" y="2122224"/>
            <a:ext cx="2671532" cy="2919557"/>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1650" kern="1200" baseline="0">
                <a:solidFill>
                  <a:srgbClr val="2E3448"/>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baseline="0">
                <a:solidFill>
                  <a:srgbClr val="2E3448"/>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baseline="0">
                <a:solidFill>
                  <a:srgbClr val="2E3448"/>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rgbClr val="2E3448"/>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rgbClr val="2E3448"/>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For</a:t>
            </a:r>
            <a:r>
              <a:rPr lang="zh-CN" altLang="en-US" dirty="0"/>
              <a:t> </a:t>
            </a:r>
            <a:r>
              <a:rPr lang="en-US" altLang="zh-CN" dirty="0"/>
              <a:t>a</a:t>
            </a:r>
            <a:r>
              <a:rPr lang="zh-CN" altLang="en-US" dirty="0"/>
              <a:t> </a:t>
            </a:r>
            <a:r>
              <a:rPr lang="en-US" altLang="zh-CN" dirty="0"/>
              <a:t>period</a:t>
            </a:r>
            <a:r>
              <a:rPr lang="zh-CN" altLang="en-US" dirty="0"/>
              <a:t> </a:t>
            </a:r>
            <a:r>
              <a:rPr lang="en-US" altLang="zh-CN" i="1" dirty="0"/>
              <a:t>p</a:t>
            </a:r>
            <a:r>
              <a:rPr lang="en-US" altLang="zh-CN" i="1" baseline="-25000" dirty="0"/>
              <a:t>e</a:t>
            </a:r>
            <a:r>
              <a:rPr lang="zh-CN" altLang="en-US" i="1" baseline="-25000" dirty="0"/>
              <a:t> </a:t>
            </a:r>
            <a:r>
              <a:rPr lang="en-US" altLang="zh-CN" i="1" dirty="0"/>
              <a:t>,</a:t>
            </a:r>
            <a:r>
              <a:rPr lang="zh-CN" altLang="en-US" i="1" dirty="0"/>
              <a:t> </a:t>
            </a:r>
            <a:endParaRPr lang="en-US" altLang="zh-CN" i="1" dirty="0"/>
          </a:p>
          <a:p>
            <a:pPr lvl="1"/>
            <a:r>
              <a:rPr lang="en-US" altLang="zh-CN" sz="1650" dirty="0"/>
              <a:t>Let</a:t>
            </a:r>
            <a:r>
              <a:rPr lang="zh-CN" altLang="en-US" sz="1650" i="1" dirty="0"/>
              <a:t> </a:t>
            </a:r>
            <a:endParaRPr lang="en-US" altLang="zh-CN" sz="1650" i="1" dirty="0"/>
          </a:p>
          <a:p>
            <a:pPr lvl="1"/>
            <a:r>
              <a:rPr lang="en-US" altLang="zh-CN" sz="1650" dirty="0"/>
              <a:t>Activeness</a:t>
            </a:r>
            <a:r>
              <a:rPr lang="zh-CN" altLang="en-US" sz="1650" dirty="0"/>
              <a:t> </a:t>
            </a:r>
            <a:r>
              <a:rPr lang="en-US" altLang="zh-CN" sz="1650" dirty="0"/>
              <a:t>ratio</a:t>
            </a:r>
            <a:r>
              <a:rPr lang="zh-CN" altLang="en-US" sz="1650" dirty="0"/>
              <a:t> </a:t>
            </a:r>
            <a:r>
              <a:rPr lang="en-US" altLang="zh-CN" sz="1650" dirty="0"/>
              <a:t>in</a:t>
            </a:r>
            <a:r>
              <a:rPr lang="zh-CN" altLang="en-US" sz="1650" dirty="0"/>
              <a:t> </a:t>
            </a:r>
            <a:r>
              <a:rPr lang="en-US" altLang="zh-CN" sz="1650" dirty="0"/>
              <a:t>this</a:t>
            </a:r>
            <a:r>
              <a:rPr lang="zh-CN" altLang="en-US" sz="1650" dirty="0"/>
              <a:t> </a:t>
            </a:r>
            <a:r>
              <a:rPr lang="en-US" altLang="zh-CN" sz="1650" dirty="0"/>
              <a:t>period:</a:t>
            </a:r>
          </a:p>
          <a:p>
            <a:pPr lvl="1"/>
            <a:endParaRPr lang="en-US" sz="1650" i="1" dirty="0"/>
          </a:p>
          <a:p>
            <a:pPr marL="0" indent="0">
              <a:buFont typeface="Arial" panose="020B0604020202020204" pitchFamily="34" charset="0"/>
              <a:buNone/>
            </a:pPr>
            <a:endParaRPr lang="en-US" altLang="zh-CN" dirty="0"/>
          </a:p>
          <a:p>
            <a:r>
              <a:rPr lang="en-US" altLang="zh-CN" dirty="0"/>
              <a:t>Index</a:t>
            </a:r>
            <a:r>
              <a:rPr lang="zh-CN" altLang="en-US" dirty="0"/>
              <a:t> </a:t>
            </a:r>
            <a:r>
              <a:rPr lang="en-US" altLang="zh-CN" dirty="0"/>
              <a:t>of</a:t>
            </a:r>
            <a:r>
              <a:rPr lang="zh-CN" altLang="en-US" dirty="0"/>
              <a:t> </a:t>
            </a:r>
            <a:r>
              <a:rPr lang="en-US" altLang="zh-CN" dirty="0"/>
              <a:t>period</a:t>
            </a:r>
            <a:r>
              <a:rPr lang="zh-CN" altLang="en-US" i="1" dirty="0"/>
              <a:t> </a:t>
            </a:r>
            <a:r>
              <a:rPr lang="en-US" altLang="zh-CN" i="1" dirty="0"/>
              <a:t>e:</a:t>
            </a:r>
          </a:p>
          <a:p>
            <a:endParaRPr lang="en-US" i="1" dirty="0"/>
          </a:p>
        </p:txBody>
      </p:sp>
      <p:sp>
        <p:nvSpPr>
          <p:cNvPr id="7" name="Content Placeholder 7">
            <a:extLst>
              <a:ext uri="{FF2B5EF4-FFF2-40B4-BE49-F238E27FC236}">
                <a16:creationId xmlns:a16="http://schemas.microsoft.com/office/drawing/2014/main" id="{2A998D92-4BE8-EC4B-BCB2-2FF77DDA239F}"/>
              </a:ext>
            </a:extLst>
          </p:cNvPr>
          <p:cNvSpPr txBox="1">
            <a:spLocks/>
          </p:cNvSpPr>
          <p:nvPr/>
        </p:nvSpPr>
        <p:spPr>
          <a:xfrm>
            <a:off x="6229633" y="2164428"/>
            <a:ext cx="2537520" cy="29195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50" dirty="0"/>
              <a:t>For</a:t>
            </a:r>
            <a:r>
              <a:rPr lang="zh-CN" altLang="en-US" sz="1650" dirty="0"/>
              <a:t> </a:t>
            </a:r>
            <a:r>
              <a:rPr lang="en-US" altLang="zh-CN" sz="1650" dirty="0"/>
              <a:t>activity</a:t>
            </a:r>
            <a:r>
              <a:rPr lang="zh-CN" altLang="en-US" sz="1650" dirty="0"/>
              <a:t> </a:t>
            </a:r>
            <a:r>
              <a:rPr lang="en-US" altLang="zh-CN" sz="1650" dirty="0"/>
              <a:t>type</a:t>
            </a:r>
            <a:r>
              <a:rPr lang="zh-CN" altLang="en-US" sz="1650" dirty="0"/>
              <a:t> </a:t>
            </a:r>
            <a:r>
              <a:rPr lang="en-US" sz="1650" dirty="0"/>
              <a:t>𝜆</a:t>
            </a:r>
            <a:r>
              <a:rPr lang="en-US" altLang="zh-CN" sz="1650" dirty="0"/>
              <a:t>,</a:t>
            </a:r>
            <a:r>
              <a:rPr lang="zh-CN" altLang="en-US" sz="1650" dirty="0"/>
              <a:t> </a:t>
            </a:r>
            <a:r>
              <a:rPr lang="en-US" altLang="zh-CN" sz="1650" dirty="0"/>
              <a:t>overall</a:t>
            </a:r>
            <a:r>
              <a:rPr lang="zh-CN" altLang="en-US" sz="1650" dirty="0"/>
              <a:t> </a:t>
            </a:r>
            <a:r>
              <a:rPr lang="en-US" altLang="zh-CN" sz="1650" dirty="0"/>
              <a:t>activeness</a:t>
            </a:r>
            <a:r>
              <a:rPr lang="zh-CN" altLang="en-US" sz="1650" dirty="0"/>
              <a:t> </a:t>
            </a:r>
            <a:r>
              <a:rPr lang="en-US" altLang="zh-CN" sz="1650" dirty="0"/>
              <a:t>rank:</a:t>
            </a:r>
          </a:p>
          <a:p>
            <a:pPr marL="457200" lvl="1" indent="0">
              <a:buNone/>
            </a:pPr>
            <a:endParaRPr lang="en-US" altLang="zh-CN" sz="1650" dirty="0"/>
          </a:p>
          <a:p>
            <a:pPr lvl="1"/>
            <a:endParaRPr lang="en-US" sz="1650" i="1" dirty="0"/>
          </a:p>
          <a:p>
            <a:pPr lvl="1"/>
            <a:endParaRPr lang="en-US" sz="1650" i="1" dirty="0"/>
          </a:p>
          <a:p>
            <a:r>
              <a:rPr lang="en-US" altLang="zh-CN" sz="1650" i="1" dirty="0"/>
              <a:t>Inactive:</a:t>
            </a:r>
          </a:p>
          <a:p>
            <a:pPr lvl="1"/>
            <a:r>
              <a:rPr lang="en-US" altLang="zh-CN" sz="1650" i="1" dirty="0"/>
              <a:t>0</a:t>
            </a:r>
            <a:r>
              <a:rPr lang="zh-CN" altLang="en-US" sz="1650" i="1" dirty="0"/>
              <a:t> </a:t>
            </a:r>
            <a:r>
              <a:rPr lang="en-US" sz="1650" dirty="0"/>
              <a:t>≤ </a:t>
            </a:r>
            <a:r>
              <a:rPr lang="el-GR" sz="1650" i="1" dirty="0"/>
              <a:t>Φ</a:t>
            </a:r>
            <a:r>
              <a:rPr lang="el-GR" sz="1650" i="1" baseline="-25000" dirty="0"/>
              <a:t>𝜆</a:t>
            </a:r>
            <a:r>
              <a:rPr lang="el-GR" sz="1650" i="1" dirty="0"/>
              <a:t> </a:t>
            </a:r>
            <a:r>
              <a:rPr lang="zh-CN" altLang="en-US" sz="1650" i="1" dirty="0"/>
              <a:t> </a:t>
            </a:r>
            <a:r>
              <a:rPr lang="en-US" altLang="zh-CN" sz="1650" i="1" dirty="0"/>
              <a:t>&lt;</a:t>
            </a:r>
            <a:r>
              <a:rPr lang="zh-CN" altLang="en-US" sz="1650" i="1" dirty="0"/>
              <a:t> </a:t>
            </a:r>
            <a:r>
              <a:rPr lang="en-US" altLang="zh-CN" sz="1650" i="1" dirty="0"/>
              <a:t>1</a:t>
            </a:r>
            <a:r>
              <a:rPr lang="zh-CN" altLang="en-US" sz="1650" i="1" dirty="0"/>
              <a:t> </a:t>
            </a:r>
            <a:endParaRPr lang="en-US" altLang="zh-CN" sz="1650" i="1" dirty="0"/>
          </a:p>
          <a:p>
            <a:r>
              <a:rPr lang="en-US" altLang="zh-CN" sz="1650" i="1" dirty="0"/>
              <a:t>Active:</a:t>
            </a:r>
          </a:p>
          <a:p>
            <a:pPr lvl="1"/>
            <a:r>
              <a:rPr lang="el-GR" sz="1650" i="1" dirty="0"/>
              <a:t>Φ</a:t>
            </a:r>
            <a:r>
              <a:rPr lang="el-GR" sz="1650" i="1" baseline="-25000" dirty="0"/>
              <a:t>𝜆</a:t>
            </a:r>
            <a:r>
              <a:rPr lang="zh-CN" altLang="en-US" sz="1650" i="1" baseline="-25000" dirty="0"/>
              <a:t>   </a:t>
            </a:r>
            <a:r>
              <a:rPr lang="en-US" sz="1650" dirty="0"/>
              <a:t>≥</a:t>
            </a:r>
            <a:r>
              <a:rPr lang="zh-CN" altLang="en-US" sz="1650" dirty="0"/>
              <a:t> </a:t>
            </a:r>
            <a:r>
              <a:rPr lang="en-US" altLang="zh-CN" sz="1650" dirty="0"/>
              <a:t>1</a:t>
            </a:r>
            <a:r>
              <a:rPr lang="en-US" sz="1650" dirty="0"/>
              <a:t> </a:t>
            </a:r>
          </a:p>
          <a:p>
            <a:pPr lvl="1"/>
            <a:endParaRPr lang="en-US" altLang="zh-CN" sz="1650" i="1" dirty="0"/>
          </a:p>
          <a:p>
            <a:pPr lvl="2"/>
            <a:endParaRPr lang="el-GR" sz="1650" i="1" dirty="0"/>
          </a:p>
          <a:p>
            <a:pPr lvl="1"/>
            <a:endParaRPr lang="en-US" sz="1650" i="1" dirty="0"/>
          </a:p>
        </p:txBody>
      </p:sp>
      <p:pic>
        <p:nvPicPr>
          <p:cNvPr id="8" name="Picture 7">
            <a:extLst>
              <a:ext uri="{FF2B5EF4-FFF2-40B4-BE49-F238E27FC236}">
                <a16:creationId xmlns:a16="http://schemas.microsoft.com/office/drawing/2014/main" id="{D7344B48-7FFF-7342-82E6-084D7DE822B0}"/>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14427" y="3212555"/>
            <a:ext cx="1844386" cy="853275"/>
          </a:xfrm>
          <a:prstGeom prst="rect">
            <a:avLst/>
          </a:prstGeom>
        </p:spPr>
      </p:pic>
      <p:pic>
        <p:nvPicPr>
          <p:cNvPr id="9" name="Picture 8">
            <a:extLst>
              <a:ext uri="{FF2B5EF4-FFF2-40B4-BE49-F238E27FC236}">
                <a16:creationId xmlns:a16="http://schemas.microsoft.com/office/drawing/2014/main" id="{39911653-7BB3-6E45-A039-7F9EC6C80882}"/>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976197" y="2404450"/>
            <a:ext cx="1179608" cy="281186"/>
          </a:xfrm>
          <a:prstGeom prst="rect">
            <a:avLst/>
          </a:prstGeom>
        </p:spPr>
      </p:pic>
      <p:pic>
        <p:nvPicPr>
          <p:cNvPr id="10" name="Picture 9">
            <a:extLst>
              <a:ext uri="{FF2B5EF4-FFF2-40B4-BE49-F238E27FC236}">
                <a16:creationId xmlns:a16="http://schemas.microsoft.com/office/drawing/2014/main" id="{1DBC2DB7-1AE0-0942-A06D-33C15384A37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849035" y="3155803"/>
            <a:ext cx="1639238" cy="652432"/>
          </a:xfrm>
          <a:prstGeom prst="rect">
            <a:avLst/>
          </a:prstGeom>
        </p:spPr>
      </p:pic>
      <p:pic>
        <p:nvPicPr>
          <p:cNvPr id="11" name="Picture 10">
            <a:extLst>
              <a:ext uri="{FF2B5EF4-FFF2-40B4-BE49-F238E27FC236}">
                <a16:creationId xmlns:a16="http://schemas.microsoft.com/office/drawing/2014/main" id="{0D4BBE90-DB89-FB40-B243-97D8D94799A0}"/>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849035" y="4120375"/>
            <a:ext cx="2034150" cy="537597"/>
          </a:xfrm>
          <a:prstGeom prst="rect">
            <a:avLst/>
          </a:prstGeom>
        </p:spPr>
      </p:pic>
      <p:pic>
        <p:nvPicPr>
          <p:cNvPr id="12" name="Picture 11">
            <a:extLst>
              <a:ext uri="{FF2B5EF4-FFF2-40B4-BE49-F238E27FC236}">
                <a16:creationId xmlns:a16="http://schemas.microsoft.com/office/drawing/2014/main" id="{725C42A1-2A28-1541-9720-CC26DB0375C6}"/>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6713545" y="2714859"/>
            <a:ext cx="1569696" cy="729094"/>
          </a:xfrm>
          <a:prstGeom prst="rect">
            <a:avLst/>
          </a:prstGeom>
        </p:spPr>
      </p:pic>
      <p:sp>
        <p:nvSpPr>
          <p:cNvPr id="2" name="Rectangle 1">
            <a:extLst>
              <a:ext uri="{FF2B5EF4-FFF2-40B4-BE49-F238E27FC236}">
                <a16:creationId xmlns:a16="http://schemas.microsoft.com/office/drawing/2014/main" id="{1783A2CD-3C73-E341-B77D-19F47DA11FDF}"/>
              </a:ext>
            </a:extLst>
          </p:cNvPr>
          <p:cNvSpPr/>
          <p:nvPr/>
        </p:nvSpPr>
        <p:spPr>
          <a:xfrm>
            <a:off x="445766" y="1155043"/>
            <a:ext cx="2435309" cy="945881"/>
          </a:xfrm>
          <a:prstGeom prst="rect">
            <a:avLst/>
          </a:prstGeom>
          <a:solidFill>
            <a:schemeClr val="accent1">
              <a:lumMod val="20000"/>
              <a:lumOff val="80000"/>
            </a:schemeClr>
          </a:solidFill>
          <a:ln>
            <a:solidFill>
              <a:schemeClr val="accent1"/>
            </a:solidFill>
          </a:ln>
        </p:spPr>
        <p:style>
          <a:lnRef idx="2">
            <a:schemeClr val="accent1"/>
          </a:lnRef>
          <a:fillRef idx="1">
            <a:schemeClr val="lt1"/>
          </a:fillRef>
          <a:effectRef idx="0">
            <a:schemeClr val="accent1"/>
          </a:effectRef>
          <a:fontRef idx="minor">
            <a:schemeClr val="dk1"/>
          </a:fontRef>
        </p:style>
        <p:txBody>
          <a:bodyPr rtlCol="0" anchor="t"/>
          <a:lstStyle/>
          <a:p>
            <a:r>
              <a:rPr lang="en-US" sz="1400" dirty="0">
                <a:solidFill>
                  <a:schemeClr val="accent1">
                    <a:lumMod val="50000"/>
                  </a:schemeClr>
                </a:solidFill>
              </a:rPr>
              <a:t>❶ </a:t>
            </a:r>
            <a:r>
              <a:rPr lang="en-US" dirty="0">
                <a:solidFill>
                  <a:schemeClr val="accent1">
                    <a:lumMod val="50000"/>
                  </a:schemeClr>
                </a:solidFill>
              </a:rPr>
              <a:t>Average activeness for each activity type</a:t>
            </a:r>
          </a:p>
        </p:txBody>
      </p:sp>
      <p:sp>
        <p:nvSpPr>
          <p:cNvPr id="14" name="Rectangle 13">
            <a:extLst>
              <a:ext uri="{FF2B5EF4-FFF2-40B4-BE49-F238E27FC236}">
                <a16:creationId xmlns:a16="http://schemas.microsoft.com/office/drawing/2014/main" id="{FB34CBA5-44BC-664B-8700-A5F7721A1B3A}"/>
              </a:ext>
            </a:extLst>
          </p:cNvPr>
          <p:cNvSpPr/>
          <p:nvPr/>
        </p:nvSpPr>
        <p:spPr>
          <a:xfrm>
            <a:off x="3105260" y="1171560"/>
            <a:ext cx="2915707" cy="920750"/>
          </a:xfrm>
          <a:prstGeom prst="rect">
            <a:avLst/>
          </a:prstGeom>
          <a:solidFill>
            <a:schemeClr val="accent1">
              <a:lumMod val="20000"/>
              <a:lumOff val="80000"/>
            </a:schemeClr>
          </a:solidFill>
          <a:ln>
            <a:solidFill>
              <a:schemeClr val="accent1"/>
            </a:solidFill>
          </a:ln>
        </p:spPr>
        <p:style>
          <a:lnRef idx="2">
            <a:schemeClr val="accent1"/>
          </a:lnRef>
          <a:fillRef idx="1">
            <a:schemeClr val="lt1"/>
          </a:fillRef>
          <a:effectRef idx="0">
            <a:schemeClr val="accent1"/>
          </a:effectRef>
          <a:fontRef idx="minor">
            <a:schemeClr val="dk1"/>
          </a:fontRef>
        </p:style>
        <p:txBody>
          <a:bodyPr rtlCol="0" anchor="t"/>
          <a:lstStyle/>
          <a:p>
            <a:r>
              <a:rPr lang="en-US" sz="1400" dirty="0">
                <a:solidFill>
                  <a:schemeClr val="accent1">
                    <a:lumMod val="50000"/>
                  </a:schemeClr>
                </a:solidFill>
              </a:rPr>
              <a:t>❷ </a:t>
            </a:r>
            <a:r>
              <a:rPr lang="en-US" dirty="0">
                <a:solidFill>
                  <a:schemeClr val="accent1">
                    <a:lumMod val="50000"/>
                  </a:schemeClr>
                </a:solidFill>
              </a:rPr>
              <a:t>Activeness ratio of each period for each activity type</a:t>
            </a:r>
          </a:p>
        </p:txBody>
      </p:sp>
      <p:sp>
        <p:nvSpPr>
          <p:cNvPr id="15" name="Rectangle 14">
            <a:extLst>
              <a:ext uri="{FF2B5EF4-FFF2-40B4-BE49-F238E27FC236}">
                <a16:creationId xmlns:a16="http://schemas.microsoft.com/office/drawing/2014/main" id="{07EF70C7-C025-7042-AC11-E4B54291709D}"/>
              </a:ext>
            </a:extLst>
          </p:cNvPr>
          <p:cNvSpPr/>
          <p:nvPr/>
        </p:nvSpPr>
        <p:spPr>
          <a:xfrm>
            <a:off x="6229633" y="1155043"/>
            <a:ext cx="2537520" cy="945881"/>
          </a:xfrm>
          <a:prstGeom prst="rect">
            <a:avLst/>
          </a:prstGeom>
          <a:solidFill>
            <a:schemeClr val="accent1">
              <a:lumMod val="20000"/>
              <a:lumOff val="80000"/>
            </a:schemeClr>
          </a:solidFill>
          <a:ln>
            <a:solidFill>
              <a:schemeClr val="accent1"/>
            </a:solidFill>
          </a:ln>
        </p:spPr>
        <p:style>
          <a:lnRef idx="2">
            <a:schemeClr val="accent1"/>
          </a:lnRef>
          <a:fillRef idx="1">
            <a:schemeClr val="lt1"/>
          </a:fillRef>
          <a:effectRef idx="0">
            <a:schemeClr val="accent1"/>
          </a:effectRef>
          <a:fontRef idx="minor">
            <a:schemeClr val="dk1"/>
          </a:fontRef>
        </p:style>
        <p:txBody>
          <a:bodyPr rtlCol="0" anchor="t"/>
          <a:lstStyle/>
          <a:p>
            <a:r>
              <a:rPr lang="en-US" sz="1400" dirty="0">
                <a:solidFill>
                  <a:schemeClr val="accent1">
                    <a:lumMod val="50000"/>
                  </a:schemeClr>
                </a:solidFill>
              </a:rPr>
              <a:t>❸ </a:t>
            </a:r>
            <a:r>
              <a:rPr lang="en-US" dirty="0">
                <a:solidFill>
                  <a:schemeClr val="accent1">
                    <a:lumMod val="50000"/>
                  </a:schemeClr>
                </a:solidFill>
              </a:rPr>
              <a:t>Overall activeness rank of each activity type</a:t>
            </a:r>
          </a:p>
        </p:txBody>
      </p:sp>
    </p:spTree>
    <p:extLst>
      <p:ext uri="{BB962C8B-B14F-4D97-AF65-F5344CB8AC3E}">
        <p14:creationId xmlns:p14="http://schemas.microsoft.com/office/powerpoint/2010/main" val="1213884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dissolve">
                                      <p:cBhvr>
                                        <p:cTn id="11" dur="500"/>
                                        <p:tgtEl>
                                          <p:spTgt spid="4">
                                            <p:txEl>
                                              <p:pRg st="0" end="0"/>
                                            </p:txEl>
                                          </p:spTgt>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dissolve">
                                      <p:cBhvr>
                                        <p:cTn id="15" dur="500"/>
                                        <p:tgtEl>
                                          <p:spTgt spid="4">
                                            <p:txEl>
                                              <p:pRg st="1" end="1"/>
                                            </p:txEl>
                                          </p:spTgt>
                                        </p:tgtEl>
                                      </p:cBhvr>
                                    </p:animEffect>
                                  </p:childTnLst>
                                </p:cTn>
                              </p:par>
                              <p:par>
                                <p:cTn id="16" presetID="9"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dissolve">
                                      <p:cBhvr>
                                        <p:cTn id="18" dur="500"/>
                                        <p:tgtEl>
                                          <p:spTgt spid="8"/>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up)">
                                      <p:cBhvr>
                                        <p:cTn id="21" dur="5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dissolve">
                                      <p:cBhvr>
                                        <p:cTn id="26" dur="500"/>
                                        <p:tgtEl>
                                          <p:spTgt spid="14"/>
                                        </p:tgtEl>
                                      </p:cBhvr>
                                    </p:animEffect>
                                  </p:childTnLst>
                                </p:cTn>
                              </p:par>
                            </p:childTnLst>
                          </p:cTn>
                        </p:par>
                        <p:par>
                          <p:cTn id="27" fill="hold">
                            <p:stCondLst>
                              <p:cond delay="500"/>
                            </p:stCondLst>
                            <p:childTnLst>
                              <p:par>
                                <p:cTn id="28" presetID="9" presetClass="entr" presetSubtype="0" fill="hold" grpId="0" nodeType="after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dissolve">
                                      <p:cBhvr>
                                        <p:cTn id="30" dur="500"/>
                                        <p:tgtEl>
                                          <p:spTgt spid="5"/>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wipe(up)">
                                      <p:cBhvr>
                                        <p:cTn id="33" dur="500"/>
                                        <p:tgtEl>
                                          <p:spTgt spid="17"/>
                                        </p:tgtEl>
                                      </p:cBhvr>
                                    </p:animEffect>
                                  </p:childTnLst>
                                </p:cTn>
                              </p:par>
                              <p:par>
                                <p:cTn id="34" presetID="9" presetClass="entr" presetSubtype="0" fill="hold"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dissolve">
                                      <p:cBhvr>
                                        <p:cTn id="36" dur="500"/>
                                        <p:tgtEl>
                                          <p:spTgt spid="9"/>
                                        </p:tgtEl>
                                      </p:cBhvr>
                                    </p:animEffect>
                                  </p:childTnLst>
                                </p:cTn>
                              </p:par>
                              <p:par>
                                <p:cTn id="37" presetID="9" presetClass="entr" presetSubtype="0" fill="hold"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dissolve">
                                      <p:cBhvr>
                                        <p:cTn id="39" dur="500"/>
                                        <p:tgtEl>
                                          <p:spTgt spid="10"/>
                                        </p:tgtEl>
                                      </p:cBhvr>
                                    </p:animEffect>
                                  </p:childTnLst>
                                </p:cTn>
                              </p:par>
                              <p:par>
                                <p:cTn id="40" presetID="9" presetClass="entr" presetSubtype="0" fill="hold"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dissolve">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dissolve">
                                      <p:cBhvr>
                                        <p:cTn id="47" dur="500"/>
                                        <p:tgtEl>
                                          <p:spTgt spid="15"/>
                                        </p:tgtEl>
                                      </p:cBhvr>
                                    </p:animEffect>
                                  </p:childTnLst>
                                </p:cTn>
                              </p:par>
                            </p:childTnLst>
                          </p:cTn>
                        </p:par>
                        <p:par>
                          <p:cTn id="48" fill="hold">
                            <p:stCondLst>
                              <p:cond delay="500"/>
                            </p:stCondLst>
                            <p:childTnLst>
                              <p:par>
                                <p:cTn id="49" presetID="9" presetClass="entr" presetSubtype="0" fill="hold" grpId="0" nodeType="after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dissolve">
                                      <p:cBhvr>
                                        <p:cTn id="51" dur="500"/>
                                        <p:tgtEl>
                                          <p:spTgt spid="7"/>
                                        </p:tgtEl>
                                      </p:cBhvr>
                                    </p:animEffect>
                                  </p:childTnLst>
                                </p:cTn>
                              </p:par>
                              <p:par>
                                <p:cTn id="52" presetID="22" presetClass="entr" presetSubtype="1" fill="hold" grpId="0" nodeType="withEffect">
                                  <p:stCondLst>
                                    <p:cond delay="0"/>
                                  </p:stCondLst>
                                  <p:childTnLst>
                                    <p:set>
                                      <p:cBhvr>
                                        <p:cTn id="53" dur="1" fill="hold">
                                          <p:stCondLst>
                                            <p:cond delay="0"/>
                                          </p:stCondLst>
                                        </p:cTn>
                                        <p:tgtEl>
                                          <p:spTgt spid="6"/>
                                        </p:tgtEl>
                                        <p:attrNameLst>
                                          <p:attrName>style.visibility</p:attrName>
                                        </p:attrNameLst>
                                      </p:cBhvr>
                                      <p:to>
                                        <p:strVal val="visible"/>
                                      </p:to>
                                    </p:set>
                                    <p:animEffect transition="in" filter="wipe(up)">
                                      <p:cBhvr>
                                        <p:cTn id="54" dur="500"/>
                                        <p:tgtEl>
                                          <p:spTgt spid="6"/>
                                        </p:tgtEl>
                                      </p:cBhvr>
                                    </p:animEffect>
                                  </p:childTnLst>
                                </p:cTn>
                              </p:par>
                              <p:par>
                                <p:cTn id="55" presetID="9" presetClass="entr" presetSubtype="0" fill="hold" nodeType="with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dissolve">
                                      <p:cBhvr>
                                        <p:cTn id="5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6" grpId="0" animBg="1"/>
      <p:bldP spid="4" grpId="0" build="p"/>
      <p:bldP spid="5" grpId="0"/>
      <p:bldP spid="7" grpId="0"/>
      <p:bldP spid="2" grpId="0" animBg="1"/>
      <p:bldP spid="14" grpId="0" animBg="1"/>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C7406ED-168D-5D4E-8559-5C7AF42E4433}"/>
              </a:ext>
            </a:extLst>
          </p:cNvPr>
          <p:cNvSpPr>
            <a:spLocks noGrp="1"/>
          </p:cNvSpPr>
          <p:nvPr>
            <p:ph idx="1"/>
          </p:nvPr>
        </p:nvSpPr>
        <p:spPr>
          <a:xfrm>
            <a:off x="628650" y="1288257"/>
            <a:ext cx="3624695" cy="3344467"/>
          </a:xfrm>
        </p:spPr>
        <p:txBody>
          <a:bodyPr/>
          <a:lstStyle/>
          <a:p>
            <a:r>
              <a:rPr lang="en-US" altLang="zh-CN" dirty="0"/>
              <a:t>Activeness</a:t>
            </a:r>
            <a:r>
              <a:rPr lang="zh-CN" altLang="en-US" dirty="0"/>
              <a:t> </a:t>
            </a:r>
            <a:r>
              <a:rPr lang="en-US" altLang="zh-CN" dirty="0"/>
              <a:t>Ranking</a:t>
            </a:r>
          </a:p>
          <a:p>
            <a:pPr lvl="1"/>
            <a:endParaRPr lang="en-US" altLang="zh-CN" dirty="0"/>
          </a:p>
          <a:p>
            <a:pPr lvl="1"/>
            <a:endParaRPr lang="en-US" altLang="zh-CN" dirty="0"/>
          </a:p>
          <a:p>
            <a:pPr lvl="1"/>
            <a:r>
              <a:rPr lang="en-US" altLang="zh-CN" dirty="0"/>
              <a:t>Not</a:t>
            </a:r>
            <a:r>
              <a:rPr lang="zh-CN" altLang="en-US" dirty="0"/>
              <a:t> </a:t>
            </a:r>
            <a:r>
              <a:rPr lang="en-US" altLang="zh-CN" dirty="0"/>
              <a:t>by</a:t>
            </a:r>
            <a:r>
              <a:rPr lang="zh-CN" altLang="en-US" dirty="0"/>
              <a:t> </a:t>
            </a:r>
            <a:r>
              <a:rPr lang="en-US" altLang="zh-CN" dirty="0"/>
              <a:t>a</a:t>
            </a:r>
            <a:r>
              <a:rPr lang="zh-CN" altLang="en-US" dirty="0"/>
              <a:t> </a:t>
            </a:r>
            <a:r>
              <a:rPr lang="en-US" altLang="zh-CN" dirty="0"/>
              <a:t>single</a:t>
            </a:r>
            <a:r>
              <a:rPr lang="zh-CN" altLang="en-US" dirty="0"/>
              <a:t> </a:t>
            </a:r>
            <a:r>
              <a:rPr lang="en-US" altLang="zh-CN" dirty="0"/>
              <a:t>value</a:t>
            </a:r>
          </a:p>
          <a:p>
            <a:pPr lvl="1"/>
            <a:endParaRPr lang="en-US" altLang="zh-CN" dirty="0"/>
          </a:p>
          <a:p>
            <a:pPr lvl="1"/>
            <a:endParaRPr lang="en-US" altLang="zh-CN" dirty="0"/>
          </a:p>
          <a:p>
            <a:pPr lvl="1"/>
            <a:r>
              <a:rPr lang="en-US" altLang="zh-CN" dirty="0"/>
              <a:t>(</a:t>
            </a:r>
            <a:r>
              <a:rPr lang="el-GR" i="1" dirty="0"/>
              <a:t>Φ</a:t>
            </a:r>
            <a:r>
              <a:rPr lang="el-GR" i="1" baseline="-25000" dirty="0"/>
              <a:t>𝑜𝑝</a:t>
            </a:r>
            <a:r>
              <a:rPr lang="zh-CN" altLang="en-US" i="1" baseline="-25000" dirty="0"/>
              <a:t> </a:t>
            </a:r>
            <a:r>
              <a:rPr lang="en-US" altLang="zh-CN" dirty="0"/>
              <a:t>,</a:t>
            </a:r>
            <a:r>
              <a:rPr lang="zh-CN" altLang="en-US" i="1" dirty="0"/>
              <a:t> </a:t>
            </a:r>
            <a:r>
              <a:rPr lang="el-GR" i="1" dirty="0"/>
              <a:t>Φ</a:t>
            </a:r>
            <a:r>
              <a:rPr lang="el-GR" i="1" baseline="-25000" dirty="0"/>
              <a:t>𝑜</a:t>
            </a:r>
            <a:r>
              <a:rPr lang="en-US" altLang="zh-CN" i="1" baseline="-25000" dirty="0"/>
              <a:t>c</a:t>
            </a:r>
            <a:r>
              <a:rPr lang="en-US" altLang="zh-CN" dirty="0"/>
              <a:t>)</a:t>
            </a:r>
          </a:p>
          <a:p>
            <a:pPr lvl="1"/>
            <a:endParaRPr lang="en-US" altLang="zh-CN" dirty="0"/>
          </a:p>
          <a:p>
            <a:pPr lvl="1"/>
            <a:endParaRPr lang="en-US" altLang="zh-CN" dirty="0"/>
          </a:p>
          <a:p>
            <a:pPr lvl="1"/>
            <a:r>
              <a:rPr lang="en-US" altLang="zh-CN" dirty="0"/>
              <a:t>Each</a:t>
            </a:r>
            <a:r>
              <a:rPr lang="zh-CN" altLang="en-US" dirty="0"/>
              <a:t> </a:t>
            </a:r>
            <a:r>
              <a:rPr lang="en-US" altLang="zh-CN" dirty="0"/>
              <a:t>user</a:t>
            </a:r>
            <a:r>
              <a:rPr lang="zh-CN" altLang="en-US" dirty="0"/>
              <a:t> </a:t>
            </a:r>
            <a:r>
              <a:rPr lang="en-US" altLang="zh-CN" dirty="0"/>
              <a:t>corresponds</a:t>
            </a:r>
            <a:r>
              <a:rPr lang="zh-CN" altLang="en-US" dirty="0"/>
              <a:t> </a:t>
            </a:r>
            <a:r>
              <a:rPr lang="en-US" altLang="zh-CN" dirty="0"/>
              <a:t>to</a:t>
            </a:r>
            <a:r>
              <a:rPr lang="zh-CN" altLang="en-US" dirty="0"/>
              <a:t> </a:t>
            </a:r>
            <a:r>
              <a:rPr lang="en-US" altLang="zh-CN" dirty="0"/>
              <a:t>a</a:t>
            </a:r>
            <a:r>
              <a:rPr lang="zh-CN" altLang="en-US" dirty="0"/>
              <a:t> </a:t>
            </a:r>
            <a:r>
              <a:rPr lang="en-US" altLang="zh-CN" dirty="0"/>
              <a:t>point</a:t>
            </a:r>
            <a:r>
              <a:rPr lang="zh-CN" altLang="en-US" dirty="0"/>
              <a:t> </a:t>
            </a:r>
            <a:r>
              <a:rPr lang="en-US" altLang="zh-CN" dirty="0"/>
              <a:t>in</a:t>
            </a:r>
            <a:r>
              <a:rPr lang="zh-CN" altLang="en-US" dirty="0"/>
              <a:t> </a:t>
            </a:r>
            <a:r>
              <a:rPr lang="en-US" altLang="zh-CN" dirty="0"/>
              <a:t>a</a:t>
            </a:r>
            <a:r>
              <a:rPr lang="zh-CN" altLang="en-US" dirty="0"/>
              <a:t> </a:t>
            </a:r>
            <a:r>
              <a:rPr lang="en-US" altLang="zh-CN" dirty="0"/>
              <a:t>2-D</a:t>
            </a:r>
            <a:r>
              <a:rPr lang="zh-CN" altLang="en-US" dirty="0"/>
              <a:t> </a:t>
            </a:r>
            <a:r>
              <a:rPr lang="en-US" altLang="zh-CN" dirty="0"/>
              <a:t>space</a:t>
            </a:r>
            <a:endParaRPr lang="en-US" dirty="0"/>
          </a:p>
          <a:p>
            <a:endParaRPr lang="en-CN" dirty="0"/>
          </a:p>
        </p:txBody>
      </p:sp>
      <p:sp>
        <p:nvSpPr>
          <p:cNvPr id="3" name="Title 2">
            <a:extLst>
              <a:ext uri="{FF2B5EF4-FFF2-40B4-BE49-F238E27FC236}">
                <a16:creationId xmlns:a16="http://schemas.microsoft.com/office/drawing/2014/main" id="{3403F72F-666A-5C4B-84E9-EE8D537EAEF4}"/>
              </a:ext>
            </a:extLst>
          </p:cNvPr>
          <p:cNvSpPr>
            <a:spLocks noGrp="1"/>
          </p:cNvSpPr>
          <p:nvPr>
            <p:ph type="title"/>
          </p:nvPr>
        </p:nvSpPr>
        <p:spPr/>
        <p:txBody>
          <a:bodyPr/>
          <a:lstStyle/>
          <a:p>
            <a:r>
              <a:rPr lang="en-US" altLang="zh-CN" dirty="0"/>
              <a:t>User</a:t>
            </a:r>
            <a:r>
              <a:rPr lang="zh-CN" altLang="en-US" dirty="0"/>
              <a:t> </a:t>
            </a:r>
            <a:r>
              <a:rPr lang="en-US" altLang="zh-CN" dirty="0"/>
              <a:t>Classification</a:t>
            </a:r>
            <a:r>
              <a:rPr lang="zh-CN" altLang="en-US" dirty="0"/>
              <a:t> </a:t>
            </a:r>
            <a:r>
              <a:rPr lang="en-US" altLang="zh-CN" dirty="0"/>
              <a:t>Matrix</a:t>
            </a:r>
            <a:endParaRPr lang="en-CN" dirty="0"/>
          </a:p>
        </p:txBody>
      </p:sp>
      <p:pic>
        <p:nvPicPr>
          <p:cNvPr id="4" name="Content Placeholder 4">
            <a:extLst>
              <a:ext uri="{FF2B5EF4-FFF2-40B4-BE49-F238E27FC236}">
                <a16:creationId xmlns:a16="http://schemas.microsoft.com/office/drawing/2014/main" id="{723657AF-6E10-954C-841D-A5E8D0B1B38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572000" y="1499272"/>
            <a:ext cx="4355178" cy="2614756"/>
          </a:xfrm>
          <a:prstGeom prst="rect">
            <a:avLst/>
          </a:prstGeom>
        </p:spPr>
      </p:pic>
    </p:spTree>
    <p:extLst>
      <p:ext uri="{BB962C8B-B14F-4D97-AF65-F5344CB8AC3E}">
        <p14:creationId xmlns:p14="http://schemas.microsoft.com/office/powerpoint/2010/main" val="388937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ssolv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dissolve">
                                      <p:cBhvr>
                                        <p:cTn id="12" dur="5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dissolve">
                                      <p:cBhvr>
                                        <p:cTn id="17" dur="500"/>
                                        <p:tgtEl>
                                          <p:spTgt spid="2">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dissolv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animEffect transition="in" filter="dissolve">
                                      <p:cBhvr>
                                        <p:cTn id="27"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bldLvl="2"/>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5">
            <a:extLst>
              <a:ext uri="{FF2B5EF4-FFF2-40B4-BE49-F238E27FC236}">
                <a16:creationId xmlns:a16="http://schemas.microsoft.com/office/drawing/2014/main" id="{09DE3AB4-835C-E44C-8265-7047312CB48D}"/>
              </a:ext>
            </a:extLst>
          </p:cNvPr>
          <p:cNvSpPr/>
          <p:nvPr/>
        </p:nvSpPr>
        <p:spPr>
          <a:xfrm>
            <a:off x="562352" y="2163337"/>
            <a:ext cx="2560599" cy="2464419"/>
          </a:xfrm>
          <a:prstGeom prst="roundRect">
            <a:avLst>
              <a:gd name="adj" fmla="val 5355"/>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i="1" dirty="0"/>
          </a:p>
        </p:txBody>
      </p:sp>
      <p:sp>
        <p:nvSpPr>
          <p:cNvPr id="3" name="Title 2">
            <a:extLst>
              <a:ext uri="{FF2B5EF4-FFF2-40B4-BE49-F238E27FC236}">
                <a16:creationId xmlns:a16="http://schemas.microsoft.com/office/drawing/2014/main" id="{089E36CD-8A74-394D-A154-E1355C2949FB}"/>
              </a:ext>
            </a:extLst>
          </p:cNvPr>
          <p:cNvSpPr>
            <a:spLocks noGrp="1"/>
          </p:cNvSpPr>
          <p:nvPr>
            <p:ph type="title"/>
          </p:nvPr>
        </p:nvSpPr>
        <p:spPr/>
        <p:txBody>
          <a:bodyPr/>
          <a:lstStyle/>
          <a:p>
            <a:r>
              <a:rPr lang="en-US" altLang="zh-CN" dirty="0"/>
              <a:t>Data</a:t>
            </a:r>
            <a:r>
              <a:rPr lang="zh-CN" altLang="en-US" dirty="0"/>
              <a:t> </a:t>
            </a:r>
            <a:r>
              <a:rPr lang="en-US" altLang="zh-CN" dirty="0"/>
              <a:t>Retention</a:t>
            </a:r>
            <a:endParaRPr lang="en-CN" dirty="0"/>
          </a:p>
        </p:txBody>
      </p:sp>
      <p:sp>
        <p:nvSpPr>
          <p:cNvPr id="9" name="Rounded Rectangle 8">
            <a:extLst>
              <a:ext uri="{FF2B5EF4-FFF2-40B4-BE49-F238E27FC236}">
                <a16:creationId xmlns:a16="http://schemas.microsoft.com/office/drawing/2014/main" id="{82324DF2-3330-C849-9743-A6CA69B64E78}"/>
              </a:ext>
            </a:extLst>
          </p:cNvPr>
          <p:cNvSpPr/>
          <p:nvPr/>
        </p:nvSpPr>
        <p:spPr>
          <a:xfrm>
            <a:off x="572245" y="1454037"/>
            <a:ext cx="2560599" cy="55756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Initialization (by admin)</a:t>
            </a:r>
            <a:endParaRPr lang="en-US" i="1" dirty="0"/>
          </a:p>
        </p:txBody>
      </p:sp>
      <p:sp>
        <p:nvSpPr>
          <p:cNvPr id="10" name="Rounded Rectangle 9">
            <a:extLst>
              <a:ext uri="{FF2B5EF4-FFF2-40B4-BE49-F238E27FC236}">
                <a16:creationId xmlns:a16="http://schemas.microsoft.com/office/drawing/2014/main" id="{590339A9-5F46-DC46-BFC0-9F6766380907}"/>
              </a:ext>
            </a:extLst>
          </p:cNvPr>
          <p:cNvSpPr/>
          <p:nvPr/>
        </p:nvSpPr>
        <p:spPr>
          <a:xfrm>
            <a:off x="4304372" y="579780"/>
            <a:ext cx="3943350" cy="61508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i="1" dirty="0"/>
              <a:t>Initial file lifetime: d</a:t>
            </a:r>
          </a:p>
          <a:p>
            <a:r>
              <a:rPr lang="en-US" i="1" dirty="0"/>
              <a:t>Initial activeness for each user: 1.0</a:t>
            </a:r>
          </a:p>
        </p:txBody>
      </p:sp>
      <p:pic>
        <p:nvPicPr>
          <p:cNvPr id="11" name="Picture 10">
            <a:extLst>
              <a:ext uri="{FF2B5EF4-FFF2-40B4-BE49-F238E27FC236}">
                <a16:creationId xmlns:a16="http://schemas.microsoft.com/office/drawing/2014/main" id="{F05844A9-4226-C845-8ABA-9020E84E58BB}"/>
              </a:ext>
            </a:extLst>
          </p:cNvPr>
          <p:cNvPicPr>
            <a:picLocks noChangeAspect="1"/>
          </p:cNvPicPr>
          <p:nvPr/>
        </p:nvPicPr>
        <p:blipFill>
          <a:blip r:embed="rId3"/>
          <a:stretch>
            <a:fillRect/>
          </a:stretch>
        </p:blipFill>
        <p:spPr>
          <a:xfrm>
            <a:off x="628650" y="2571750"/>
            <a:ext cx="2428004" cy="381543"/>
          </a:xfrm>
          <a:prstGeom prst="rect">
            <a:avLst/>
          </a:prstGeom>
        </p:spPr>
      </p:pic>
      <p:pic>
        <p:nvPicPr>
          <p:cNvPr id="12" name="Picture 11">
            <a:extLst>
              <a:ext uri="{FF2B5EF4-FFF2-40B4-BE49-F238E27FC236}">
                <a16:creationId xmlns:a16="http://schemas.microsoft.com/office/drawing/2014/main" id="{72AAEF2C-5572-BA46-8EFC-47423B0DFA3C}"/>
              </a:ext>
            </a:extLst>
          </p:cNvPr>
          <p:cNvPicPr>
            <a:picLocks noChangeAspect="1"/>
          </p:cNvPicPr>
          <p:nvPr/>
        </p:nvPicPr>
        <p:blipFill>
          <a:blip r:embed="rId4"/>
          <a:stretch>
            <a:fillRect/>
          </a:stretch>
        </p:blipFill>
        <p:spPr>
          <a:xfrm>
            <a:off x="627687" y="3012462"/>
            <a:ext cx="2437764" cy="387430"/>
          </a:xfrm>
          <a:prstGeom prst="rect">
            <a:avLst/>
          </a:prstGeom>
        </p:spPr>
      </p:pic>
      <p:pic>
        <p:nvPicPr>
          <p:cNvPr id="13" name="Picture 12">
            <a:extLst>
              <a:ext uri="{FF2B5EF4-FFF2-40B4-BE49-F238E27FC236}">
                <a16:creationId xmlns:a16="http://schemas.microsoft.com/office/drawing/2014/main" id="{192A7D59-8F5F-684B-B671-5E19A682AC12}"/>
              </a:ext>
            </a:extLst>
          </p:cNvPr>
          <p:cNvPicPr>
            <a:picLocks noChangeAspect="1"/>
          </p:cNvPicPr>
          <p:nvPr/>
        </p:nvPicPr>
        <p:blipFill>
          <a:blip r:embed="rId5"/>
          <a:stretch>
            <a:fillRect/>
          </a:stretch>
        </p:blipFill>
        <p:spPr>
          <a:xfrm>
            <a:off x="633665" y="3463402"/>
            <a:ext cx="2437761" cy="387430"/>
          </a:xfrm>
          <a:prstGeom prst="rect">
            <a:avLst/>
          </a:prstGeom>
        </p:spPr>
      </p:pic>
      <p:pic>
        <p:nvPicPr>
          <p:cNvPr id="14" name="Picture 13">
            <a:extLst>
              <a:ext uri="{FF2B5EF4-FFF2-40B4-BE49-F238E27FC236}">
                <a16:creationId xmlns:a16="http://schemas.microsoft.com/office/drawing/2014/main" id="{8AB0E311-B785-694B-A88C-11640ADFDC59}"/>
              </a:ext>
            </a:extLst>
          </p:cNvPr>
          <p:cNvPicPr>
            <a:picLocks noChangeAspect="1"/>
          </p:cNvPicPr>
          <p:nvPr/>
        </p:nvPicPr>
        <p:blipFill>
          <a:blip r:embed="rId6"/>
          <a:stretch>
            <a:fillRect/>
          </a:stretch>
        </p:blipFill>
        <p:spPr>
          <a:xfrm>
            <a:off x="633661" y="3911363"/>
            <a:ext cx="2437768" cy="387431"/>
          </a:xfrm>
          <a:prstGeom prst="rect">
            <a:avLst/>
          </a:prstGeom>
        </p:spPr>
      </p:pic>
      <p:sp>
        <p:nvSpPr>
          <p:cNvPr id="17" name="TextBox 16">
            <a:extLst>
              <a:ext uri="{FF2B5EF4-FFF2-40B4-BE49-F238E27FC236}">
                <a16:creationId xmlns:a16="http://schemas.microsoft.com/office/drawing/2014/main" id="{75C6B452-F138-AD4A-99B6-89864D356C3E}"/>
              </a:ext>
            </a:extLst>
          </p:cNvPr>
          <p:cNvSpPr txBox="1"/>
          <p:nvPr/>
        </p:nvSpPr>
        <p:spPr>
          <a:xfrm>
            <a:off x="1140535" y="2206439"/>
            <a:ext cx="1404231" cy="369332"/>
          </a:xfrm>
          <a:prstGeom prst="rect">
            <a:avLst/>
          </a:prstGeom>
          <a:noFill/>
        </p:spPr>
        <p:txBody>
          <a:bodyPr wrap="none" rtlCol="0">
            <a:spAutoFit/>
          </a:bodyPr>
          <a:lstStyle/>
          <a:p>
            <a:r>
              <a:rPr lang="en-US" dirty="0"/>
              <a:t>File Scanning</a:t>
            </a:r>
          </a:p>
        </p:txBody>
      </p:sp>
      <p:sp>
        <p:nvSpPr>
          <p:cNvPr id="19" name="Diamond 18">
            <a:extLst>
              <a:ext uri="{FF2B5EF4-FFF2-40B4-BE49-F238E27FC236}">
                <a16:creationId xmlns:a16="http://schemas.microsoft.com/office/drawing/2014/main" id="{BCD364B4-F914-D448-A76F-92D770750756}"/>
              </a:ext>
            </a:extLst>
          </p:cNvPr>
          <p:cNvSpPr/>
          <p:nvPr/>
        </p:nvSpPr>
        <p:spPr>
          <a:xfrm>
            <a:off x="4739268" y="1380359"/>
            <a:ext cx="3077737" cy="704919"/>
          </a:xfrm>
          <a:prstGeom prst="diamon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Check Purge Target</a:t>
            </a:r>
          </a:p>
        </p:txBody>
      </p:sp>
      <p:sp>
        <p:nvSpPr>
          <p:cNvPr id="20" name="Diamond 19">
            <a:extLst>
              <a:ext uri="{FF2B5EF4-FFF2-40B4-BE49-F238E27FC236}">
                <a16:creationId xmlns:a16="http://schemas.microsoft.com/office/drawing/2014/main" id="{8A61B707-F3CA-6D4C-A36F-5787B15CBC94}"/>
              </a:ext>
            </a:extLst>
          </p:cNvPr>
          <p:cNvSpPr/>
          <p:nvPr/>
        </p:nvSpPr>
        <p:spPr>
          <a:xfrm>
            <a:off x="4739268" y="2206439"/>
            <a:ext cx="3077737" cy="704920"/>
          </a:xfrm>
          <a:prstGeom prst="diamon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Check Purge Exception</a:t>
            </a:r>
          </a:p>
        </p:txBody>
      </p:sp>
      <p:sp>
        <p:nvSpPr>
          <p:cNvPr id="21" name="Rounded Rectangle 20">
            <a:extLst>
              <a:ext uri="{FF2B5EF4-FFF2-40B4-BE49-F238E27FC236}">
                <a16:creationId xmlns:a16="http://schemas.microsoft.com/office/drawing/2014/main" id="{CBE64AC0-8947-2040-B30A-2EC65C650F23}"/>
              </a:ext>
            </a:extLst>
          </p:cNvPr>
          <p:cNvSpPr/>
          <p:nvPr/>
        </p:nvSpPr>
        <p:spPr>
          <a:xfrm>
            <a:off x="4304372" y="3038617"/>
            <a:ext cx="3943350" cy="615088"/>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r>
              <a:rPr lang="en-US" i="1" dirty="0"/>
              <a:t>Adjusted file lifetime:</a:t>
            </a:r>
          </a:p>
        </p:txBody>
      </p:sp>
      <p:grpSp>
        <p:nvGrpSpPr>
          <p:cNvPr id="45" name="Group 44">
            <a:extLst>
              <a:ext uri="{FF2B5EF4-FFF2-40B4-BE49-F238E27FC236}">
                <a16:creationId xmlns:a16="http://schemas.microsoft.com/office/drawing/2014/main" id="{E3DE0AD5-3A44-804D-A9EB-5F7E20103F2E}"/>
              </a:ext>
            </a:extLst>
          </p:cNvPr>
          <p:cNvGrpSpPr/>
          <p:nvPr/>
        </p:nvGrpSpPr>
        <p:grpSpPr>
          <a:xfrm>
            <a:off x="4739268" y="3831849"/>
            <a:ext cx="3077737" cy="533852"/>
            <a:chOff x="4739268" y="3764943"/>
            <a:chExt cx="3077737" cy="533852"/>
          </a:xfrm>
        </p:grpSpPr>
        <p:sp>
          <p:nvSpPr>
            <p:cNvPr id="23" name="Diamond 22">
              <a:extLst>
                <a:ext uri="{FF2B5EF4-FFF2-40B4-BE49-F238E27FC236}">
                  <a16:creationId xmlns:a16="http://schemas.microsoft.com/office/drawing/2014/main" id="{A00AFFED-1665-314E-9C03-8FEA60ADFDB7}"/>
                </a:ext>
              </a:extLst>
            </p:cNvPr>
            <p:cNvSpPr/>
            <p:nvPr/>
          </p:nvSpPr>
          <p:spPr>
            <a:xfrm>
              <a:off x="4739268" y="3764943"/>
              <a:ext cx="3077737" cy="533852"/>
            </a:xfrm>
            <a:prstGeom prst="diamond">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25" name="Picture 24">
              <a:extLst>
                <a:ext uri="{FF2B5EF4-FFF2-40B4-BE49-F238E27FC236}">
                  <a16:creationId xmlns:a16="http://schemas.microsoft.com/office/drawing/2014/main" id="{1F6A1C2D-07AD-EF4F-9EDE-452B871370E5}"/>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5523315" y="3885569"/>
              <a:ext cx="1509640" cy="326647"/>
            </a:xfrm>
            <a:prstGeom prst="rect">
              <a:avLst/>
            </a:prstGeom>
          </p:spPr>
        </p:pic>
      </p:grpSp>
      <p:sp>
        <p:nvSpPr>
          <p:cNvPr id="26" name="Rounded Rectangle 25">
            <a:extLst>
              <a:ext uri="{FF2B5EF4-FFF2-40B4-BE49-F238E27FC236}">
                <a16:creationId xmlns:a16="http://schemas.microsoft.com/office/drawing/2014/main" id="{5F5EEFC0-6599-EF46-809B-F8A97A0F1ED0}"/>
              </a:ext>
            </a:extLst>
          </p:cNvPr>
          <p:cNvSpPr/>
          <p:nvPr/>
        </p:nvSpPr>
        <p:spPr>
          <a:xfrm>
            <a:off x="4705474" y="4526509"/>
            <a:ext cx="1282391" cy="36799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RESERVE</a:t>
            </a:r>
          </a:p>
        </p:txBody>
      </p:sp>
      <p:sp>
        <p:nvSpPr>
          <p:cNvPr id="27" name="Rounded Rectangle 26">
            <a:extLst>
              <a:ext uri="{FF2B5EF4-FFF2-40B4-BE49-F238E27FC236}">
                <a16:creationId xmlns:a16="http://schemas.microsoft.com/office/drawing/2014/main" id="{28B0FFF6-0755-F24E-B837-2938A27FC5DD}"/>
              </a:ext>
            </a:extLst>
          </p:cNvPr>
          <p:cNvSpPr/>
          <p:nvPr/>
        </p:nvSpPr>
        <p:spPr>
          <a:xfrm>
            <a:off x="6771915" y="4526508"/>
            <a:ext cx="1282391" cy="36799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PURGE</a:t>
            </a:r>
          </a:p>
        </p:txBody>
      </p:sp>
      <p:cxnSp>
        <p:nvCxnSpPr>
          <p:cNvPr id="29" name="Elbow Connector 28">
            <a:extLst>
              <a:ext uri="{FF2B5EF4-FFF2-40B4-BE49-F238E27FC236}">
                <a16:creationId xmlns:a16="http://schemas.microsoft.com/office/drawing/2014/main" id="{4C02A6DC-4942-DD4B-B073-08E1B495F5EB}"/>
              </a:ext>
            </a:extLst>
          </p:cNvPr>
          <p:cNvCxnSpPr>
            <a:cxnSpLocks/>
            <a:stCxn id="19" idx="1"/>
            <a:endCxn id="26" idx="1"/>
          </p:cNvCxnSpPr>
          <p:nvPr/>
        </p:nvCxnSpPr>
        <p:spPr>
          <a:xfrm rot="10800000" flipV="1">
            <a:off x="4705474" y="1732818"/>
            <a:ext cx="33794" cy="2977685"/>
          </a:xfrm>
          <a:prstGeom prst="bentConnector3">
            <a:avLst>
              <a:gd name="adj1" fmla="val 2789306"/>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Elbow Connector 32">
            <a:extLst>
              <a:ext uri="{FF2B5EF4-FFF2-40B4-BE49-F238E27FC236}">
                <a16:creationId xmlns:a16="http://schemas.microsoft.com/office/drawing/2014/main" id="{139F4D0F-C518-0B44-962D-57A39B82DA2D}"/>
              </a:ext>
            </a:extLst>
          </p:cNvPr>
          <p:cNvCxnSpPr>
            <a:stCxn id="20" idx="1"/>
            <a:endCxn id="26" idx="1"/>
          </p:cNvCxnSpPr>
          <p:nvPr/>
        </p:nvCxnSpPr>
        <p:spPr>
          <a:xfrm rot="10800000" flipV="1">
            <a:off x="4705474" y="2558898"/>
            <a:ext cx="33794" cy="2151605"/>
          </a:xfrm>
          <a:prstGeom prst="bentConnector3">
            <a:avLst>
              <a:gd name="adj1" fmla="val 2789306"/>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Elbow Connector 36">
            <a:extLst>
              <a:ext uri="{FF2B5EF4-FFF2-40B4-BE49-F238E27FC236}">
                <a16:creationId xmlns:a16="http://schemas.microsoft.com/office/drawing/2014/main" id="{488BF433-37A9-AE49-893C-4106267472B8}"/>
              </a:ext>
            </a:extLst>
          </p:cNvPr>
          <p:cNvCxnSpPr>
            <a:cxnSpLocks/>
            <a:stCxn id="23" idx="1"/>
            <a:endCxn id="26" idx="1"/>
          </p:cNvCxnSpPr>
          <p:nvPr/>
        </p:nvCxnSpPr>
        <p:spPr>
          <a:xfrm rot="10800000" flipV="1">
            <a:off x="4705474" y="4098774"/>
            <a:ext cx="33794" cy="611729"/>
          </a:xfrm>
          <a:prstGeom prst="bentConnector3">
            <a:avLst>
              <a:gd name="adj1" fmla="val 2789306"/>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F0AA1DCD-5F76-774A-ABA4-75C978A22AEC}"/>
              </a:ext>
            </a:extLst>
          </p:cNvPr>
          <p:cNvCxnSpPr>
            <a:stCxn id="19" idx="2"/>
            <a:endCxn id="20" idx="0"/>
          </p:cNvCxnSpPr>
          <p:nvPr/>
        </p:nvCxnSpPr>
        <p:spPr>
          <a:xfrm>
            <a:off x="6278137" y="2085278"/>
            <a:ext cx="0" cy="1211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4301210C-BCBD-6C4A-9F24-5060CB53E619}"/>
              </a:ext>
            </a:extLst>
          </p:cNvPr>
          <p:cNvCxnSpPr>
            <a:stCxn id="20" idx="2"/>
            <a:endCxn id="21" idx="0"/>
          </p:cNvCxnSpPr>
          <p:nvPr/>
        </p:nvCxnSpPr>
        <p:spPr>
          <a:xfrm flipH="1">
            <a:off x="6276047" y="2911359"/>
            <a:ext cx="2090" cy="1272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E579E0E4-3DF2-F24B-B7D8-603AD7FEA22C}"/>
              </a:ext>
            </a:extLst>
          </p:cNvPr>
          <p:cNvCxnSpPr>
            <a:stCxn id="21" idx="2"/>
            <a:endCxn id="23" idx="0"/>
          </p:cNvCxnSpPr>
          <p:nvPr/>
        </p:nvCxnSpPr>
        <p:spPr>
          <a:xfrm>
            <a:off x="6276047" y="3653705"/>
            <a:ext cx="2090" cy="1781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Elbow Connector 53">
            <a:extLst>
              <a:ext uri="{FF2B5EF4-FFF2-40B4-BE49-F238E27FC236}">
                <a16:creationId xmlns:a16="http://schemas.microsoft.com/office/drawing/2014/main" id="{701ECAE4-9B47-7C44-8E3A-71EF7C67D197}"/>
              </a:ext>
            </a:extLst>
          </p:cNvPr>
          <p:cNvCxnSpPr>
            <a:cxnSpLocks/>
            <a:endCxn id="27" idx="3"/>
          </p:cNvCxnSpPr>
          <p:nvPr/>
        </p:nvCxnSpPr>
        <p:spPr>
          <a:xfrm rot="16200000" flipH="1">
            <a:off x="7629790" y="4285987"/>
            <a:ext cx="611730" cy="237301"/>
          </a:xfrm>
          <a:prstGeom prst="bentConnector4">
            <a:avLst>
              <a:gd name="adj1" fmla="val -1497"/>
              <a:gd name="adj2" fmla="val 276219"/>
            </a:avLst>
          </a:prstGeom>
          <a:ln>
            <a:tailEnd type="triangle"/>
          </a:ln>
        </p:spPr>
        <p:style>
          <a:lnRef idx="1">
            <a:schemeClr val="accent1"/>
          </a:lnRef>
          <a:fillRef idx="0">
            <a:schemeClr val="accent1"/>
          </a:fillRef>
          <a:effectRef idx="0">
            <a:schemeClr val="accent1"/>
          </a:effectRef>
          <a:fontRef idx="minor">
            <a:schemeClr val="tx1"/>
          </a:fontRef>
        </p:style>
      </p:cxnSp>
      <p:pic>
        <p:nvPicPr>
          <p:cNvPr id="60" name="Picture 59">
            <a:extLst>
              <a:ext uri="{FF2B5EF4-FFF2-40B4-BE49-F238E27FC236}">
                <a16:creationId xmlns:a16="http://schemas.microsoft.com/office/drawing/2014/main" id="{E80BF963-E600-D24D-BE12-D11E2D5B6DD6}"/>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344581" y="3266630"/>
            <a:ext cx="1862931" cy="504906"/>
          </a:xfrm>
          <a:prstGeom prst="rect">
            <a:avLst/>
          </a:prstGeom>
        </p:spPr>
      </p:pic>
      <p:cxnSp>
        <p:nvCxnSpPr>
          <p:cNvPr id="62" name="Straight Arrow Connector 61">
            <a:extLst>
              <a:ext uri="{FF2B5EF4-FFF2-40B4-BE49-F238E27FC236}">
                <a16:creationId xmlns:a16="http://schemas.microsoft.com/office/drawing/2014/main" id="{D92B9F0F-F14A-6642-8422-B95115E8985E}"/>
              </a:ext>
            </a:extLst>
          </p:cNvPr>
          <p:cNvCxnSpPr>
            <a:stCxn id="10" idx="2"/>
            <a:endCxn id="19" idx="0"/>
          </p:cNvCxnSpPr>
          <p:nvPr/>
        </p:nvCxnSpPr>
        <p:spPr>
          <a:xfrm>
            <a:off x="6276047" y="1194868"/>
            <a:ext cx="2090" cy="1854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6B3C6FCA-43BE-844A-ADA2-7F08AB5A25A2}"/>
              </a:ext>
            </a:extLst>
          </p:cNvPr>
          <p:cNvSpPr txBox="1"/>
          <p:nvPr/>
        </p:nvSpPr>
        <p:spPr>
          <a:xfrm>
            <a:off x="4059609" y="1409855"/>
            <a:ext cx="296876" cy="369332"/>
          </a:xfrm>
          <a:prstGeom prst="rect">
            <a:avLst/>
          </a:prstGeom>
          <a:noFill/>
        </p:spPr>
        <p:txBody>
          <a:bodyPr wrap="none" rtlCol="0">
            <a:spAutoFit/>
          </a:bodyPr>
          <a:lstStyle/>
          <a:p>
            <a:r>
              <a:rPr lang="en-US" dirty="0"/>
              <a:t>Y</a:t>
            </a:r>
          </a:p>
        </p:txBody>
      </p:sp>
      <p:sp>
        <p:nvSpPr>
          <p:cNvPr id="64" name="TextBox 63">
            <a:extLst>
              <a:ext uri="{FF2B5EF4-FFF2-40B4-BE49-F238E27FC236}">
                <a16:creationId xmlns:a16="http://schemas.microsoft.com/office/drawing/2014/main" id="{6654C988-479A-8241-9AE8-1E8B52344B74}"/>
              </a:ext>
            </a:extLst>
          </p:cNvPr>
          <p:cNvSpPr txBox="1"/>
          <p:nvPr/>
        </p:nvSpPr>
        <p:spPr>
          <a:xfrm>
            <a:off x="6438169" y="1970639"/>
            <a:ext cx="333746" cy="369332"/>
          </a:xfrm>
          <a:prstGeom prst="rect">
            <a:avLst/>
          </a:prstGeom>
          <a:noFill/>
        </p:spPr>
        <p:txBody>
          <a:bodyPr wrap="none" rtlCol="0">
            <a:spAutoFit/>
          </a:bodyPr>
          <a:lstStyle/>
          <a:p>
            <a:r>
              <a:rPr lang="en-US" dirty="0"/>
              <a:t>N</a:t>
            </a:r>
          </a:p>
        </p:txBody>
      </p:sp>
      <p:sp>
        <p:nvSpPr>
          <p:cNvPr id="65" name="TextBox 64">
            <a:extLst>
              <a:ext uri="{FF2B5EF4-FFF2-40B4-BE49-F238E27FC236}">
                <a16:creationId xmlns:a16="http://schemas.microsoft.com/office/drawing/2014/main" id="{062C997E-4808-E94E-BD92-05D0FD238076}"/>
              </a:ext>
            </a:extLst>
          </p:cNvPr>
          <p:cNvSpPr txBox="1"/>
          <p:nvPr/>
        </p:nvSpPr>
        <p:spPr>
          <a:xfrm>
            <a:off x="4059609" y="2255856"/>
            <a:ext cx="296876" cy="369332"/>
          </a:xfrm>
          <a:prstGeom prst="rect">
            <a:avLst/>
          </a:prstGeom>
          <a:noFill/>
        </p:spPr>
        <p:txBody>
          <a:bodyPr wrap="none" rtlCol="0">
            <a:spAutoFit/>
          </a:bodyPr>
          <a:lstStyle/>
          <a:p>
            <a:r>
              <a:rPr lang="en-US" dirty="0"/>
              <a:t>Y</a:t>
            </a:r>
          </a:p>
        </p:txBody>
      </p:sp>
      <p:sp>
        <p:nvSpPr>
          <p:cNvPr id="66" name="TextBox 65">
            <a:extLst>
              <a:ext uri="{FF2B5EF4-FFF2-40B4-BE49-F238E27FC236}">
                <a16:creationId xmlns:a16="http://schemas.microsoft.com/office/drawing/2014/main" id="{AD9EC691-8798-2F46-94FB-269C26618B8F}"/>
              </a:ext>
            </a:extLst>
          </p:cNvPr>
          <p:cNvSpPr txBox="1"/>
          <p:nvPr/>
        </p:nvSpPr>
        <p:spPr>
          <a:xfrm>
            <a:off x="4002892" y="3800482"/>
            <a:ext cx="333746" cy="369332"/>
          </a:xfrm>
          <a:prstGeom prst="rect">
            <a:avLst/>
          </a:prstGeom>
          <a:noFill/>
        </p:spPr>
        <p:txBody>
          <a:bodyPr wrap="none" rtlCol="0">
            <a:spAutoFit/>
          </a:bodyPr>
          <a:lstStyle/>
          <a:p>
            <a:r>
              <a:rPr lang="en-US" dirty="0"/>
              <a:t>N</a:t>
            </a:r>
          </a:p>
        </p:txBody>
      </p:sp>
      <p:sp>
        <p:nvSpPr>
          <p:cNvPr id="68" name="TextBox 67">
            <a:extLst>
              <a:ext uri="{FF2B5EF4-FFF2-40B4-BE49-F238E27FC236}">
                <a16:creationId xmlns:a16="http://schemas.microsoft.com/office/drawing/2014/main" id="{54297699-81C6-4443-9274-31A011DC2A26}"/>
              </a:ext>
            </a:extLst>
          </p:cNvPr>
          <p:cNvSpPr txBox="1"/>
          <p:nvPr/>
        </p:nvSpPr>
        <p:spPr>
          <a:xfrm>
            <a:off x="6601774" y="2757957"/>
            <a:ext cx="333746" cy="369332"/>
          </a:xfrm>
          <a:prstGeom prst="rect">
            <a:avLst/>
          </a:prstGeom>
          <a:noFill/>
        </p:spPr>
        <p:txBody>
          <a:bodyPr wrap="none" rtlCol="0">
            <a:spAutoFit/>
          </a:bodyPr>
          <a:lstStyle/>
          <a:p>
            <a:r>
              <a:rPr lang="en-US" dirty="0"/>
              <a:t>N</a:t>
            </a:r>
          </a:p>
        </p:txBody>
      </p:sp>
      <p:sp>
        <p:nvSpPr>
          <p:cNvPr id="69" name="TextBox 68">
            <a:extLst>
              <a:ext uri="{FF2B5EF4-FFF2-40B4-BE49-F238E27FC236}">
                <a16:creationId xmlns:a16="http://schemas.microsoft.com/office/drawing/2014/main" id="{6D44B45A-549C-B946-A4DA-FF5C1CFEB744}"/>
              </a:ext>
            </a:extLst>
          </p:cNvPr>
          <p:cNvSpPr txBox="1"/>
          <p:nvPr/>
        </p:nvSpPr>
        <p:spPr>
          <a:xfrm>
            <a:off x="7850800" y="3792654"/>
            <a:ext cx="296876" cy="369332"/>
          </a:xfrm>
          <a:prstGeom prst="rect">
            <a:avLst/>
          </a:prstGeom>
          <a:noFill/>
        </p:spPr>
        <p:txBody>
          <a:bodyPr wrap="none" rtlCol="0">
            <a:spAutoFit/>
          </a:bodyPr>
          <a:lstStyle/>
          <a:p>
            <a:r>
              <a:rPr lang="en-US" dirty="0"/>
              <a:t>Y</a:t>
            </a:r>
          </a:p>
        </p:txBody>
      </p:sp>
    </p:spTree>
    <p:extLst>
      <p:ext uri="{BB962C8B-B14F-4D97-AF65-F5344CB8AC3E}">
        <p14:creationId xmlns:p14="http://schemas.microsoft.com/office/powerpoint/2010/main" val="1443556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dissolve">
                                      <p:cBhvr>
                                        <p:cTn id="16" dur="500"/>
                                        <p:tgtEl>
                                          <p:spTgt spid="16"/>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up)">
                                      <p:cBhvr>
                                        <p:cTn id="19" dur="500"/>
                                        <p:tgtEl>
                                          <p:spTgt spid="17"/>
                                        </p:tgtEl>
                                      </p:cBhvr>
                                    </p:animEffect>
                                  </p:childTnLst>
                                </p:cTn>
                              </p:par>
                            </p:childTnLst>
                          </p:cTn>
                        </p:par>
                        <p:par>
                          <p:cTn id="20" fill="hold">
                            <p:stCondLst>
                              <p:cond delay="500"/>
                            </p:stCondLst>
                            <p:childTnLst>
                              <p:par>
                                <p:cTn id="21" presetID="22" presetClass="entr" presetSubtype="2"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right)">
                                      <p:cBhvr>
                                        <p:cTn id="23" dur="500"/>
                                        <p:tgtEl>
                                          <p:spTgt spid="11"/>
                                        </p:tgtEl>
                                      </p:cBhvr>
                                    </p:animEffect>
                                  </p:childTnLst>
                                </p:cTn>
                              </p:par>
                            </p:childTnLst>
                          </p:cTn>
                        </p:par>
                        <p:par>
                          <p:cTn id="24" fill="hold">
                            <p:stCondLst>
                              <p:cond delay="1000"/>
                            </p:stCondLst>
                            <p:childTnLst>
                              <p:par>
                                <p:cTn id="25" presetID="22" presetClass="entr" presetSubtype="2"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right)">
                                      <p:cBhvr>
                                        <p:cTn id="27" dur="500"/>
                                        <p:tgtEl>
                                          <p:spTgt spid="12"/>
                                        </p:tgtEl>
                                      </p:cBhvr>
                                    </p:animEffect>
                                  </p:childTnLst>
                                </p:cTn>
                              </p:par>
                            </p:childTnLst>
                          </p:cTn>
                        </p:par>
                        <p:par>
                          <p:cTn id="28" fill="hold">
                            <p:stCondLst>
                              <p:cond delay="1500"/>
                            </p:stCondLst>
                            <p:childTnLst>
                              <p:par>
                                <p:cTn id="29" presetID="22" presetClass="entr" presetSubtype="2"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right)">
                                      <p:cBhvr>
                                        <p:cTn id="31" dur="500"/>
                                        <p:tgtEl>
                                          <p:spTgt spid="13"/>
                                        </p:tgtEl>
                                      </p:cBhvr>
                                    </p:animEffect>
                                  </p:childTnLst>
                                </p:cTn>
                              </p:par>
                            </p:childTnLst>
                          </p:cTn>
                        </p:par>
                        <p:par>
                          <p:cTn id="32" fill="hold">
                            <p:stCondLst>
                              <p:cond delay="2000"/>
                            </p:stCondLst>
                            <p:childTnLst>
                              <p:par>
                                <p:cTn id="33" presetID="22" presetClass="entr" presetSubtype="2" fill="hold"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right)">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62"/>
                                        </p:tgtEl>
                                        <p:attrNameLst>
                                          <p:attrName>style.visibility</p:attrName>
                                        </p:attrNameLst>
                                      </p:cBhvr>
                                      <p:to>
                                        <p:strVal val="visible"/>
                                      </p:to>
                                    </p:set>
                                    <p:animEffect transition="in" filter="wipe(up)">
                                      <p:cBhvr>
                                        <p:cTn id="40" dur="500"/>
                                        <p:tgtEl>
                                          <p:spTgt spid="62"/>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up)">
                                      <p:cBhvr>
                                        <p:cTn id="43" dur="500"/>
                                        <p:tgtEl>
                                          <p:spTgt spid="19"/>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63"/>
                                        </p:tgtEl>
                                        <p:attrNameLst>
                                          <p:attrName>style.visibility</p:attrName>
                                        </p:attrNameLst>
                                      </p:cBhvr>
                                      <p:to>
                                        <p:strVal val="visible"/>
                                      </p:to>
                                    </p:set>
                                    <p:animEffect transition="in" filter="dissolve">
                                      <p:cBhvr>
                                        <p:cTn id="48" dur="500"/>
                                        <p:tgtEl>
                                          <p:spTgt spid="63"/>
                                        </p:tgtEl>
                                      </p:cBhvr>
                                    </p:animEffect>
                                  </p:childTnLst>
                                </p:cTn>
                              </p:par>
                              <p:par>
                                <p:cTn id="49" presetID="22" presetClass="entr" presetSubtype="1" fill="hold" nodeType="withEffect">
                                  <p:stCondLst>
                                    <p:cond delay="0"/>
                                  </p:stCondLst>
                                  <p:childTnLst>
                                    <p:set>
                                      <p:cBhvr>
                                        <p:cTn id="50" dur="1" fill="hold">
                                          <p:stCondLst>
                                            <p:cond delay="0"/>
                                          </p:stCondLst>
                                        </p:cTn>
                                        <p:tgtEl>
                                          <p:spTgt spid="29"/>
                                        </p:tgtEl>
                                        <p:attrNameLst>
                                          <p:attrName>style.visibility</p:attrName>
                                        </p:attrNameLst>
                                      </p:cBhvr>
                                      <p:to>
                                        <p:strVal val="visible"/>
                                      </p:to>
                                    </p:set>
                                    <p:animEffect transition="in" filter="wipe(up)">
                                      <p:cBhvr>
                                        <p:cTn id="51" dur="500"/>
                                        <p:tgtEl>
                                          <p:spTgt spid="29"/>
                                        </p:tgtEl>
                                      </p:cBhvr>
                                    </p:animEffect>
                                  </p:childTnLst>
                                </p:cTn>
                              </p:par>
                              <p:par>
                                <p:cTn id="52" presetID="22" presetClass="entr" presetSubtype="1" fill="hold" grpId="0" nodeType="with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wipe(up)">
                                      <p:cBhvr>
                                        <p:cTn id="54" dur="500"/>
                                        <p:tgtEl>
                                          <p:spTgt spid="26"/>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nodeType="clickEffect">
                                  <p:stCondLst>
                                    <p:cond delay="0"/>
                                  </p:stCondLst>
                                  <p:childTnLst>
                                    <p:set>
                                      <p:cBhvr>
                                        <p:cTn id="58" dur="1" fill="hold">
                                          <p:stCondLst>
                                            <p:cond delay="0"/>
                                          </p:stCondLst>
                                        </p:cTn>
                                        <p:tgtEl>
                                          <p:spTgt spid="41"/>
                                        </p:tgtEl>
                                        <p:attrNameLst>
                                          <p:attrName>style.visibility</p:attrName>
                                        </p:attrNameLst>
                                      </p:cBhvr>
                                      <p:to>
                                        <p:strVal val="visible"/>
                                      </p:to>
                                    </p:set>
                                    <p:animEffect transition="in" filter="wipe(up)">
                                      <p:cBhvr>
                                        <p:cTn id="59" dur="500"/>
                                        <p:tgtEl>
                                          <p:spTgt spid="41"/>
                                        </p:tgtEl>
                                      </p:cBhvr>
                                    </p:animEffect>
                                  </p:childTnLst>
                                </p:cTn>
                              </p:par>
                              <p:par>
                                <p:cTn id="60" presetID="22" presetClass="entr" presetSubtype="1" fill="hold" grpId="0" nodeType="with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wipe(up)">
                                      <p:cBhvr>
                                        <p:cTn id="62" dur="500"/>
                                        <p:tgtEl>
                                          <p:spTgt spid="20"/>
                                        </p:tgtEl>
                                      </p:cBhvr>
                                    </p:animEffect>
                                  </p:childTnLst>
                                </p:cTn>
                              </p:par>
                              <p:par>
                                <p:cTn id="63" presetID="9" presetClass="entr" presetSubtype="0" fill="hold" grpId="0" nodeType="withEffect">
                                  <p:stCondLst>
                                    <p:cond delay="0"/>
                                  </p:stCondLst>
                                  <p:childTnLst>
                                    <p:set>
                                      <p:cBhvr>
                                        <p:cTn id="64" dur="1" fill="hold">
                                          <p:stCondLst>
                                            <p:cond delay="0"/>
                                          </p:stCondLst>
                                        </p:cTn>
                                        <p:tgtEl>
                                          <p:spTgt spid="64"/>
                                        </p:tgtEl>
                                        <p:attrNameLst>
                                          <p:attrName>style.visibility</p:attrName>
                                        </p:attrNameLst>
                                      </p:cBhvr>
                                      <p:to>
                                        <p:strVal val="visible"/>
                                      </p:to>
                                    </p:set>
                                    <p:animEffect transition="in" filter="dissolve">
                                      <p:cBhvr>
                                        <p:cTn id="65" dur="500"/>
                                        <p:tgtEl>
                                          <p:spTgt spid="64"/>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nodeType="clickEffect">
                                  <p:stCondLst>
                                    <p:cond delay="0"/>
                                  </p:stCondLst>
                                  <p:childTnLst>
                                    <p:set>
                                      <p:cBhvr>
                                        <p:cTn id="69" dur="1" fill="hold">
                                          <p:stCondLst>
                                            <p:cond delay="0"/>
                                          </p:stCondLst>
                                        </p:cTn>
                                        <p:tgtEl>
                                          <p:spTgt spid="33"/>
                                        </p:tgtEl>
                                        <p:attrNameLst>
                                          <p:attrName>style.visibility</p:attrName>
                                        </p:attrNameLst>
                                      </p:cBhvr>
                                      <p:to>
                                        <p:strVal val="visible"/>
                                      </p:to>
                                    </p:set>
                                    <p:animEffect transition="in" filter="wipe(up)">
                                      <p:cBhvr>
                                        <p:cTn id="70" dur="500"/>
                                        <p:tgtEl>
                                          <p:spTgt spid="33"/>
                                        </p:tgtEl>
                                      </p:cBhvr>
                                    </p:animEffect>
                                  </p:childTnLst>
                                </p:cTn>
                              </p:par>
                              <p:par>
                                <p:cTn id="71" presetID="9" presetClass="entr" presetSubtype="0" fill="hold" grpId="0" nodeType="withEffect">
                                  <p:stCondLst>
                                    <p:cond delay="0"/>
                                  </p:stCondLst>
                                  <p:childTnLst>
                                    <p:set>
                                      <p:cBhvr>
                                        <p:cTn id="72" dur="1" fill="hold">
                                          <p:stCondLst>
                                            <p:cond delay="0"/>
                                          </p:stCondLst>
                                        </p:cTn>
                                        <p:tgtEl>
                                          <p:spTgt spid="65"/>
                                        </p:tgtEl>
                                        <p:attrNameLst>
                                          <p:attrName>style.visibility</p:attrName>
                                        </p:attrNameLst>
                                      </p:cBhvr>
                                      <p:to>
                                        <p:strVal val="visible"/>
                                      </p:to>
                                    </p:set>
                                    <p:animEffect transition="in" filter="dissolve">
                                      <p:cBhvr>
                                        <p:cTn id="73" dur="500"/>
                                        <p:tgtEl>
                                          <p:spTgt spid="65"/>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1" fill="hold" nodeType="clickEffect">
                                  <p:stCondLst>
                                    <p:cond delay="0"/>
                                  </p:stCondLst>
                                  <p:childTnLst>
                                    <p:set>
                                      <p:cBhvr>
                                        <p:cTn id="77" dur="1" fill="hold">
                                          <p:stCondLst>
                                            <p:cond delay="0"/>
                                          </p:stCondLst>
                                        </p:cTn>
                                        <p:tgtEl>
                                          <p:spTgt spid="43"/>
                                        </p:tgtEl>
                                        <p:attrNameLst>
                                          <p:attrName>style.visibility</p:attrName>
                                        </p:attrNameLst>
                                      </p:cBhvr>
                                      <p:to>
                                        <p:strVal val="visible"/>
                                      </p:to>
                                    </p:set>
                                    <p:animEffect transition="in" filter="wipe(up)">
                                      <p:cBhvr>
                                        <p:cTn id="78" dur="500"/>
                                        <p:tgtEl>
                                          <p:spTgt spid="43"/>
                                        </p:tgtEl>
                                      </p:cBhvr>
                                    </p:animEffect>
                                  </p:childTnLst>
                                </p:cTn>
                              </p:par>
                              <p:par>
                                <p:cTn id="79" presetID="9" presetClass="entr" presetSubtype="0" fill="hold" grpId="0" nodeType="withEffect">
                                  <p:stCondLst>
                                    <p:cond delay="0"/>
                                  </p:stCondLst>
                                  <p:childTnLst>
                                    <p:set>
                                      <p:cBhvr>
                                        <p:cTn id="80" dur="1" fill="hold">
                                          <p:stCondLst>
                                            <p:cond delay="0"/>
                                          </p:stCondLst>
                                        </p:cTn>
                                        <p:tgtEl>
                                          <p:spTgt spid="68"/>
                                        </p:tgtEl>
                                        <p:attrNameLst>
                                          <p:attrName>style.visibility</p:attrName>
                                        </p:attrNameLst>
                                      </p:cBhvr>
                                      <p:to>
                                        <p:strVal val="visible"/>
                                      </p:to>
                                    </p:set>
                                    <p:animEffect transition="in" filter="dissolve">
                                      <p:cBhvr>
                                        <p:cTn id="81" dur="500"/>
                                        <p:tgtEl>
                                          <p:spTgt spid="68"/>
                                        </p:tgtEl>
                                      </p:cBhvr>
                                    </p:animEffect>
                                  </p:childTnLst>
                                </p:cTn>
                              </p:par>
                              <p:par>
                                <p:cTn id="82" presetID="22" presetClass="entr" presetSubtype="1" fill="hold" grpId="0" nodeType="withEffect">
                                  <p:stCondLst>
                                    <p:cond delay="0"/>
                                  </p:stCondLst>
                                  <p:childTnLst>
                                    <p:set>
                                      <p:cBhvr>
                                        <p:cTn id="83" dur="1" fill="hold">
                                          <p:stCondLst>
                                            <p:cond delay="0"/>
                                          </p:stCondLst>
                                        </p:cTn>
                                        <p:tgtEl>
                                          <p:spTgt spid="21"/>
                                        </p:tgtEl>
                                        <p:attrNameLst>
                                          <p:attrName>style.visibility</p:attrName>
                                        </p:attrNameLst>
                                      </p:cBhvr>
                                      <p:to>
                                        <p:strVal val="visible"/>
                                      </p:to>
                                    </p:set>
                                    <p:animEffect transition="in" filter="wipe(up)">
                                      <p:cBhvr>
                                        <p:cTn id="84" dur="500"/>
                                        <p:tgtEl>
                                          <p:spTgt spid="21"/>
                                        </p:tgtEl>
                                      </p:cBhvr>
                                    </p:animEffect>
                                  </p:childTnLst>
                                </p:cTn>
                              </p:par>
                              <p:par>
                                <p:cTn id="85" presetID="22" presetClass="entr" presetSubtype="1" fill="hold" nodeType="withEffect">
                                  <p:stCondLst>
                                    <p:cond delay="0"/>
                                  </p:stCondLst>
                                  <p:childTnLst>
                                    <p:set>
                                      <p:cBhvr>
                                        <p:cTn id="86" dur="1" fill="hold">
                                          <p:stCondLst>
                                            <p:cond delay="0"/>
                                          </p:stCondLst>
                                        </p:cTn>
                                        <p:tgtEl>
                                          <p:spTgt spid="60"/>
                                        </p:tgtEl>
                                        <p:attrNameLst>
                                          <p:attrName>style.visibility</p:attrName>
                                        </p:attrNameLst>
                                      </p:cBhvr>
                                      <p:to>
                                        <p:strVal val="visible"/>
                                      </p:to>
                                    </p:set>
                                    <p:animEffect transition="in" filter="wipe(up)">
                                      <p:cBhvr>
                                        <p:cTn id="87" dur="500"/>
                                        <p:tgtEl>
                                          <p:spTgt spid="60"/>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1" fill="hold" nodeType="clickEffect">
                                  <p:stCondLst>
                                    <p:cond delay="0"/>
                                  </p:stCondLst>
                                  <p:childTnLst>
                                    <p:set>
                                      <p:cBhvr>
                                        <p:cTn id="91" dur="1" fill="hold">
                                          <p:stCondLst>
                                            <p:cond delay="0"/>
                                          </p:stCondLst>
                                        </p:cTn>
                                        <p:tgtEl>
                                          <p:spTgt spid="50"/>
                                        </p:tgtEl>
                                        <p:attrNameLst>
                                          <p:attrName>style.visibility</p:attrName>
                                        </p:attrNameLst>
                                      </p:cBhvr>
                                      <p:to>
                                        <p:strVal val="visible"/>
                                      </p:to>
                                    </p:set>
                                    <p:animEffect transition="in" filter="wipe(up)">
                                      <p:cBhvr>
                                        <p:cTn id="92" dur="500"/>
                                        <p:tgtEl>
                                          <p:spTgt spid="50"/>
                                        </p:tgtEl>
                                      </p:cBhvr>
                                    </p:animEffect>
                                  </p:childTnLst>
                                </p:cTn>
                              </p:par>
                              <p:par>
                                <p:cTn id="93" presetID="22" presetClass="entr" presetSubtype="1" fill="hold" nodeType="withEffect">
                                  <p:stCondLst>
                                    <p:cond delay="0"/>
                                  </p:stCondLst>
                                  <p:childTnLst>
                                    <p:set>
                                      <p:cBhvr>
                                        <p:cTn id="94" dur="1" fill="hold">
                                          <p:stCondLst>
                                            <p:cond delay="0"/>
                                          </p:stCondLst>
                                        </p:cTn>
                                        <p:tgtEl>
                                          <p:spTgt spid="45"/>
                                        </p:tgtEl>
                                        <p:attrNameLst>
                                          <p:attrName>style.visibility</p:attrName>
                                        </p:attrNameLst>
                                      </p:cBhvr>
                                      <p:to>
                                        <p:strVal val="visible"/>
                                      </p:to>
                                    </p:set>
                                    <p:animEffect transition="in" filter="wipe(up)">
                                      <p:cBhvr>
                                        <p:cTn id="95" dur="500"/>
                                        <p:tgtEl>
                                          <p:spTgt spid="45"/>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1" fill="hold" nodeType="clickEffect">
                                  <p:stCondLst>
                                    <p:cond delay="0"/>
                                  </p:stCondLst>
                                  <p:childTnLst>
                                    <p:set>
                                      <p:cBhvr>
                                        <p:cTn id="99" dur="1" fill="hold">
                                          <p:stCondLst>
                                            <p:cond delay="0"/>
                                          </p:stCondLst>
                                        </p:cTn>
                                        <p:tgtEl>
                                          <p:spTgt spid="37"/>
                                        </p:tgtEl>
                                        <p:attrNameLst>
                                          <p:attrName>style.visibility</p:attrName>
                                        </p:attrNameLst>
                                      </p:cBhvr>
                                      <p:to>
                                        <p:strVal val="visible"/>
                                      </p:to>
                                    </p:set>
                                    <p:animEffect transition="in" filter="wipe(up)">
                                      <p:cBhvr>
                                        <p:cTn id="100" dur="500"/>
                                        <p:tgtEl>
                                          <p:spTgt spid="37"/>
                                        </p:tgtEl>
                                      </p:cBhvr>
                                    </p:animEffect>
                                  </p:childTnLst>
                                </p:cTn>
                              </p:par>
                              <p:par>
                                <p:cTn id="101" presetID="9" presetClass="entr" presetSubtype="0" fill="hold" grpId="0" nodeType="withEffect">
                                  <p:stCondLst>
                                    <p:cond delay="0"/>
                                  </p:stCondLst>
                                  <p:childTnLst>
                                    <p:set>
                                      <p:cBhvr>
                                        <p:cTn id="102" dur="1" fill="hold">
                                          <p:stCondLst>
                                            <p:cond delay="0"/>
                                          </p:stCondLst>
                                        </p:cTn>
                                        <p:tgtEl>
                                          <p:spTgt spid="66"/>
                                        </p:tgtEl>
                                        <p:attrNameLst>
                                          <p:attrName>style.visibility</p:attrName>
                                        </p:attrNameLst>
                                      </p:cBhvr>
                                      <p:to>
                                        <p:strVal val="visible"/>
                                      </p:to>
                                    </p:set>
                                    <p:animEffect transition="in" filter="dissolve">
                                      <p:cBhvr>
                                        <p:cTn id="103" dur="500"/>
                                        <p:tgtEl>
                                          <p:spTgt spid="66"/>
                                        </p:tgtEl>
                                      </p:cBhvr>
                                    </p:animEffect>
                                  </p:childTnLst>
                                </p:cTn>
                              </p:par>
                            </p:childTnLst>
                          </p:cTn>
                        </p:par>
                      </p:childTnLst>
                    </p:cTn>
                  </p:par>
                  <p:par>
                    <p:cTn id="104" fill="hold">
                      <p:stCondLst>
                        <p:cond delay="indefinite"/>
                      </p:stCondLst>
                      <p:childTnLst>
                        <p:par>
                          <p:cTn id="105" fill="hold">
                            <p:stCondLst>
                              <p:cond delay="0"/>
                            </p:stCondLst>
                            <p:childTnLst>
                              <p:par>
                                <p:cTn id="106" presetID="22" presetClass="entr" presetSubtype="1" fill="hold" nodeType="clickEffect">
                                  <p:stCondLst>
                                    <p:cond delay="0"/>
                                  </p:stCondLst>
                                  <p:childTnLst>
                                    <p:set>
                                      <p:cBhvr>
                                        <p:cTn id="107" dur="1" fill="hold">
                                          <p:stCondLst>
                                            <p:cond delay="0"/>
                                          </p:stCondLst>
                                        </p:cTn>
                                        <p:tgtEl>
                                          <p:spTgt spid="54"/>
                                        </p:tgtEl>
                                        <p:attrNameLst>
                                          <p:attrName>style.visibility</p:attrName>
                                        </p:attrNameLst>
                                      </p:cBhvr>
                                      <p:to>
                                        <p:strVal val="visible"/>
                                      </p:to>
                                    </p:set>
                                    <p:animEffect transition="in" filter="wipe(up)">
                                      <p:cBhvr>
                                        <p:cTn id="108" dur="500"/>
                                        <p:tgtEl>
                                          <p:spTgt spid="54"/>
                                        </p:tgtEl>
                                      </p:cBhvr>
                                    </p:animEffect>
                                  </p:childTnLst>
                                </p:cTn>
                              </p:par>
                              <p:par>
                                <p:cTn id="109" presetID="9" presetClass="entr" presetSubtype="0" fill="hold" grpId="0" nodeType="withEffect">
                                  <p:stCondLst>
                                    <p:cond delay="0"/>
                                  </p:stCondLst>
                                  <p:childTnLst>
                                    <p:set>
                                      <p:cBhvr>
                                        <p:cTn id="110" dur="1" fill="hold">
                                          <p:stCondLst>
                                            <p:cond delay="0"/>
                                          </p:stCondLst>
                                        </p:cTn>
                                        <p:tgtEl>
                                          <p:spTgt spid="69"/>
                                        </p:tgtEl>
                                        <p:attrNameLst>
                                          <p:attrName>style.visibility</p:attrName>
                                        </p:attrNameLst>
                                      </p:cBhvr>
                                      <p:to>
                                        <p:strVal val="visible"/>
                                      </p:to>
                                    </p:set>
                                    <p:animEffect transition="in" filter="dissolve">
                                      <p:cBhvr>
                                        <p:cTn id="111" dur="500"/>
                                        <p:tgtEl>
                                          <p:spTgt spid="69"/>
                                        </p:tgtEl>
                                      </p:cBhvr>
                                    </p:animEffect>
                                  </p:childTnLst>
                                </p:cTn>
                              </p:par>
                            </p:childTnLst>
                          </p:cTn>
                        </p:par>
                        <p:par>
                          <p:cTn id="112" fill="hold">
                            <p:stCondLst>
                              <p:cond delay="500"/>
                            </p:stCondLst>
                            <p:childTnLst>
                              <p:par>
                                <p:cTn id="113" presetID="22" presetClass="entr" presetSubtype="2" fill="hold" grpId="0" nodeType="afterEffect">
                                  <p:stCondLst>
                                    <p:cond delay="0"/>
                                  </p:stCondLst>
                                  <p:childTnLst>
                                    <p:set>
                                      <p:cBhvr>
                                        <p:cTn id="114" dur="1" fill="hold">
                                          <p:stCondLst>
                                            <p:cond delay="0"/>
                                          </p:stCondLst>
                                        </p:cTn>
                                        <p:tgtEl>
                                          <p:spTgt spid="27"/>
                                        </p:tgtEl>
                                        <p:attrNameLst>
                                          <p:attrName>style.visibility</p:attrName>
                                        </p:attrNameLst>
                                      </p:cBhvr>
                                      <p:to>
                                        <p:strVal val="visible"/>
                                      </p:to>
                                    </p:set>
                                    <p:animEffect transition="in" filter="wipe(right)">
                                      <p:cBhvr>
                                        <p:cTn id="11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9" grpId="0" animBg="1"/>
      <p:bldP spid="10" grpId="0" animBg="1"/>
      <p:bldP spid="17" grpId="0"/>
      <p:bldP spid="19" grpId="0" animBg="1"/>
      <p:bldP spid="20" grpId="0" animBg="1"/>
      <p:bldP spid="21" grpId="0" animBg="1"/>
      <p:bldP spid="26" grpId="0" animBg="1"/>
      <p:bldP spid="27" grpId="0" animBg="1"/>
      <p:bldP spid="63" grpId="0"/>
      <p:bldP spid="64" grpId="0"/>
      <p:bldP spid="65" grpId="0"/>
      <p:bldP spid="66" grpId="0"/>
      <p:bldP spid="68" grpId="0"/>
      <p:bldP spid="6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2E32F88-D8D5-3E45-9E63-E933162EFB58}"/>
              </a:ext>
            </a:extLst>
          </p:cNvPr>
          <p:cNvSpPr>
            <a:spLocks noGrp="1"/>
          </p:cNvSpPr>
          <p:nvPr>
            <p:ph idx="1"/>
          </p:nvPr>
        </p:nvSpPr>
        <p:spPr>
          <a:xfrm>
            <a:off x="628650" y="1288257"/>
            <a:ext cx="3881005" cy="3344467"/>
          </a:xfrm>
        </p:spPr>
        <p:txBody>
          <a:bodyPr/>
          <a:lstStyle/>
          <a:p>
            <a:r>
              <a:rPr lang="en-US" altLang="zh-CN" dirty="0"/>
              <a:t>Experimental</a:t>
            </a:r>
            <a:r>
              <a:rPr lang="zh-CN" altLang="en-US" dirty="0"/>
              <a:t> </a:t>
            </a:r>
            <a:r>
              <a:rPr lang="en-US" altLang="zh-CN" dirty="0"/>
              <a:t>Platform</a:t>
            </a:r>
          </a:p>
          <a:p>
            <a:endParaRPr lang="en-US" altLang="zh-CN" dirty="0"/>
          </a:p>
          <a:p>
            <a:pPr lvl="1"/>
            <a:r>
              <a:rPr lang="en-US" altLang="zh-CN" dirty="0"/>
              <a:t>Cori</a:t>
            </a:r>
            <a:r>
              <a:rPr lang="zh-CN" altLang="en-US" dirty="0"/>
              <a:t> </a:t>
            </a:r>
            <a:r>
              <a:rPr lang="en-US" altLang="zh-CN" dirty="0"/>
              <a:t>@</a:t>
            </a:r>
            <a:r>
              <a:rPr lang="zh-CN" altLang="en-US" dirty="0"/>
              <a:t> </a:t>
            </a:r>
            <a:r>
              <a:rPr lang="en-US" altLang="zh-CN" dirty="0"/>
              <a:t>NERSC</a:t>
            </a:r>
          </a:p>
          <a:p>
            <a:pPr lvl="2"/>
            <a:r>
              <a:rPr lang="en-US" altLang="zh-CN" dirty="0"/>
              <a:t>2x</a:t>
            </a:r>
            <a:r>
              <a:rPr lang="zh-CN" altLang="en-US" dirty="0"/>
              <a:t> </a:t>
            </a:r>
            <a:r>
              <a:rPr lang="en-US" altLang="zh-CN" dirty="0"/>
              <a:t>16-core</a:t>
            </a:r>
            <a:r>
              <a:rPr lang="zh-CN" altLang="en-US" dirty="0"/>
              <a:t> </a:t>
            </a:r>
            <a:r>
              <a:rPr lang="en-US" altLang="zh-CN" dirty="0"/>
              <a:t>Intel</a:t>
            </a:r>
            <a:r>
              <a:rPr lang="zh-CN" altLang="en-US" dirty="0"/>
              <a:t> </a:t>
            </a:r>
            <a:r>
              <a:rPr lang="en-US" altLang="zh-CN" dirty="0"/>
              <a:t>Xeon</a:t>
            </a:r>
            <a:r>
              <a:rPr lang="zh-CN" altLang="en-US" dirty="0"/>
              <a:t> </a:t>
            </a:r>
            <a:r>
              <a:rPr lang="en-US" dirty="0"/>
              <a:t>E5-2698 v3 </a:t>
            </a:r>
          </a:p>
          <a:p>
            <a:pPr lvl="2"/>
            <a:r>
              <a:rPr lang="en-US" altLang="zh-CN" dirty="0"/>
              <a:t>128GB</a:t>
            </a:r>
            <a:r>
              <a:rPr lang="zh-CN" altLang="en-US" dirty="0"/>
              <a:t> </a:t>
            </a:r>
            <a:r>
              <a:rPr lang="en-US" altLang="zh-CN" dirty="0"/>
              <a:t>DDR4</a:t>
            </a:r>
            <a:r>
              <a:rPr lang="zh-CN" altLang="en-US" dirty="0"/>
              <a:t> </a:t>
            </a:r>
            <a:r>
              <a:rPr lang="en-US" altLang="zh-CN" dirty="0"/>
              <a:t>@</a:t>
            </a:r>
            <a:r>
              <a:rPr lang="zh-CN" altLang="en-US" dirty="0"/>
              <a:t> </a:t>
            </a:r>
            <a:r>
              <a:rPr lang="en-US" altLang="zh-CN" dirty="0"/>
              <a:t>2133</a:t>
            </a:r>
            <a:r>
              <a:rPr lang="zh-CN" altLang="en-US" dirty="0"/>
              <a:t> </a:t>
            </a:r>
            <a:r>
              <a:rPr lang="en-US" altLang="zh-CN" dirty="0"/>
              <a:t>MHz</a:t>
            </a:r>
          </a:p>
          <a:p>
            <a:pPr lvl="2"/>
            <a:r>
              <a:rPr lang="en-US" altLang="zh-CN" dirty="0" err="1"/>
              <a:t>Lustre</a:t>
            </a:r>
            <a:r>
              <a:rPr lang="zh-CN" altLang="en-US" dirty="0"/>
              <a:t> </a:t>
            </a:r>
            <a:r>
              <a:rPr lang="en-US" altLang="zh-CN" dirty="0"/>
              <a:t>file</a:t>
            </a:r>
            <a:r>
              <a:rPr lang="zh-CN" altLang="en-US" dirty="0"/>
              <a:t> </a:t>
            </a:r>
            <a:r>
              <a:rPr lang="en-US" altLang="zh-CN" dirty="0"/>
              <a:t>system</a:t>
            </a:r>
            <a:r>
              <a:rPr lang="zh-CN" altLang="en-US" dirty="0"/>
              <a:t> </a:t>
            </a:r>
            <a:r>
              <a:rPr lang="en-US" altLang="zh-CN" dirty="0"/>
              <a:t>(peak</a:t>
            </a:r>
            <a:r>
              <a:rPr lang="zh-CN" altLang="en-US" dirty="0"/>
              <a:t> </a:t>
            </a:r>
            <a:r>
              <a:rPr lang="en-US" altLang="zh-CN" dirty="0"/>
              <a:t>@</a:t>
            </a:r>
            <a:r>
              <a:rPr lang="zh-CN" altLang="en-US" dirty="0"/>
              <a:t> </a:t>
            </a:r>
            <a:r>
              <a:rPr lang="en-US" altLang="zh-CN" dirty="0"/>
              <a:t>700GB/s)</a:t>
            </a:r>
          </a:p>
          <a:p>
            <a:pPr lvl="2"/>
            <a:endParaRPr lang="en-US" altLang="zh-CN" dirty="0"/>
          </a:p>
          <a:p>
            <a:pPr lvl="1"/>
            <a:r>
              <a:rPr lang="en-US" altLang="zh-CN" dirty="0" err="1"/>
              <a:t>ActiveDR</a:t>
            </a:r>
            <a:r>
              <a:rPr lang="zh-CN" altLang="en-US" dirty="0"/>
              <a:t> </a:t>
            </a:r>
            <a:r>
              <a:rPr lang="en-US" altLang="zh-CN" dirty="0"/>
              <a:t>prototype</a:t>
            </a:r>
            <a:r>
              <a:rPr lang="zh-CN" altLang="en-US" dirty="0"/>
              <a:t> </a:t>
            </a:r>
            <a:r>
              <a:rPr lang="en-US" altLang="zh-CN" dirty="0"/>
              <a:t>implementation</a:t>
            </a:r>
          </a:p>
          <a:p>
            <a:pPr lvl="2"/>
            <a:r>
              <a:rPr lang="en-US" altLang="zh-CN" dirty="0">
                <a:hlinkClick r:id="rId3"/>
              </a:rPr>
              <a:t>https://github.com/zhangwei217245/ActiveDR</a:t>
            </a:r>
            <a:endParaRPr lang="en-US" altLang="zh-CN" dirty="0"/>
          </a:p>
          <a:p>
            <a:endParaRPr lang="en-CN" dirty="0"/>
          </a:p>
        </p:txBody>
      </p:sp>
      <p:sp>
        <p:nvSpPr>
          <p:cNvPr id="3" name="Title 2">
            <a:extLst>
              <a:ext uri="{FF2B5EF4-FFF2-40B4-BE49-F238E27FC236}">
                <a16:creationId xmlns:a16="http://schemas.microsoft.com/office/drawing/2014/main" id="{17C1347B-08F2-DC4A-A217-D0C31DF42CF8}"/>
              </a:ext>
            </a:extLst>
          </p:cNvPr>
          <p:cNvSpPr>
            <a:spLocks noGrp="1"/>
          </p:cNvSpPr>
          <p:nvPr>
            <p:ph type="title"/>
          </p:nvPr>
        </p:nvSpPr>
        <p:spPr/>
        <p:txBody>
          <a:bodyPr/>
          <a:lstStyle/>
          <a:p>
            <a:r>
              <a:rPr lang="en-US" altLang="zh-CN" dirty="0"/>
              <a:t>Evaluation</a:t>
            </a:r>
            <a:endParaRPr lang="en-CN" dirty="0"/>
          </a:p>
        </p:txBody>
      </p:sp>
      <p:sp>
        <p:nvSpPr>
          <p:cNvPr id="4" name="Content Placeholder 2">
            <a:extLst>
              <a:ext uri="{FF2B5EF4-FFF2-40B4-BE49-F238E27FC236}">
                <a16:creationId xmlns:a16="http://schemas.microsoft.com/office/drawing/2014/main" id="{369BB501-A393-2741-AA9F-41A747A02257}"/>
              </a:ext>
            </a:extLst>
          </p:cNvPr>
          <p:cNvSpPr txBox="1">
            <a:spLocks/>
          </p:cNvSpPr>
          <p:nvPr/>
        </p:nvSpPr>
        <p:spPr>
          <a:xfrm>
            <a:off x="4705231" y="1079898"/>
            <a:ext cx="3642133" cy="3159593"/>
          </a:xfrm>
          <a:prstGeom prst="rect">
            <a:avLst/>
          </a:prstGeom>
        </p:spPr>
        <p:txBody>
          <a:bodyPr vert="horz" lIns="91440" tIns="45720" rIns="91440" bIns="45720" rtlCol="0">
            <a:normAutofit fontScale="92500"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1650" kern="1200" baseline="0">
                <a:solidFill>
                  <a:srgbClr val="2E3448"/>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baseline="0">
                <a:solidFill>
                  <a:srgbClr val="2E3448"/>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baseline="0">
                <a:solidFill>
                  <a:srgbClr val="2E3448"/>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rgbClr val="2E3448"/>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rgbClr val="2E3448"/>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ltLang="zh-CN" dirty="0"/>
              <a:t>Dataset</a:t>
            </a:r>
            <a:r>
              <a:rPr lang="zh-CN" altLang="en-US" dirty="0"/>
              <a:t> </a:t>
            </a:r>
            <a:r>
              <a:rPr lang="en-US" altLang="zh-CN" dirty="0"/>
              <a:t>&amp;</a:t>
            </a:r>
            <a:r>
              <a:rPr lang="zh-CN" altLang="en-US" dirty="0"/>
              <a:t> </a:t>
            </a:r>
            <a:r>
              <a:rPr lang="en-US" altLang="zh-CN" dirty="0"/>
              <a:t>Procedure</a:t>
            </a:r>
          </a:p>
          <a:p>
            <a:endParaRPr lang="en-US" altLang="zh-CN" dirty="0"/>
          </a:p>
          <a:p>
            <a:pPr lvl="1"/>
            <a:r>
              <a:rPr lang="en-US" altLang="zh-CN" dirty="0"/>
              <a:t>For</a:t>
            </a:r>
            <a:r>
              <a:rPr lang="zh-CN" altLang="en-US" dirty="0"/>
              <a:t> </a:t>
            </a:r>
            <a:r>
              <a:rPr lang="en-US" altLang="zh-CN" dirty="0"/>
              <a:t>evaluating</a:t>
            </a:r>
            <a:r>
              <a:rPr lang="zh-CN" altLang="en-US" dirty="0"/>
              <a:t> </a:t>
            </a:r>
            <a:r>
              <a:rPr lang="en-US" altLang="zh-CN" dirty="0"/>
              <a:t>activeness</a:t>
            </a:r>
          </a:p>
          <a:p>
            <a:pPr lvl="2"/>
            <a:r>
              <a:rPr lang="en-US" altLang="zh-CN" dirty="0"/>
              <a:t>Job</a:t>
            </a:r>
            <a:r>
              <a:rPr lang="zh-CN" altLang="en-US" dirty="0"/>
              <a:t> </a:t>
            </a:r>
            <a:r>
              <a:rPr lang="en-US" altLang="zh-CN" dirty="0"/>
              <a:t>scheduler</a:t>
            </a:r>
            <a:r>
              <a:rPr lang="zh-CN" altLang="en-US" dirty="0"/>
              <a:t> </a:t>
            </a:r>
            <a:r>
              <a:rPr lang="en-US" altLang="zh-CN" dirty="0"/>
              <a:t>log</a:t>
            </a:r>
            <a:r>
              <a:rPr lang="zh-CN" altLang="en-US" dirty="0"/>
              <a:t> </a:t>
            </a:r>
            <a:r>
              <a:rPr lang="en-US" altLang="zh-CN" dirty="0"/>
              <a:t>(2013-2016)</a:t>
            </a:r>
          </a:p>
          <a:p>
            <a:pPr lvl="2"/>
            <a:r>
              <a:rPr lang="en-US" altLang="zh-CN" dirty="0"/>
              <a:t>Publication</a:t>
            </a:r>
            <a:r>
              <a:rPr lang="zh-CN" altLang="en-US" dirty="0"/>
              <a:t> </a:t>
            </a:r>
            <a:r>
              <a:rPr lang="en-US" altLang="zh-CN" dirty="0"/>
              <a:t>list</a:t>
            </a:r>
            <a:r>
              <a:rPr lang="zh-CN" altLang="en-US" dirty="0"/>
              <a:t> </a:t>
            </a:r>
            <a:r>
              <a:rPr lang="en-US" altLang="zh-CN" dirty="0"/>
              <a:t>(2013-2016)</a:t>
            </a:r>
          </a:p>
          <a:p>
            <a:pPr lvl="2"/>
            <a:endParaRPr lang="en-US" altLang="zh-CN" dirty="0"/>
          </a:p>
          <a:p>
            <a:pPr lvl="1"/>
            <a:r>
              <a:rPr lang="en-US" altLang="zh-CN" dirty="0"/>
              <a:t>For</a:t>
            </a:r>
            <a:r>
              <a:rPr lang="zh-CN" altLang="en-US" dirty="0"/>
              <a:t> </a:t>
            </a:r>
            <a:r>
              <a:rPr lang="en-US" altLang="zh-CN" dirty="0"/>
              <a:t>simulating</a:t>
            </a:r>
            <a:r>
              <a:rPr lang="zh-CN" altLang="en-US" dirty="0"/>
              <a:t> </a:t>
            </a:r>
            <a:r>
              <a:rPr lang="en-US" altLang="zh-CN" dirty="0"/>
              <a:t>file</a:t>
            </a:r>
            <a:r>
              <a:rPr lang="zh-CN" altLang="en-US" dirty="0"/>
              <a:t> </a:t>
            </a:r>
            <a:r>
              <a:rPr lang="en-US" altLang="zh-CN" dirty="0"/>
              <a:t>system</a:t>
            </a:r>
          </a:p>
          <a:p>
            <a:pPr lvl="2"/>
            <a:r>
              <a:rPr lang="en-US" altLang="zh-CN" dirty="0"/>
              <a:t>Metadata</a:t>
            </a:r>
            <a:r>
              <a:rPr lang="zh-CN" altLang="en-US" dirty="0"/>
              <a:t> </a:t>
            </a:r>
            <a:r>
              <a:rPr lang="en-US" altLang="zh-CN" dirty="0"/>
              <a:t>snapshots</a:t>
            </a:r>
            <a:r>
              <a:rPr lang="zh-CN" altLang="en-US" dirty="0"/>
              <a:t> </a:t>
            </a:r>
            <a:r>
              <a:rPr lang="en-US" altLang="zh-CN" dirty="0"/>
              <a:t>(2015-2016)</a:t>
            </a:r>
          </a:p>
          <a:p>
            <a:pPr lvl="2"/>
            <a:endParaRPr lang="en-US" altLang="zh-CN" dirty="0"/>
          </a:p>
          <a:p>
            <a:pPr lvl="1"/>
            <a:r>
              <a:rPr lang="en-US" altLang="zh-CN" dirty="0"/>
              <a:t>For</a:t>
            </a:r>
            <a:r>
              <a:rPr lang="zh-CN" altLang="en-US" dirty="0"/>
              <a:t> </a:t>
            </a:r>
            <a:r>
              <a:rPr lang="en-US" altLang="zh-CN" dirty="0"/>
              <a:t>simulating</a:t>
            </a:r>
            <a:r>
              <a:rPr lang="zh-CN" altLang="en-US" dirty="0"/>
              <a:t> </a:t>
            </a:r>
            <a:r>
              <a:rPr lang="en-US" altLang="zh-CN" dirty="0"/>
              <a:t>data</a:t>
            </a:r>
            <a:r>
              <a:rPr lang="zh-CN" altLang="en-US" dirty="0"/>
              <a:t> </a:t>
            </a:r>
            <a:r>
              <a:rPr lang="en-US" altLang="zh-CN" dirty="0"/>
              <a:t>access</a:t>
            </a:r>
            <a:r>
              <a:rPr lang="zh-CN" altLang="en-US" dirty="0"/>
              <a:t> </a:t>
            </a:r>
            <a:r>
              <a:rPr lang="en-US" altLang="zh-CN" dirty="0"/>
              <a:t>from</a:t>
            </a:r>
            <a:r>
              <a:rPr lang="zh-CN" altLang="en-US" dirty="0"/>
              <a:t> </a:t>
            </a:r>
            <a:r>
              <a:rPr lang="en-US" altLang="zh-CN" dirty="0"/>
              <a:t>jobs</a:t>
            </a:r>
          </a:p>
          <a:p>
            <a:pPr lvl="2"/>
            <a:r>
              <a:rPr lang="en-US" altLang="zh-CN" dirty="0"/>
              <a:t>Application</a:t>
            </a:r>
            <a:r>
              <a:rPr lang="zh-CN" altLang="en-US" dirty="0"/>
              <a:t> </a:t>
            </a:r>
            <a:r>
              <a:rPr lang="en-US" altLang="zh-CN" dirty="0"/>
              <a:t>logs</a:t>
            </a:r>
            <a:r>
              <a:rPr lang="zh-CN" altLang="en-US" dirty="0"/>
              <a:t> </a:t>
            </a:r>
            <a:r>
              <a:rPr lang="en-US" altLang="zh-CN" dirty="0"/>
              <a:t>(2015-2016)</a:t>
            </a:r>
          </a:p>
          <a:p>
            <a:pPr lvl="2"/>
            <a:endParaRPr lang="en-US" altLang="zh-CN" dirty="0"/>
          </a:p>
          <a:p>
            <a:pPr lvl="1"/>
            <a:r>
              <a:rPr lang="en-US" altLang="zh-CN" dirty="0"/>
              <a:t>User</a:t>
            </a:r>
            <a:r>
              <a:rPr lang="zh-CN" altLang="en-US" dirty="0"/>
              <a:t> </a:t>
            </a:r>
            <a:r>
              <a:rPr lang="en-US" altLang="zh-CN" dirty="0"/>
              <a:t>information</a:t>
            </a:r>
          </a:p>
          <a:p>
            <a:pPr lvl="2"/>
            <a:r>
              <a:rPr lang="en-US" altLang="zh-CN" dirty="0"/>
              <a:t>User</a:t>
            </a:r>
            <a:r>
              <a:rPr lang="zh-CN" altLang="en-US" dirty="0"/>
              <a:t> </a:t>
            </a:r>
            <a:r>
              <a:rPr lang="en-US" altLang="zh-CN" dirty="0"/>
              <a:t>list</a:t>
            </a:r>
            <a:r>
              <a:rPr lang="zh-CN" altLang="en-US" dirty="0"/>
              <a:t> </a:t>
            </a:r>
            <a:r>
              <a:rPr lang="en-US" altLang="zh-CN" dirty="0"/>
              <a:t>(13813</a:t>
            </a:r>
            <a:r>
              <a:rPr lang="zh-CN" altLang="en-US" dirty="0"/>
              <a:t> </a:t>
            </a:r>
            <a:r>
              <a:rPr lang="en-US" altLang="zh-CN" dirty="0"/>
              <a:t>users</a:t>
            </a:r>
            <a:r>
              <a:rPr lang="zh-CN" altLang="en-US" dirty="0"/>
              <a:t> </a:t>
            </a:r>
            <a:r>
              <a:rPr lang="en-US" altLang="zh-CN" dirty="0"/>
              <a:t>as</a:t>
            </a:r>
            <a:r>
              <a:rPr lang="zh-CN" altLang="en-US" dirty="0"/>
              <a:t> </a:t>
            </a:r>
            <a:r>
              <a:rPr lang="en-US" altLang="zh-CN" dirty="0"/>
              <a:t>of</a:t>
            </a:r>
            <a:r>
              <a:rPr lang="zh-CN" altLang="en-US" dirty="0"/>
              <a:t> </a:t>
            </a:r>
            <a:r>
              <a:rPr lang="en-US" altLang="zh-CN" dirty="0"/>
              <a:t>2016)</a:t>
            </a:r>
          </a:p>
          <a:p>
            <a:pPr lvl="1"/>
            <a:endParaRPr lang="en-US" dirty="0"/>
          </a:p>
        </p:txBody>
      </p:sp>
    </p:spTree>
    <p:extLst>
      <p:ext uri="{BB962C8B-B14F-4D97-AF65-F5344CB8AC3E}">
        <p14:creationId xmlns:p14="http://schemas.microsoft.com/office/powerpoint/2010/main" val="167221099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E0086F-634C-7845-8D24-36EC77875BD1}"/>
              </a:ext>
            </a:extLst>
          </p:cNvPr>
          <p:cNvSpPr>
            <a:spLocks noGrp="1"/>
          </p:cNvSpPr>
          <p:nvPr>
            <p:ph type="title"/>
          </p:nvPr>
        </p:nvSpPr>
        <p:spPr/>
        <p:txBody>
          <a:bodyPr/>
          <a:lstStyle/>
          <a:p>
            <a:r>
              <a:rPr lang="en-US" altLang="zh-CN" dirty="0"/>
              <a:t>User</a:t>
            </a:r>
            <a:r>
              <a:rPr lang="zh-CN" altLang="en-US" dirty="0"/>
              <a:t> </a:t>
            </a:r>
            <a:r>
              <a:rPr lang="en-US" altLang="zh-CN" dirty="0"/>
              <a:t>Activeness</a:t>
            </a:r>
            <a:endParaRPr lang="en-CN" dirty="0"/>
          </a:p>
        </p:txBody>
      </p:sp>
      <p:sp>
        <p:nvSpPr>
          <p:cNvPr id="4" name="Content Placeholder 2">
            <a:extLst>
              <a:ext uri="{FF2B5EF4-FFF2-40B4-BE49-F238E27FC236}">
                <a16:creationId xmlns:a16="http://schemas.microsoft.com/office/drawing/2014/main" id="{65856178-0994-184C-B5C4-9A80F363D9D4}"/>
              </a:ext>
            </a:extLst>
          </p:cNvPr>
          <p:cNvSpPr>
            <a:spLocks noGrp="1"/>
          </p:cNvSpPr>
          <p:nvPr>
            <p:ph idx="1"/>
          </p:nvPr>
        </p:nvSpPr>
        <p:spPr>
          <a:xfrm>
            <a:off x="628650" y="1289050"/>
            <a:ext cx="3700463" cy="3343275"/>
          </a:xfrm>
        </p:spPr>
        <p:txBody>
          <a:bodyPr>
            <a:normAutofit lnSpcReduction="10000"/>
          </a:bodyPr>
          <a:lstStyle/>
          <a:p>
            <a:r>
              <a:rPr lang="en-US" altLang="zh-CN" dirty="0"/>
              <a:t>G1: Both</a:t>
            </a:r>
            <a:r>
              <a:rPr lang="zh-CN" altLang="en-US" dirty="0"/>
              <a:t> </a:t>
            </a:r>
            <a:r>
              <a:rPr lang="en-US" altLang="zh-CN" dirty="0"/>
              <a:t>Active:</a:t>
            </a:r>
            <a:endParaRPr lang="en-US" dirty="0"/>
          </a:p>
          <a:p>
            <a:pPr lvl="1"/>
            <a:r>
              <a:rPr lang="en-US" dirty="0"/>
              <a:t>only 0.4%-0.9% users </a:t>
            </a:r>
          </a:p>
          <a:p>
            <a:r>
              <a:rPr lang="en-US" dirty="0"/>
              <a:t>G2: Operation</a:t>
            </a:r>
            <a:r>
              <a:rPr lang="zh-CN" altLang="en-US" dirty="0"/>
              <a:t> </a:t>
            </a:r>
            <a:r>
              <a:rPr lang="en-US" altLang="zh-CN" dirty="0"/>
              <a:t>Active</a:t>
            </a:r>
            <a:r>
              <a:rPr lang="zh-CN" altLang="en-US" dirty="0"/>
              <a:t> </a:t>
            </a:r>
            <a:r>
              <a:rPr lang="en-US" altLang="zh-CN" dirty="0"/>
              <a:t>Only:</a:t>
            </a:r>
          </a:p>
          <a:p>
            <a:pPr lvl="1"/>
            <a:r>
              <a:rPr lang="en-US" altLang="zh-CN" dirty="0"/>
              <a:t>1.1%</a:t>
            </a:r>
            <a:r>
              <a:rPr lang="zh-CN" altLang="en-US" dirty="0"/>
              <a:t> </a:t>
            </a:r>
            <a:r>
              <a:rPr lang="en-US" altLang="zh-CN" dirty="0"/>
              <a:t>-</a:t>
            </a:r>
            <a:r>
              <a:rPr lang="zh-CN" altLang="en-US" dirty="0"/>
              <a:t> </a:t>
            </a:r>
            <a:r>
              <a:rPr lang="en-US" altLang="zh-CN" dirty="0"/>
              <a:t>3.5%</a:t>
            </a:r>
            <a:r>
              <a:rPr lang="zh-CN" altLang="en-US" dirty="0"/>
              <a:t> </a:t>
            </a:r>
            <a:r>
              <a:rPr lang="en-US" altLang="zh-CN" dirty="0"/>
              <a:t>(</a:t>
            </a:r>
            <a:r>
              <a:rPr lang="zh-CN" altLang="en-US" dirty="0"/>
              <a:t> </a:t>
            </a:r>
            <a:r>
              <a:rPr lang="en-US" altLang="zh-CN" dirty="0"/>
              <a:t>7</a:t>
            </a:r>
            <a:r>
              <a:rPr lang="zh-CN" altLang="en-US" dirty="0"/>
              <a:t> </a:t>
            </a:r>
            <a:r>
              <a:rPr lang="en-US" altLang="zh-CN" dirty="0"/>
              <a:t>day</a:t>
            </a:r>
            <a:r>
              <a:rPr lang="zh-CN" altLang="en-US" dirty="0"/>
              <a:t> </a:t>
            </a:r>
            <a:r>
              <a:rPr lang="en-US" altLang="zh-CN" dirty="0"/>
              <a:t>~</a:t>
            </a:r>
            <a:r>
              <a:rPr lang="zh-CN" altLang="en-US" dirty="0"/>
              <a:t> </a:t>
            </a:r>
            <a:r>
              <a:rPr lang="en-US" altLang="zh-CN" dirty="0"/>
              <a:t>90</a:t>
            </a:r>
            <a:r>
              <a:rPr lang="zh-CN" altLang="en-US" dirty="0"/>
              <a:t> </a:t>
            </a:r>
            <a:r>
              <a:rPr lang="en-US" altLang="zh-CN" dirty="0"/>
              <a:t>day)</a:t>
            </a:r>
          </a:p>
          <a:p>
            <a:r>
              <a:rPr lang="en-US" dirty="0"/>
              <a:t>G3: Out</a:t>
            </a:r>
            <a:r>
              <a:rPr lang="en-US" altLang="zh-CN" dirty="0"/>
              <a:t>come</a:t>
            </a:r>
            <a:r>
              <a:rPr lang="zh-CN" altLang="en-US" dirty="0"/>
              <a:t> </a:t>
            </a:r>
            <a:r>
              <a:rPr lang="en-US" altLang="zh-CN" dirty="0"/>
              <a:t>Active</a:t>
            </a:r>
            <a:r>
              <a:rPr lang="zh-CN" altLang="en-US" dirty="0"/>
              <a:t> </a:t>
            </a:r>
            <a:r>
              <a:rPr lang="en-US" altLang="zh-CN" dirty="0"/>
              <a:t>Only:</a:t>
            </a:r>
          </a:p>
          <a:p>
            <a:pPr lvl="1"/>
            <a:r>
              <a:rPr lang="en-US" altLang="zh-CN" dirty="0"/>
              <a:t>3.4%</a:t>
            </a:r>
            <a:r>
              <a:rPr lang="zh-CN" altLang="en-US" dirty="0"/>
              <a:t> </a:t>
            </a:r>
            <a:r>
              <a:rPr lang="en-US" altLang="zh-CN" dirty="0"/>
              <a:t>-</a:t>
            </a:r>
            <a:r>
              <a:rPr lang="zh-CN" altLang="en-US" dirty="0"/>
              <a:t> </a:t>
            </a:r>
            <a:r>
              <a:rPr lang="en-US" altLang="zh-CN" dirty="0"/>
              <a:t>2.9%</a:t>
            </a:r>
            <a:r>
              <a:rPr lang="zh-CN" altLang="en-US" dirty="0"/>
              <a:t> </a:t>
            </a:r>
            <a:r>
              <a:rPr lang="en-US" altLang="zh-CN" dirty="0"/>
              <a:t>(</a:t>
            </a:r>
            <a:r>
              <a:rPr lang="zh-CN" altLang="en-US" dirty="0"/>
              <a:t> </a:t>
            </a:r>
            <a:r>
              <a:rPr lang="en-US" altLang="zh-CN" dirty="0"/>
              <a:t>7</a:t>
            </a:r>
            <a:r>
              <a:rPr lang="zh-CN" altLang="en-US" dirty="0"/>
              <a:t> </a:t>
            </a:r>
            <a:r>
              <a:rPr lang="en-US" altLang="zh-CN" dirty="0"/>
              <a:t>day</a:t>
            </a:r>
            <a:r>
              <a:rPr lang="zh-CN" altLang="en-US" dirty="0"/>
              <a:t> </a:t>
            </a:r>
            <a:r>
              <a:rPr lang="en-US" altLang="zh-CN" dirty="0"/>
              <a:t>~</a:t>
            </a:r>
            <a:r>
              <a:rPr lang="zh-CN" altLang="en-US" dirty="0"/>
              <a:t> </a:t>
            </a:r>
            <a:r>
              <a:rPr lang="en-US" altLang="zh-CN" dirty="0"/>
              <a:t>90</a:t>
            </a:r>
            <a:r>
              <a:rPr lang="zh-CN" altLang="en-US" dirty="0"/>
              <a:t> </a:t>
            </a:r>
            <a:r>
              <a:rPr lang="en-US" altLang="zh-CN" dirty="0"/>
              <a:t>day)</a:t>
            </a:r>
          </a:p>
          <a:p>
            <a:r>
              <a:rPr lang="en-US" altLang="zh-CN" dirty="0"/>
              <a:t>G4: Both</a:t>
            </a:r>
            <a:r>
              <a:rPr lang="zh-CN" altLang="en-US" dirty="0"/>
              <a:t> </a:t>
            </a:r>
            <a:r>
              <a:rPr lang="en-US" altLang="zh-CN" dirty="0"/>
              <a:t>Inactive</a:t>
            </a:r>
          </a:p>
          <a:p>
            <a:pPr lvl="1"/>
            <a:r>
              <a:rPr lang="en-US" altLang="zh-CN" dirty="0"/>
              <a:t>92.7%</a:t>
            </a:r>
            <a:r>
              <a:rPr lang="zh-CN" altLang="en-US" dirty="0"/>
              <a:t> </a:t>
            </a:r>
            <a:r>
              <a:rPr lang="en-US" altLang="zh-CN" dirty="0"/>
              <a:t>-</a:t>
            </a:r>
            <a:r>
              <a:rPr lang="zh-CN" altLang="en-US" dirty="0"/>
              <a:t> </a:t>
            </a:r>
            <a:r>
              <a:rPr lang="en-US" altLang="zh-CN" dirty="0"/>
              <a:t>95%</a:t>
            </a:r>
            <a:r>
              <a:rPr lang="zh-CN" altLang="en-US" dirty="0"/>
              <a:t> </a:t>
            </a:r>
            <a:endParaRPr lang="en-US" altLang="zh-CN" dirty="0"/>
          </a:p>
          <a:p>
            <a:r>
              <a:rPr lang="en-US" dirty="0"/>
              <a:t>Observed:</a:t>
            </a:r>
          </a:p>
          <a:p>
            <a:pPr lvl="1"/>
            <a:r>
              <a:rPr lang="en-US" dirty="0"/>
              <a:t>Most users rarely perform operations.</a:t>
            </a:r>
          </a:p>
          <a:p>
            <a:pPr lvl="1"/>
            <a:r>
              <a:rPr lang="en-US" dirty="0"/>
              <a:t>Operations are not as active as outcome activities. (this is something FLT does not capture)</a:t>
            </a:r>
          </a:p>
          <a:p>
            <a:endParaRPr lang="en-US" dirty="0"/>
          </a:p>
        </p:txBody>
      </p:sp>
      <p:pic>
        <p:nvPicPr>
          <p:cNvPr id="5" name="Content Placeholder 4">
            <a:extLst>
              <a:ext uri="{FF2B5EF4-FFF2-40B4-BE49-F238E27FC236}">
                <a16:creationId xmlns:a16="http://schemas.microsoft.com/office/drawing/2014/main" id="{7D3B7EFB-06B7-3448-B296-75BA78719B7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223449" y="1289050"/>
            <a:ext cx="4291901" cy="3248457"/>
          </a:xfrm>
          <a:prstGeom prst="rect">
            <a:avLst/>
          </a:prstGeom>
        </p:spPr>
      </p:pic>
    </p:spTree>
    <p:extLst>
      <p:ext uri="{BB962C8B-B14F-4D97-AF65-F5344CB8AC3E}">
        <p14:creationId xmlns:p14="http://schemas.microsoft.com/office/powerpoint/2010/main" val="116275921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44F91F1-49D0-7D46-99A7-C400E4685BC1}"/>
              </a:ext>
            </a:extLst>
          </p:cNvPr>
          <p:cNvSpPr>
            <a:spLocks noGrp="1"/>
          </p:cNvSpPr>
          <p:nvPr>
            <p:ph idx="1"/>
          </p:nvPr>
        </p:nvSpPr>
        <p:spPr>
          <a:xfrm>
            <a:off x="628650" y="1288257"/>
            <a:ext cx="3361459" cy="3344467"/>
          </a:xfrm>
        </p:spPr>
        <p:txBody>
          <a:bodyPr/>
          <a:lstStyle/>
          <a:p>
            <a:r>
              <a:rPr lang="en-US" altLang="zh-CN" dirty="0"/>
              <a:t>With</a:t>
            </a:r>
            <a:r>
              <a:rPr lang="zh-CN" altLang="en-US" dirty="0"/>
              <a:t> </a:t>
            </a:r>
            <a:r>
              <a:rPr lang="en-US" altLang="zh-CN" dirty="0" err="1"/>
              <a:t>ActiveDR</a:t>
            </a:r>
            <a:r>
              <a:rPr lang="en-US" altLang="zh-CN" dirty="0"/>
              <a:t>:</a:t>
            </a:r>
          </a:p>
          <a:p>
            <a:endParaRPr lang="en-US" altLang="zh-CN" dirty="0"/>
          </a:p>
          <a:p>
            <a:pPr lvl="1"/>
            <a:r>
              <a:rPr lang="en-US" altLang="zh-CN" dirty="0"/>
              <a:t>File miss yearly duration: Total number</a:t>
            </a:r>
            <a:r>
              <a:rPr lang="zh-CN" altLang="en-US" dirty="0"/>
              <a:t> </a:t>
            </a:r>
            <a:r>
              <a:rPr lang="en-US" altLang="zh-CN" dirty="0"/>
              <a:t>of</a:t>
            </a:r>
            <a:r>
              <a:rPr lang="zh-CN" altLang="en-US" dirty="0"/>
              <a:t> </a:t>
            </a:r>
            <a:r>
              <a:rPr lang="en-US" altLang="zh-CN" dirty="0"/>
              <a:t>days</a:t>
            </a:r>
            <a:r>
              <a:rPr lang="zh-CN" altLang="en-US" dirty="0"/>
              <a:t> </a:t>
            </a:r>
            <a:r>
              <a:rPr lang="en-US" altLang="zh-CN" dirty="0"/>
              <a:t>with</a:t>
            </a:r>
            <a:r>
              <a:rPr lang="zh-CN" altLang="en-US" dirty="0"/>
              <a:t> </a:t>
            </a:r>
            <a:r>
              <a:rPr lang="en-US" altLang="zh-CN" dirty="0"/>
              <a:t>5%+</a:t>
            </a:r>
            <a:r>
              <a:rPr lang="zh-CN" altLang="en-US" dirty="0"/>
              <a:t> </a:t>
            </a:r>
            <a:r>
              <a:rPr lang="en-US" altLang="zh-CN" dirty="0"/>
              <a:t>file</a:t>
            </a:r>
            <a:r>
              <a:rPr lang="zh-CN" altLang="en-US" dirty="0"/>
              <a:t> </a:t>
            </a:r>
            <a:r>
              <a:rPr lang="en-US" altLang="zh-CN" dirty="0"/>
              <a:t>misses</a:t>
            </a:r>
          </a:p>
          <a:p>
            <a:pPr lvl="1"/>
            <a:endParaRPr lang="en-US" altLang="zh-CN" dirty="0"/>
          </a:p>
          <a:p>
            <a:pPr lvl="1"/>
            <a:r>
              <a:rPr lang="en-US" altLang="zh-CN" dirty="0"/>
              <a:t>With </a:t>
            </a:r>
            <a:r>
              <a:rPr lang="en-US" altLang="zh-CN" dirty="0" err="1"/>
              <a:t>ActiveDR</a:t>
            </a:r>
            <a:r>
              <a:rPr lang="en-US" altLang="zh-CN" dirty="0"/>
              <a:t>, the file miss yearly duration has been reduced from half a year to a single quarter (from 138 days to 95 days)</a:t>
            </a:r>
          </a:p>
        </p:txBody>
      </p:sp>
      <p:sp>
        <p:nvSpPr>
          <p:cNvPr id="3" name="Title 2">
            <a:extLst>
              <a:ext uri="{FF2B5EF4-FFF2-40B4-BE49-F238E27FC236}">
                <a16:creationId xmlns:a16="http://schemas.microsoft.com/office/drawing/2014/main" id="{F05E0EBC-5B3B-1143-9E27-2B9931A172AE}"/>
              </a:ext>
            </a:extLst>
          </p:cNvPr>
          <p:cNvSpPr>
            <a:spLocks noGrp="1"/>
          </p:cNvSpPr>
          <p:nvPr>
            <p:ph type="title"/>
          </p:nvPr>
        </p:nvSpPr>
        <p:spPr/>
        <p:txBody>
          <a:bodyPr/>
          <a:lstStyle/>
          <a:p>
            <a:r>
              <a:rPr lang="en-US" altLang="zh-CN" dirty="0"/>
              <a:t>File</a:t>
            </a:r>
            <a:r>
              <a:rPr lang="zh-CN" altLang="en-US" dirty="0"/>
              <a:t> </a:t>
            </a:r>
            <a:r>
              <a:rPr lang="en-US" altLang="zh-CN" dirty="0"/>
              <a:t>Miss</a:t>
            </a:r>
            <a:r>
              <a:rPr lang="zh-CN" altLang="en-US" dirty="0"/>
              <a:t> </a:t>
            </a:r>
            <a:r>
              <a:rPr lang="en-US" altLang="zh-CN" dirty="0"/>
              <a:t>Reduction</a:t>
            </a:r>
            <a:endParaRPr lang="en-CN" dirty="0"/>
          </a:p>
        </p:txBody>
      </p:sp>
      <p:pic>
        <p:nvPicPr>
          <p:cNvPr id="4" name="Content Placeholder 4">
            <a:extLst>
              <a:ext uri="{FF2B5EF4-FFF2-40B4-BE49-F238E27FC236}">
                <a16:creationId xmlns:a16="http://schemas.microsoft.com/office/drawing/2014/main" id="{2DE06299-EB83-6C4B-811E-88BF872F872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371112" y="1622034"/>
            <a:ext cx="4470447" cy="2485839"/>
          </a:xfrm>
          <a:prstGeom prst="rect">
            <a:avLst/>
          </a:prstGeom>
        </p:spPr>
      </p:pic>
      <p:sp>
        <p:nvSpPr>
          <p:cNvPr id="5" name="Oval 4">
            <a:extLst>
              <a:ext uri="{FF2B5EF4-FFF2-40B4-BE49-F238E27FC236}">
                <a16:creationId xmlns:a16="http://schemas.microsoft.com/office/drawing/2014/main" id="{49568B05-555D-C949-B366-744D4D1799A0}"/>
              </a:ext>
            </a:extLst>
          </p:cNvPr>
          <p:cNvSpPr/>
          <p:nvPr/>
        </p:nvSpPr>
        <p:spPr>
          <a:xfrm>
            <a:off x="5296478" y="3077736"/>
            <a:ext cx="390644" cy="519926"/>
          </a:xfrm>
          <a:prstGeom prst="ellipse">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Oval 5">
            <a:extLst>
              <a:ext uri="{FF2B5EF4-FFF2-40B4-BE49-F238E27FC236}">
                <a16:creationId xmlns:a16="http://schemas.microsoft.com/office/drawing/2014/main" id="{6A17ADD2-B061-164A-9A90-122CF70476B4}"/>
              </a:ext>
            </a:extLst>
          </p:cNvPr>
          <p:cNvSpPr/>
          <p:nvPr/>
        </p:nvSpPr>
        <p:spPr>
          <a:xfrm>
            <a:off x="5571541" y="3332842"/>
            <a:ext cx="390644" cy="519926"/>
          </a:xfrm>
          <a:prstGeom prst="ellipse">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Oval 6">
            <a:extLst>
              <a:ext uri="{FF2B5EF4-FFF2-40B4-BE49-F238E27FC236}">
                <a16:creationId xmlns:a16="http://schemas.microsoft.com/office/drawing/2014/main" id="{BF68B244-64FA-D64B-A65B-BC9CFF65AE56}"/>
              </a:ext>
            </a:extLst>
          </p:cNvPr>
          <p:cNvSpPr/>
          <p:nvPr/>
        </p:nvSpPr>
        <p:spPr>
          <a:xfrm>
            <a:off x="5962185" y="3460395"/>
            <a:ext cx="390644" cy="519926"/>
          </a:xfrm>
          <a:prstGeom prst="ellipse">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Oval 7">
            <a:extLst>
              <a:ext uri="{FF2B5EF4-FFF2-40B4-BE49-F238E27FC236}">
                <a16:creationId xmlns:a16="http://schemas.microsoft.com/office/drawing/2014/main" id="{E4CE16A9-2064-694B-96C0-864F00777C54}"/>
              </a:ext>
            </a:extLst>
          </p:cNvPr>
          <p:cNvSpPr/>
          <p:nvPr/>
        </p:nvSpPr>
        <p:spPr>
          <a:xfrm>
            <a:off x="6967292" y="3478548"/>
            <a:ext cx="390644" cy="519926"/>
          </a:xfrm>
          <a:prstGeom prst="ellipse">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 name="Oval 8">
            <a:extLst>
              <a:ext uri="{FF2B5EF4-FFF2-40B4-BE49-F238E27FC236}">
                <a16:creationId xmlns:a16="http://schemas.microsoft.com/office/drawing/2014/main" id="{06716155-F5B6-6A4F-8687-838004F98F7F}"/>
              </a:ext>
            </a:extLst>
          </p:cNvPr>
          <p:cNvSpPr/>
          <p:nvPr/>
        </p:nvSpPr>
        <p:spPr>
          <a:xfrm>
            <a:off x="7581755" y="3491496"/>
            <a:ext cx="390644" cy="519926"/>
          </a:xfrm>
          <a:prstGeom prst="ellipse">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Oval 9">
            <a:extLst>
              <a:ext uri="{FF2B5EF4-FFF2-40B4-BE49-F238E27FC236}">
                <a16:creationId xmlns:a16="http://schemas.microsoft.com/office/drawing/2014/main" id="{A1F75CBD-BF77-9042-8383-80594BD5EE5D}"/>
              </a:ext>
            </a:extLst>
          </p:cNvPr>
          <p:cNvSpPr/>
          <p:nvPr/>
        </p:nvSpPr>
        <p:spPr>
          <a:xfrm>
            <a:off x="6559023" y="3478548"/>
            <a:ext cx="390644" cy="519926"/>
          </a:xfrm>
          <a:prstGeom prst="ellipse">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65605859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ssolve">
                                      <p:cBhvr>
                                        <p:cTn id="7" dur="500"/>
                                        <p:tgtEl>
                                          <p:spTgt spid="2">
                                            <p:txEl>
                                              <p:pRg st="0" end="0"/>
                                            </p:txEl>
                                          </p:spTgt>
                                        </p:tgtEl>
                                      </p:cBhvr>
                                    </p:animEffect>
                                  </p:childTnLst>
                                </p:cTn>
                              </p:par>
                            </p:childTnLst>
                          </p:cTn>
                        </p:par>
                        <p:par>
                          <p:cTn id="8" fill="hold">
                            <p:stCondLst>
                              <p:cond delay="500"/>
                            </p:stCondLst>
                            <p:childTnLst>
                              <p:par>
                                <p:cTn id="9" presetID="16" presetClass="entr" presetSubtype="26"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Horizontal)">
                                      <p:cBhvr>
                                        <p:cTn id="11" dur="500"/>
                                        <p:tgtEl>
                                          <p:spTgt spid="5"/>
                                        </p:tgtEl>
                                      </p:cBhvr>
                                    </p:animEffect>
                                  </p:childTnLst>
                                </p:cTn>
                              </p:par>
                              <p:par>
                                <p:cTn id="12" presetID="16" presetClass="entr" presetSubtype="26"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Horizontal)">
                                      <p:cBhvr>
                                        <p:cTn id="14" dur="500"/>
                                        <p:tgtEl>
                                          <p:spTgt spid="6"/>
                                        </p:tgtEl>
                                      </p:cBhvr>
                                    </p:animEffect>
                                  </p:childTnLst>
                                </p:cTn>
                              </p:par>
                              <p:par>
                                <p:cTn id="15" presetID="16" presetClass="entr" presetSubtype="26"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Horizontal)">
                                      <p:cBhvr>
                                        <p:cTn id="17" dur="500"/>
                                        <p:tgtEl>
                                          <p:spTgt spid="7"/>
                                        </p:tgtEl>
                                      </p:cBhvr>
                                    </p:animEffect>
                                  </p:childTnLst>
                                </p:cTn>
                              </p:par>
                              <p:par>
                                <p:cTn id="18" presetID="16" presetClass="entr" presetSubtype="26"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Horizontal)">
                                      <p:cBhvr>
                                        <p:cTn id="20" dur="500"/>
                                        <p:tgtEl>
                                          <p:spTgt spid="8"/>
                                        </p:tgtEl>
                                      </p:cBhvr>
                                    </p:animEffect>
                                  </p:childTnLst>
                                </p:cTn>
                              </p:par>
                              <p:par>
                                <p:cTn id="21" presetID="16" presetClass="entr" presetSubtype="26"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Horizontal)">
                                      <p:cBhvr>
                                        <p:cTn id="23" dur="500"/>
                                        <p:tgtEl>
                                          <p:spTgt spid="9"/>
                                        </p:tgtEl>
                                      </p:cBhvr>
                                    </p:animEffect>
                                  </p:childTnLst>
                                </p:cTn>
                              </p:par>
                              <p:par>
                                <p:cTn id="24" presetID="16" presetClass="entr" presetSubtype="26"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arn(inHorizontal)">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animEffect transition="in" filter="dissolve">
                                      <p:cBhvr>
                                        <p:cTn id="31" dur="500"/>
                                        <p:tgtEl>
                                          <p:spTgt spid="2">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2">
                                            <p:txEl>
                                              <p:pRg st="4" end="4"/>
                                            </p:txEl>
                                          </p:spTgt>
                                        </p:tgtEl>
                                        <p:attrNameLst>
                                          <p:attrName>style.visibility</p:attrName>
                                        </p:attrNameLst>
                                      </p:cBhvr>
                                      <p:to>
                                        <p:strVal val="visible"/>
                                      </p:to>
                                    </p:set>
                                    <p:animEffect transition="in" filter="dissolve">
                                      <p:cBhvr>
                                        <p:cTn id="36"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bldLvl="2"/>
      <p:bldP spid="5" grpId="0" animBg="1"/>
      <p:bldP spid="6" grpId="0" animBg="1"/>
      <p:bldP spid="7" grpId="0" animBg="1"/>
      <p:bldP spid="8" grpId="0" animBg="1"/>
      <p:bldP spid="9"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AB389E-1F37-824F-9536-751CE0F49F59}"/>
              </a:ext>
            </a:extLst>
          </p:cNvPr>
          <p:cNvSpPr>
            <a:spLocks noGrp="1"/>
          </p:cNvSpPr>
          <p:nvPr>
            <p:ph type="title"/>
          </p:nvPr>
        </p:nvSpPr>
        <p:spPr/>
        <p:txBody>
          <a:bodyPr/>
          <a:lstStyle/>
          <a:p>
            <a:r>
              <a:rPr lang="en-US" altLang="zh-CN" dirty="0"/>
              <a:t>File</a:t>
            </a:r>
            <a:r>
              <a:rPr lang="zh-CN" altLang="en-US" dirty="0"/>
              <a:t> </a:t>
            </a:r>
            <a:r>
              <a:rPr lang="en-US" altLang="zh-CN" dirty="0"/>
              <a:t>Miss</a:t>
            </a:r>
            <a:r>
              <a:rPr lang="zh-CN" altLang="en-US" dirty="0"/>
              <a:t> </a:t>
            </a:r>
            <a:r>
              <a:rPr lang="en-US" altLang="zh-CN" dirty="0"/>
              <a:t>Reduction</a:t>
            </a:r>
            <a:endParaRPr lang="en-CN" dirty="0"/>
          </a:p>
        </p:txBody>
      </p:sp>
      <p:sp>
        <p:nvSpPr>
          <p:cNvPr id="4" name="Content Placeholder 2">
            <a:extLst>
              <a:ext uri="{FF2B5EF4-FFF2-40B4-BE49-F238E27FC236}">
                <a16:creationId xmlns:a16="http://schemas.microsoft.com/office/drawing/2014/main" id="{E8627CC7-086E-5946-BD1F-12FCF99CD099}"/>
              </a:ext>
            </a:extLst>
          </p:cNvPr>
          <p:cNvSpPr>
            <a:spLocks noGrp="1"/>
          </p:cNvSpPr>
          <p:nvPr>
            <p:ph idx="1"/>
          </p:nvPr>
        </p:nvSpPr>
        <p:spPr>
          <a:xfrm>
            <a:off x="628650" y="1289050"/>
            <a:ext cx="3348038" cy="3343275"/>
          </a:xfrm>
        </p:spPr>
        <p:txBody>
          <a:bodyPr/>
          <a:lstStyle/>
          <a:p>
            <a:r>
              <a:rPr lang="en-US" altLang="zh-CN" dirty="0"/>
              <a:t>Max</a:t>
            </a:r>
            <a:r>
              <a:rPr lang="zh-CN" altLang="en-US" dirty="0"/>
              <a:t> </a:t>
            </a:r>
            <a:r>
              <a:rPr lang="en-US" altLang="zh-CN" dirty="0"/>
              <a:t>file</a:t>
            </a:r>
            <a:r>
              <a:rPr lang="zh-CN" altLang="en-US" dirty="0"/>
              <a:t> </a:t>
            </a:r>
            <a:r>
              <a:rPr lang="en-US" altLang="zh-CN" dirty="0"/>
              <a:t>miss</a:t>
            </a:r>
            <a:r>
              <a:rPr lang="zh-CN" altLang="en-US" dirty="0"/>
              <a:t> </a:t>
            </a:r>
            <a:r>
              <a:rPr lang="en-US" altLang="zh-CN" dirty="0"/>
              <a:t>reduction</a:t>
            </a:r>
          </a:p>
          <a:p>
            <a:pPr lvl="1"/>
            <a:endParaRPr lang="en-US" altLang="zh-CN" dirty="0"/>
          </a:p>
          <a:p>
            <a:pPr lvl="1"/>
            <a:r>
              <a:rPr lang="en-US" altLang="zh-CN" dirty="0"/>
              <a:t>For</a:t>
            </a:r>
            <a:r>
              <a:rPr lang="zh-CN" altLang="en-US" dirty="0"/>
              <a:t> </a:t>
            </a:r>
            <a:r>
              <a:rPr lang="en-US" altLang="zh-CN" dirty="0"/>
              <a:t>both</a:t>
            </a:r>
            <a:r>
              <a:rPr lang="zh-CN" altLang="en-US" dirty="0"/>
              <a:t> </a:t>
            </a:r>
            <a:r>
              <a:rPr lang="en-US" altLang="zh-CN" dirty="0"/>
              <a:t>active</a:t>
            </a:r>
            <a:r>
              <a:rPr lang="zh-CN" altLang="en-US" dirty="0"/>
              <a:t> </a:t>
            </a:r>
            <a:r>
              <a:rPr lang="en-US" altLang="zh-CN" dirty="0"/>
              <a:t>users</a:t>
            </a:r>
            <a:r>
              <a:rPr lang="zh-CN" altLang="en-US" dirty="0"/>
              <a:t> </a:t>
            </a:r>
            <a:endParaRPr lang="en-US" dirty="0"/>
          </a:p>
        </p:txBody>
      </p:sp>
      <p:pic>
        <p:nvPicPr>
          <p:cNvPr id="5" name="Picture 4">
            <a:extLst>
              <a:ext uri="{FF2B5EF4-FFF2-40B4-BE49-F238E27FC236}">
                <a16:creationId xmlns:a16="http://schemas.microsoft.com/office/drawing/2014/main" id="{8E218D91-E5A8-A442-B2C6-7C31FCDBFB5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92134" y="2306452"/>
            <a:ext cx="3824897" cy="1552625"/>
          </a:xfrm>
          <a:prstGeom prst="rect">
            <a:avLst/>
          </a:prstGeom>
        </p:spPr>
      </p:pic>
      <p:pic>
        <p:nvPicPr>
          <p:cNvPr id="6" name="Content Placeholder 4">
            <a:extLst>
              <a:ext uri="{FF2B5EF4-FFF2-40B4-BE49-F238E27FC236}">
                <a16:creationId xmlns:a16="http://schemas.microsoft.com/office/drawing/2014/main" id="{3F78549E-0683-A540-ACE5-B3BB827E3160}"/>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735114" y="1289050"/>
            <a:ext cx="3824898" cy="3184477"/>
          </a:xfrm>
          <a:prstGeom prst="rect">
            <a:avLst/>
          </a:prstGeom>
        </p:spPr>
      </p:pic>
      <p:sp>
        <p:nvSpPr>
          <p:cNvPr id="2" name="Oval 1">
            <a:extLst>
              <a:ext uri="{FF2B5EF4-FFF2-40B4-BE49-F238E27FC236}">
                <a16:creationId xmlns:a16="http://schemas.microsoft.com/office/drawing/2014/main" id="{88D71A15-427D-5C44-A146-6FD3EBE06BD9}"/>
              </a:ext>
            </a:extLst>
          </p:cNvPr>
          <p:cNvSpPr/>
          <p:nvPr/>
        </p:nvSpPr>
        <p:spPr>
          <a:xfrm>
            <a:off x="7760897" y="1631852"/>
            <a:ext cx="954037" cy="858129"/>
          </a:xfrm>
          <a:prstGeom prst="ellipse">
            <a:avLst/>
          </a:prstGeom>
          <a:no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35BB24C2-F01C-D24F-A62C-3DC71810B1E8}"/>
              </a:ext>
            </a:extLst>
          </p:cNvPr>
          <p:cNvCxnSpPr/>
          <p:nvPr/>
        </p:nvCxnSpPr>
        <p:spPr>
          <a:xfrm>
            <a:off x="2447779" y="2581424"/>
            <a:ext cx="0" cy="954099"/>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938977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dissolve">
                                      <p:cBhvr>
                                        <p:cTn id="12" dur="500"/>
                                        <p:tgtEl>
                                          <p:spTgt spid="4">
                                            <p:txEl>
                                              <p:pRg st="0" end="0"/>
                                            </p:txEl>
                                          </p:spTgt>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500"/>
                                        <p:tgtEl>
                                          <p:spTgt spid="8"/>
                                        </p:tgtEl>
                                      </p:cBhvr>
                                    </p:animEffect>
                                  </p:childTnLst>
                                </p:cTn>
                              </p:par>
                            </p:childTnLst>
                          </p:cTn>
                        </p:par>
                        <p:par>
                          <p:cTn id="17" fill="hold">
                            <p:stCondLst>
                              <p:cond delay="1000"/>
                            </p:stCondLst>
                            <p:childTnLst>
                              <p:par>
                                <p:cTn id="18" presetID="9" presetClass="entr" presetSubtype="0" fill="hold" grpId="0" nodeType="after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dissolve">
                                      <p:cBhvr>
                                        <p:cTn id="20"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88ACC50-D259-4B46-9ECC-985BA12E0468}"/>
              </a:ext>
            </a:extLst>
          </p:cNvPr>
          <p:cNvSpPr>
            <a:spLocks noGrp="1"/>
          </p:cNvSpPr>
          <p:nvPr>
            <p:ph idx="1"/>
          </p:nvPr>
        </p:nvSpPr>
        <p:spPr>
          <a:xfrm>
            <a:off x="628650" y="1288257"/>
            <a:ext cx="3811732" cy="3344467"/>
          </a:xfrm>
        </p:spPr>
        <p:txBody>
          <a:bodyPr/>
          <a:lstStyle/>
          <a:p>
            <a:r>
              <a:rPr lang="en-US" altLang="zh-CN" dirty="0"/>
              <a:t>With </a:t>
            </a:r>
            <a:r>
              <a:rPr lang="en-US" altLang="zh-CN" dirty="0" err="1"/>
              <a:t>ActiveDR</a:t>
            </a:r>
            <a:r>
              <a:rPr lang="zh-CN" altLang="en-US" dirty="0"/>
              <a:t> </a:t>
            </a:r>
            <a:r>
              <a:rPr lang="en-US" altLang="zh-CN" dirty="0"/>
              <a:t>:</a:t>
            </a:r>
          </a:p>
          <a:p>
            <a:pPr lvl="1"/>
            <a:r>
              <a:rPr lang="en-US" altLang="zh-CN" dirty="0"/>
              <a:t>Less files are retained for inactive users</a:t>
            </a:r>
          </a:p>
          <a:p>
            <a:pPr lvl="1"/>
            <a:r>
              <a:rPr lang="en-US" altLang="zh-CN" dirty="0"/>
              <a:t>More</a:t>
            </a:r>
            <a:r>
              <a:rPr lang="zh-CN" altLang="en-US" dirty="0"/>
              <a:t> </a:t>
            </a:r>
            <a:r>
              <a:rPr lang="en-US" altLang="zh-CN" dirty="0"/>
              <a:t>files</a:t>
            </a:r>
            <a:r>
              <a:rPr lang="zh-CN" altLang="en-US" dirty="0"/>
              <a:t> </a:t>
            </a:r>
            <a:r>
              <a:rPr lang="en-US" altLang="zh-CN" dirty="0"/>
              <a:t>and more space are reserved for</a:t>
            </a:r>
            <a:r>
              <a:rPr lang="zh-CN" altLang="en-US" dirty="0"/>
              <a:t> </a:t>
            </a:r>
            <a:r>
              <a:rPr lang="en-US" altLang="zh-CN" dirty="0"/>
              <a:t>active</a:t>
            </a:r>
            <a:r>
              <a:rPr lang="zh-CN" altLang="en-US" dirty="0"/>
              <a:t> </a:t>
            </a:r>
            <a:r>
              <a:rPr lang="en-US" altLang="zh-CN" dirty="0"/>
              <a:t>users </a:t>
            </a:r>
            <a:endParaRPr lang="en-US" dirty="0"/>
          </a:p>
          <a:p>
            <a:endParaRPr lang="en-CN" dirty="0"/>
          </a:p>
        </p:txBody>
      </p:sp>
      <p:sp>
        <p:nvSpPr>
          <p:cNvPr id="3" name="Title 2">
            <a:extLst>
              <a:ext uri="{FF2B5EF4-FFF2-40B4-BE49-F238E27FC236}">
                <a16:creationId xmlns:a16="http://schemas.microsoft.com/office/drawing/2014/main" id="{2108B923-B09E-8C4B-8673-6522B267361F}"/>
              </a:ext>
            </a:extLst>
          </p:cNvPr>
          <p:cNvSpPr>
            <a:spLocks noGrp="1"/>
          </p:cNvSpPr>
          <p:nvPr>
            <p:ph type="title"/>
          </p:nvPr>
        </p:nvSpPr>
        <p:spPr/>
        <p:txBody>
          <a:bodyPr/>
          <a:lstStyle/>
          <a:p>
            <a:r>
              <a:rPr lang="en-US" altLang="zh-CN" dirty="0"/>
              <a:t>Retention</a:t>
            </a:r>
            <a:r>
              <a:rPr lang="zh-CN" altLang="en-US" dirty="0"/>
              <a:t> </a:t>
            </a:r>
            <a:r>
              <a:rPr lang="en-US" altLang="zh-CN" dirty="0"/>
              <a:t>with</a:t>
            </a:r>
            <a:r>
              <a:rPr lang="zh-CN" altLang="en-US" dirty="0"/>
              <a:t> </a:t>
            </a:r>
            <a:r>
              <a:rPr lang="en-US" altLang="zh-CN" dirty="0"/>
              <a:t>Various</a:t>
            </a:r>
            <a:r>
              <a:rPr lang="zh-CN" altLang="en-US" dirty="0"/>
              <a:t> </a:t>
            </a:r>
            <a:r>
              <a:rPr lang="en-US" altLang="zh-CN" dirty="0"/>
              <a:t>Lifetime</a:t>
            </a:r>
            <a:r>
              <a:rPr lang="zh-CN" altLang="en-US" dirty="0"/>
              <a:t> </a:t>
            </a:r>
            <a:r>
              <a:rPr lang="en-US" altLang="zh-CN" dirty="0"/>
              <a:t>Settings</a:t>
            </a:r>
            <a:endParaRPr lang="en-CN" dirty="0"/>
          </a:p>
        </p:txBody>
      </p:sp>
      <p:pic>
        <p:nvPicPr>
          <p:cNvPr id="4" name="Picture 3">
            <a:extLst>
              <a:ext uri="{FF2B5EF4-FFF2-40B4-BE49-F238E27FC236}">
                <a16:creationId xmlns:a16="http://schemas.microsoft.com/office/drawing/2014/main" id="{34AD4850-50AD-8C42-B4BD-FB296E5E7620}"/>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28650" y="2629402"/>
            <a:ext cx="4012250" cy="1084707"/>
          </a:xfrm>
          <a:prstGeom prst="rect">
            <a:avLst/>
          </a:prstGeom>
        </p:spPr>
      </p:pic>
      <p:pic>
        <p:nvPicPr>
          <p:cNvPr id="5" name="Content Placeholder 4">
            <a:extLst>
              <a:ext uri="{FF2B5EF4-FFF2-40B4-BE49-F238E27FC236}">
                <a16:creationId xmlns:a16="http://schemas.microsoft.com/office/drawing/2014/main" id="{47CCAFE5-BA01-C144-BB8E-28181DA1C20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837135" y="1288257"/>
            <a:ext cx="3976379" cy="2988345"/>
          </a:xfrm>
          <a:prstGeom prst="rect">
            <a:avLst/>
          </a:prstGeom>
        </p:spPr>
      </p:pic>
      <p:sp>
        <p:nvSpPr>
          <p:cNvPr id="6" name="Oval 5">
            <a:extLst>
              <a:ext uri="{FF2B5EF4-FFF2-40B4-BE49-F238E27FC236}">
                <a16:creationId xmlns:a16="http://schemas.microsoft.com/office/drawing/2014/main" id="{BC026C94-C65F-E347-B583-992F3CD654E5}"/>
              </a:ext>
            </a:extLst>
          </p:cNvPr>
          <p:cNvSpPr/>
          <p:nvPr/>
        </p:nvSpPr>
        <p:spPr>
          <a:xfrm flipH="1">
            <a:off x="6499273" y="1771834"/>
            <a:ext cx="386861" cy="1112043"/>
          </a:xfrm>
          <a:prstGeom prst="ellipse">
            <a:avLst/>
          </a:prstGeom>
          <a:no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Oval 6">
            <a:extLst>
              <a:ext uri="{FF2B5EF4-FFF2-40B4-BE49-F238E27FC236}">
                <a16:creationId xmlns:a16="http://schemas.microsoft.com/office/drawing/2014/main" id="{9AA649EA-6E58-0C4D-997F-FB0894D82C0C}"/>
              </a:ext>
            </a:extLst>
          </p:cNvPr>
          <p:cNvSpPr/>
          <p:nvPr/>
        </p:nvSpPr>
        <p:spPr>
          <a:xfrm flipH="1">
            <a:off x="8339796" y="1751492"/>
            <a:ext cx="386861" cy="1132385"/>
          </a:xfrm>
          <a:prstGeom prst="ellipse">
            <a:avLst/>
          </a:prstGeom>
          <a:no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Oval 9">
            <a:extLst>
              <a:ext uri="{FF2B5EF4-FFF2-40B4-BE49-F238E27FC236}">
                <a16:creationId xmlns:a16="http://schemas.microsoft.com/office/drawing/2014/main" id="{F05DCD53-8021-E94A-B421-6D6E47BD6937}"/>
              </a:ext>
            </a:extLst>
          </p:cNvPr>
          <p:cNvSpPr/>
          <p:nvPr/>
        </p:nvSpPr>
        <p:spPr>
          <a:xfrm flipH="1">
            <a:off x="6499273" y="2960490"/>
            <a:ext cx="386861" cy="1112043"/>
          </a:xfrm>
          <a:prstGeom prst="ellipse">
            <a:avLst/>
          </a:prstGeom>
          <a:no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Oval 10">
            <a:extLst>
              <a:ext uri="{FF2B5EF4-FFF2-40B4-BE49-F238E27FC236}">
                <a16:creationId xmlns:a16="http://schemas.microsoft.com/office/drawing/2014/main" id="{F18465B0-DEC7-704F-99C9-6EF637327008}"/>
              </a:ext>
            </a:extLst>
          </p:cNvPr>
          <p:cNvSpPr/>
          <p:nvPr/>
        </p:nvSpPr>
        <p:spPr>
          <a:xfrm flipH="1">
            <a:off x="8339795" y="2960489"/>
            <a:ext cx="386861" cy="1112043"/>
          </a:xfrm>
          <a:prstGeom prst="ellipse">
            <a:avLst/>
          </a:prstGeom>
          <a:no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 name="TextBox 11">
            <a:extLst>
              <a:ext uri="{FF2B5EF4-FFF2-40B4-BE49-F238E27FC236}">
                <a16:creationId xmlns:a16="http://schemas.microsoft.com/office/drawing/2014/main" id="{4962DED0-F088-034D-94EF-4053CF214E4B}"/>
              </a:ext>
            </a:extLst>
          </p:cNvPr>
          <p:cNvSpPr txBox="1"/>
          <p:nvPr/>
        </p:nvSpPr>
        <p:spPr>
          <a:xfrm>
            <a:off x="869708" y="3660793"/>
            <a:ext cx="3530134" cy="261610"/>
          </a:xfrm>
          <a:prstGeom prst="rect">
            <a:avLst/>
          </a:prstGeom>
          <a:noFill/>
        </p:spPr>
        <p:txBody>
          <a:bodyPr wrap="none" rtlCol="0">
            <a:spAutoFit/>
          </a:bodyPr>
          <a:lstStyle/>
          <a:p>
            <a:r>
              <a:rPr lang="en-US" sz="1100" dirty="0"/>
              <a:t>Percentage of file size that </a:t>
            </a:r>
            <a:r>
              <a:rPr lang="en-US" sz="1100" dirty="0" err="1"/>
              <a:t>ActiveDR</a:t>
            </a:r>
            <a:r>
              <a:rPr lang="en-US" sz="1100" dirty="0"/>
              <a:t> retains more than FLT</a:t>
            </a:r>
          </a:p>
        </p:txBody>
      </p:sp>
    </p:spTree>
    <p:extLst>
      <p:ext uri="{BB962C8B-B14F-4D97-AF65-F5344CB8AC3E}">
        <p14:creationId xmlns:p14="http://schemas.microsoft.com/office/powerpoint/2010/main" val="281473323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ssolv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Horizontal)">
                                      <p:cBhvr>
                                        <p:cTn id="12" dur="500"/>
                                        <p:tgtEl>
                                          <p:spTgt spid="6"/>
                                        </p:tgtEl>
                                      </p:cBhvr>
                                    </p:animEffect>
                                  </p:childTnLst>
                                </p:cTn>
                              </p:par>
                              <p:par>
                                <p:cTn id="13" presetID="16" presetClass="entr" presetSubtype="26"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Horizontal)">
                                      <p:cBhvr>
                                        <p:cTn id="15" dur="500"/>
                                        <p:tgtEl>
                                          <p:spTgt spid="7"/>
                                        </p:tgtEl>
                                      </p:cBhvr>
                                    </p:animEffect>
                                  </p:childTnLst>
                                </p:cTn>
                              </p:par>
                              <p:par>
                                <p:cTn id="16" presetID="16" presetClass="entr" presetSubtype="26"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Horizontal)">
                                      <p:cBhvr>
                                        <p:cTn id="18" dur="500"/>
                                        <p:tgtEl>
                                          <p:spTgt spid="10"/>
                                        </p:tgtEl>
                                      </p:cBhvr>
                                    </p:animEffect>
                                  </p:childTnLst>
                                </p:cTn>
                              </p:par>
                              <p:par>
                                <p:cTn id="19" presetID="16" presetClass="entr" presetSubtype="26"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Horizontal)">
                                      <p:cBhvr>
                                        <p:cTn id="21" dur="500"/>
                                        <p:tgtEl>
                                          <p:spTgt spid="11"/>
                                        </p:tgtEl>
                                      </p:cBhvr>
                                    </p:animEffect>
                                  </p:childTnLst>
                                </p:cTn>
                              </p:par>
                            </p:childTnLst>
                          </p:cTn>
                        </p:par>
                        <p:par>
                          <p:cTn id="22" fill="hold">
                            <p:stCondLst>
                              <p:cond delay="500"/>
                            </p:stCondLst>
                            <p:childTnLst>
                              <p:par>
                                <p:cTn id="23" presetID="9" presetClass="entr" presetSubtype="0" fill="hold" grpId="0" nodeType="after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dissolve">
                                      <p:cBhvr>
                                        <p:cTn id="25" dur="500"/>
                                        <p:tgtEl>
                                          <p:spTgt spid="2">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dissolve">
                                      <p:cBhvr>
                                        <p:cTn id="30" dur="500"/>
                                        <p:tgtEl>
                                          <p:spTgt spid="4"/>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dissolve">
                                      <p:cBhvr>
                                        <p:cTn id="33" dur="500"/>
                                        <p:tgtEl>
                                          <p:spTgt spid="12"/>
                                        </p:tgtEl>
                                      </p:cBhvr>
                                    </p:animEffect>
                                  </p:childTnLst>
                                </p:cTn>
                              </p:par>
                            </p:childTnLst>
                          </p:cTn>
                        </p:par>
                        <p:par>
                          <p:cTn id="34" fill="hold">
                            <p:stCondLst>
                              <p:cond delay="500"/>
                            </p:stCondLst>
                            <p:childTnLst>
                              <p:par>
                                <p:cTn id="35" presetID="9" presetClass="entr" presetSubtype="0" fill="hold" grpId="0" nodeType="afterEffect">
                                  <p:stCondLst>
                                    <p:cond delay="0"/>
                                  </p:stCondLst>
                                  <p:childTnLst>
                                    <p:set>
                                      <p:cBhvr>
                                        <p:cTn id="36" dur="1" fill="hold">
                                          <p:stCondLst>
                                            <p:cond delay="0"/>
                                          </p:stCondLst>
                                        </p:cTn>
                                        <p:tgtEl>
                                          <p:spTgt spid="2">
                                            <p:txEl>
                                              <p:pRg st="2" end="2"/>
                                            </p:txEl>
                                          </p:spTgt>
                                        </p:tgtEl>
                                        <p:attrNameLst>
                                          <p:attrName>style.visibility</p:attrName>
                                        </p:attrNameLst>
                                      </p:cBhvr>
                                      <p:to>
                                        <p:strVal val="visible"/>
                                      </p:to>
                                    </p:set>
                                    <p:animEffect transition="in" filter="dissolve">
                                      <p:cBhvr>
                                        <p:cTn id="3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6" grpId="0" animBg="1"/>
      <p:bldP spid="7" grpId="0" animBg="1"/>
      <p:bldP spid="10" grpId="0" animBg="1"/>
      <p:bldP spid="11" grpId="0" animBg="1"/>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FF181F7-1284-7449-A006-BDB657CB4272}"/>
              </a:ext>
            </a:extLst>
          </p:cNvPr>
          <p:cNvSpPr>
            <a:spLocks noGrp="1"/>
          </p:cNvSpPr>
          <p:nvPr>
            <p:ph idx="1"/>
          </p:nvPr>
        </p:nvSpPr>
        <p:spPr>
          <a:xfrm>
            <a:off x="628650" y="1288257"/>
            <a:ext cx="3887932" cy="3344467"/>
          </a:xfrm>
        </p:spPr>
        <p:txBody>
          <a:bodyPr/>
          <a:lstStyle/>
          <a:p>
            <a:r>
              <a:rPr lang="en-US" altLang="zh-CN" dirty="0"/>
              <a:t>Using</a:t>
            </a:r>
            <a:r>
              <a:rPr lang="zh-CN" altLang="en-US" dirty="0"/>
              <a:t> </a:t>
            </a:r>
            <a:r>
              <a:rPr lang="en-US" altLang="zh-CN" dirty="0" err="1"/>
              <a:t>ActiveDR</a:t>
            </a:r>
            <a:r>
              <a:rPr lang="en-US" altLang="zh-CN" dirty="0"/>
              <a:t>:</a:t>
            </a:r>
          </a:p>
          <a:p>
            <a:endParaRPr lang="en-US" altLang="zh-CN" dirty="0"/>
          </a:p>
          <a:p>
            <a:endParaRPr lang="en-US" altLang="zh-CN" dirty="0"/>
          </a:p>
          <a:p>
            <a:pPr lvl="1"/>
            <a:r>
              <a:rPr lang="en-US" dirty="0"/>
              <a:t>Less</a:t>
            </a:r>
            <a:r>
              <a:rPr lang="zh-CN" altLang="en-US" dirty="0"/>
              <a:t> </a:t>
            </a:r>
            <a:r>
              <a:rPr lang="en-US" altLang="zh-CN" dirty="0"/>
              <a:t>number</a:t>
            </a:r>
            <a:r>
              <a:rPr lang="zh-CN" altLang="en-US" dirty="0"/>
              <a:t> </a:t>
            </a:r>
            <a:r>
              <a:rPr lang="en-US" altLang="zh-CN" dirty="0"/>
              <a:t>of</a:t>
            </a:r>
            <a:r>
              <a:rPr lang="zh-CN" altLang="en-US" dirty="0"/>
              <a:t> </a:t>
            </a:r>
            <a:r>
              <a:rPr lang="en-US" altLang="zh-CN" dirty="0"/>
              <a:t>active</a:t>
            </a:r>
            <a:r>
              <a:rPr lang="zh-CN" altLang="en-US" dirty="0"/>
              <a:t> </a:t>
            </a:r>
            <a:r>
              <a:rPr lang="en-US" altLang="zh-CN" dirty="0"/>
              <a:t>users</a:t>
            </a:r>
            <a:r>
              <a:rPr lang="zh-CN" altLang="en-US" dirty="0"/>
              <a:t> </a:t>
            </a:r>
            <a:r>
              <a:rPr lang="en-US" altLang="zh-CN" dirty="0"/>
              <a:t>are</a:t>
            </a:r>
            <a:r>
              <a:rPr lang="zh-CN" altLang="en-US" dirty="0"/>
              <a:t> </a:t>
            </a:r>
            <a:r>
              <a:rPr lang="en-US" altLang="zh-CN" dirty="0"/>
              <a:t>affected</a:t>
            </a:r>
            <a:r>
              <a:rPr lang="zh-CN" altLang="en-US" dirty="0"/>
              <a:t> </a:t>
            </a:r>
            <a:r>
              <a:rPr lang="en-US" altLang="zh-CN" dirty="0"/>
              <a:t>by</a:t>
            </a:r>
            <a:r>
              <a:rPr lang="zh-CN" altLang="en-US" dirty="0"/>
              <a:t> </a:t>
            </a:r>
            <a:r>
              <a:rPr lang="en-US" altLang="zh-CN" dirty="0"/>
              <a:t>file</a:t>
            </a:r>
            <a:r>
              <a:rPr lang="zh-CN" altLang="en-US" dirty="0"/>
              <a:t> </a:t>
            </a:r>
            <a:r>
              <a:rPr lang="en-US" altLang="zh-CN" dirty="0"/>
              <a:t>purge</a:t>
            </a:r>
          </a:p>
          <a:p>
            <a:pPr lvl="1"/>
            <a:endParaRPr lang="en-US" altLang="zh-CN" dirty="0"/>
          </a:p>
          <a:p>
            <a:pPr lvl="1"/>
            <a:endParaRPr lang="en-US" altLang="zh-CN" dirty="0"/>
          </a:p>
          <a:p>
            <a:pPr lvl="1"/>
            <a:endParaRPr lang="en-US" altLang="zh-CN" dirty="0"/>
          </a:p>
          <a:p>
            <a:pPr lvl="1"/>
            <a:r>
              <a:rPr lang="en-US" altLang="zh-CN" dirty="0"/>
              <a:t>Roughly</a:t>
            </a:r>
            <a:r>
              <a:rPr lang="zh-CN" altLang="en-US" dirty="0"/>
              <a:t> </a:t>
            </a:r>
            <a:r>
              <a:rPr lang="en-US" altLang="zh-CN" dirty="0"/>
              <a:t>the</a:t>
            </a:r>
            <a:r>
              <a:rPr lang="zh-CN" altLang="en-US" dirty="0"/>
              <a:t> </a:t>
            </a:r>
            <a:r>
              <a:rPr lang="en-US" altLang="zh-CN" dirty="0"/>
              <a:t>same</a:t>
            </a:r>
            <a:r>
              <a:rPr lang="zh-CN" altLang="en-US" dirty="0"/>
              <a:t> </a:t>
            </a:r>
            <a:r>
              <a:rPr lang="en-US" altLang="zh-CN" dirty="0"/>
              <a:t>impact</a:t>
            </a:r>
            <a:r>
              <a:rPr lang="zh-CN" altLang="en-US" dirty="0"/>
              <a:t> </a:t>
            </a:r>
            <a:r>
              <a:rPr lang="en-US" altLang="zh-CN" dirty="0"/>
              <a:t>on</a:t>
            </a:r>
            <a:r>
              <a:rPr lang="zh-CN" altLang="en-US" dirty="0"/>
              <a:t> </a:t>
            </a:r>
            <a:r>
              <a:rPr lang="en-US" altLang="zh-CN" dirty="0"/>
              <a:t>both</a:t>
            </a:r>
            <a:r>
              <a:rPr lang="zh-CN" altLang="en-US" dirty="0"/>
              <a:t> </a:t>
            </a:r>
            <a:r>
              <a:rPr lang="en-US" altLang="zh-CN" dirty="0"/>
              <a:t>inactive</a:t>
            </a:r>
            <a:r>
              <a:rPr lang="zh-CN" altLang="en-US" dirty="0"/>
              <a:t> </a:t>
            </a:r>
            <a:r>
              <a:rPr lang="en-US" altLang="zh-CN" dirty="0"/>
              <a:t>users</a:t>
            </a:r>
            <a:endParaRPr lang="en-US" dirty="0"/>
          </a:p>
          <a:p>
            <a:endParaRPr lang="en-CN" dirty="0"/>
          </a:p>
        </p:txBody>
      </p:sp>
      <p:sp>
        <p:nvSpPr>
          <p:cNvPr id="3" name="Title 2">
            <a:extLst>
              <a:ext uri="{FF2B5EF4-FFF2-40B4-BE49-F238E27FC236}">
                <a16:creationId xmlns:a16="http://schemas.microsoft.com/office/drawing/2014/main" id="{7F875603-34B0-D34B-9B01-A85C952D3A1B}"/>
              </a:ext>
            </a:extLst>
          </p:cNvPr>
          <p:cNvSpPr>
            <a:spLocks noGrp="1"/>
          </p:cNvSpPr>
          <p:nvPr>
            <p:ph type="title"/>
          </p:nvPr>
        </p:nvSpPr>
        <p:spPr/>
        <p:txBody>
          <a:bodyPr/>
          <a:lstStyle/>
          <a:p>
            <a:r>
              <a:rPr lang="en-US" altLang="zh-CN" dirty="0"/>
              <a:t>Number</a:t>
            </a:r>
            <a:r>
              <a:rPr lang="zh-CN" altLang="en-US" dirty="0"/>
              <a:t> </a:t>
            </a:r>
            <a:r>
              <a:rPr lang="en-US" altLang="zh-CN" dirty="0"/>
              <a:t>of</a:t>
            </a:r>
            <a:r>
              <a:rPr lang="zh-CN" altLang="en-US" dirty="0"/>
              <a:t> </a:t>
            </a:r>
            <a:r>
              <a:rPr lang="en-US" altLang="zh-CN" dirty="0"/>
              <a:t>Users</a:t>
            </a:r>
            <a:r>
              <a:rPr lang="zh-CN" altLang="en-US" dirty="0"/>
              <a:t> </a:t>
            </a:r>
            <a:r>
              <a:rPr lang="en-US" altLang="zh-CN" dirty="0"/>
              <a:t>Affected</a:t>
            </a:r>
            <a:r>
              <a:rPr lang="zh-CN" altLang="en-US" dirty="0"/>
              <a:t> </a:t>
            </a:r>
            <a:r>
              <a:rPr lang="en-US" altLang="zh-CN" dirty="0"/>
              <a:t>by</a:t>
            </a:r>
            <a:r>
              <a:rPr lang="zh-CN" altLang="en-US" dirty="0"/>
              <a:t> </a:t>
            </a:r>
            <a:r>
              <a:rPr lang="en-US" altLang="zh-CN" dirty="0"/>
              <a:t>File</a:t>
            </a:r>
            <a:r>
              <a:rPr lang="zh-CN" altLang="en-US" dirty="0"/>
              <a:t> </a:t>
            </a:r>
            <a:r>
              <a:rPr lang="en-US" altLang="zh-CN" dirty="0"/>
              <a:t>Purge</a:t>
            </a:r>
            <a:endParaRPr lang="en-CN" dirty="0"/>
          </a:p>
        </p:txBody>
      </p:sp>
      <p:pic>
        <p:nvPicPr>
          <p:cNvPr id="4" name="Content Placeholder 4">
            <a:extLst>
              <a:ext uri="{FF2B5EF4-FFF2-40B4-BE49-F238E27FC236}">
                <a16:creationId xmlns:a16="http://schemas.microsoft.com/office/drawing/2014/main" id="{0653D982-7CBA-6646-8AC7-F893D2E7E42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765964" y="1288257"/>
            <a:ext cx="3837833" cy="2907626"/>
          </a:xfrm>
          <a:prstGeom prst="rect">
            <a:avLst/>
          </a:prstGeom>
        </p:spPr>
      </p:pic>
      <p:cxnSp>
        <p:nvCxnSpPr>
          <p:cNvPr id="6" name="Straight Connector 5">
            <a:extLst>
              <a:ext uri="{FF2B5EF4-FFF2-40B4-BE49-F238E27FC236}">
                <a16:creationId xmlns:a16="http://schemas.microsoft.com/office/drawing/2014/main" id="{AF0C86FB-F58A-E14F-9D34-115DA450006A}"/>
              </a:ext>
            </a:extLst>
          </p:cNvPr>
          <p:cNvCxnSpPr>
            <a:cxnSpLocks/>
          </p:cNvCxnSpPr>
          <p:nvPr/>
        </p:nvCxnSpPr>
        <p:spPr>
          <a:xfrm>
            <a:off x="5120641" y="2419643"/>
            <a:ext cx="151931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BE1C51A-53B2-E947-BDEE-CADDEF8F2639}"/>
              </a:ext>
            </a:extLst>
          </p:cNvPr>
          <p:cNvCxnSpPr>
            <a:cxnSpLocks/>
          </p:cNvCxnSpPr>
          <p:nvPr/>
        </p:nvCxnSpPr>
        <p:spPr>
          <a:xfrm>
            <a:off x="6996040" y="2571750"/>
            <a:ext cx="151931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E5C7746-CDF8-F643-90E4-1E7D974680B1}"/>
              </a:ext>
            </a:extLst>
          </p:cNvPr>
          <p:cNvCxnSpPr>
            <a:cxnSpLocks/>
          </p:cNvCxnSpPr>
          <p:nvPr/>
        </p:nvCxnSpPr>
        <p:spPr>
          <a:xfrm>
            <a:off x="6996040" y="3666686"/>
            <a:ext cx="151931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538042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ssolve">
                                      <p:cBhvr>
                                        <p:cTn id="7" dur="500"/>
                                        <p:tgtEl>
                                          <p:spTgt spid="2">
                                            <p:txEl>
                                              <p:pRg st="0" end="0"/>
                                            </p:txEl>
                                          </p:spTgt>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right)">
                                      <p:cBhvr>
                                        <p:cTn id="11" dur="500"/>
                                        <p:tgtEl>
                                          <p:spTgt spid="6"/>
                                        </p:tgtEl>
                                      </p:cBhvr>
                                    </p:animEffect>
                                  </p:childTnLst>
                                </p:cTn>
                              </p:par>
                              <p:par>
                                <p:cTn id="12" presetID="22" presetClass="entr" presetSubtype="2"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right)">
                                      <p:cBhvr>
                                        <p:cTn id="14" dur="500"/>
                                        <p:tgtEl>
                                          <p:spTgt spid="9"/>
                                        </p:tgtEl>
                                      </p:cBhvr>
                                    </p:animEffect>
                                  </p:childTnLst>
                                </p:cTn>
                              </p:par>
                              <p:par>
                                <p:cTn id="15" presetID="22" presetClass="entr" presetSubtype="2"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righ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dissolv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dissolve">
                                      <p:cBhvr>
                                        <p:cTn id="2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bldLvl="2"/>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F7CB49-04E6-9643-B6C4-EDB7FB4F4664}"/>
              </a:ext>
            </a:extLst>
          </p:cNvPr>
          <p:cNvSpPr>
            <a:spLocks noGrp="1"/>
          </p:cNvSpPr>
          <p:nvPr>
            <p:ph type="title"/>
          </p:nvPr>
        </p:nvSpPr>
        <p:spPr/>
        <p:txBody>
          <a:bodyPr/>
          <a:lstStyle/>
          <a:p>
            <a:r>
              <a:rPr lang="en-US" dirty="0"/>
              <a:t>Introduction</a:t>
            </a:r>
          </a:p>
        </p:txBody>
      </p:sp>
      <p:sp>
        <p:nvSpPr>
          <p:cNvPr id="11" name="Content Placeholder 1">
            <a:extLst>
              <a:ext uri="{FF2B5EF4-FFF2-40B4-BE49-F238E27FC236}">
                <a16:creationId xmlns:a16="http://schemas.microsoft.com/office/drawing/2014/main" id="{F662AA23-31DD-E642-92AE-30745AE87FA9}"/>
              </a:ext>
            </a:extLst>
          </p:cNvPr>
          <p:cNvSpPr>
            <a:spLocks noGrp="1"/>
          </p:cNvSpPr>
          <p:nvPr>
            <p:ph idx="1"/>
          </p:nvPr>
        </p:nvSpPr>
        <p:spPr>
          <a:xfrm>
            <a:off x="628650" y="1288257"/>
            <a:ext cx="7886700" cy="3344467"/>
          </a:xfrm>
        </p:spPr>
        <p:txBody>
          <a:bodyPr/>
          <a:lstStyle/>
          <a:p>
            <a:r>
              <a:rPr lang="en-US" dirty="0"/>
              <a:t>Ever-growing data and the storage in HPC system</a:t>
            </a:r>
          </a:p>
          <a:p>
            <a:pPr lvl="1"/>
            <a:r>
              <a:rPr lang="en-US" dirty="0"/>
              <a:t>Data Age 2025 – IDC White paper #US44413318</a:t>
            </a:r>
          </a:p>
          <a:p>
            <a:pPr lvl="1"/>
            <a:r>
              <a:rPr lang="en-US" dirty="0"/>
              <a:t>Exponential data growth</a:t>
            </a:r>
          </a:p>
          <a:p>
            <a:pPr lvl="1"/>
            <a:r>
              <a:rPr lang="en-US" dirty="0"/>
              <a:t>82ZB - 175ZB (2021 - 2025)</a:t>
            </a:r>
          </a:p>
        </p:txBody>
      </p:sp>
      <p:pic>
        <p:nvPicPr>
          <p:cNvPr id="2" name="Picture 1">
            <a:extLst>
              <a:ext uri="{FF2B5EF4-FFF2-40B4-BE49-F238E27FC236}">
                <a16:creationId xmlns:a16="http://schemas.microsoft.com/office/drawing/2014/main" id="{B24B2590-390B-8A49-887D-E02E01927BF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034814" y="2116334"/>
            <a:ext cx="2778456" cy="1289446"/>
          </a:xfrm>
          <a:prstGeom prst="rect">
            <a:avLst/>
          </a:prstGeom>
        </p:spPr>
      </p:pic>
      <p:pic>
        <p:nvPicPr>
          <p:cNvPr id="4" name="Picture 3">
            <a:extLst>
              <a:ext uri="{FF2B5EF4-FFF2-40B4-BE49-F238E27FC236}">
                <a16:creationId xmlns:a16="http://schemas.microsoft.com/office/drawing/2014/main" id="{63ABD56D-7294-6C4F-9668-D2B7CD768606}"/>
              </a:ext>
            </a:extLst>
          </p:cNvPr>
          <p:cNvPicPr>
            <a:picLocks noChangeAspect="1"/>
          </p:cNvPicPr>
          <p:nvPr/>
        </p:nvPicPr>
        <p:blipFill>
          <a:blip r:embed="rId4"/>
          <a:stretch>
            <a:fillRect/>
          </a:stretch>
        </p:blipFill>
        <p:spPr>
          <a:xfrm>
            <a:off x="5105065" y="3601919"/>
            <a:ext cx="1804144" cy="1190588"/>
          </a:xfrm>
          <a:prstGeom prst="rect">
            <a:avLst/>
          </a:prstGeom>
        </p:spPr>
      </p:pic>
      <p:pic>
        <p:nvPicPr>
          <p:cNvPr id="5" name="Picture 4">
            <a:extLst>
              <a:ext uri="{FF2B5EF4-FFF2-40B4-BE49-F238E27FC236}">
                <a16:creationId xmlns:a16="http://schemas.microsoft.com/office/drawing/2014/main" id="{FB56AEDF-B9A7-A341-A534-4107D9C8E546}"/>
              </a:ext>
            </a:extLst>
          </p:cNvPr>
          <p:cNvPicPr>
            <a:picLocks noChangeAspect="1"/>
          </p:cNvPicPr>
          <p:nvPr/>
        </p:nvPicPr>
        <p:blipFill>
          <a:blip r:embed="rId5"/>
          <a:stretch>
            <a:fillRect/>
          </a:stretch>
        </p:blipFill>
        <p:spPr>
          <a:xfrm>
            <a:off x="7176385" y="3633644"/>
            <a:ext cx="1804142" cy="1190588"/>
          </a:xfrm>
          <a:prstGeom prst="rect">
            <a:avLst/>
          </a:prstGeom>
        </p:spPr>
      </p:pic>
      <p:pic>
        <p:nvPicPr>
          <p:cNvPr id="6" name="Picture 5">
            <a:extLst>
              <a:ext uri="{FF2B5EF4-FFF2-40B4-BE49-F238E27FC236}">
                <a16:creationId xmlns:a16="http://schemas.microsoft.com/office/drawing/2014/main" id="{A41C337B-1FCE-9E43-B776-232580AD895B}"/>
              </a:ext>
            </a:extLst>
          </p:cNvPr>
          <p:cNvPicPr>
            <a:picLocks noChangeAspect="1"/>
          </p:cNvPicPr>
          <p:nvPr/>
        </p:nvPicPr>
        <p:blipFill>
          <a:blip r:embed="rId6"/>
          <a:stretch>
            <a:fillRect/>
          </a:stretch>
        </p:blipFill>
        <p:spPr>
          <a:xfrm>
            <a:off x="801664" y="2460828"/>
            <a:ext cx="1767973" cy="1023211"/>
          </a:xfrm>
          <a:prstGeom prst="rect">
            <a:avLst/>
          </a:prstGeom>
        </p:spPr>
      </p:pic>
      <p:pic>
        <p:nvPicPr>
          <p:cNvPr id="7" name="Picture 6">
            <a:extLst>
              <a:ext uri="{FF2B5EF4-FFF2-40B4-BE49-F238E27FC236}">
                <a16:creationId xmlns:a16="http://schemas.microsoft.com/office/drawing/2014/main" id="{743FCE3F-2B83-A54C-9A4E-79537309C5DD}"/>
              </a:ext>
            </a:extLst>
          </p:cNvPr>
          <p:cNvPicPr>
            <a:picLocks noChangeAspect="1"/>
          </p:cNvPicPr>
          <p:nvPr/>
        </p:nvPicPr>
        <p:blipFill>
          <a:blip r:embed="rId7"/>
          <a:stretch>
            <a:fillRect/>
          </a:stretch>
        </p:blipFill>
        <p:spPr>
          <a:xfrm>
            <a:off x="801664" y="3601919"/>
            <a:ext cx="1910362" cy="1131225"/>
          </a:xfrm>
          <a:prstGeom prst="rect">
            <a:avLst/>
          </a:prstGeom>
        </p:spPr>
      </p:pic>
      <p:pic>
        <p:nvPicPr>
          <p:cNvPr id="8" name="Picture 7">
            <a:extLst>
              <a:ext uri="{FF2B5EF4-FFF2-40B4-BE49-F238E27FC236}">
                <a16:creationId xmlns:a16="http://schemas.microsoft.com/office/drawing/2014/main" id="{B9DA87DC-99AD-FB40-9F0B-5D84BF0364AC}"/>
              </a:ext>
            </a:extLst>
          </p:cNvPr>
          <p:cNvPicPr>
            <a:picLocks noChangeAspect="1"/>
          </p:cNvPicPr>
          <p:nvPr/>
        </p:nvPicPr>
        <p:blipFill>
          <a:blip r:embed="rId8"/>
          <a:stretch>
            <a:fillRect/>
          </a:stretch>
        </p:blipFill>
        <p:spPr>
          <a:xfrm>
            <a:off x="3033748" y="3616281"/>
            <a:ext cx="1804142" cy="1131225"/>
          </a:xfrm>
          <a:prstGeom prst="rect">
            <a:avLst/>
          </a:prstGeom>
        </p:spPr>
      </p:pic>
      <p:pic>
        <p:nvPicPr>
          <p:cNvPr id="12" name="Picture 11">
            <a:extLst>
              <a:ext uri="{FF2B5EF4-FFF2-40B4-BE49-F238E27FC236}">
                <a16:creationId xmlns:a16="http://schemas.microsoft.com/office/drawing/2014/main" id="{0AC59F03-71F9-C949-92E1-0D0AB00C7A3F}"/>
              </a:ext>
            </a:extLst>
          </p:cNvPr>
          <p:cNvPicPr>
            <a:picLocks noChangeAspect="1"/>
          </p:cNvPicPr>
          <p:nvPr/>
        </p:nvPicPr>
        <p:blipFill>
          <a:blip r:embed="rId9"/>
          <a:stretch>
            <a:fillRect/>
          </a:stretch>
        </p:blipFill>
        <p:spPr>
          <a:xfrm>
            <a:off x="6146919" y="597175"/>
            <a:ext cx="2833608" cy="1206194"/>
          </a:xfrm>
          <a:prstGeom prst="rect">
            <a:avLst/>
          </a:prstGeom>
        </p:spPr>
      </p:pic>
      <p:pic>
        <p:nvPicPr>
          <p:cNvPr id="13" name="Picture 12">
            <a:extLst>
              <a:ext uri="{FF2B5EF4-FFF2-40B4-BE49-F238E27FC236}">
                <a16:creationId xmlns:a16="http://schemas.microsoft.com/office/drawing/2014/main" id="{70BB6449-7742-F541-8891-60C598FEB97B}"/>
              </a:ext>
            </a:extLst>
          </p:cNvPr>
          <p:cNvPicPr>
            <a:picLocks noChangeAspect="1"/>
          </p:cNvPicPr>
          <p:nvPr/>
        </p:nvPicPr>
        <p:blipFill>
          <a:blip r:embed="rId10"/>
          <a:stretch>
            <a:fillRect/>
          </a:stretch>
        </p:blipFill>
        <p:spPr>
          <a:xfrm>
            <a:off x="6146919" y="1955073"/>
            <a:ext cx="2833608" cy="1396755"/>
          </a:xfrm>
          <a:prstGeom prst="rect">
            <a:avLst/>
          </a:prstGeom>
        </p:spPr>
      </p:pic>
    </p:spTree>
    <p:extLst>
      <p:ext uri="{BB962C8B-B14F-4D97-AF65-F5344CB8AC3E}">
        <p14:creationId xmlns:p14="http://schemas.microsoft.com/office/powerpoint/2010/main" val="1539085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ssolv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dissolv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dissolv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dissolv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dissolv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1">
                                            <p:txEl>
                                              <p:pRg st="0" end="0"/>
                                            </p:txEl>
                                          </p:spTgt>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11">
                                            <p:txEl>
                                              <p:pRg st="1" end="1"/>
                                            </p:txEl>
                                          </p:spTgt>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11">
                                            <p:txEl>
                                              <p:pRg st="2" end="2"/>
                                            </p:txEl>
                                          </p:spTgt>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
                                        </p:tgtEl>
                                        <p:attrNameLst>
                                          <p:attrName>style.visibility</p:attrName>
                                        </p:attrNameLst>
                                      </p:cBhvr>
                                      <p:to>
                                        <p:strVal val="visible"/>
                                      </p:to>
                                    </p:set>
                                    <p:animEffect transition="in" filter="wipe(left)">
                                      <p:cBhvr>
                                        <p:cTn id="5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249D46C-FF5B-9E40-AF66-F6A4D333F77C}"/>
              </a:ext>
            </a:extLst>
          </p:cNvPr>
          <p:cNvSpPr>
            <a:spLocks noGrp="1"/>
          </p:cNvSpPr>
          <p:nvPr>
            <p:ph idx="1"/>
          </p:nvPr>
        </p:nvSpPr>
        <p:spPr>
          <a:xfrm>
            <a:off x="628650" y="1288257"/>
            <a:ext cx="3943350" cy="3344467"/>
          </a:xfrm>
        </p:spPr>
        <p:txBody>
          <a:bodyPr/>
          <a:lstStyle/>
          <a:p>
            <a:r>
              <a:rPr lang="en-US" altLang="zh-CN" dirty="0"/>
              <a:t>Memory</a:t>
            </a:r>
            <a:r>
              <a:rPr lang="zh-CN" altLang="en-US" dirty="0"/>
              <a:t> </a:t>
            </a:r>
            <a:r>
              <a:rPr lang="en-US" altLang="zh-CN" dirty="0"/>
              <a:t>and</a:t>
            </a:r>
            <a:r>
              <a:rPr lang="zh-CN" altLang="en-US" dirty="0"/>
              <a:t> </a:t>
            </a:r>
            <a:r>
              <a:rPr lang="en-US" altLang="zh-CN" dirty="0"/>
              <a:t>Loading</a:t>
            </a:r>
            <a:r>
              <a:rPr lang="zh-CN" altLang="en-US" dirty="0"/>
              <a:t> </a:t>
            </a:r>
            <a:r>
              <a:rPr lang="en-US" altLang="zh-CN" dirty="0"/>
              <a:t>Time:</a:t>
            </a:r>
          </a:p>
          <a:p>
            <a:pPr lvl="1"/>
            <a:r>
              <a:rPr lang="en-US" altLang="zh-CN" dirty="0"/>
              <a:t>Roughly</a:t>
            </a:r>
            <a:r>
              <a:rPr lang="zh-CN" altLang="en-US" dirty="0"/>
              <a:t> </a:t>
            </a:r>
            <a:r>
              <a:rPr lang="en-US" altLang="zh-CN" dirty="0"/>
              <a:t>500</a:t>
            </a:r>
            <a:r>
              <a:rPr lang="zh-CN" altLang="en-US" dirty="0"/>
              <a:t> </a:t>
            </a:r>
            <a:r>
              <a:rPr lang="en-US" altLang="zh-CN" dirty="0"/>
              <a:t>MB</a:t>
            </a:r>
            <a:r>
              <a:rPr lang="zh-CN" altLang="en-US" dirty="0"/>
              <a:t> </a:t>
            </a:r>
            <a:endParaRPr lang="en-US" altLang="zh-CN" dirty="0"/>
          </a:p>
          <a:p>
            <a:pPr lvl="1"/>
            <a:r>
              <a:rPr lang="en-US" altLang="zh-CN" dirty="0"/>
              <a:t>Finished</a:t>
            </a:r>
            <a:r>
              <a:rPr lang="zh-CN" altLang="en-US" dirty="0"/>
              <a:t> </a:t>
            </a:r>
            <a:r>
              <a:rPr lang="en-US" altLang="zh-CN" dirty="0"/>
              <a:t>loading</a:t>
            </a:r>
            <a:r>
              <a:rPr lang="zh-CN" altLang="en-US" dirty="0"/>
              <a:t> </a:t>
            </a:r>
            <a:r>
              <a:rPr lang="en-US" altLang="zh-CN" dirty="0"/>
              <a:t>within</a:t>
            </a:r>
            <a:r>
              <a:rPr lang="zh-CN" altLang="en-US" dirty="0"/>
              <a:t> </a:t>
            </a:r>
            <a:r>
              <a:rPr lang="en-US" altLang="zh-CN" dirty="0"/>
              <a:t>2</a:t>
            </a:r>
            <a:r>
              <a:rPr lang="zh-CN" altLang="en-US" dirty="0"/>
              <a:t> </a:t>
            </a:r>
            <a:r>
              <a:rPr lang="en-US" altLang="zh-CN" dirty="0"/>
              <a:t>minutes</a:t>
            </a:r>
          </a:p>
          <a:p>
            <a:pPr lvl="1"/>
            <a:endParaRPr lang="en-US" altLang="zh-CN" dirty="0"/>
          </a:p>
          <a:p>
            <a:r>
              <a:rPr lang="en-US" altLang="zh-CN" dirty="0"/>
              <a:t>Efficient a</a:t>
            </a:r>
            <a:r>
              <a:rPr lang="en-US" dirty="0"/>
              <a:t>ctive</a:t>
            </a:r>
            <a:r>
              <a:rPr lang="en-US" altLang="zh-CN" dirty="0"/>
              <a:t>ness</a:t>
            </a:r>
            <a:r>
              <a:rPr lang="zh-CN" altLang="en-US" dirty="0"/>
              <a:t> </a:t>
            </a:r>
            <a:r>
              <a:rPr lang="en-US" altLang="zh-CN" dirty="0"/>
              <a:t>evaluation</a:t>
            </a:r>
          </a:p>
          <a:p>
            <a:pPr lvl="1"/>
            <a:r>
              <a:rPr lang="en-US" altLang="zh-CN" dirty="0"/>
              <a:t>Only</a:t>
            </a:r>
            <a:r>
              <a:rPr lang="zh-CN" altLang="en-US" dirty="0"/>
              <a:t> </a:t>
            </a:r>
            <a:r>
              <a:rPr lang="en-US" altLang="zh-CN" dirty="0"/>
              <a:t>the</a:t>
            </a:r>
            <a:r>
              <a:rPr lang="zh-CN" altLang="en-US" dirty="0"/>
              <a:t> </a:t>
            </a:r>
            <a:r>
              <a:rPr lang="en-US" altLang="zh-CN" dirty="0"/>
              <a:t>master</a:t>
            </a:r>
            <a:r>
              <a:rPr lang="zh-CN" altLang="en-US" dirty="0"/>
              <a:t> </a:t>
            </a:r>
            <a:r>
              <a:rPr lang="en-US" altLang="zh-CN" dirty="0"/>
              <a:t>process</a:t>
            </a:r>
            <a:r>
              <a:rPr lang="zh-CN" altLang="en-US" dirty="0"/>
              <a:t> </a:t>
            </a:r>
            <a:r>
              <a:rPr lang="en-US" altLang="zh-CN" dirty="0"/>
              <a:t>need</a:t>
            </a:r>
            <a:r>
              <a:rPr lang="zh-CN" altLang="en-US" dirty="0"/>
              <a:t> </a:t>
            </a:r>
            <a:r>
              <a:rPr lang="en-US" altLang="zh-CN" dirty="0"/>
              <a:t>to</a:t>
            </a:r>
            <a:r>
              <a:rPr lang="zh-CN" altLang="en-US" dirty="0"/>
              <a:t> </a:t>
            </a:r>
            <a:r>
              <a:rPr lang="en-US" altLang="zh-CN" dirty="0"/>
              <a:t>perform</a:t>
            </a:r>
            <a:r>
              <a:rPr lang="zh-CN" altLang="en-US" dirty="0"/>
              <a:t> </a:t>
            </a:r>
            <a:r>
              <a:rPr lang="en-US" altLang="zh-CN" dirty="0"/>
              <a:t>the</a:t>
            </a:r>
            <a:r>
              <a:rPr lang="zh-CN" altLang="en-US" dirty="0"/>
              <a:t> </a:t>
            </a:r>
            <a:r>
              <a:rPr lang="en-US" altLang="zh-CN" dirty="0"/>
              <a:t>evaluation</a:t>
            </a:r>
          </a:p>
          <a:p>
            <a:pPr lvl="1"/>
            <a:r>
              <a:rPr lang="en-US" altLang="zh-CN" dirty="0"/>
              <a:t>Finished</a:t>
            </a:r>
            <a:r>
              <a:rPr lang="zh-CN" altLang="en-US" dirty="0"/>
              <a:t> </a:t>
            </a:r>
            <a:r>
              <a:rPr lang="en-US" altLang="zh-CN" dirty="0"/>
              <a:t>within</a:t>
            </a:r>
            <a:r>
              <a:rPr lang="zh-CN" altLang="en-US" dirty="0"/>
              <a:t> </a:t>
            </a:r>
            <a:r>
              <a:rPr lang="en-US" altLang="zh-CN" dirty="0"/>
              <a:t>a</a:t>
            </a:r>
            <a:r>
              <a:rPr lang="zh-CN" altLang="en-US" dirty="0"/>
              <a:t> </a:t>
            </a:r>
            <a:r>
              <a:rPr lang="en-US" altLang="zh-CN" dirty="0"/>
              <a:t>second</a:t>
            </a:r>
          </a:p>
          <a:p>
            <a:pPr lvl="1"/>
            <a:endParaRPr lang="en-US" altLang="zh-CN" dirty="0"/>
          </a:p>
          <a:p>
            <a:r>
              <a:rPr lang="en-US" altLang="zh-CN" dirty="0"/>
              <a:t>Rapid p</a:t>
            </a:r>
            <a:r>
              <a:rPr lang="en-US" dirty="0"/>
              <a:t>urge</a:t>
            </a:r>
            <a:r>
              <a:rPr lang="zh-CN" altLang="en-US" dirty="0"/>
              <a:t> </a:t>
            </a:r>
            <a:r>
              <a:rPr lang="en-US" altLang="zh-CN" dirty="0"/>
              <a:t>decision</a:t>
            </a:r>
            <a:r>
              <a:rPr lang="zh-CN" altLang="en-US" dirty="0"/>
              <a:t> </a:t>
            </a:r>
            <a:r>
              <a:rPr lang="en-US" altLang="zh-CN" dirty="0"/>
              <a:t>making</a:t>
            </a:r>
          </a:p>
          <a:p>
            <a:pPr lvl="1"/>
            <a:r>
              <a:rPr lang="en-US" altLang="zh-CN" dirty="0"/>
              <a:t>1-5</a:t>
            </a:r>
            <a:r>
              <a:rPr lang="zh-CN" altLang="en-US" dirty="0"/>
              <a:t> </a:t>
            </a:r>
            <a:r>
              <a:rPr lang="en-US" altLang="zh-CN" dirty="0"/>
              <a:t>seconds</a:t>
            </a:r>
            <a:r>
              <a:rPr lang="zh-CN" altLang="en-US" dirty="0"/>
              <a:t> </a:t>
            </a:r>
            <a:r>
              <a:rPr lang="en-US" altLang="zh-CN" dirty="0"/>
              <a:t>for</a:t>
            </a:r>
            <a:r>
              <a:rPr lang="zh-CN" altLang="en-US" dirty="0"/>
              <a:t> </a:t>
            </a:r>
            <a:r>
              <a:rPr lang="en-US" altLang="zh-CN" dirty="0"/>
              <a:t>1,040,886</a:t>
            </a:r>
            <a:r>
              <a:rPr lang="zh-CN" altLang="en-US" dirty="0"/>
              <a:t> </a:t>
            </a:r>
            <a:r>
              <a:rPr lang="en-US" altLang="zh-CN" dirty="0"/>
              <a:t>files</a:t>
            </a:r>
            <a:r>
              <a:rPr lang="zh-CN" altLang="en-US" dirty="0"/>
              <a:t> </a:t>
            </a:r>
            <a:r>
              <a:rPr lang="en-US" altLang="zh-CN" dirty="0"/>
              <a:t>in</a:t>
            </a:r>
            <a:r>
              <a:rPr lang="zh-CN" altLang="en-US" dirty="0"/>
              <a:t> </a:t>
            </a:r>
            <a:r>
              <a:rPr lang="en-US" altLang="zh-CN" dirty="0"/>
              <a:t>total</a:t>
            </a:r>
          </a:p>
          <a:p>
            <a:endParaRPr lang="en-CN" dirty="0"/>
          </a:p>
        </p:txBody>
      </p:sp>
      <p:sp>
        <p:nvSpPr>
          <p:cNvPr id="3" name="Title 2">
            <a:extLst>
              <a:ext uri="{FF2B5EF4-FFF2-40B4-BE49-F238E27FC236}">
                <a16:creationId xmlns:a16="http://schemas.microsoft.com/office/drawing/2014/main" id="{273B0ABA-BC02-124E-9A46-8D2E6A99C5BB}"/>
              </a:ext>
            </a:extLst>
          </p:cNvPr>
          <p:cNvSpPr>
            <a:spLocks noGrp="1"/>
          </p:cNvSpPr>
          <p:nvPr>
            <p:ph type="title"/>
          </p:nvPr>
        </p:nvSpPr>
        <p:spPr/>
        <p:txBody>
          <a:bodyPr/>
          <a:lstStyle/>
          <a:p>
            <a:r>
              <a:rPr lang="en-US" altLang="zh-CN" dirty="0"/>
              <a:t>Performance</a:t>
            </a:r>
            <a:endParaRPr lang="en-CN" dirty="0"/>
          </a:p>
        </p:txBody>
      </p:sp>
      <p:pic>
        <p:nvPicPr>
          <p:cNvPr id="4" name="Content Placeholder 4">
            <a:extLst>
              <a:ext uri="{FF2B5EF4-FFF2-40B4-BE49-F238E27FC236}">
                <a16:creationId xmlns:a16="http://schemas.microsoft.com/office/drawing/2014/main" id="{C86E9E89-217E-094A-9324-1E74BEB0422B}"/>
              </a:ext>
            </a:extLst>
          </p:cNvPr>
          <p:cNvPicPr>
            <a:picLocks noChangeAspect="1"/>
          </p:cNvPicPr>
          <p:nvPr/>
        </p:nvPicPr>
        <p:blipFill>
          <a:blip r:embed="rId3"/>
          <a:stretch>
            <a:fillRect/>
          </a:stretch>
        </p:blipFill>
        <p:spPr>
          <a:xfrm>
            <a:off x="4572000" y="722710"/>
            <a:ext cx="4241714" cy="1669479"/>
          </a:xfrm>
          <a:prstGeom prst="rect">
            <a:avLst/>
          </a:prstGeom>
        </p:spPr>
      </p:pic>
      <p:pic>
        <p:nvPicPr>
          <p:cNvPr id="5" name="Picture 4">
            <a:extLst>
              <a:ext uri="{FF2B5EF4-FFF2-40B4-BE49-F238E27FC236}">
                <a16:creationId xmlns:a16="http://schemas.microsoft.com/office/drawing/2014/main" id="{DF27B404-C90D-EF43-B265-3D7C029ED052}"/>
              </a:ext>
            </a:extLst>
          </p:cNvPr>
          <p:cNvPicPr>
            <a:picLocks noChangeAspect="1"/>
          </p:cNvPicPr>
          <p:nvPr/>
        </p:nvPicPr>
        <p:blipFill>
          <a:blip r:embed="rId4"/>
          <a:stretch>
            <a:fillRect/>
          </a:stretch>
        </p:blipFill>
        <p:spPr>
          <a:xfrm>
            <a:off x="4572001" y="2751312"/>
            <a:ext cx="4286668" cy="1669478"/>
          </a:xfrm>
          <a:prstGeom prst="rect">
            <a:avLst/>
          </a:prstGeom>
        </p:spPr>
      </p:pic>
    </p:spTree>
    <p:extLst>
      <p:ext uri="{BB962C8B-B14F-4D97-AF65-F5344CB8AC3E}">
        <p14:creationId xmlns:p14="http://schemas.microsoft.com/office/powerpoint/2010/main" val="226812226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dissolve">
                                      <p:cBhvr>
                                        <p:cTn id="12" dur="500"/>
                                        <p:tgtEl>
                                          <p:spTgt spid="2">
                                            <p:txEl>
                                              <p:pRg st="0" end="0"/>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dissolve">
                                      <p:cBhvr>
                                        <p:cTn id="15" dur="500"/>
                                        <p:tgtEl>
                                          <p:spTgt spid="2">
                                            <p:txEl>
                                              <p:pRg st="1" end="1"/>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dissolve">
                                      <p:cBhvr>
                                        <p:cTn id="18" dur="500"/>
                                        <p:tgtEl>
                                          <p:spTgt spid="2">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dissolve">
                                      <p:cBhvr>
                                        <p:cTn id="28" dur="500"/>
                                        <p:tgtEl>
                                          <p:spTgt spid="2">
                                            <p:txEl>
                                              <p:pRg st="4" end="4"/>
                                            </p:txEl>
                                          </p:spTgt>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Effect transition="in" filter="dissolve">
                                      <p:cBhvr>
                                        <p:cTn id="31" dur="500"/>
                                        <p:tgtEl>
                                          <p:spTgt spid="2">
                                            <p:txEl>
                                              <p:pRg st="5" end="5"/>
                                            </p:txEl>
                                          </p:spTgt>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2">
                                            <p:txEl>
                                              <p:pRg st="6" end="6"/>
                                            </p:txEl>
                                          </p:spTgt>
                                        </p:tgtEl>
                                        <p:attrNameLst>
                                          <p:attrName>style.visibility</p:attrName>
                                        </p:attrNameLst>
                                      </p:cBhvr>
                                      <p:to>
                                        <p:strVal val="visible"/>
                                      </p:to>
                                    </p:set>
                                    <p:animEffect transition="in" filter="dissolve">
                                      <p:cBhvr>
                                        <p:cTn id="34" dur="500"/>
                                        <p:tgtEl>
                                          <p:spTgt spid="2">
                                            <p:txEl>
                                              <p:pRg st="6" end="6"/>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animEffect transition="in" filter="dissolve">
                                      <p:cBhvr>
                                        <p:cTn id="39" dur="500"/>
                                        <p:tgtEl>
                                          <p:spTgt spid="2">
                                            <p:txEl>
                                              <p:pRg st="8" end="8"/>
                                            </p:txEl>
                                          </p:spTgt>
                                        </p:tgtEl>
                                      </p:cBhvr>
                                    </p:animEffect>
                                  </p:childTnLst>
                                </p:cTn>
                              </p:par>
                              <p:par>
                                <p:cTn id="40" presetID="9" presetClass="entr" presetSubtype="0" fill="hold" grpId="0" nodeType="withEffect">
                                  <p:stCondLst>
                                    <p:cond delay="0"/>
                                  </p:stCondLst>
                                  <p:childTnLst>
                                    <p:set>
                                      <p:cBhvr>
                                        <p:cTn id="41" dur="1" fill="hold">
                                          <p:stCondLst>
                                            <p:cond delay="0"/>
                                          </p:stCondLst>
                                        </p:cTn>
                                        <p:tgtEl>
                                          <p:spTgt spid="2">
                                            <p:txEl>
                                              <p:pRg st="9" end="9"/>
                                            </p:txEl>
                                          </p:spTgt>
                                        </p:tgtEl>
                                        <p:attrNameLst>
                                          <p:attrName>style.visibility</p:attrName>
                                        </p:attrNameLst>
                                      </p:cBhvr>
                                      <p:to>
                                        <p:strVal val="visible"/>
                                      </p:to>
                                    </p:set>
                                    <p:animEffect transition="in" filter="dissolve">
                                      <p:cBhvr>
                                        <p:cTn id="42"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C894CB1-CA01-6745-8733-A4EDA9CF7FAC}"/>
              </a:ext>
            </a:extLst>
          </p:cNvPr>
          <p:cNvSpPr>
            <a:spLocks noGrp="1"/>
          </p:cNvSpPr>
          <p:nvPr>
            <p:ph idx="1"/>
          </p:nvPr>
        </p:nvSpPr>
        <p:spPr>
          <a:xfrm>
            <a:off x="628651" y="1288257"/>
            <a:ext cx="3236768" cy="3344467"/>
          </a:xfrm>
        </p:spPr>
        <p:txBody>
          <a:bodyPr/>
          <a:lstStyle/>
          <a:p>
            <a:r>
              <a:rPr lang="en-US" altLang="zh-CN" dirty="0"/>
              <a:t>File</a:t>
            </a:r>
            <a:r>
              <a:rPr lang="zh-CN" altLang="en-US" dirty="0"/>
              <a:t> </a:t>
            </a:r>
            <a:r>
              <a:rPr lang="en-US" altLang="zh-CN" dirty="0"/>
              <a:t>Scanning</a:t>
            </a:r>
            <a:r>
              <a:rPr lang="zh-CN" altLang="en-US" dirty="0"/>
              <a:t> </a:t>
            </a:r>
            <a:r>
              <a:rPr lang="en-US" altLang="zh-CN" dirty="0"/>
              <a:t>Time</a:t>
            </a:r>
          </a:p>
          <a:p>
            <a:endParaRPr lang="en-US" altLang="zh-CN" dirty="0"/>
          </a:p>
          <a:p>
            <a:pPr lvl="1"/>
            <a:r>
              <a:rPr lang="en-US" altLang="zh-CN" dirty="0"/>
              <a:t>Roughly</a:t>
            </a:r>
            <a:r>
              <a:rPr lang="zh-CN" altLang="en-US" dirty="0"/>
              <a:t> </a:t>
            </a:r>
            <a:r>
              <a:rPr lang="en-US" altLang="zh-CN" dirty="0"/>
              <a:t>1</a:t>
            </a:r>
            <a:r>
              <a:rPr lang="zh-CN" altLang="en-US" dirty="0"/>
              <a:t> </a:t>
            </a:r>
            <a:r>
              <a:rPr lang="en-US" altLang="zh-CN" dirty="0"/>
              <a:t>hour</a:t>
            </a:r>
            <a:r>
              <a:rPr lang="zh-CN" altLang="en-US" dirty="0"/>
              <a:t> </a:t>
            </a:r>
            <a:r>
              <a:rPr lang="en-US" altLang="zh-CN" dirty="0"/>
              <a:t>to</a:t>
            </a:r>
            <a:r>
              <a:rPr lang="zh-CN" altLang="en-US" dirty="0"/>
              <a:t> </a:t>
            </a:r>
            <a:r>
              <a:rPr lang="en-US" altLang="zh-CN" dirty="0"/>
              <a:t>finish</a:t>
            </a:r>
            <a:r>
              <a:rPr lang="zh-CN" altLang="en-US" dirty="0"/>
              <a:t> </a:t>
            </a:r>
            <a:r>
              <a:rPr lang="en-US" altLang="zh-CN" dirty="0"/>
              <a:t>all</a:t>
            </a:r>
            <a:r>
              <a:rPr lang="zh-CN" altLang="en-US" dirty="0"/>
              <a:t> </a:t>
            </a:r>
            <a:r>
              <a:rPr lang="en-US" altLang="zh-CN" dirty="0"/>
              <a:t>file</a:t>
            </a:r>
            <a:r>
              <a:rPr lang="zh-CN" altLang="en-US" dirty="0"/>
              <a:t> </a:t>
            </a:r>
            <a:r>
              <a:rPr lang="en-US" altLang="zh-CN" dirty="0"/>
              <a:t>scanning</a:t>
            </a:r>
            <a:r>
              <a:rPr lang="zh-CN" altLang="en-US" dirty="0"/>
              <a:t> </a:t>
            </a:r>
            <a:r>
              <a:rPr lang="en-US" altLang="zh-CN" dirty="0"/>
              <a:t>with</a:t>
            </a:r>
            <a:r>
              <a:rPr lang="zh-CN" altLang="en-US" dirty="0"/>
              <a:t> </a:t>
            </a:r>
            <a:r>
              <a:rPr lang="en-US" altLang="zh-CN" dirty="0"/>
              <a:t>20</a:t>
            </a:r>
            <a:r>
              <a:rPr lang="zh-CN" altLang="en-US" dirty="0"/>
              <a:t> </a:t>
            </a:r>
            <a:r>
              <a:rPr lang="en-US" altLang="zh-CN" dirty="0"/>
              <a:t>parallel</a:t>
            </a:r>
            <a:r>
              <a:rPr lang="zh-CN" altLang="en-US" dirty="0"/>
              <a:t> </a:t>
            </a:r>
            <a:r>
              <a:rPr lang="en-US" altLang="zh-CN" dirty="0"/>
              <a:t>processes</a:t>
            </a:r>
          </a:p>
          <a:p>
            <a:pPr lvl="1"/>
            <a:endParaRPr lang="en-US" altLang="zh-CN" dirty="0"/>
          </a:p>
          <a:p>
            <a:pPr lvl="1"/>
            <a:endParaRPr lang="en-US" altLang="zh-CN" dirty="0"/>
          </a:p>
          <a:p>
            <a:pPr lvl="1"/>
            <a:r>
              <a:rPr lang="en-US" altLang="zh-CN" dirty="0"/>
              <a:t>Scanning</a:t>
            </a:r>
            <a:r>
              <a:rPr lang="zh-CN" altLang="en-US" dirty="0"/>
              <a:t> </a:t>
            </a:r>
            <a:r>
              <a:rPr lang="en-US" altLang="zh-CN" dirty="0"/>
              <a:t>each</a:t>
            </a:r>
            <a:r>
              <a:rPr lang="zh-CN" altLang="en-US" dirty="0"/>
              <a:t> </a:t>
            </a:r>
            <a:r>
              <a:rPr lang="en-US" altLang="zh-CN" dirty="0"/>
              <a:t>metadata</a:t>
            </a:r>
            <a:r>
              <a:rPr lang="zh-CN" altLang="en-US" dirty="0"/>
              <a:t> </a:t>
            </a:r>
            <a:r>
              <a:rPr lang="en-US" altLang="zh-CN" dirty="0"/>
              <a:t>snapshot</a:t>
            </a:r>
            <a:r>
              <a:rPr lang="zh-CN" altLang="en-US" dirty="0"/>
              <a:t> </a:t>
            </a:r>
            <a:r>
              <a:rPr lang="en-US" altLang="zh-CN" dirty="0"/>
              <a:t>file</a:t>
            </a:r>
            <a:r>
              <a:rPr lang="zh-CN" altLang="en-US" dirty="0"/>
              <a:t> </a:t>
            </a:r>
            <a:r>
              <a:rPr lang="en-US" altLang="zh-CN" dirty="0"/>
              <a:t>can</a:t>
            </a:r>
            <a:r>
              <a:rPr lang="zh-CN" altLang="en-US" dirty="0"/>
              <a:t> </a:t>
            </a:r>
            <a:r>
              <a:rPr lang="en-US" altLang="zh-CN" dirty="0"/>
              <a:t>only</a:t>
            </a:r>
            <a:r>
              <a:rPr lang="zh-CN" altLang="en-US" dirty="0"/>
              <a:t> </a:t>
            </a:r>
            <a:r>
              <a:rPr lang="en-US" altLang="zh-CN" dirty="0"/>
              <a:t>take</a:t>
            </a:r>
            <a:r>
              <a:rPr lang="zh-CN" altLang="en-US" dirty="0"/>
              <a:t> </a:t>
            </a:r>
            <a:r>
              <a:rPr lang="en-US" altLang="zh-CN" dirty="0"/>
              <a:t>50</a:t>
            </a:r>
            <a:r>
              <a:rPr lang="zh-CN" altLang="en-US" dirty="0"/>
              <a:t> </a:t>
            </a:r>
            <a:r>
              <a:rPr lang="en-US" altLang="zh-CN" dirty="0"/>
              <a:t>–</a:t>
            </a:r>
            <a:r>
              <a:rPr lang="zh-CN" altLang="en-US" dirty="0"/>
              <a:t> </a:t>
            </a:r>
            <a:r>
              <a:rPr lang="en-US" altLang="zh-CN" dirty="0"/>
              <a:t>400</a:t>
            </a:r>
            <a:r>
              <a:rPr lang="zh-CN" altLang="en-US" dirty="0"/>
              <a:t> </a:t>
            </a:r>
            <a:r>
              <a:rPr lang="en-US" altLang="zh-CN" dirty="0"/>
              <a:t>seconds</a:t>
            </a:r>
            <a:endParaRPr lang="en-US" dirty="0"/>
          </a:p>
          <a:p>
            <a:endParaRPr lang="en-CN" dirty="0"/>
          </a:p>
        </p:txBody>
      </p:sp>
      <p:sp>
        <p:nvSpPr>
          <p:cNvPr id="3" name="Title 2">
            <a:extLst>
              <a:ext uri="{FF2B5EF4-FFF2-40B4-BE49-F238E27FC236}">
                <a16:creationId xmlns:a16="http://schemas.microsoft.com/office/drawing/2014/main" id="{A412537A-732D-B14B-B1F3-B6497CF75C8E}"/>
              </a:ext>
            </a:extLst>
          </p:cNvPr>
          <p:cNvSpPr>
            <a:spLocks noGrp="1"/>
          </p:cNvSpPr>
          <p:nvPr>
            <p:ph type="title"/>
          </p:nvPr>
        </p:nvSpPr>
        <p:spPr/>
        <p:txBody>
          <a:bodyPr/>
          <a:lstStyle/>
          <a:p>
            <a:r>
              <a:rPr lang="en-US" altLang="zh-CN" dirty="0"/>
              <a:t>Performance</a:t>
            </a:r>
            <a:r>
              <a:rPr lang="zh-CN" altLang="en-US" dirty="0"/>
              <a:t> </a:t>
            </a:r>
            <a:r>
              <a:rPr lang="en-US" altLang="zh-CN" dirty="0"/>
              <a:t>(cont.)</a:t>
            </a:r>
            <a:endParaRPr lang="en-CN" dirty="0"/>
          </a:p>
        </p:txBody>
      </p:sp>
      <p:pic>
        <p:nvPicPr>
          <p:cNvPr id="6" name="Picture 5">
            <a:extLst>
              <a:ext uri="{FF2B5EF4-FFF2-40B4-BE49-F238E27FC236}">
                <a16:creationId xmlns:a16="http://schemas.microsoft.com/office/drawing/2014/main" id="{7868541B-7382-2D49-8D5F-4F28E9FF771B}"/>
              </a:ext>
            </a:extLst>
          </p:cNvPr>
          <p:cNvPicPr>
            <a:picLocks noChangeAspect="1"/>
          </p:cNvPicPr>
          <p:nvPr/>
        </p:nvPicPr>
        <p:blipFill rotWithShape="1">
          <a:blip r:embed="rId3">
            <a:clrChange>
              <a:clrFrom>
                <a:srgbClr val="FFFFFF"/>
              </a:clrFrom>
              <a:clrTo>
                <a:srgbClr val="FFFFFF">
                  <a:alpha val="0"/>
                </a:srgbClr>
              </a:clrTo>
            </a:clrChange>
          </a:blip>
          <a:srcRect t="3738"/>
          <a:stretch/>
        </p:blipFill>
        <p:spPr>
          <a:xfrm>
            <a:off x="4129548" y="961594"/>
            <a:ext cx="3994150" cy="1552609"/>
          </a:xfrm>
          <a:prstGeom prst="rect">
            <a:avLst/>
          </a:prstGeom>
        </p:spPr>
      </p:pic>
      <p:pic>
        <p:nvPicPr>
          <p:cNvPr id="7" name="Picture 6">
            <a:extLst>
              <a:ext uri="{FF2B5EF4-FFF2-40B4-BE49-F238E27FC236}">
                <a16:creationId xmlns:a16="http://schemas.microsoft.com/office/drawing/2014/main" id="{AD6A603A-A38C-2045-A8D3-84294E27BAF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129548" y="2725138"/>
            <a:ext cx="4061875" cy="1612900"/>
          </a:xfrm>
          <a:prstGeom prst="rect">
            <a:avLst/>
          </a:prstGeom>
        </p:spPr>
      </p:pic>
    </p:spTree>
    <p:extLst>
      <p:ext uri="{BB962C8B-B14F-4D97-AF65-F5344CB8AC3E}">
        <p14:creationId xmlns:p14="http://schemas.microsoft.com/office/powerpoint/2010/main" val="301224186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ssolv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par>
                          <p:cTn id="13" fill="hold">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dissolv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42"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outHorizontal)">
                                      <p:cBhvr>
                                        <p:cTn id="21" dur="500"/>
                                        <p:tgtEl>
                                          <p:spTgt spid="7"/>
                                        </p:tgtEl>
                                      </p:cBhvr>
                                    </p:animEffect>
                                  </p:childTnLst>
                                </p:cTn>
                              </p:par>
                            </p:childTnLst>
                          </p:cTn>
                        </p:par>
                        <p:par>
                          <p:cTn id="22" fill="hold">
                            <p:stCondLst>
                              <p:cond delay="500"/>
                            </p:stCondLst>
                            <p:childTnLst>
                              <p:par>
                                <p:cTn id="23" presetID="9" presetClass="entr" presetSubtype="0" fill="hold" grpId="0" nodeType="after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Effect transition="in" filter="dissolve">
                                      <p:cBhvr>
                                        <p:cTn id="25"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bldLvl="2"/>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7DFA10E-755F-2349-8804-4E11F8478A57}"/>
              </a:ext>
            </a:extLst>
          </p:cNvPr>
          <p:cNvSpPr>
            <a:spLocks noGrp="1"/>
          </p:cNvSpPr>
          <p:nvPr>
            <p:ph idx="1"/>
          </p:nvPr>
        </p:nvSpPr>
        <p:spPr>
          <a:xfrm>
            <a:off x="628650" y="1288257"/>
            <a:ext cx="4199659" cy="3344467"/>
          </a:xfrm>
        </p:spPr>
        <p:txBody>
          <a:bodyPr/>
          <a:lstStyle/>
          <a:p>
            <a:r>
              <a:rPr lang="en-US" altLang="zh-CN" dirty="0"/>
              <a:t>User-friendliness</a:t>
            </a:r>
          </a:p>
          <a:p>
            <a:pPr lvl="1"/>
            <a:r>
              <a:rPr lang="en-US" altLang="zh-CN" dirty="0"/>
              <a:t>Value</a:t>
            </a:r>
            <a:r>
              <a:rPr lang="zh-CN" altLang="en-US" dirty="0"/>
              <a:t> </a:t>
            </a:r>
            <a:r>
              <a:rPr lang="en-US" altLang="zh-CN" dirty="0"/>
              <a:t>user</a:t>
            </a:r>
            <a:r>
              <a:rPr lang="zh-CN" altLang="en-US" dirty="0"/>
              <a:t> </a:t>
            </a:r>
            <a:r>
              <a:rPr lang="en-US" altLang="zh-CN" dirty="0"/>
              <a:t>experience</a:t>
            </a:r>
            <a:r>
              <a:rPr lang="zh-CN" altLang="en-US" dirty="0"/>
              <a:t> </a:t>
            </a:r>
            <a:r>
              <a:rPr lang="en-US" altLang="zh-CN" dirty="0"/>
              <a:t>and</a:t>
            </a:r>
            <a:r>
              <a:rPr lang="zh-CN" altLang="en-US" dirty="0"/>
              <a:t> </a:t>
            </a:r>
            <a:r>
              <a:rPr lang="en-US" altLang="zh-CN" dirty="0"/>
              <a:t>aim</a:t>
            </a:r>
            <a:r>
              <a:rPr lang="zh-CN" altLang="en-US" dirty="0"/>
              <a:t> </a:t>
            </a:r>
            <a:r>
              <a:rPr lang="en-US" altLang="zh-CN" dirty="0"/>
              <a:t>to</a:t>
            </a:r>
            <a:r>
              <a:rPr lang="zh-CN" altLang="en-US" dirty="0"/>
              <a:t> </a:t>
            </a:r>
            <a:r>
              <a:rPr lang="en-US" altLang="zh-CN" dirty="0"/>
              <a:t>reduce</a:t>
            </a:r>
            <a:r>
              <a:rPr lang="zh-CN" altLang="en-US" dirty="0"/>
              <a:t> </a:t>
            </a:r>
            <a:r>
              <a:rPr lang="en-US" altLang="zh-CN" dirty="0"/>
              <a:t>file</a:t>
            </a:r>
            <a:r>
              <a:rPr lang="zh-CN" altLang="en-US" dirty="0"/>
              <a:t> </a:t>
            </a:r>
            <a:r>
              <a:rPr lang="en-US" altLang="zh-CN" dirty="0"/>
              <a:t>misses</a:t>
            </a:r>
            <a:r>
              <a:rPr lang="zh-CN" altLang="en-US" dirty="0"/>
              <a:t> </a:t>
            </a:r>
            <a:r>
              <a:rPr lang="en-US" altLang="zh-CN" dirty="0"/>
              <a:t>for</a:t>
            </a:r>
            <a:r>
              <a:rPr lang="zh-CN" altLang="en-US" dirty="0"/>
              <a:t> </a:t>
            </a:r>
            <a:r>
              <a:rPr lang="en-US" altLang="zh-CN" dirty="0"/>
              <a:t>active</a:t>
            </a:r>
            <a:r>
              <a:rPr lang="zh-CN" altLang="en-US" dirty="0"/>
              <a:t> </a:t>
            </a:r>
            <a:r>
              <a:rPr lang="en-US" altLang="zh-CN" dirty="0"/>
              <a:t>users</a:t>
            </a:r>
          </a:p>
          <a:p>
            <a:r>
              <a:rPr lang="en-US" altLang="zh-CN" dirty="0"/>
              <a:t>Administrator-friendliness</a:t>
            </a:r>
          </a:p>
          <a:p>
            <a:pPr lvl="1"/>
            <a:r>
              <a:rPr lang="en-US" altLang="zh-CN" dirty="0"/>
              <a:t>Maximum</a:t>
            </a:r>
            <a:r>
              <a:rPr lang="zh-CN" altLang="en-US" dirty="0"/>
              <a:t> </a:t>
            </a:r>
            <a:r>
              <a:rPr lang="en-US" altLang="zh-CN" dirty="0"/>
              <a:t>freedom</a:t>
            </a:r>
            <a:r>
              <a:rPr lang="zh-CN" altLang="en-US" dirty="0"/>
              <a:t> </a:t>
            </a:r>
            <a:r>
              <a:rPr lang="en-US" altLang="zh-CN" dirty="0"/>
              <a:t>for</a:t>
            </a:r>
            <a:r>
              <a:rPr lang="zh-CN" altLang="en-US" dirty="0"/>
              <a:t> </a:t>
            </a:r>
            <a:r>
              <a:rPr lang="en-US" altLang="zh-CN" dirty="0"/>
              <a:t>sysadmin</a:t>
            </a:r>
            <a:r>
              <a:rPr lang="zh-CN" altLang="en-US" dirty="0"/>
              <a:t> </a:t>
            </a:r>
            <a:r>
              <a:rPr lang="en-US" altLang="zh-CN" dirty="0"/>
              <a:t>to</a:t>
            </a:r>
            <a:r>
              <a:rPr lang="zh-CN" altLang="en-US" dirty="0"/>
              <a:t> </a:t>
            </a:r>
            <a:r>
              <a:rPr lang="en-US" altLang="zh-CN" dirty="0"/>
              <a:t>choose</a:t>
            </a:r>
            <a:r>
              <a:rPr lang="zh-CN" altLang="en-US" dirty="0"/>
              <a:t> </a:t>
            </a:r>
            <a:r>
              <a:rPr lang="en-US" altLang="zh-CN" dirty="0"/>
              <a:t>activity</a:t>
            </a:r>
            <a:r>
              <a:rPr lang="zh-CN" altLang="en-US" dirty="0"/>
              <a:t> </a:t>
            </a:r>
            <a:r>
              <a:rPr lang="en-US" altLang="zh-CN" dirty="0"/>
              <a:t>types</a:t>
            </a:r>
            <a:r>
              <a:rPr lang="zh-CN" altLang="en-US" dirty="0"/>
              <a:t> </a:t>
            </a:r>
            <a:r>
              <a:rPr lang="en-US" altLang="zh-CN" dirty="0"/>
              <a:t>and</a:t>
            </a:r>
            <a:r>
              <a:rPr lang="zh-CN" altLang="en-US" dirty="0"/>
              <a:t> </a:t>
            </a:r>
            <a:r>
              <a:rPr lang="en-US" altLang="zh-CN" dirty="0"/>
              <a:t>sources</a:t>
            </a:r>
          </a:p>
          <a:p>
            <a:r>
              <a:rPr lang="en-US" altLang="zh-CN" dirty="0"/>
              <a:t>Resource-friendliness</a:t>
            </a:r>
          </a:p>
          <a:p>
            <a:pPr lvl="1"/>
            <a:r>
              <a:rPr lang="en-US" altLang="zh-CN" dirty="0"/>
              <a:t>Low</a:t>
            </a:r>
            <a:r>
              <a:rPr lang="zh-CN" altLang="en-US" dirty="0"/>
              <a:t> </a:t>
            </a:r>
            <a:r>
              <a:rPr lang="en-US" altLang="zh-CN" dirty="0"/>
              <a:t>memory</a:t>
            </a:r>
            <a:r>
              <a:rPr lang="zh-CN" altLang="en-US" dirty="0"/>
              <a:t> </a:t>
            </a:r>
            <a:r>
              <a:rPr lang="en-US" altLang="zh-CN" dirty="0"/>
              <a:t>footprint</a:t>
            </a:r>
          </a:p>
          <a:p>
            <a:pPr lvl="1"/>
            <a:r>
              <a:rPr lang="en-US" altLang="zh-CN" dirty="0"/>
              <a:t>Blazing</a:t>
            </a:r>
            <a:r>
              <a:rPr lang="zh-CN" altLang="en-US" dirty="0"/>
              <a:t> </a:t>
            </a:r>
            <a:r>
              <a:rPr lang="en-US" altLang="zh-CN" dirty="0"/>
              <a:t>fast</a:t>
            </a:r>
            <a:r>
              <a:rPr lang="zh-CN" altLang="en-US" dirty="0"/>
              <a:t> </a:t>
            </a:r>
            <a:r>
              <a:rPr lang="en-US" altLang="zh-CN" dirty="0"/>
              <a:t>evaluation</a:t>
            </a:r>
            <a:r>
              <a:rPr lang="zh-CN" altLang="en-US" dirty="0"/>
              <a:t> </a:t>
            </a:r>
            <a:r>
              <a:rPr lang="en-US" altLang="zh-CN" dirty="0"/>
              <a:t>and</a:t>
            </a:r>
            <a:r>
              <a:rPr lang="zh-CN" altLang="en-US" dirty="0"/>
              <a:t> </a:t>
            </a:r>
            <a:r>
              <a:rPr lang="en-US" altLang="zh-CN" dirty="0"/>
              <a:t>decision</a:t>
            </a:r>
            <a:r>
              <a:rPr lang="zh-CN" altLang="en-US" dirty="0"/>
              <a:t> </a:t>
            </a:r>
            <a:r>
              <a:rPr lang="en-US" altLang="zh-CN" dirty="0"/>
              <a:t>making</a:t>
            </a:r>
          </a:p>
          <a:p>
            <a:r>
              <a:rPr lang="en-US" altLang="zh-CN" dirty="0"/>
              <a:t>HPC-ecosystem-friendliness</a:t>
            </a:r>
          </a:p>
          <a:p>
            <a:pPr lvl="1"/>
            <a:r>
              <a:rPr lang="en-US" altLang="zh-CN" dirty="0"/>
              <a:t>Promote</a:t>
            </a:r>
            <a:r>
              <a:rPr lang="zh-CN" altLang="en-US" dirty="0"/>
              <a:t> </a:t>
            </a:r>
            <a:r>
              <a:rPr lang="en-US" altLang="zh-CN" dirty="0"/>
              <a:t>fruitful</a:t>
            </a:r>
            <a:r>
              <a:rPr lang="zh-CN" altLang="en-US" dirty="0"/>
              <a:t> </a:t>
            </a:r>
            <a:r>
              <a:rPr lang="en-US" altLang="zh-CN" dirty="0"/>
              <a:t>and</a:t>
            </a:r>
            <a:r>
              <a:rPr lang="zh-CN" altLang="en-US" dirty="0"/>
              <a:t> </a:t>
            </a:r>
            <a:r>
              <a:rPr lang="en-US" altLang="zh-CN" dirty="0"/>
              <a:t>productive</a:t>
            </a:r>
            <a:r>
              <a:rPr lang="zh-CN" altLang="en-US" dirty="0"/>
              <a:t> </a:t>
            </a:r>
            <a:r>
              <a:rPr lang="en-US" altLang="zh-CN" dirty="0"/>
              <a:t>use</a:t>
            </a:r>
            <a:r>
              <a:rPr lang="zh-CN" altLang="en-US" dirty="0"/>
              <a:t> </a:t>
            </a:r>
            <a:r>
              <a:rPr lang="en-US" altLang="zh-CN" dirty="0"/>
              <a:t>of</a:t>
            </a:r>
            <a:r>
              <a:rPr lang="zh-CN" altLang="en-US" dirty="0"/>
              <a:t> </a:t>
            </a:r>
            <a:r>
              <a:rPr lang="en-US" altLang="zh-CN" dirty="0"/>
              <a:t>HPC</a:t>
            </a:r>
            <a:r>
              <a:rPr lang="zh-CN" altLang="en-US" dirty="0"/>
              <a:t> </a:t>
            </a:r>
            <a:r>
              <a:rPr lang="en-US" altLang="zh-CN" dirty="0"/>
              <a:t>system</a:t>
            </a:r>
            <a:endParaRPr lang="en-US" dirty="0"/>
          </a:p>
          <a:p>
            <a:endParaRPr lang="en-CN" dirty="0"/>
          </a:p>
        </p:txBody>
      </p:sp>
      <p:sp>
        <p:nvSpPr>
          <p:cNvPr id="3" name="Title 2">
            <a:extLst>
              <a:ext uri="{FF2B5EF4-FFF2-40B4-BE49-F238E27FC236}">
                <a16:creationId xmlns:a16="http://schemas.microsoft.com/office/drawing/2014/main" id="{17F47703-4A1E-0F40-BB4B-27023517EEEB}"/>
              </a:ext>
            </a:extLst>
          </p:cNvPr>
          <p:cNvSpPr>
            <a:spLocks noGrp="1"/>
          </p:cNvSpPr>
          <p:nvPr>
            <p:ph type="title"/>
          </p:nvPr>
        </p:nvSpPr>
        <p:spPr/>
        <p:txBody>
          <a:bodyPr/>
          <a:lstStyle/>
          <a:p>
            <a:r>
              <a:rPr lang="en-US" altLang="zh-CN" dirty="0"/>
              <a:t>Conclusion</a:t>
            </a:r>
            <a:endParaRPr lang="en-CN" dirty="0"/>
          </a:p>
        </p:txBody>
      </p:sp>
      <p:sp>
        <p:nvSpPr>
          <p:cNvPr id="6" name="Content Placeholder 3">
            <a:extLst>
              <a:ext uri="{FF2B5EF4-FFF2-40B4-BE49-F238E27FC236}">
                <a16:creationId xmlns:a16="http://schemas.microsoft.com/office/drawing/2014/main" id="{11FFFF12-AEDC-0149-B08E-51873A1A1B02}"/>
              </a:ext>
            </a:extLst>
          </p:cNvPr>
          <p:cNvSpPr txBox="1">
            <a:spLocks/>
          </p:cNvSpPr>
          <p:nvPr/>
        </p:nvSpPr>
        <p:spPr>
          <a:xfrm>
            <a:off x="4904508" y="1288257"/>
            <a:ext cx="3761509" cy="3092739"/>
          </a:xfrm>
          <a:prstGeom prst="rect">
            <a:avLst/>
          </a:prstGeom>
        </p:spPr>
        <p:txBody>
          <a:bodyPr>
            <a:normAutofit fontScale="92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1650" kern="1200" baseline="0">
                <a:solidFill>
                  <a:srgbClr val="2E3448"/>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baseline="0">
                <a:solidFill>
                  <a:srgbClr val="2E3448"/>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baseline="0">
                <a:solidFill>
                  <a:srgbClr val="2E3448"/>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rgbClr val="2E3448"/>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rgbClr val="2E3448"/>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ltLang="zh-CN" dirty="0"/>
              <a:t>Designed</a:t>
            </a:r>
            <a:r>
              <a:rPr lang="zh-CN" altLang="en-US" dirty="0"/>
              <a:t> </a:t>
            </a:r>
            <a:r>
              <a:rPr lang="en-US" altLang="zh-CN" dirty="0"/>
              <a:t>for</a:t>
            </a:r>
            <a:r>
              <a:rPr lang="zh-CN" altLang="en-US" dirty="0"/>
              <a:t> </a:t>
            </a:r>
            <a:r>
              <a:rPr lang="en-US" altLang="zh-CN" dirty="0"/>
              <a:t>HPC</a:t>
            </a:r>
            <a:r>
              <a:rPr lang="zh-CN" altLang="en-US" dirty="0"/>
              <a:t> </a:t>
            </a:r>
            <a:r>
              <a:rPr lang="en-US" altLang="zh-CN" dirty="0"/>
              <a:t>storage</a:t>
            </a:r>
          </a:p>
          <a:p>
            <a:endParaRPr lang="en-US" altLang="zh-CN" dirty="0"/>
          </a:p>
          <a:p>
            <a:r>
              <a:rPr lang="en-US" altLang="zh-CN" dirty="0"/>
              <a:t>New</a:t>
            </a:r>
            <a:r>
              <a:rPr lang="zh-CN" altLang="en-US" dirty="0"/>
              <a:t> </a:t>
            </a:r>
            <a:r>
              <a:rPr lang="en-US" altLang="zh-CN" dirty="0"/>
              <a:t>insights</a:t>
            </a:r>
            <a:r>
              <a:rPr lang="zh-CN" altLang="en-US" dirty="0"/>
              <a:t> </a:t>
            </a:r>
            <a:r>
              <a:rPr lang="en-US" altLang="zh-CN" dirty="0"/>
              <a:t>on</a:t>
            </a:r>
            <a:r>
              <a:rPr lang="zh-CN" altLang="en-US" dirty="0"/>
              <a:t> </a:t>
            </a:r>
            <a:r>
              <a:rPr lang="en-US" altLang="zh-CN" dirty="0"/>
              <a:t>HPC</a:t>
            </a:r>
            <a:r>
              <a:rPr lang="zh-CN" altLang="en-US" dirty="0"/>
              <a:t> </a:t>
            </a:r>
            <a:r>
              <a:rPr lang="en-US" altLang="zh-CN" dirty="0"/>
              <a:t>storage</a:t>
            </a:r>
            <a:r>
              <a:rPr lang="zh-CN" altLang="en-US" dirty="0"/>
              <a:t> </a:t>
            </a:r>
            <a:r>
              <a:rPr lang="en-US" altLang="zh-CN" dirty="0"/>
              <a:t>management</a:t>
            </a:r>
          </a:p>
          <a:p>
            <a:endParaRPr lang="en-US" altLang="zh-CN" dirty="0"/>
          </a:p>
          <a:p>
            <a:r>
              <a:rPr lang="en-US" altLang="zh-CN" dirty="0"/>
              <a:t>Impact</a:t>
            </a:r>
            <a:r>
              <a:rPr lang="zh-CN" altLang="en-US" dirty="0"/>
              <a:t> </a:t>
            </a:r>
            <a:r>
              <a:rPr lang="en-US" altLang="zh-CN" dirty="0"/>
              <a:t>on</a:t>
            </a:r>
            <a:r>
              <a:rPr lang="zh-CN" altLang="en-US" dirty="0"/>
              <a:t> </a:t>
            </a:r>
            <a:r>
              <a:rPr lang="en-US" altLang="zh-CN" dirty="0"/>
              <a:t>new</a:t>
            </a:r>
            <a:r>
              <a:rPr lang="zh-CN" altLang="en-US" dirty="0"/>
              <a:t> </a:t>
            </a:r>
            <a:r>
              <a:rPr lang="en-US" altLang="zh-CN" dirty="0"/>
              <a:t>practices</a:t>
            </a:r>
            <a:r>
              <a:rPr lang="zh-CN" altLang="en-US" dirty="0"/>
              <a:t> </a:t>
            </a:r>
            <a:r>
              <a:rPr lang="en-US" altLang="zh-CN" dirty="0"/>
              <a:t>in</a:t>
            </a:r>
            <a:r>
              <a:rPr lang="zh-CN" altLang="en-US" dirty="0"/>
              <a:t> </a:t>
            </a:r>
            <a:r>
              <a:rPr lang="en-US" altLang="zh-CN" dirty="0"/>
              <a:t>the</a:t>
            </a:r>
            <a:r>
              <a:rPr lang="zh-CN" altLang="en-US" dirty="0"/>
              <a:t> </a:t>
            </a:r>
            <a:r>
              <a:rPr lang="en-US" altLang="zh-CN" dirty="0"/>
              <a:t>HPC</a:t>
            </a:r>
            <a:r>
              <a:rPr lang="zh-CN" altLang="en-US" dirty="0"/>
              <a:t> </a:t>
            </a:r>
            <a:r>
              <a:rPr lang="en-US" altLang="zh-CN" dirty="0"/>
              <a:t>community</a:t>
            </a:r>
          </a:p>
          <a:p>
            <a:endParaRPr lang="en-US" altLang="zh-CN" dirty="0"/>
          </a:p>
          <a:p>
            <a:r>
              <a:rPr lang="en-US" altLang="zh-CN" dirty="0"/>
              <a:t>A</a:t>
            </a:r>
            <a:r>
              <a:rPr lang="zh-CN" altLang="en-US" dirty="0"/>
              <a:t> </a:t>
            </a:r>
            <a:r>
              <a:rPr lang="en-US" altLang="zh-CN" dirty="0"/>
              <a:t>valuable</a:t>
            </a:r>
            <a:r>
              <a:rPr lang="zh-CN" altLang="en-US" dirty="0"/>
              <a:t> </a:t>
            </a:r>
            <a:r>
              <a:rPr lang="en-US" altLang="zh-CN" dirty="0"/>
              <a:t>reference</a:t>
            </a:r>
            <a:r>
              <a:rPr lang="zh-CN" altLang="en-US" dirty="0"/>
              <a:t> </a:t>
            </a:r>
            <a:r>
              <a:rPr lang="en-US" altLang="zh-CN" dirty="0"/>
              <a:t>to</a:t>
            </a:r>
            <a:r>
              <a:rPr lang="zh-CN" altLang="en-US" dirty="0"/>
              <a:t> </a:t>
            </a:r>
            <a:r>
              <a:rPr lang="en-US" altLang="zh-CN" dirty="0"/>
              <a:t>other</a:t>
            </a:r>
            <a:r>
              <a:rPr lang="zh-CN" altLang="en-US" dirty="0"/>
              <a:t> </a:t>
            </a:r>
            <a:r>
              <a:rPr lang="en-US" altLang="zh-CN" dirty="0"/>
              <a:t>storage</a:t>
            </a:r>
            <a:r>
              <a:rPr lang="zh-CN" altLang="en-US" dirty="0"/>
              <a:t> </a:t>
            </a:r>
            <a:r>
              <a:rPr lang="en-US" altLang="zh-CN" dirty="0"/>
              <a:t>system</a:t>
            </a:r>
            <a:r>
              <a:rPr lang="zh-CN" altLang="en-US" dirty="0"/>
              <a:t> </a:t>
            </a:r>
            <a:r>
              <a:rPr lang="en-US" altLang="zh-CN" dirty="0"/>
              <a:t>where</a:t>
            </a:r>
            <a:r>
              <a:rPr lang="zh-CN" altLang="en-US" dirty="0"/>
              <a:t> </a:t>
            </a:r>
            <a:r>
              <a:rPr lang="en-US" altLang="zh-CN" dirty="0"/>
              <a:t>data</a:t>
            </a:r>
            <a:r>
              <a:rPr lang="zh-CN" altLang="en-US" dirty="0"/>
              <a:t> </a:t>
            </a:r>
            <a:r>
              <a:rPr lang="en-US" altLang="zh-CN" dirty="0"/>
              <a:t>retention</a:t>
            </a:r>
            <a:r>
              <a:rPr lang="zh-CN" altLang="en-US" dirty="0"/>
              <a:t> </a:t>
            </a:r>
            <a:r>
              <a:rPr lang="en-US" altLang="zh-CN" dirty="0"/>
              <a:t>is</a:t>
            </a:r>
            <a:r>
              <a:rPr lang="zh-CN" altLang="en-US" dirty="0"/>
              <a:t> </a:t>
            </a:r>
            <a:r>
              <a:rPr lang="en-US" altLang="zh-CN" dirty="0"/>
              <a:t>needed.</a:t>
            </a:r>
          </a:p>
          <a:p>
            <a:endParaRPr lang="en-US" altLang="zh-CN" dirty="0"/>
          </a:p>
          <a:p>
            <a:r>
              <a:rPr lang="en-US" dirty="0"/>
              <a:t>Data retention is a general, growingly critical problem, we call for community’s collective effort to take the challenge!</a:t>
            </a:r>
            <a:endParaRPr lang="en-US" altLang="zh-CN" dirty="0"/>
          </a:p>
          <a:p>
            <a:endParaRPr lang="en-US" altLang="zh-CN" dirty="0"/>
          </a:p>
          <a:p>
            <a:pPr lvl="1"/>
            <a:endParaRPr lang="en-US" dirty="0"/>
          </a:p>
        </p:txBody>
      </p:sp>
    </p:spTree>
    <p:extLst>
      <p:ext uri="{BB962C8B-B14F-4D97-AF65-F5344CB8AC3E}">
        <p14:creationId xmlns:p14="http://schemas.microsoft.com/office/powerpoint/2010/main" val="145709421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ssolve">
                                      <p:cBhvr>
                                        <p:cTn id="7" dur="500"/>
                                        <p:tgtEl>
                                          <p:spTgt spid="2">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dissolve">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dissolve">
                                      <p:cBhvr>
                                        <p:cTn id="15" dur="500"/>
                                        <p:tgtEl>
                                          <p:spTgt spid="2">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dissolve">
                                      <p:cBhvr>
                                        <p:cTn id="18" dur="500"/>
                                        <p:tgtEl>
                                          <p:spTgt spid="2">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dissolve">
                                      <p:cBhvr>
                                        <p:cTn id="23" dur="500"/>
                                        <p:tgtEl>
                                          <p:spTgt spid="2">
                                            <p:txEl>
                                              <p:pRg st="4" end="4"/>
                                            </p:txEl>
                                          </p:spTgt>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2">
                                            <p:txEl>
                                              <p:pRg st="5" end="5"/>
                                            </p:txEl>
                                          </p:spTgt>
                                        </p:tgtEl>
                                        <p:attrNameLst>
                                          <p:attrName>style.visibility</p:attrName>
                                        </p:attrNameLst>
                                      </p:cBhvr>
                                      <p:to>
                                        <p:strVal val="visible"/>
                                      </p:to>
                                    </p:set>
                                    <p:animEffect transition="in" filter="dissolve">
                                      <p:cBhvr>
                                        <p:cTn id="26" dur="500"/>
                                        <p:tgtEl>
                                          <p:spTgt spid="2">
                                            <p:txEl>
                                              <p:pRg st="5" end="5"/>
                                            </p:txEl>
                                          </p:spTgt>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animEffect transition="in" filter="dissolve">
                                      <p:cBhvr>
                                        <p:cTn id="29" dur="500"/>
                                        <p:tgtEl>
                                          <p:spTgt spid="2">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2">
                                            <p:txEl>
                                              <p:pRg st="7" end="7"/>
                                            </p:txEl>
                                          </p:spTgt>
                                        </p:tgtEl>
                                        <p:attrNameLst>
                                          <p:attrName>style.visibility</p:attrName>
                                        </p:attrNameLst>
                                      </p:cBhvr>
                                      <p:to>
                                        <p:strVal val="visible"/>
                                      </p:to>
                                    </p:set>
                                    <p:animEffect transition="in" filter="dissolve">
                                      <p:cBhvr>
                                        <p:cTn id="34" dur="500"/>
                                        <p:tgtEl>
                                          <p:spTgt spid="2">
                                            <p:txEl>
                                              <p:pRg st="7" end="7"/>
                                            </p:txEl>
                                          </p:spTgt>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animEffect transition="in" filter="dissolve">
                                      <p:cBhvr>
                                        <p:cTn id="37" dur="500"/>
                                        <p:tgtEl>
                                          <p:spTgt spid="2">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dissolve">
                                      <p:cBhvr>
                                        <p:cTn id="42" dur="500"/>
                                        <p:tgtEl>
                                          <p:spTgt spid="6">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6">
                                            <p:txEl>
                                              <p:pRg st="2" end="2"/>
                                            </p:txEl>
                                          </p:spTgt>
                                        </p:tgtEl>
                                        <p:attrNameLst>
                                          <p:attrName>style.visibility</p:attrName>
                                        </p:attrNameLst>
                                      </p:cBhvr>
                                      <p:to>
                                        <p:strVal val="visible"/>
                                      </p:to>
                                    </p:set>
                                    <p:animEffect transition="in" filter="dissolve">
                                      <p:cBhvr>
                                        <p:cTn id="47" dur="500"/>
                                        <p:tgtEl>
                                          <p:spTgt spid="6">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6">
                                            <p:txEl>
                                              <p:pRg st="4" end="4"/>
                                            </p:txEl>
                                          </p:spTgt>
                                        </p:tgtEl>
                                        <p:attrNameLst>
                                          <p:attrName>style.visibility</p:attrName>
                                        </p:attrNameLst>
                                      </p:cBhvr>
                                      <p:to>
                                        <p:strVal val="visible"/>
                                      </p:to>
                                    </p:set>
                                    <p:animEffect transition="in" filter="dissolve">
                                      <p:cBhvr>
                                        <p:cTn id="52" dur="500"/>
                                        <p:tgtEl>
                                          <p:spTgt spid="6">
                                            <p:txEl>
                                              <p:pRg st="4" end="4"/>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6">
                                            <p:txEl>
                                              <p:pRg st="6" end="6"/>
                                            </p:txEl>
                                          </p:spTgt>
                                        </p:tgtEl>
                                        <p:attrNameLst>
                                          <p:attrName>style.visibility</p:attrName>
                                        </p:attrNameLst>
                                      </p:cBhvr>
                                      <p:to>
                                        <p:strVal val="visible"/>
                                      </p:to>
                                    </p:set>
                                    <p:animEffect transition="in" filter="dissolve">
                                      <p:cBhvr>
                                        <p:cTn id="57" dur="500"/>
                                        <p:tgtEl>
                                          <p:spTgt spid="6">
                                            <p:txEl>
                                              <p:pRg st="6" end="6"/>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6">
                                            <p:txEl>
                                              <p:pRg st="8" end="8"/>
                                            </p:txEl>
                                          </p:spTgt>
                                        </p:tgtEl>
                                        <p:attrNameLst>
                                          <p:attrName>style.visibility</p:attrName>
                                        </p:attrNameLst>
                                      </p:cBhvr>
                                      <p:to>
                                        <p:strVal val="visible"/>
                                      </p:to>
                                    </p:set>
                                    <p:animEffect transition="in" filter="dissolve">
                                      <p:cBhvr>
                                        <p:cTn id="62"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6"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7F47703-4A1E-0F40-BB4B-27023517EEEB}"/>
              </a:ext>
            </a:extLst>
          </p:cNvPr>
          <p:cNvSpPr>
            <a:spLocks noGrp="1"/>
          </p:cNvSpPr>
          <p:nvPr>
            <p:ph type="title"/>
          </p:nvPr>
        </p:nvSpPr>
        <p:spPr/>
        <p:txBody>
          <a:bodyPr/>
          <a:lstStyle/>
          <a:p>
            <a:r>
              <a:rPr lang="en-US" altLang="zh-CN" dirty="0"/>
              <a:t>Follow Up / Q&amp;A</a:t>
            </a:r>
            <a:endParaRPr lang="en-CN" dirty="0"/>
          </a:p>
        </p:txBody>
      </p:sp>
      <p:sp>
        <p:nvSpPr>
          <p:cNvPr id="43" name="TextBox 42">
            <a:extLst>
              <a:ext uri="{FF2B5EF4-FFF2-40B4-BE49-F238E27FC236}">
                <a16:creationId xmlns:a16="http://schemas.microsoft.com/office/drawing/2014/main" id="{CDF90583-4AF8-1A4D-8E7D-FE4DEDB1148E}"/>
              </a:ext>
            </a:extLst>
          </p:cNvPr>
          <p:cNvSpPr txBox="1"/>
          <p:nvPr/>
        </p:nvSpPr>
        <p:spPr>
          <a:xfrm>
            <a:off x="4043551" y="923657"/>
            <a:ext cx="4429285" cy="3600986"/>
          </a:xfrm>
          <a:prstGeom prst="rect">
            <a:avLst/>
          </a:prstGeom>
          <a:noFill/>
        </p:spPr>
        <p:txBody>
          <a:bodyPr wrap="square" rtlCol="0">
            <a:spAutoFit/>
          </a:bodyPr>
          <a:lstStyle/>
          <a:p>
            <a:r>
              <a:rPr lang="en-US" dirty="0"/>
              <a:t>Acknowledgement:</a:t>
            </a:r>
          </a:p>
          <a:p>
            <a:r>
              <a:rPr lang="en-US" sz="1200" dirty="0"/>
              <a:t>We are thankful to the anonymous reviewers for their valuable feedback. This research is supported in part by the National Science Foundation under grant CCF-1718336, OAC-1835892 and CNS1817094. This manuscript has been authored by an author at Lawrence Berkeley National Laboratory under Contract No. DE-AC02-05CH11231 with the U.S. Department of Energy, and has been authored by </a:t>
            </a:r>
            <a:r>
              <a:rPr lang="en-US" sz="1200" dirty="0" err="1"/>
              <a:t>UTBattelle</a:t>
            </a:r>
            <a:r>
              <a:rPr lang="en-US" sz="1200" dirty="0"/>
              <a:t>, LLC, under contract DE-AC05-00OR22725 with the U.S. Department of Energy (DOE). The U.S. Government retains, and the publisher, by accepting the article for publication, acknowledges that the U.S. Government retains a non-exclusive, paid-up, irrevocable, world-wide license to publish or reproduce the published form of this manuscript, or allow others to do so, for U.S. Government purposes. DOE will provide public access to these results of federally sponsored research in accordance with the DOE Public Access Plan (http://</a:t>
            </a:r>
            <a:r>
              <a:rPr lang="en-US" sz="1200" dirty="0" err="1"/>
              <a:t>energy.gov</a:t>
            </a:r>
            <a:r>
              <a:rPr lang="en-US" sz="1200" dirty="0"/>
              <a:t>/downloads/doe-public-access-plan).</a:t>
            </a:r>
          </a:p>
          <a:p>
            <a:endParaRPr lang="en-US" dirty="0"/>
          </a:p>
        </p:txBody>
      </p:sp>
      <p:sp>
        <p:nvSpPr>
          <p:cNvPr id="4" name="AutoShape 4" descr="65,879 Thank You Text Stock Photos, Pictures &amp;amp; Royalty-Free Images - iStock">
            <a:extLst>
              <a:ext uri="{FF2B5EF4-FFF2-40B4-BE49-F238E27FC236}">
                <a16:creationId xmlns:a16="http://schemas.microsoft.com/office/drawing/2014/main" id="{3F4B55CF-35CF-5346-93FB-5940BBAFEF87}"/>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a:extLst>
              <a:ext uri="{FF2B5EF4-FFF2-40B4-BE49-F238E27FC236}">
                <a16:creationId xmlns:a16="http://schemas.microsoft.com/office/drawing/2014/main" id="{C68203D4-1CAA-0343-9B47-656B8FF7DE7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906614" y="3790082"/>
            <a:ext cx="2566222" cy="1353418"/>
          </a:xfrm>
          <a:prstGeom prst="rect">
            <a:avLst/>
          </a:prstGeom>
        </p:spPr>
      </p:pic>
      <p:pic>
        <p:nvPicPr>
          <p:cNvPr id="5" name="Picture 4" descr="Qr code&#10;&#10;Description automatically generated">
            <a:extLst>
              <a:ext uri="{FF2B5EF4-FFF2-40B4-BE49-F238E27FC236}">
                <a16:creationId xmlns:a16="http://schemas.microsoft.com/office/drawing/2014/main" id="{CBCE6EAD-0A63-8E45-ADFD-EFD2DBBF61C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145476" y="1695450"/>
            <a:ext cx="2057400" cy="2057400"/>
          </a:xfrm>
          <a:prstGeom prst="rect">
            <a:avLst/>
          </a:prstGeom>
        </p:spPr>
      </p:pic>
    </p:spTree>
    <p:extLst>
      <p:ext uri="{BB962C8B-B14F-4D97-AF65-F5344CB8AC3E}">
        <p14:creationId xmlns:p14="http://schemas.microsoft.com/office/powerpoint/2010/main" val="161901107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dissolve">
                                      <p:cBhvr>
                                        <p:cTn id="7" dur="500"/>
                                        <p:tgtEl>
                                          <p:spTgt spid="4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C167B-6B49-AE41-AE0D-D9AE58BA941B}"/>
              </a:ext>
            </a:extLst>
          </p:cNvPr>
          <p:cNvSpPr>
            <a:spLocks noGrp="1"/>
          </p:cNvSpPr>
          <p:nvPr>
            <p:ph type="ctrTitle"/>
          </p:nvPr>
        </p:nvSpPr>
        <p:spPr>
          <a:xfrm>
            <a:off x="4382429" y="2571750"/>
            <a:ext cx="4316150" cy="2178669"/>
          </a:xfrm>
        </p:spPr>
        <p:txBody>
          <a:bodyPr>
            <a:noAutofit/>
          </a:bodyPr>
          <a:lstStyle/>
          <a:p>
            <a:br>
              <a:rPr lang="en-US" sz="2700" dirty="0"/>
            </a:br>
            <a:br>
              <a:rPr lang="en-US" sz="2700" dirty="0"/>
            </a:br>
            <a:r>
              <a:rPr lang="en-US" sz="2700" dirty="0"/>
              <a:t>Thank you !</a:t>
            </a:r>
            <a:br>
              <a:rPr lang="en-US" sz="2700" dirty="0"/>
            </a:br>
            <a:br>
              <a:rPr lang="en-US" sz="2700" dirty="0"/>
            </a:br>
            <a:br>
              <a:rPr lang="en-US" sz="2700" dirty="0"/>
            </a:br>
            <a:br>
              <a:rPr lang="en-US" sz="2700" dirty="0"/>
            </a:br>
            <a:endParaRPr lang="en-US" sz="2700" dirty="0"/>
          </a:p>
        </p:txBody>
      </p:sp>
    </p:spTree>
    <p:extLst>
      <p:ext uri="{BB962C8B-B14F-4D97-AF65-F5344CB8AC3E}">
        <p14:creationId xmlns:p14="http://schemas.microsoft.com/office/powerpoint/2010/main" val="559951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F7CB49-04E6-9643-B6C4-EDB7FB4F4664}"/>
              </a:ext>
            </a:extLst>
          </p:cNvPr>
          <p:cNvSpPr>
            <a:spLocks noGrp="1"/>
          </p:cNvSpPr>
          <p:nvPr>
            <p:ph type="title"/>
          </p:nvPr>
        </p:nvSpPr>
        <p:spPr/>
        <p:txBody>
          <a:bodyPr/>
          <a:lstStyle/>
          <a:p>
            <a:r>
              <a:rPr lang="en-US" dirty="0"/>
              <a:t>Introduction</a:t>
            </a:r>
          </a:p>
        </p:txBody>
      </p:sp>
      <p:sp>
        <p:nvSpPr>
          <p:cNvPr id="11" name="Content Placeholder 1">
            <a:extLst>
              <a:ext uri="{FF2B5EF4-FFF2-40B4-BE49-F238E27FC236}">
                <a16:creationId xmlns:a16="http://schemas.microsoft.com/office/drawing/2014/main" id="{F662AA23-31DD-E642-92AE-30745AE87FA9}"/>
              </a:ext>
            </a:extLst>
          </p:cNvPr>
          <p:cNvSpPr>
            <a:spLocks noGrp="1"/>
          </p:cNvSpPr>
          <p:nvPr>
            <p:ph idx="1"/>
          </p:nvPr>
        </p:nvSpPr>
        <p:spPr>
          <a:xfrm>
            <a:off x="628650" y="1288257"/>
            <a:ext cx="7886700" cy="3344467"/>
          </a:xfrm>
        </p:spPr>
        <p:txBody>
          <a:bodyPr/>
          <a:lstStyle/>
          <a:p>
            <a:r>
              <a:rPr lang="en-US" dirty="0"/>
              <a:t>Scratch Space</a:t>
            </a:r>
            <a:r>
              <a:rPr lang="zh-CN" altLang="en-US" dirty="0"/>
              <a:t> </a:t>
            </a:r>
            <a:r>
              <a:rPr lang="en-US" altLang="zh-CN" dirty="0"/>
              <a:t>in</a:t>
            </a:r>
            <a:r>
              <a:rPr lang="zh-CN" altLang="en-US" dirty="0"/>
              <a:t> </a:t>
            </a:r>
            <a:r>
              <a:rPr lang="en-US" altLang="zh-CN" dirty="0"/>
              <a:t>HPC</a:t>
            </a:r>
          </a:p>
          <a:p>
            <a:endParaRPr lang="en-US" altLang="zh-CN" dirty="0"/>
          </a:p>
          <a:p>
            <a:pPr lvl="1"/>
            <a:r>
              <a:rPr lang="en-US" altLang="zh-CN" dirty="0"/>
              <a:t>Usage</a:t>
            </a:r>
          </a:p>
          <a:p>
            <a:pPr lvl="2"/>
            <a:r>
              <a:rPr lang="en-US" altLang="zh-CN" dirty="0"/>
              <a:t>Design:</a:t>
            </a:r>
            <a:r>
              <a:rPr lang="zh-CN" altLang="en-US" dirty="0"/>
              <a:t> </a:t>
            </a:r>
            <a:r>
              <a:rPr lang="en-US" altLang="zh-CN" dirty="0"/>
              <a:t>Not</a:t>
            </a:r>
            <a:r>
              <a:rPr lang="zh-CN" altLang="en-US" dirty="0"/>
              <a:t> </a:t>
            </a:r>
            <a:r>
              <a:rPr lang="en-US" altLang="zh-CN" dirty="0"/>
              <a:t>a</a:t>
            </a:r>
            <a:r>
              <a:rPr lang="zh-CN" altLang="en-US" dirty="0"/>
              <a:t> </a:t>
            </a:r>
            <a:r>
              <a:rPr lang="en-US" altLang="zh-CN" dirty="0"/>
              <a:t>permanent</a:t>
            </a:r>
            <a:r>
              <a:rPr lang="zh-CN" altLang="en-US" dirty="0"/>
              <a:t> </a:t>
            </a:r>
            <a:r>
              <a:rPr lang="en-US" altLang="zh-CN" dirty="0"/>
              <a:t>storage</a:t>
            </a:r>
          </a:p>
          <a:p>
            <a:pPr lvl="2"/>
            <a:r>
              <a:rPr lang="en-US" altLang="zh-CN" dirty="0"/>
              <a:t>Practices:</a:t>
            </a:r>
            <a:r>
              <a:rPr lang="zh-CN" altLang="en-US" dirty="0"/>
              <a:t> </a:t>
            </a:r>
            <a:r>
              <a:rPr lang="en-US" altLang="zh-CN" dirty="0"/>
              <a:t>User</a:t>
            </a:r>
            <a:r>
              <a:rPr lang="zh-CN" altLang="en-US" dirty="0"/>
              <a:t> </a:t>
            </a:r>
            <a:r>
              <a:rPr lang="en-US" altLang="zh-CN" dirty="0"/>
              <a:t>will</a:t>
            </a:r>
            <a:r>
              <a:rPr lang="zh-CN" altLang="en-US" dirty="0"/>
              <a:t> </a:t>
            </a:r>
            <a:r>
              <a:rPr lang="en-US" altLang="zh-CN" dirty="0"/>
              <a:t>not</a:t>
            </a:r>
            <a:r>
              <a:rPr lang="zh-CN" altLang="en-US" dirty="0"/>
              <a:t> </a:t>
            </a:r>
            <a:r>
              <a:rPr lang="en-US" altLang="zh-CN" dirty="0"/>
              <a:t>clean</a:t>
            </a:r>
            <a:r>
              <a:rPr lang="zh-CN" altLang="en-US" dirty="0"/>
              <a:t> </a:t>
            </a:r>
            <a:r>
              <a:rPr lang="en-US" altLang="zh-CN" dirty="0"/>
              <a:t>the</a:t>
            </a:r>
            <a:r>
              <a:rPr lang="zh-CN" altLang="en-US" dirty="0"/>
              <a:t> </a:t>
            </a:r>
            <a:r>
              <a:rPr lang="en-US" altLang="zh-CN" dirty="0"/>
              <a:t>data</a:t>
            </a:r>
            <a:r>
              <a:rPr lang="zh-CN" altLang="en-US" dirty="0"/>
              <a:t> </a:t>
            </a:r>
            <a:r>
              <a:rPr lang="en-US" altLang="zh-CN" dirty="0"/>
              <a:t>voluntarily.</a:t>
            </a:r>
          </a:p>
          <a:p>
            <a:pPr lvl="2"/>
            <a:endParaRPr lang="en-US" altLang="zh-CN" dirty="0"/>
          </a:p>
          <a:p>
            <a:pPr lvl="2"/>
            <a:endParaRPr lang="en-US" altLang="zh-CN" dirty="0"/>
          </a:p>
          <a:p>
            <a:pPr lvl="1"/>
            <a:r>
              <a:rPr lang="en-US" altLang="zh-CN" dirty="0"/>
              <a:t>Space</a:t>
            </a:r>
            <a:r>
              <a:rPr lang="zh-CN" altLang="en-US" dirty="0"/>
              <a:t> </a:t>
            </a:r>
            <a:r>
              <a:rPr lang="en-US" altLang="zh-CN" dirty="0"/>
              <a:t>Utilization</a:t>
            </a:r>
          </a:p>
          <a:p>
            <a:pPr lvl="2"/>
            <a:r>
              <a:rPr lang="en-US" altLang="zh-CN" dirty="0"/>
              <a:t>Upgrading</a:t>
            </a:r>
            <a:r>
              <a:rPr lang="zh-CN" altLang="en-US" dirty="0"/>
              <a:t> </a:t>
            </a:r>
            <a:r>
              <a:rPr lang="en-US" altLang="zh-CN" dirty="0"/>
              <a:t>is</a:t>
            </a:r>
            <a:r>
              <a:rPr lang="zh-CN" altLang="en-US" dirty="0"/>
              <a:t> </a:t>
            </a:r>
            <a:r>
              <a:rPr lang="en-US" altLang="zh-CN" dirty="0"/>
              <a:t>expensive</a:t>
            </a:r>
          </a:p>
          <a:p>
            <a:pPr lvl="2"/>
            <a:r>
              <a:rPr lang="zh-CN" altLang="en-US" dirty="0"/>
              <a:t> </a:t>
            </a:r>
            <a:r>
              <a:rPr lang="en-US" altLang="zh-CN" dirty="0"/>
              <a:t>Fixed</a:t>
            </a:r>
            <a:r>
              <a:rPr lang="zh-CN" altLang="en-US" dirty="0"/>
              <a:t> </a:t>
            </a:r>
            <a:r>
              <a:rPr lang="en-US" altLang="zh-CN" dirty="0"/>
              <a:t>capacity</a:t>
            </a:r>
            <a:r>
              <a:rPr lang="zh-CN" altLang="en-US" dirty="0"/>
              <a:t> </a:t>
            </a:r>
            <a:r>
              <a:rPr lang="en-US" altLang="zh-CN" dirty="0"/>
              <a:t>for</a:t>
            </a:r>
            <a:r>
              <a:rPr lang="zh-CN" altLang="en-US" dirty="0"/>
              <a:t> </a:t>
            </a:r>
            <a:r>
              <a:rPr lang="en-US" altLang="zh-CN" dirty="0"/>
              <a:t>a</a:t>
            </a:r>
            <a:r>
              <a:rPr lang="zh-CN" altLang="en-US" dirty="0"/>
              <a:t> </a:t>
            </a:r>
            <a:r>
              <a:rPr lang="en-US" altLang="zh-CN" dirty="0"/>
              <a:t>long</a:t>
            </a:r>
            <a:r>
              <a:rPr lang="zh-CN" altLang="en-US" dirty="0"/>
              <a:t> </a:t>
            </a:r>
            <a:r>
              <a:rPr lang="en-US" altLang="zh-CN" dirty="0"/>
              <a:t>time</a:t>
            </a:r>
          </a:p>
          <a:p>
            <a:pPr lvl="2"/>
            <a:r>
              <a:rPr lang="en-US" altLang="zh-CN" dirty="0"/>
              <a:t>Applications</a:t>
            </a:r>
            <a:r>
              <a:rPr lang="zh-CN" altLang="en-US" dirty="0"/>
              <a:t> </a:t>
            </a:r>
            <a:r>
              <a:rPr lang="en-US" altLang="zh-CN" dirty="0"/>
              <a:t>continuously</a:t>
            </a:r>
            <a:r>
              <a:rPr lang="zh-CN" altLang="en-US" dirty="0"/>
              <a:t> </a:t>
            </a:r>
            <a:r>
              <a:rPr lang="en-US" altLang="zh-CN" dirty="0"/>
              <a:t>generates</a:t>
            </a:r>
            <a:r>
              <a:rPr lang="zh-CN" altLang="en-US" dirty="0"/>
              <a:t> </a:t>
            </a:r>
            <a:r>
              <a:rPr lang="en-US" altLang="zh-CN" dirty="0"/>
              <a:t>a</a:t>
            </a:r>
            <a:r>
              <a:rPr lang="zh-CN" altLang="en-US" dirty="0"/>
              <a:t> </a:t>
            </a:r>
            <a:r>
              <a:rPr lang="en-US" altLang="zh-CN" dirty="0"/>
              <a:t>vast</a:t>
            </a:r>
            <a:r>
              <a:rPr lang="zh-CN" altLang="en-US" dirty="0"/>
              <a:t> </a:t>
            </a:r>
            <a:r>
              <a:rPr lang="en-US" altLang="zh-CN" dirty="0"/>
              <a:t>amount</a:t>
            </a:r>
            <a:r>
              <a:rPr lang="zh-CN" altLang="en-US" dirty="0"/>
              <a:t> </a:t>
            </a:r>
            <a:r>
              <a:rPr lang="en-US" altLang="zh-CN" dirty="0"/>
              <a:t>of</a:t>
            </a:r>
            <a:r>
              <a:rPr lang="zh-CN" altLang="en-US" dirty="0"/>
              <a:t> </a:t>
            </a:r>
            <a:r>
              <a:rPr lang="en-US" altLang="zh-CN" dirty="0"/>
              <a:t>data</a:t>
            </a:r>
            <a:endParaRPr lang="en-US" dirty="0"/>
          </a:p>
        </p:txBody>
      </p:sp>
      <p:pic>
        <p:nvPicPr>
          <p:cNvPr id="9" name="Picture 8">
            <a:extLst>
              <a:ext uri="{FF2B5EF4-FFF2-40B4-BE49-F238E27FC236}">
                <a16:creationId xmlns:a16="http://schemas.microsoft.com/office/drawing/2014/main" id="{C6E1B10A-40DD-A846-BEEF-92B4BA2A0C1D}"/>
              </a:ext>
            </a:extLst>
          </p:cNvPr>
          <p:cNvPicPr>
            <a:picLocks noChangeAspect="1"/>
          </p:cNvPicPr>
          <p:nvPr/>
        </p:nvPicPr>
        <p:blipFill>
          <a:blip r:embed="rId3"/>
          <a:stretch>
            <a:fillRect/>
          </a:stretch>
        </p:blipFill>
        <p:spPr>
          <a:xfrm>
            <a:off x="6278025" y="1280160"/>
            <a:ext cx="1978913" cy="3254333"/>
          </a:xfrm>
          <a:prstGeom prst="rect">
            <a:avLst/>
          </a:prstGeom>
        </p:spPr>
      </p:pic>
      <p:pic>
        <p:nvPicPr>
          <p:cNvPr id="10" name="Picture 9">
            <a:extLst>
              <a:ext uri="{FF2B5EF4-FFF2-40B4-BE49-F238E27FC236}">
                <a16:creationId xmlns:a16="http://schemas.microsoft.com/office/drawing/2014/main" id="{26739D2C-8CBB-9B4C-B79F-960E43273214}"/>
              </a:ext>
            </a:extLst>
          </p:cNvPr>
          <p:cNvPicPr>
            <a:picLocks noChangeAspect="1"/>
          </p:cNvPicPr>
          <p:nvPr/>
        </p:nvPicPr>
        <p:blipFill>
          <a:blip r:embed="rId4"/>
          <a:stretch>
            <a:fillRect/>
          </a:stretch>
        </p:blipFill>
        <p:spPr>
          <a:xfrm>
            <a:off x="6574062" y="3727055"/>
            <a:ext cx="1386840" cy="296067"/>
          </a:xfrm>
          <a:prstGeom prst="rect">
            <a:avLst/>
          </a:prstGeom>
        </p:spPr>
      </p:pic>
      <p:pic>
        <p:nvPicPr>
          <p:cNvPr id="8" name="Picture 7">
            <a:extLst>
              <a:ext uri="{FF2B5EF4-FFF2-40B4-BE49-F238E27FC236}">
                <a16:creationId xmlns:a16="http://schemas.microsoft.com/office/drawing/2014/main" id="{2C230D3B-2A48-FF41-919C-03AF793D222B}"/>
              </a:ext>
            </a:extLst>
          </p:cNvPr>
          <p:cNvPicPr>
            <a:picLocks noChangeAspect="1"/>
          </p:cNvPicPr>
          <p:nvPr/>
        </p:nvPicPr>
        <p:blipFill>
          <a:blip r:embed="rId4">
            <a:lum bright="20000"/>
          </a:blip>
          <a:stretch>
            <a:fillRect/>
          </a:stretch>
        </p:blipFill>
        <p:spPr>
          <a:xfrm>
            <a:off x="6574062" y="3727055"/>
            <a:ext cx="1386840" cy="296067"/>
          </a:xfrm>
          <a:prstGeom prst="rect">
            <a:avLst/>
          </a:prstGeom>
        </p:spPr>
      </p:pic>
    </p:spTree>
    <p:extLst>
      <p:ext uri="{BB962C8B-B14F-4D97-AF65-F5344CB8AC3E}">
        <p14:creationId xmlns:p14="http://schemas.microsoft.com/office/powerpoint/2010/main" val="4214027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xEl>
                                              <p:pRg st="2" end="2"/>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1">
                                            <p:txEl>
                                              <p:pRg st="3" end="3"/>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1">
                                            <p:txEl>
                                              <p:pRg st="7" end="7"/>
                                            </p:txEl>
                                          </p:spTgt>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1">
                                            <p:txEl>
                                              <p:pRg st="8" end="8"/>
                                            </p:txEl>
                                          </p:spTgt>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1">
                                            <p:txEl>
                                              <p:pRg st="9" end="9"/>
                                            </p:txEl>
                                          </p:spTgt>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1">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bldLvl="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17973D1-051B-C146-90F0-2E63E018A890}"/>
              </a:ext>
            </a:extLst>
          </p:cNvPr>
          <p:cNvSpPr>
            <a:spLocks noGrp="1"/>
          </p:cNvSpPr>
          <p:nvPr>
            <p:ph idx="1"/>
          </p:nvPr>
        </p:nvSpPr>
        <p:spPr>
          <a:xfrm>
            <a:off x="628650" y="1288257"/>
            <a:ext cx="3943350" cy="3344467"/>
          </a:xfrm>
        </p:spPr>
        <p:txBody>
          <a:bodyPr>
            <a:normAutofit/>
          </a:bodyPr>
          <a:lstStyle/>
          <a:p>
            <a:endParaRPr lang="en-US" altLang="zh-CN" dirty="0"/>
          </a:p>
          <a:p>
            <a:endParaRPr lang="en-US" altLang="zh-CN" dirty="0"/>
          </a:p>
          <a:p>
            <a:r>
              <a:rPr lang="en-US" altLang="zh-CN" dirty="0"/>
              <a:t>Retaining</a:t>
            </a:r>
            <a:r>
              <a:rPr lang="zh-CN" altLang="en-US" dirty="0"/>
              <a:t> </a:t>
            </a:r>
            <a:r>
              <a:rPr lang="en-US" altLang="zh-CN" dirty="0"/>
              <a:t>useful</a:t>
            </a:r>
            <a:r>
              <a:rPr lang="zh-CN" altLang="en-US" dirty="0"/>
              <a:t> </a:t>
            </a:r>
            <a:r>
              <a:rPr lang="en-US" altLang="zh-CN" dirty="0"/>
              <a:t>files</a:t>
            </a:r>
          </a:p>
          <a:p>
            <a:endParaRPr lang="en-US" altLang="zh-CN" dirty="0"/>
          </a:p>
          <a:p>
            <a:r>
              <a:rPr lang="en-US" altLang="zh-CN" dirty="0"/>
              <a:t>Purging</a:t>
            </a:r>
            <a:r>
              <a:rPr lang="zh-CN" altLang="en-US" dirty="0"/>
              <a:t> </a:t>
            </a:r>
            <a:r>
              <a:rPr lang="en-US" altLang="zh-CN" dirty="0"/>
              <a:t>unimportant</a:t>
            </a:r>
            <a:r>
              <a:rPr lang="zh-CN" altLang="en-US" dirty="0"/>
              <a:t> </a:t>
            </a:r>
            <a:r>
              <a:rPr lang="en-US" altLang="zh-CN" dirty="0"/>
              <a:t>files</a:t>
            </a:r>
          </a:p>
          <a:p>
            <a:endParaRPr lang="en-US" altLang="zh-CN" dirty="0"/>
          </a:p>
          <a:p>
            <a:r>
              <a:rPr lang="en-US" altLang="zh-CN" dirty="0"/>
              <a:t>To</a:t>
            </a:r>
            <a:r>
              <a:rPr lang="zh-CN" altLang="en-US" dirty="0"/>
              <a:t> </a:t>
            </a:r>
            <a:r>
              <a:rPr lang="en-US" altLang="zh-CN" dirty="0"/>
              <a:t>improve</a:t>
            </a:r>
            <a:r>
              <a:rPr lang="zh-CN" altLang="en-US" dirty="0"/>
              <a:t> </a:t>
            </a:r>
            <a:r>
              <a:rPr lang="en-US" altLang="zh-CN" dirty="0"/>
              <a:t>the</a:t>
            </a:r>
            <a:r>
              <a:rPr lang="zh-CN" altLang="en-US" dirty="0"/>
              <a:t> </a:t>
            </a:r>
            <a:r>
              <a:rPr lang="en-US" altLang="zh-CN" dirty="0"/>
              <a:t>storage</a:t>
            </a:r>
            <a:r>
              <a:rPr lang="zh-CN" altLang="en-US" dirty="0"/>
              <a:t> </a:t>
            </a:r>
            <a:r>
              <a:rPr lang="en-US" altLang="zh-CN" dirty="0"/>
              <a:t>space</a:t>
            </a:r>
            <a:r>
              <a:rPr lang="zh-CN" altLang="en-US" dirty="0"/>
              <a:t> </a:t>
            </a:r>
            <a:r>
              <a:rPr lang="en-US" altLang="zh-CN" dirty="0"/>
              <a:t>utilization</a:t>
            </a:r>
            <a:endParaRPr lang="en-US" dirty="0"/>
          </a:p>
        </p:txBody>
      </p:sp>
      <p:sp>
        <p:nvSpPr>
          <p:cNvPr id="3" name="Title 2">
            <a:extLst>
              <a:ext uri="{FF2B5EF4-FFF2-40B4-BE49-F238E27FC236}">
                <a16:creationId xmlns:a16="http://schemas.microsoft.com/office/drawing/2014/main" id="{A3C1768B-B86C-0645-8B36-5BF0D28AC1C0}"/>
              </a:ext>
            </a:extLst>
          </p:cNvPr>
          <p:cNvSpPr>
            <a:spLocks noGrp="1"/>
          </p:cNvSpPr>
          <p:nvPr>
            <p:ph type="title"/>
          </p:nvPr>
        </p:nvSpPr>
        <p:spPr>
          <a:xfrm>
            <a:off x="628650" y="722710"/>
            <a:ext cx="7886700" cy="565547"/>
          </a:xfrm>
        </p:spPr>
        <p:txBody>
          <a:bodyPr>
            <a:normAutofit/>
          </a:bodyPr>
          <a:lstStyle/>
          <a:p>
            <a:r>
              <a:rPr lang="en-US" dirty="0"/>
              <a:t>Data Retention</a:t>
            </a:r>
          </a:p>
        </p:txBody>
      </p:sp>
      <p:grpSp>
        <p:nvGrpSpPr>
          <p:cNvPr id="6" name="Group 5">
            <a:extLst>
              <a:ext uri="{FF2B5EF4-FFF2-40B4-BE49-F238E27FC236}">
                <a16:creationId xmlns:a16="http://schemas.microsoft.com/office/drawing/2014/main" id="{0187AEB9-55A0-E74B-94EE-F8BFCCB51655}"/>
              </a:ext>
            </a:extLst>
          </p:cNvPr>
          <p:cNvGrpSpPr/>
          <p:nvPr/>
        </p:nvGrpSpPr>
        <p:grpSpPr>
          <a:xfrm>
            <a:off x="4072596" y="722709"/>
            <a:ext cx="4986997" cy="4172847"/>
            <a:chOff x="4072596" y="722709"/>
            <a:chExt cx="4986997" cy="4172847"/>
          </a:xfrm>
        </p:grpSpPr>
        <p:graphicFrame>
          <p:nvGraphicFramePr>
            <p:cNvPr id="5" name="Diagram 4">
              <a:extLst>
                <a:ext uri="{FF2B5EF4-FFF2-40B4-BE49-F238E27FC236}">
                  <a16:creationId xmlns:a16="http://schemas.microsoft.com/office/drawing/2014/main" id="{EA6585BE-8CD2-354C-A5E6-76DF736E01B1}"/>
                </a:ext>
              </a:extLst>
            </p:cNvPr>
            <p:cNvGraphicFramePr/>
            <p:nvPr>
              <p:extLst>
                <p:ext uri="{D42A27DB-BD31-4B8C-83A1-F6EECF244321}">
                  <p14:modId xmlns:p14="http://schemas.microsoft.com/office/powerpoint/2010/main" val="3336342876"/>
                </p:ext>
              </p:extLst>
            </p:nvPr>
          </p:nvGraphicFramePr>
          <p:xfrm>
            <a:off x="4072596" y="722709"/>
            <a:ext cx="4986997" cy="41728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AB85DB19-E18F-0547-82D2-1A5778514CF1}"/>
                </a:ext>
              </a:extLst>
            </p:cNvPr>
            <p:cNvPicPr>
              <a:picLocks noChangeAspect="1"/>
            </p:cNvPicPr>
            <p:nvPr/>
          </p:nvPicPr>
          <p:blipFill>
            <a:blip r:embed="rId8"/>
            <a:stretch>
              <a:fillRect/>
            </a:stretch>
          </p:blipFill>
          <p:spPr>
            <a:xfrm>
              <a:off x="5272065" y="2262058"/>
              <a:ext cx="2434393" cy="1215171"/>
            </a:xfrm>
            <a:prstGeom prst="rect">
              <a:avLst/>
            </a:prstGeom>
          </p:spPr>
        </p:pic>
      </p:grpSp>
    </p:spTree>
    <p:extLst>
      <p:ext uri="{BB962C8B-B14F-4D97-AF65-F5344CB8AC3E}">
        <p14:creationId xmlns:p14="http://schemas.microsoft.com/office/powerpoint/2010/main" val="2120599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dissolv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dissolve">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dissolve">
                                      <p:cBhvr>
                                        <p:cTn id="2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C1768B-B86C-0645-8B36-5BF0D28AC1C0}"/>
              </a:ext>
            </a:extLst>
          </p:cNvPr>
          <p:cNvSpPr>
            <a:spLocks noGrp="1"/>
          </p:cNvSpPr>
          <p:nvPr>
            <p:ph type="title"/>
          </p:nvPr>
        </p:nvSpPr>
        <p:spPr>
          <a:xfrm>
            <a:off x="628650" y="722710"/>
            <a:ext cx="7886700" cy="565547"/>
          </a:xfrm>
        </p:spPr>
        <p:txBody>
          <a:bodyPr>
            <a:normAutofit/>
          </a:bodyPr>
          <a:lstStyle/>
          <a:p>
            <a:r>
              <a:rPr lang="en-US" altLang="zh-CN" dirty="0"/>
              <a:t>Existing</a:t>
            </a:r>
            <a:r>
              <a:rPr lang="zh-CN" altLang="en-US" dirty="0"/>
              <a:t> </a:t>
            </a:r>
            <a:r>
              <a:rPr lang="en-US" altLang="zh-CN" dirty="0"/>
              <a:t>Data</a:t>
            </a:r>
            <a:r>
              <a:rPr lang="zh-CN" altLang="en-US" dirty="0"/>
              <a:t> </a:t>
            </a:r>
            <a:r>
              <a:rPr lang="en-US" altLang="zh-CN" dirty="0"/>
              <a:t>Retention</a:t>
            </a:r>
            <a:r>
              <a:rPr lang="zh-CN" altLang="en-US" dirty="0"/>
              <a:t> </a:t>
            </a:r>
            <a:r>
              <a:rPr lang="en-US" altLang="zh-CN" dirty="0"/>
              <a:t>Solutions</a:t>
            </a:r>
            <a:endParaRPr lang="en-US" dirty="0"/>
          </a:p>
        </p:txBody>
      </p:sp>
      <p:sp>
        <p:nvSpPr>
          <p:cNvPr id="8" name="Content Placeholder 2">
            <a:extLst>
              <a:ext uri="{FF2B5EF4-FFF2-40B4-BE49-F238E27FC236}">
                <a16:creationId xmlns:a16="http://schemas.microsoft.com/office/drawing/2014/main" id="{DBAA5E83-4FE4-EE45-A7C5-334C13F4891C}"/>
              </a:ext>
            </a:extLst>
          </p:cNvPr>
          <p:cNvSpPr txBox="1">
            <a:spLocks/>
          </p:cNvSpPr>
          <p:nvPr/>
        </p:nvSpPr>
        <p:spPr>
          <a:xfrm>
            <a:off x="491506" y="1491892"/>
            <a:ext cx="3517786" cy="3344467"/>
          </a:xfrm>
          <a:prstGeom prst="rect">
            <a:avLst/>
          </a:prstGeom>
        </p:spPr>
        <p:txBody>
          <a:bodyPr vert="horz" lIns="91440" tIns="45720" rIns="91440" bIns="45720" rtlCol="0">
            <a:normAutofit fontScale="92500"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1650" kern="1200" baseline="0">
                <a:solidFill>
                  <a:srgbClr val="2E3448"/>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baseline="0">
                <a:solidFill>
                  <a:srgbClr val="2E3448"/>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baseline="0">
                <a:solidFill>
                  <a:srgbClr val="2E3448"/>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rgbClr val="2E3448"/>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rgbClr val="2E3448"/>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ltLang="zh-CN" dirty="0"/>
              <a:t>Fixed</a:t>
            </a:r>
            <a:r>
              <a:rPr lang="zh-CN" altLang="en-US" dirty="0"/>
              <a:t> </a:t>
            </a:r>
            <a:r>
              <a:rPr lang="en-US" altLang="zh-CN" dirty="0"/>
              <a:t>Lifetime</a:t>
            </a:r>
            <a:r>
              <a:rPr lang="zh-CN" altLang="en-US" dirty="0"/>
              <a:t> </a:t>
            </a:r>
            <a:r>
              <a:rPr lang="en-US" altLang="zh-CN" dirty="0"/>
              <a:t>(FLT)</a:t>
            </a:r>
          </a:p>
          <a:p>
            <a:pPr lvl="1"/>
            <a:endParaRPr lang="en-US" altLang="zh-CN" dirty="0"/>
          </a:p>
          <a:p>
            <a:pPr lvl="1"/>
            <a:r>
              <a:rPr lang="en-US" altLang="zh-CN" dirty="0"/>
              <a:t>Merits:</a:t>
            </a:r>
          </a:p>
          <a:p>
            <a:pPr lvl="2"/>
            <a:r>
              <a:rPr lang="en-US" altLang="zh-CN" dirty="0"/>
              <a:t>Most</a:t>
            </a:r>
            <a:r>
              <a:rPr lang="zh-CN" altLang="en-US" dirty="0"/>
              <a:t> </a:t>
            </a:r>
            <a:r>
              <a:rPr lang="en-US" altLang="zh-CN" dirty="0"/>
              <a:t>widely</a:t>
            </a:r>
            <a:r>
              <a:rPr lang="zh-CN" altLang="en-US" dirty="0"/>
              <a:t> </a:t>
            </a:r>
            <a:r>
              <a:rPr lang="en-US" altLang="zh-CN" dirty="0"/>
              <a:t>used</a:t>
            </a:r>
          </a:p>
          <a:p>
            <a:pPr lvl="1"/>
            <a:endParaRPr lang="en-US" altLang="zh-CN" dirty="0"/>
          </a:p>
          <a:p>
            <a:pPr lvl="2"/>
            <a:r>
              <a:rPr lang="en-US" altLang="zh-CN" dirty="0"/>
              <a:t>Based</a:t>
            </a:r>
            <a:r>
              <a:rPr lang="zh-CN" altLang="en-US" dirty="0"/>
              <a:t> </a:t>
            </a:r>
            <a:r>
              <a:rPr lang="en-US" altLang="zh-CN" dirty="0"/>
              <a:t>on</a:t>
            </a:r>
            <a:r>
              <a:rPr lang="zh-CN" altLang="en-US" dirty="0"/>
              <a:t> </a:t>
            </a:r>
            <a:r>
              <a:rPr lang="en-US" altLang="zh-CN" dirty="0"/>
              <a:t>temporal</a:t>
            </a:r>
            <a:r>
              <a:rPr lang="zh-CN" altLang="en-US" dirty="0"/>
              <a:t> </a:t>
            </a:r>
            <a:r>
              <a:rPr lang="en-US" altLang="zh-CN" dirty="0"/>
              <a:t>locality</a:t>
            </a:r>
            <a:r>
              <a:rPr lang="zh-CN" altLang="en-US" dirty="0"/>
              <a:t> </a:t>
            </a:r>
            <a:r>
              <a:rPr lang="en-US" altLang="zh-CN" dirty="0"/>
              <a:t>theory</a:t>
            </a:r>
          </a:p>
          <a:p>
            <a:pPr lvl="1"/>
            <a:endParaRPr lang="en-US" altLang="zh-CN" dirty="0"/>
          </a:p>
          <a:p>
            <a:pPr lvl="2"/>
            <a:r>
              <a:rPr lang="en-US" altLang="zh-CN" dirty="0"/>
              <a:t>Easy</a:t>
            </a:r>
            <a:r>
              <a:rPr lang="zh-CN" altLang="en-US" dirty="0"/>
              <a:t> </a:t>
            </a:r>
            <a:r>
              <a:rPr lang="en-US" altLang="zh-CN" dirty="0"/>
              <a:t>to</a:t>
            </a:r>
            <a:r>
              <a:rPr lang="zh-CN" altLang="en-US" dirty="0"/>
              <a:t> </a:t>
            </a:r>
            <a:r>
              <a:rPr lang="en-US" altLang="zh-CN" dirty="0"/>
              <a:t>implement</a:t>
            </a:r>
          </a:p>
          <a:p>
            <a:pPr lvl="2"/>
            <a:endParaRPr lang="en-US" altLang="zh-CN" dirty="0"/>
          </a:p>
          <a:p>
            <a:pPr lvl="1"/>
            <a:r>
              <a:rPr lang="en-US" altLang="zh-CN" dirty="0"/>
              <a:t>Drawback: </a:t>
            </a:r>
          </a:p>
          <a:p>
            <a:pPr lvl="2"/>
            <a:endParaRPr lang="en-US" altLang="zh-CN" dirty="0"/>
          </a:p>
          <a:p>
            <a:pPr lvl="2"/>
            <a:r>
              <a:rPr lang="en-US" altLang="zh-CN" dirty="0"/>
              <a:t>Fixed</a:t>
            </a:r>
            <a:r>
              <a:rPr lang="zh-CN" altLang="en-US" dirty="0"/>
              <a:t> </a:t>
            </a:r>
            <a:r>
              <a:rPr lang="en-US" altLang="zh-CN" dirty="0"/>
              <a:t>file</a:t>
            </a:r>
            <a:r>
              <a:rPr lang="zh-CN" altLang="en-US" dirty="0"/>
              <a:t> </a:t>
            </a:r>
            <a:r>
              <a:rPr lang="en-US" altLang="zh-CN" dirty="0"/>
              <a:t>lifetime</a:t>
            </a:r>
            <a:r>
              <a:rPr lang="zh-CN" altLang="en-US" dirty="0"/>
              <a:t> </a:t>
            </a:r>
            <a:r>
              <a:rPr lang="en-US" altLang="zh-CN" dirty="0"/>
              <a:t>definition</a:t>
            </a:r>
          </a:p>
          <a:p>
            <a:pPr lvl="2"/>
            <a:endParaRPr lang="en-US" altLang="zh-CN" dirty="0"/>
          </a:p>
          <a:p>
            <a:pPr lvl="2"/>
            <a:r>
              <a:rPr lang="en-US" altLang="zh-CN" dirty="0"/>
              <a:t>Only</a:t>
            </a:r>
            <a:r>
              <a:rPr lang="zh-CN" altLang="en-US" dirty="0"/>
              <a:t> </a:t>
            </a:r>
            <a:r>
              <a:rPr lang="en-US" altLang="zh-CN" dirty="0"/>
              <a:t>temporal</a:t>
            </a:r>
            <a:r>
              <a:rPr lang="zh-CN" altLang="en-US" dirty="0"/>
              <a:t> </a:t>
            </a:r>
            <a:r>
              <a:rPr lang="en-US" altLang="zh-CN" dirty="0"/>
              <a:t>properties</a:t>
            </a:r>
            <a:r>
              <a:rPr lang="zh-CN" altLang="en-US" dirty="0"/>
              <a:t> </a:t>
            </a:r>
            <a:r>
              <a:rPr lang="en-US" altLang="zh-CN" dirty="0"/>
              <a:t>of</a:t>
            </a:r>
            <a:r>
              <a:rPr lang="zh-CN" altLang="en-US" dirty="0"/>
              <a:t> </a:t>
            </a:r>
            <a:r>
              <a:rPr lang="en-US" altLang="zh-CN" dirty="0"/>
              <a:t>files</a:t>
            </a:r>
            <a:r>
              <a:rPr lang="zh-CN" altLang="en-US" dirty="0"/>
              <a:t> </a:t>
            </a:r>
            <a:r>
              <a:rPr lang="en-US" altLang="zh-CN" dirty="0"/>
              <a:t>are</a:t>
            </a:r>
            <a:r>
              <a:rPr lang="zh-CN" altLang="en-US" dirty="0"/>
              <a:t> </a:t>
            </a:r>
            <a:r>
              <a:rPr lang="en-US" altLang="zh-CN" dirty="0"/>
              <a:t>considered</a:t>
            </a:r>
          </a:p>
          <a:p>
            <a:pPr lvl="2"/>
            <a:endParaRPr lang="en-US" altLang="zh-CN" b="1" dirty="0"/>
          </a:p>
          <a:p>
            <a:pPr marL="342900" lvl="1" indent="0">
              <a:buNone/>
            </a:pPr>
            <a:endParaRPr lang="en-US" altLang="zh-CN" dirty="0"/>
          </a:p>
          <a:p>
            <a:pPr lvl="1"/>
            <a:endParaRPr lang="en-US" dirty="0"/>
          </a:p>
        </p:txBody>
      </p:sp>
      <p:pic>
        <p:nvPicPr>
          <p:cNvPr id="6" name="Content Placeholder 4">
            <a:extLst>
              <a:ext uri="{FF2B5EF4-FFF2-40B4-BE49-F238E27FC236}">
                <a16:creationId xmlns:a16="http://schemas.microsoft.com/office/drawing/2014/main" id="{C0814E14-F5AA-9741-9135-23C790A0DB2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309175" y="1491892"/>
            <a:ext cx="4561352" cy="1824540"/>
          </a:xfrm>
          <a:prstGeom prst="rect">
            <a:avLst/>
          </a:prstGeom>
        </p:spPr>
      </p:pic>
    </p:spTree>
    <p:extLst>
      <p:ext uri="{BB962C8B-B14F-4D97-AF65-F5344CB8AC3E}">
        <p14:creationId xmlns:p14="http://schemas.microsoft.com/office/powerpoint/2010/main" val="1353393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9" presetClass="entr" presetSubtype="0" fill="hold"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F0FF87A-821C-8B41-87A6-EA2A2501D1ED}"/>
              </a:ext>
            </a:extLst>
          </p:cNvPr>
          <p:cNvPicPr>
            <a:picLocks noChangeAspect="1"/>
          </p:cNvPicPr>
          <p:nvPr/>
        </p:nvPicPr>
        <p:blipFill>
          <a:blip r:embed="rId3"/>
          <a:stretch>
            <a:fillRect/>
          </a:stretch>
        </p:blipFill>
        <p:spPr>
          <a:xfrm>
            <a:off x="4758302" y="1005483"/>
            <a:ext cx="3866677" cy="1362989"/>
          </a:xfrm>
          <a:prstGeom prst="rect">
            <a:avLst/>
          </a:prstGeom>
        </p:spPr>
      </p:pic>
      <p:sp>
        <p:nvSpPr>
          <p:cNvPr id="3" name="Title 2">
            <a:extLst>
              <a:ext uri="{FF2B5EF4-FFF2-40B4-BE49-F238E27FC236}">
                <a16:creationId xmlns:a16="http://schemas.microsoft.com/office/drawing/2014/main" id="{A3C1768B-B86C-0645-8B36-5BF0D28AC1C0}"/>
              </a:ext>
            </a:extLst>
          </p:cNvPr>
          <p:cNvSpPr>
            <a:spLocks noGrp="1"/>
          </p:cNvSpPr>
          <p:nvPr>
            <p:ph type="title"/>
          </p:nvPr>
        </p:nvSpPr>
        <p:spPr>
          <a:xfrm>
            <a:off x="628650" y="722710"/>
            <a:ext cx="7886700" cy="565547"/>
          </a:xfrm>
        </p:spPr>
        <p:txBody>
          <a:bodyPr>
            <a:normAutofit/>
          </a:bodyPr>
          <a:lstStyle/>
          <a:p>
            <a:r>
              <a:rPr lang="en-US" altLang="zh-CN" dirty="0"/>
              <a:t>Fixed</a:t>
            </a:r>
            <a:r>
              <a:rPr lang="zh-CN" altLang="en-US" dirty="0"/>
              <a:t> </a:t>
            </a:r>
            <a:r>
              <a:rPr lang="en-US" altLang="zh-CN" dirty="0"/>
              <a:t>Lifetime</a:t>
            </a:r>
            <a:r>
              <a:rPr lang="zh-CN" altLang="en-US" dirty="0"/>
              <a:t> </a:t>
            </a:r>
            <a:r>
              <a:rPr lang="en-US" altLang="zh-CN" dirty="0"/>
              <a:t>(FLT)</a:t>
            </a:r>
            <a:endParaRPr lang="en-US" dirty="0"/>
          </a:p>
        </p:txBody>
      </p:sp>
      <p:sp>
        <p:nvSpPr>
          <p:cNvPr id="6" name="Content Placeholder 2">
            <a:extLst>
              <a:ext uri="{FF2B5EF4-FFF2-40B4-BE49-F238E27FC236}">
                <a16:creationId xmlns:a16="http://schemas.microsoft.com/office/drawing/2014/main" id="{5AF58AAB-250B-3C48-8142-5FA471E04591}"/>
              </a:ext>
            </a:extLst>
          </p:cNvPr>
          <p:cNvSpPr>
            <a:spLocks noGrp="1"/>
          </p:cNvSpPr>
          <p:nvPr>
            <p:ph sz="half" idx="1"/>
          </p:nvPr>
        </p:nvSpPr>
        <p:spPr>
          <a:xfrm>
            <a:off x="525991" y="1480087"/>
            <a:ext cx="3733800" cy="3056744"/>
          </a:xfrm>
        </p:spPr>
        <p:txBody>
          <a:bodyPr>
            <a:normAutofit/>
          </a:bodyPr>
          <a:lstStyle/>
          <a:p>
            <a:r>
              <a:rPr lang="en-US" altLang="zh-CN" dirty="0"/>
              <a:t>Fixed</a:t>
            </a:r>
            <a:r>
              <a:rPr lang="zh-CN" altLang="en-US" dirty="0"/>
              <a:t> </a:t>
            </a:r>
            <a:r>
              <a:rPr lang="en-US" altLang="zh-CN" dirty="0"/>
              <a:t>file</a:t>
            </a:r>
            <a:r>
              <a:rPr lang="zh-CN" altLang="en-US" dirty="0"/>
              <a:t> </a:t>
            </a:r>
            <a:r>
              <a:rPr lang="en-US" altLang="zh-CN" dirty="0"/>
              <a:t>lifetime</a:t>
            </a:r>
            <a:r>
              <a:rPr lang="zh-CN" altLang="en-US" dirty="0"/>
              <a:t> </a:t>
            </a:r>
            <a:r>
              <a:rPr lang="en-US" altLang="zh-CN" dirty="0"/>
              <a:t>vs.</a:t>
            </a:r>
            <a:r>
              <a:rPr lang="zh-CN" altLang="en-US" dirty="0"/>
              <a:t> </a:t>
            </a:r>
            <a:r>
              <a:rPr lang="en-US" altLang="zh-CN" dirty="0"/>
              <a:t>Dynamic</a:t>
            </a:r>
            <a:r>
              <a:rPr lang="zh-CN" altLang="en-US" dirty="0"/>
              <a:t> </a:t>
            </a:r>
            <a:r>
              <a:rPr lang="en-US" altLang="zh-CN" dirty="0"/>
              <a:t>user</a:t>
            </a:r>
            <a:r>
              <a:rPr lang="zh-CN" altLang="en-US" dirty="0"/>
              <a:t> </a:t>
            </a:r>
            <a:r>
              <a:rPr lang="en-US" altLang="zh-CN" dirty="0"/>
              <a:t>file</a:t>
            </a:r>
            <a:r>
              <a:rPr lang="zh-CN" altLang="en-US" dirty="0"/>
              <a:t> </a:t>
            </a:r>
            <a:r>
              <a:rPr lang="en-US" altLang="zh-CN" dirty="0"/>
              <a:t>access</a:t>
            </a:r>
          </a:p>
          <a:p>
            <a:pPr lvl="1"/>
            <a:endParaRPr lang="en-US" altLang="zh-CN" dirty="0"/>
          </a:p>
          <a:p>
            <a:pPr lvl="1"/>
            <a:r>
              <a:rPr lang="en-US" altLang="zh-CN" dirty="0"/>
              <a:t>A</a:t>
            </a:r>
            <a:r>
              <a:rPr lang="zh-CN" altLang="en-US" dirty="0"/>
              <a:t> </a:t>
            </a:r>
            <a:r>
              <a:rPr lang="en-US" altLang="zh-CN" dirty="0"/>
              <a:t>long</a:t>
            </a:r>
            <a:r>
              <a:rPr lang="zh-CN" altLang="en-US" dirty="0"/>
              <a:t> </a:t>
            </a:r>
            <a:r>
              <a:rPr lang="en-US" altLang="zh-CN" dirty="0"/>
              <a:t>experiment</a:t>
            </a:r>
            <a:r>
              <a:rPr lang="zh-CN" altLang="en-US" dirty="0"/>
              <a:t> </a:t>
            </a:r>
            <a:r>
              <a:rPr lang="en-US" altLang="zh-CN" dirty="0"/>
              <a:t>that</a:t>
            </a:r>
            <a:r>
              <a:rPr lang="zh-CN" altLang="en-US" dirty="0"/>
              <a:t> </a:t>
            </a:r>
            <a:r>
              <a:rPr lang="en-US" altLang="zh-CN" dirty="0"/>
              <a:t>lasts</a:t>
            </a:r>
            <a:r>
              <a:rPr lang="zh-CN" altLang="en-US" dirty="0"/>
              <a:t> </a:t>
            </a:r>
            <a:r>
              <a:rPr lang="en-US" altLang="zh-CN" dirty="0"/>
              <a:t>for</a:t>
            </a:r>
            <a:r>
              <a:rPr lang="zh-CN" altLang="en-US" dirty="0"/>
              <a:t> </a:t>
            </a:r>
            <a:r>
              <a:rPr lang="en-US" altLang="zh-CN" dirty="0"/>
              <a:t>months.</a:t>
            </a:r>
          </a:p>
          <a:p>
            <a:pPr lvl="2"/>
            <a:r>
              <a:rPr lang="en-US" altLang="zh-CN" dirty="0"/>
              <a:t>Some</a:t>
            </a:r>
            <a:r>
              <a:rPr lang="zh-CN" altLang="en-US" dirty="0"/>
              <a:t> </a:t>
            </a:r>
            <a:r>
              <a:rPr lang="en-US" altLang="zh-CN" dirty="0"/>
              <a:t>files</a:t>
            </a:r>
            <a:r>
              <a:rPr lang="zh-CN" altLang="en-US" dirty="0"/>
              <a:t> </a:t>
            </a:r>
            <a:r>
              <a:rPr lang="en-US" altLang="zh-CN" dirty="0"/>
              <a:t>may not be found when it is close to the end.</a:t>
            </a:r>
          </a:p>
          <a:p>
            <a:pPr lvl="1"/>
            <a:endParaRPr lang="en-US" altLang="zh-CN" dirty="0"/>
          </a:p>
          <a:p>
            <a:pPr lvl="1"/>
            <a:r>
              <a:rPr lang="en-US" altLang="zh-CN" dirty="0"/>
              <a:t>Users</a:t>
            </a:r>
            <a:r>
              <a:rPr lang="zh-CN" altLang="en-US" dirty="0"/>
              <a:t> </a:t>
            </a:r>
            <a:r>
              <a:rPr lang="en-US" altLang="zh-CN" dirty="0"/>
              <a:t>take care of time-consuming governance/logistic</a:t>
            </a:r>
            <a:r>
              <a:rPr lang="zh-CN" altLang="en-US" dirty="0"/>
              <a:t> </a:t>
            </a:r>
            <a:r>
              <a:rPr lang="en-US" altLang="zh-CN" dirty="0"/>
              <a:t>activities</a:t>
            </a:r>
          </a:p>
          <a:p>
            <a:pPr lvl="2"/>
            <a:r>
              <a:rPr lang="en-US" altLang="zh-CN" dirty="0"/>
              <a:t>Files</a:t>
            </a:r>
            <a:r>
              <a:rPr lang="zh-CN" altLang="en-US" dirty="0"/>
              <a:t> </a:t>
            </a:r>
            <a:r>
              <a:rPr lang="en-US" altLang="zh-CN" dirty="0"/>
              <a:t>may</a:t>
            </a:r>
            <a:r>
              <a:rPr lang="zh-CN" altLang="en-US" dirty="0"/>
              <a:t> </a:t>
            </a:r>
            <a:r>
              <a:rPr lang="en-US" altLang="zh-CN" dirty="0"/>
              <a:t>be</a:t>
            </a:r>
            <a:r>
              <a:rPr lang="zh-CN" altLang="en-US" dirty="0"/>
              <a:t> </a:t>
            </a:r>
            <a:r>
              <a:rPr lang="en-US" altLang="zh-CN" dirty="0"/>
              <a:t>purged</a:t>
            </a:r>
            <a:r>
              <a:rPr lang="zh-CN" altLang="en-US" dirty="0"/>
              <a:t> </a:t>
            </a:r>
            <a:r>
              <a:rPr lang="en-US" altLang="zh-CN" dirty="0"/>
              <a:t>before</a:t>
            </a:r>
            <a:r>
              <a:rPr lang="zh-CN" altLang="en-US" dirty="0"/>
              <a:t> </a:t>
            </a:r>
            <a:r>
              <a:rPr lang="en-US" altLang="zh-CN" dirty="0"/>
              <a:t>users</a:t>
            </a:r>
            <a:r>
              <a:rPr lang="zh-CN" altLang="en-US" dirty="0"/>
              <a:t> </a:t>
            </a:r>
            <a:r>
              <a:rPr lang="en-US" altLang="zh-CN" dirty="0"/>
              <a:t>get</a:t>
            </a:r>
            <a:r>
              <a:rPr lang="zh-CN" altLang="en-US" dirty="0"/>
              <a:t> </a:t>
            </a:r>
            <a:r>
              <a:rPr lang="en-US" altLang="zh-CN" dirty="0"/>
              <a:t>back.</a:t>
            </a:r>
            <a:endParaRPr lang="en-US" dirty="0"/>
          </a:p>
        </p:txBody>
      </p:sp>
      <p:pic>
        <p:nvPicPr>
          <p:cNvPr id="11" name="Content Placeholder 8">
            <a:extLst>
              <a:ext uri="{FF2B5EF4-FFF2-40B4-BE49-F238E27FC236}">
                <a16:creationId xmlns:a16="http://schemas.microsoft.com/office/drawing/2014/main" id="{AB477786-72C5-3445-8BAC-4038F88E035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701319" y="2502875"/>
            <a:ext cx="3814031" cy="1362989"/>
          </a:xfrm>
          <a:prstGeom prst="rect">
            <a:avLst/>
          </a:prstGeom>
        </p:spPr>
      </p:pic>
      <p:sp>
        <p:nvSpPr>
          <p:cNvPr id="12" name="TextBox 11">
            <a:extLst>
              <a:ext uri="{FF2B5EF4-FFF2-40B4-BE49-F238E27FC236}">
                <a16:creationId xmlns:a16="http://schemas.microsoft.com/office/drawing/2014/main" id="{E2107A43-D6ED-8B45-B6E4-A046F58EFD2F}"/>
              </a:ext>
            </a:extLst>
          </p:cNvPr>
          <p:cNvSpPr txBox="1"/>
          <p:nvPr/>
        </p:nvSpPr>
        <p:spPr>
          <a:xfrm>
            <a:off x="4701319" y="3968740"/>
            <a:ext cx="4231386" cy="646331"/>
          </a:xfrm>
          <a:prstGeom prst="rect">
            <a:avLst/>
          </a:prstGeom>
          <a:noFill/>
        </p:spPr>
        <p:txBody>
          <a:bodyPr wrap="square" rtlCol="0">
            <a:spAutoFit/>
          </a:bodyPr>
          <a:lstStyle/>
          <a:p>
            <a:pPr marL="171450" indent="-171450">
              <a:buFont typeface="Arial" panose="020B0604020202020204" pitchFamily="34" charset="0"/>
              <a:buChar char="•"/>
            </a:pPr>
            <a:r>
              <a:rPr lang="en-US" altLang="zh-CN" sz="1200" dirty="0"/>
              <a:t>File miss occurs every month of the year</a:t>
            </a:r>
          </a:p>
          <a:p>
            <a:pPr marL="171450" indent="-171450">
              <a:buFont typeface="Arial" panose="020B0604020202020204" pitchFamily="34" charset="0"/>
              <a:buChar char="•"/>
            </a:pPr>
            <a:r>
              <a:rPr lang="en-US" sz="1200" dirty="0"/>
              <a:t>There are 120 days when 1%-5% file miss occurs</a:t>
            </a:r>
          </a:p>
          <a:p>
            <a:pPr marL="171450" indent="-171450">
              <a:buFont typeface="Arial" panose="020B0604020202020204" pitchFamily="34" charset="0"/>
              <a:buChar char="•"/>
            </a:pPr>
            <a:r>
              <a:rPr lang="en-US" sz="1200" dirty="0"/>
              <a:t>There are 60 days when 5%-10% file miss occurs</a:t>
            </a:r>
          </a:p>
        </p:txBody>
      </p:sp>
      <p:sp>
        <p:nvSpPr>
          <p:cNvPr id="2" name="Oval 1">
            <a:extLst>
              <a:ext uri="{FF2B5EF4-FFF2-40B4-BE49-F238E27FC236}">
                <a16:creationId xmlns:a16="http://schemas.microsoft.com/office/drawing/2014/main" id="{8B00B957-A422-6A42-B31F-747D9C5D6561}"/>
              </a:ext>
            </a:extLst>
          </p:cNvPr>
          <p:cNvSpPr/>
          <p:nvPr/>
        </p:nvSpPr>
        <p:spPr>
          <a:xfrm>
            <a:off x="5620042" y="1848449"/>
            <a:ext cx="400929" cy="401992"/>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DC84A1B0-3B2F-7C40-8262-65AE8DE5779A}"/>
              </a:ext>
            </a:extLst>
          </p:cNvPr>
          <p:cNvSpPr/>
          <p:nvPr/>
        </p:nvSpPr>
        <p:spPr>
          <a:xfrm>
            <a:off x="6666767" y="1848449"/>
            <a:ext cx="400929" cy="401992"/>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34E47E9C-4E5D-094A-A762-40A9DAA9877D}"/>
              </a:ext>
            </a:extLst>
          </p:cNvPr>
          <p:cNvSpPr/>
          <p:nvPr/>
        </p:nvSpPr>
        <p:spPr>
          <a:xfrm>
            <a:off x="5551750" y="1315307"/>
            <a:ext cx="400929" cy="401992"/>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3689D192-2859-B243-8EBB-47896B302AA0}"/>
              </a:ext>
            </a:extLst>
          </p:cNvPr>
          <p:cNvSpPr/>
          <p:nvPr/>
        </p:nvSpPr>
        <p:spPr>
          <a:xfrm>
            <a:off x="7583511" y="1273944"/>
            <a:ext cx="400929" cy="40199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5036EB6B-5959-0549-948B-EA57B63A557E}"/>
              </a:ext>
            </a:extLst>
          </p:cNvPr>
          <p:cNvSpPr/>
          <p:nvPr/>
        </p:nvSpPr>
        <p:spPr>
          <a:xfrm>
            <a:off x="4702115" y="1315307"/>
            <a:ext cx="400929" cy="401992"/>
          </a:xfrm>
          <a:prstGeom prst="ellipse">
            <a:avLst/>
          </a:prstGeom>
          <a:noFill/>
          <a:ln w="190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8136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ssolv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strVal val="#ppt_w*0.70"/>
                                          </p:val>
                                        </p:tav>
                                        <p:tav tm="100000">
                                          <p:val>
                                            <p:strVal val="#ppt_w"/>
                                          </p:val>
                                        </p:tav>
                                      </p:tavLst>
                                    </p:anim>
                                    <p:anim calcmode="lin" valueType="num">
                                      <p:cBhvr>
                                        <p:cTn id="13" dur="500" fill="hold"/>
                                        <p:tgtEl>
                                          <p:spTgt spid="4"/>
                                        </p:tgtEl>
                                        <p:attrNameLst>
                                          <p:attrName>ppt_h</p:attrName>
                                        </p:attrNameLst>
                                      </p:cBhvr>
                                      <p:tavLst>
                                        <p:tav tm="0">
                                          <p:val>
                                            <p:strVal val="#ppt_h"/>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dissolv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dissolv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dissolve">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6">
                                            <p:txEl>
                                              <p:pRg st="2" end="2"/>
                                            </p:txEl>
                                          </p:spTgt>
                                        </p:tgtEl>
                                        <p:attrNameLst>
                                          <p:attrName>style.visibility</p:attrName>
                                        </p:attrNameLst>
                                      </p:cBhvr>
                                      <p:to>
                                        <p:strVal val="visible"/>
                                      </p:to>
                                    </p:set>
                                    <p:animEffect transition="in" filter="dissolve">
                                      <p:cBhvr>
                                        <p:cTn id="34" dur="500"/>
                                        <p:tgtEl>
                                          <p:spTgt spid="6">
                                            <p:txEl>
                                              <p:pRg st="2" end="2"/>
                                            </p:txEl>
                                          </p:spTgt>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6">
                                            <p:txEl>
                                              <p:pRg st="3" end="3"/>
                                            </p:txEl>
                                          </p:spTgt>
                                        </p:tgtEl>
                                        <p:attrNameLst>
                                          <p:attrName>style.visibility</p:attrName>
                                        </p:attrNameLst>
                                      </p:cBhvr>
                                      <p:to>
                                        <p:strVal val="visible"/>
                                      </p:to>
                                    </p:set>
                                    <p:animEffect transition="in" filter="dissolve">
                                      <p:cBhvr>
                                        <p:cTn id="37" dur="500"/>
                                        <p:tgtEl>
                                          <p:spTgt spid="6">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6">
                                            <p:txEl>
                                              <p:pRg st="5" end="5"/>
                                            </p:txEl>
                                          </p:spTgt>
                                        </p:tgtEl>
                                        <p:attrNameLst>
                                          <p:attrName>style.visibility</p:attrName>
                                        </p:attrNameLst>
                                      </p:cBhvr>
                                      <p:to>
                                        <p:strVal val="visible"/>
                                      </p:to>
                                    </p:set>
                                    <p:animEffect transition="in" filter="dissolve">
                                      <p:cBhvr>
                                        <p:cTn id="42" dur="500"/>
                                        <p:tgtEl>
                                          <p:spTgt spid="6">
                                            <p:txEl>
                                              <p:pRg st="5" end="5"/>
                                            </p:txEl>
                                          </p:spTgt>
                                        </p:tgtEl>
                                      </p:cBhvr>
                                    </p:animEffect>
                                  </p:childTnLst>
                                </p:cTn>
                              </p:par>
                              <p:par>
                                <p:cTn id="43" presetID="9" presetClass="entr" presetSubtype="0" fill="hold" grpId="0" nodeType="withEffect">
                                  <p:stCondLst>
                                    <p:cond delay="0"/>
                                  </p:stCondLst>
                                  <p:childTnLst>
                                    <p:set>
                                      <p:cBhvr>
                                        <p:cTn id="44" dur="1" fill="hold">
                                          <p:stCondLst>
                                            <p:cond delay="0"/>
                                          </p:stCondLst>
                                        </p:cTn>
                                        <p:tgtEl>
                                          <p:spTgt spid="6">
                                            <p:txEl>
                                              <p:pRg st="6" end="6"/>
                                            </p:txEl>
                                          </p:spTgt>
                                        </p:tgtEl>
                                        <p:attrNameLst>
                                          <p:attrName>style.visibility</p:attrName>
                                        </p:attrNameLst>
                                      </p:cBhvr>
                                      <p:to>
                                        <p:strVal val="visible"/>
                                      </p:to>
                                    </p:set>
                                    <p:animEffect transition="in" filter="dissolve">
                                      <p:cBhvr>
                                        <p:cTn id="45" dur="500"/>
                                        <p:tgtEl>
                                          <p:spTgt spid="6">
                                            <p:txEl>
                                              <p:pRg st="6" end="6"/>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dissolve">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9" presetClass="entr" presetSubtype="0"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dissolve">
                                      <p:cBhvr>
                                        <p:cTn id="55" dur="500"/>
                                        <p:tgtEl>
                                          <p:spTgt spid="13"/>
                                        </p:tgtEl>
                                      </p:cBhvr>
                                    </p:animEffect>
                                  </p:childTnLst>
                                </p:cTn>
                              </p:par>
                            </p:childTnLst>
                          </p:cTn>
                        </p:par>
                      </p:childTnLst>
                    </p:cTn>
                  </p:par>
                  <p:par>
                    <p:cTn id="56" fill="hold">
                      <p:stCondLst>
                        <p:cond delay="indefinite"/>
                      </p:stCondLst>
                      <p:childTnLst>
                        <p:par>
                          <p:cTn id="57" fill="hold">
                            <p:stCondLst>
                              <p:cond delay="0"/>
                            </p:stCondLst>
                            <p:childTnLst>
                              <p:par>
                                <p:cTn id="58" presetID="9" presetClass="entr" presetSubtype="0" fill="hold"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dissolve">
                                      <p:cBhvr>
                                        <p:cTn id="60" dur="500"/>
                                        <p:tgtEl>
                                          <p:spTgt spid="11"/>
                                        </p:tgtEl>
                                      </p:cBhvr>
                                    </p:animEffect>
                                  </p:childTnLst>
                                </p:cTn>
                              </p:par>
                            </p:childTnLst>
                          </p:cTn>
                        </p:par>
                      </p:childTnLst>
                    </p:cTn>
                  </p:par>
                  <p:par>
                    <p:cTn id="61" fill="hold">
                      <p:stCondLst>
                        <p:cond delay="indefinite"/>
                      </p:stCondLst>
                      <p:childTnLst>
                        <p:par>
                          <p:cTn id="62" fill="hold">
                            <p:stCondLst>
                              <p:cond delay="0"/>
                            </p:stCondLst>
                            <p:childTnLst>
                              <p:par>
                                <p:cTn id="63" presetID="9" presetClass="entr" presetSubtype="0" fill="hold" grpId="0" nodeType="clickEffect">
                                  <p:stCondLst>
                                    <p:cond delay="0"/>
                                  </p:stCondLst>
                                  <p:childTnLst>
                                    <p:set>
                                      <p:cBhvr>
                                        <p:cTn id="64" dur="1" fill="hold">
                                          <p:stCondLst>
                                            <p:cond delay="0"/>
                                          </p:stCondLst>
                                        </p:cTn>
                                        <p:tgtEl>
                                          <p:spTgt spid="12">
                                            <p:txEl>
                                              <p:pRg st="0" end="0"/>
                                            </p:txEl>
                                          </p:spTgt>
                                        </p:tgtEl>
                                        <p:attrNameLst>
                                          <p:attrName>style.visibility</p:attrName>
                                        </p:attrNameLst>
                                      </p:cBhvr>
                                      <p:to>
                                        <p:strVal val="visible"/>
                                      </p:to>
                                    </p:set>
                                    <p:animEffect transition="in" filter="dissolve">
                                      <p:cBhvr>
                                        <p:cTn id="65" dur="500"/>
                                        <p:tgtEl>
                                          <p:spTgt spid="12">
                                            <p:txEl>
                                              <p:pRg st="0" end="0"/>
                                            </p:txEl>
                                          </p:spTgt>
                                        </p:tgtEl>
                                      </p:cBhvr>
                                    </p:animEffect>
                                  </p:childTnLst>
                                </p:cTn>
                              </p:par>
                              <p:par>
                                <p:cTn id="66" presetID="9" presetClass="entr" presetSubtype="0" fill="hold" grpId="0" nodeType="withEffect">
                                  <p:stCondLst>
                                    <p:cond delay="0"/>
                                  </p:stCondLst>
                                  <p:childTnLst>
                                    <p:set>
                                      <p:cBhvr>
                                        <p:cTn id="67" dur="1" fill="hold">
                                          <p:stCondLst>
                                            <p:cond delay="0"/>
                                          </p:stCondLst>
                                        </p:cTn>
                                        <p:tgtEl>
                                          <p:spTgt spid="12">
                                            <p:txEl>
                                              <p:pRg st="1" end="1"/>
                                            </p:txEl>
                                          </p:spTgt>
                                        </p:tgtEl>
                                        <p:attrNameLst>
                                          <p:attrName>style.visibility</p:attrName>
                                        </p:attrNameLst>
                                      </p:cBhvr>
                                      <p:to>
                                        <p:strVal val="visible"/>
                                      </p:to>
                                    </p:set>
                                    <p:animEffect transition="in" filter="dissolve">
                                      <p:cBhvr>
                                        <p:cTn id="68" dur="500"/>
                                        <p:tgtEl>
                                          <p:spTgt spid="12">
                                            <p:txEl>
                                              <p:pRg st="1" end="1"/>
                                            </p:txEl>
                                          </p:spTgt>
                                        </p:tgtEl>
                                      </p:cBhvr>
                                    </p:animEffect>
                                  </p:childTnLst>
                                </p:cTn>
                              </p:par>
                              <p:par>
                                <p:cTn id="69" presetID="9" presetClass="entr" presetSubtype="0" fill="hold" grpId="0" nodeType="withEffect">
                                  <p:stCondLst>
                                    <p:cond delay="0"/>
                                  </p:stCondLst>
                                  <p:childTnLst>
                                    <p:set>
                                      <p:cBhvr>
                                        <p:cTn id="70" dur="1" fill="hold">
                                          <p:stCondLst>
                                            <p:cond delay="0"/>
                                          </p:stCondLst>
                                        </p:cTn>
                                        <p:tgtEl>
                                          <p:spTgt spid="12">
                                            <p:txEl>
                                              <p:pRg st="2" end="2"/>
                                            </p:txEl>
                                          </p:spTgt>
                                        </p:tgtEl>
                                        <p:attrNameLst>
                                          <p:attrName>style.visibility</p:attrName>
                                        </p:attrNameLst>
                                      </p:cBhvr>
                                      <p:to>
                                        <p:strVal val="visible"/>
                                      </p:to>
                                    </p:set>
                                    <p:animEffect transition="in" filter="dissolve">
                                      <p:cBhvr>
                                        <p:cTn id="71" dur="5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bldLvl="2"/>
      <p:bldP spid="12" grpId="0" uiExpand="1" build="p"/>
      <p:bldP spid="2" grpId="0" animBg="1"/>
      <p:bldP spid="9" grpId="0" animBg="1"/>
      <p:bldP spid="10" grpId="0" animBg="1"/>
      <p:bldP spid="13"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C1768B-B86C-0645-8B36-5BF0D28AC1C0}"/>
              </a:ext>
            </a:extLst>
          </p:cNvPr>
          <p:cNvSpPr>
            <a:spLocks noGrp="1"/>
          </p:cNvSpPr>
          <p:nvPr>
            <p:ph type="title"/>
          </p:nvPr>
        </p:nvSpPr>
        <p:spPr>
          <a:xfrm>
            <a:off x="628650" y="722710"/>
            <a:ext cx="7886700" cy="565547"/>
          </a:xfrm>
        </p:spPr>
        <p:txBody>
          <a:bodyPr>
            <a:normAutofit/>
          </a:bodyPr>
          <a:lstStyle/>
          <a:p>
            <a:r>
              <a:rPr lang="en-US" altLang="zh-CN" dirty="0"/>
              <a:t>Other Data Retention</a:t>
            </a:r>
            <a:r>
              <a:rPr lang="zh-CN" altLang="en-US" dirty="0"/>
              <a:t> </a:t>
            </a:r>
            <a:r>
              <a:rPr lang="en-US" altLang="zh-CN" dirty="0"/>
              <a:t>Solutions</a:t>
            </a:r>
            <a:endParaRPr lang="en-US" dirty="0"/>
          </a:p>
        </p:txBody>
      </p:sp>
      <p:sp>
        <p:nvSpPr>
          <p:cNvPr id="9" name="Content Placeholder 3">
            <a:extLst>
              <a:ext uri="{FF2B5EF4-FFF2-40B4-BE49-F238E27FC236}">
                <a16:creationId xmlns:a16="http://schemas.microsoft.com/office/drawing/2014/main" id="{546AD819-7429-334A-BB76-DE1DD95B519B}"/>
              </a:ext>
            </a:extLst>
          </p:cNvPr>
          <p:cNvSpPr txBox="1">
            <a:spLocks/>
          </p:cNvSpPr>
          <p:nvPr/>
        </p:nvSpPr>
        <p:spPr>
          <a:xfrm>
            <a:off x="4698821" y="1472317"/>
            <a:ext cx="3734761" cy="3344467"/>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650" kern="1200" baseline="0">
                <a:solidFill>
                  <a:srgbClr val="2E3448"/>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baseline="0">
                <a:solidFill>
                  <a:srgbClr val="2E3448"/>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baseline="0">
                <a:solidFill>
                  <a:srgbClr val="2E3448"/>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rgbClr val="2E3448"/>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rgbClr val="2E3448"/>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5750" indent="-285750"/>
            <a:r>
              <a:rPr lang="en-US" altLang="zh-CN" dirty="0"/>
              <a:t>Scratch-as-a-cache</a:t>
            </a:r>
          </a:p>
          <a:p>
            <a:pPr marL="742950" lvl="1" indent="-285750"/>
            <a:r>
              <a:rPr lang="en-US" altLang="zh-CN" sz="1600" dirty="0"/>
              <a:t>Applications</a:t>
            </a:r>
            <a:r>
              <a:rPr lang="zh-CN" altLang="en-US" sz="1600" dirty="0"/>
              <a:t> </a:t>
            </a:r>
            <a:r>
              <a:rPr lang="en-US" altLang="zh-CN" sz="1600" dirty="0"/>
              <a:t>are</a:t>
            </a:r>
            <a:r>
              <a:rPr lang="zh-CN" altLang="en-US" sz="1600" dirty="0"/>
              <a:t> </a:t>
            </a:r>
            <a:r>
              <a:rPr lang="en-US" altLang="zh-CN" sz="1600" dirty="0"/>
              <a:t>“processes”</a:t>
            </a:r>
          </a:p>
          <a:p>
            <a:pPr marL="742950" lvl="1" indent="-285750"/>
            <a:r>
              <a:rPr lang="en-US" altLang="zh-CN" sz="1600" dirty="0"/>
              <a:t>Files</a:t>
            </a:r>
            <a:r>
              <a:rPr lang="zh-CN" altLang="en-US" sz="1600" dirty="0"/>
              <a:t> </a:t>
            </a:r>
            <a:r>
              <a:rPr lang="en-US" altLang="zh-CN" sz="1600" dirty="0"/>
              <a:t>on</a:t>
            </a:r>
            <a:r>
              <a:rPr lang="zh-CN" altLang="en-US" sz="1600" dirty="0"/>
              <a:t> </a:t>
            </a:r>
            <a:r>
              <a:rPr lang="en-US" altLang="zh-CN" sz="1600" dirty="0"/>
              <a:t>scratch</a:t>
            </a:r>
            <a:r>
              <a:rPr lang="zh-CN" altLang="en-US" sz="1600" dirty="0"/>
              <a:t> </a:t>
            </a:r>
            <a:r>
              <a:rPr lang="en-US" altLang="zh-CN" sz="1600" dirty="0"/>
              <a:t>are</a:t>
            </a:r>
            <a:r>
              <a:rPr lang="zh-CN" altLang="en-US" sz="1600" dirty="0"/>
              <a:t> </a:t>
            </a:r>
            <a:r>
              <a:rPr lang="en-US" altLang="zh-CN" sz="1600" dirty="0"/>
              <a:t>“data</a:t>
            </a:r>
            <a:r>
              <a:rPr lang="zh-CN" altLang="en-US" sz="1600" dirty="0"/>
              <a:t> </a:t>
            </a:r>
            <a:r>
              <a:rPr lang="en-US" altLang="zh-CN" sz="1600" dirty="0"/>
              <a:t>items</a:t>
            </a:r>
            <a:r>
              <a:rPr lang="zh-CN" altLang="en-US" sz="1600" dirty="0"/>
              <a:t> </a:t>
            </a:r>
            <a:r>
              <a:rPr lang="en-US" altLang="zh-CN" sz="1600" dirty="0"/>
              <a:t>in</a:t>
            </a:r>
            <a:r>
              <a:rPr lang="zh-CN" altLang="en-US" sz="1600" dirty="0"/>
              <a:t> </a:t>
            </a:r>
            <a:r>
              <a:rPr lang="en-US" altLang="zh-CN" sz="1600" dirty="0"/>
              <a:t>cache”</a:t>
            </a:r>
          </a:p>
          <a:p>
            <a:pPr marL="742950" lvl="1" indent="-285750"/>
            <a:r>
              <a:rPr lang="en-US" altLang="zh-CN" sz="1600" dirty="0"/>
              <a:t>Loading</a:t>
            </a:r>
            <a:r>
              <a:rPr lang="zh-CN" altLang="en-US" sz="1600" dirty="0"/>
              <a:t> </a:t>
            </a:r>
            <a:r>
              <a:rPr lang="en-US" altLang="zh-CN" sz="1600" dirty="0"/>
              <a:t>before</a:t>
            </a:r>
            <a:r>
              <a:rPr lang="zh-CN" altLang="en-US" sz="1600" dirty="0"/>
              <a:t> </a:t>
            </a:r>
            <a:r>
              <a:rPr lang="en-US" altLang="zh-CN" sz="1600" dirty="0"/>
              <a:t>application</a:t>
            </a:r>
            <a:r>
              <a:rPr lang="zh-CN" altLang="en-US" sz="1600" dirty="0"/>
              <a:t> </a:t>
            </a:r>
            <a:r>
              <a:rPr lang="en-US" altLang="zh-CN" sz="1600" dirty="0"/>
              <a:t>runs</a:t>
            </a:r>
          </a:p>
          <a:p>
            <a:pPr marL="742950" lvl="1" indent="-285750"/>
            <a:r>
              <a:rPr lang="en-US" altLang="zh-CN" sz="1600" dirty="0"/>
              <a:t>Off-loading</a:t>
            </a:r>
            <a:r>
              <a:rPr lang="zh-CN" altLang="en-US" sz="1600" dirty="0"/>
              <a:t> </a:t>
            </a:r>
            <a:r>
              <a:rPr lang="en-US" altLang="zh-CN" sz="1600" dirty="0"/>
              <a:t>after</a:t>
            </a:r>
            <a:r>
              <a:rPr lang="zh-CN" altLang="en-US" sz="1600" dirty="0"/>
              <a:t> </a:t>
            </a:r>
            <a:r>
              <a:rPr lang="en-US" altLang="zh-CN" sz="1600" dirty="0"/>
              <a:t>application</a:t>
            </a:r>
            <a:r>
              <a:rPr lang="zh-CN" altLang="en-US" sz="1600" dirty="0"/>
              <a:t> </a:t>
            </a:r>
            <a:r>
              <a:rPr lang="en-US" altLang="zh-CN" sz="1600" dirty="0"/>
              <a:t>stops</a:t>
            </a:r>
            <a:r>
              <a:rPr lang="zh-CN" altLang="en-US" sz="1600" dirty="0"/>
              <a:t> </a:t>
            </a:r>
            <a:r>
              <a:rPr lang="en-US" altLang="zh-CN" sz="1600" dirty="0"/>
              <a:t>running</a:t>
            </a:r>
          </a:p>
          <a:p>
            <a:pPr marL="742950" lvl="1" indent="-285750"/>
            <a:r>
              <a:rPr lang="en-US" altLang="zh-CN" sz="1600" dirty="0"/>
              <a:t>Extending</a:t>
            </a:r>
            <a:r>
              <a:rPr lang="zh-CN" altLang="en-US" sz="1600" dirty="0"/>
              <a:t> </a:t>
            </a:r>
            <a:r>
              <a:rPr lang="en-US" altLang="zh-CN" sz="1600" dirty="0"/>
              <a:t>the</a:t>
            </a:r>
            <a:r>
              <a:rPr lang="zh-CN" altLang="en-US" sz="1600" dirty="0"/>
              <a:t> </a:t>
            </a:r>
            <a:r>
              <a:rPr lang="en-US" altLang="zh-CN" sz="1600" dirty="0"/>
              <a:t>length</a:t>
            </a:r>
            <a:r>
              <a:rPr lang="zh-CN" altLang="en-US" sz="1600" dirty="0"/>
              <a:t> </a:t>
            </a:r>
            <a:r>
              <a:rPr lang="en-US" altLang="zh-CN" sz="1600" dirty="0"/>
              <a:t>of</a:t>
            </a:r>
            <a:r>
              <a:rPr lang="zh-CN" altLang="en-US" sz="1600" dirty="0"/>
              <a:t> </a:t>
            </a:r>
            <a:r>
              <a:rPr lang="en-US" altLang="zh-CN" sz="1600" dirty="0"/>
              <a:t>job</a:t>
            </a:r>
            <a:r>
              <a:rPr lang="zh-CN" altLang="en-US" sz="1600" dirty="0"/>
              <a:t> </a:t>
            </a:r>
            <a:r>
              <a:rPr lang="en-US" altLang="zh-CN" sz="1600" dirty="0"/>
              <a:t>execution</a:t>
            </a:r>
            <a:endParaRPr lang="en-US" sz="1600" dirty="0"/>
          </a:p>
        </p:txBody>
      </p:sp>
      <p:sp>
        <p:nvSpPr>
          <p:cNvPr id="7" name="Content Placeholder 3">
            <a:extLst>
              <a:ext uri="{FF2B5EF4-FFF2-40B4-BE49-F238E27FC236}">
                <a16:creationId xmlns:a16="http://schemas.microsoft.com/office/drawing/2014/main" id="{E3194761-DF25-0748-87B1-334FB1E13FE4}"/>
              </a:ext>
            </a:extLst>
          </p:cNvPr>
          <p:cNvSpPr txBox="1">
            <a:spLocks/>
          </p:cNvSpPr>
          <p:nvPr/>
        </p:nvSpPr>
        <p:spPr>
          <a:xfrm>
            <a:off x="870063" y="1455440"/>
            <a:ext cx="3734761" cy="3344467"/>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650" kern="1200" baseline="0">
                <a:solidFill>
                  <a:srgbClr val="2E3448"/>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baseline="0">
                <a:solidFill>
                  <a:srgbClr val="2E3448"/>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baseline="0">
                <a:solidFill>
                  <a:srgbClr val="2E3448"/>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rgbClr val="2E3448"/>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rgbClr val="2E3448"/>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ltLang="zh-CN" dirty="0"/>
              <a:t>Value-based</a:t>
            </a:r>
            <a:r>
              <a:rPr lang="zh-CN" altLang="en-US" dirty="0"/>
              <a:t> </a:t>
            </a:r>
            <a:r>
              <a:rPr lang="en-US" altLang="zh-CN" dirty="0"/>
              <a:t>Approach</a:t>
            </a:r>
          </a:p>
          <a:p>
            <a:pPr lvl="1"/>
            <a:r>
              <a:rPr lang="en-US" altLang="zh-CN" dirty="0"/>
              <a:t>Define</a:t>
            </a:r>
            <a:r>
              <a:rPr lang="zh-CN" altLang="en-US" dirty="0"/>
              <a:t> </a:t>
            </a:r>
            <a:r>
              <a:rPr lang="en-US" altLang="zh-CN" dirty="0"/>
              <a:t>file</a:t>
            </a:r>
            <a:r>
              <a:rPr lang="zh-CN" altLang="en-US" dirty="0"/>
              <a:t> </a:t>
            </a:r>
            <a:r>
              <a:rPr lang="en-US" altLang="zh-CN" dirty="0"/>
              <a:t>value</a:t>
            </a:r>
            <a:r>
              <a:rPr lang="zh-CN" altLang="en-US" dirty="0"/>
              <a:t> </a:t>
            </a:r>
            <a:r>
              <a:rPr lang="en-US" altLang="zh-CN" dirty="0"/>
              <a:t>by</a:t>
            </a:r>
            <a:r>
              <a:rPr lang="zh-CN" altLang="en-US" dirty="0"/>
              <a:t> </a:t>
            </a:r>
            <a:endParaRPr lang="en-US" altLang="zh-CN" dirty="0"/>
          </a:p>
          <a:p>
            <a:pPr lvl="2"/>
            <a:r>
              <a:rPr lang="en-US" altLang="zh-CN" dirty="0"/>
              <a:t>File</a:t>
            </a:r>
            <a:r>
              <a:rPr lang="zh-CN" altLang="en-US" dirty="0"/>
              <a:t> </a:t>
            </a:r>
            <a:r>
              <a:rPr lang="en-US" altLang="zh-CN" dirty="0"/>
              <a:t>size</a:t>
            </a:r>
          </a:p>
          <a:p>
            <a:pPr lvl="2"/>
            <a:r>
              <a:rPr lang="en-US" altLang="zh-CN" dirty="0"/>
              <a:t>File</a:t>
            </a:r>
            <a:r>
              <a:rPr lang="zh-CN" altLang="en-US" dirty="0"/>
              <a:t> </a:t>
            </a:r>
            <a:r>
              <a:rPr lang="en-US" altLang="zh-CN" dirty="0"/>
              <a:t>type</a:t>
            </a:r>
          </a:p>
          <a:p>
            <a:pPr lvl="2"/>
            <a:r>
              <a:rPr lang="en-US" altLang="zh-CN" dirty="0"/>
              <a:t>File</a:t>
            </a:r>
            <a:r>
              <a:rPr lang="zh-CN" altLang="en-US" dirty="0"/>
              <a:t> </a:t>
            </a:r>
            <a:r>
              <a:rPr lang="en-US" altLang="zh-CN" dirty="0"/>
              <a:t>age</a:t>
            </a:r>
          </a:p>
          <a:p>
            <a:pPr lvl="2"/>
            <a:r>
              <a:rPr lang="en-US" altLang="zh-CN" dirty="0"/>
              <a:t>File</a:t>
            </a:r>
            <a:r>
              <a:rPr lang="zh-CN" altLang="en-US" dirty="0"/>
              <a:t> </a:t>
            </a:r>
            <a:r>
              <a:rPr lang="en-US" altLang="zh-CN" dirty="0"/>
              <a:t>access</a:t>
            </a:r>
            <a:r>
              <a:rPr lang="zh-CN" altLang="en-US" dirty="0"/>
              <a:t> </a:t>
            </a:r>
            <a:r>
              <a:rPr lang="en-US" altLang="zh-CN" dirty="0"/>
              <a:t>frequency</a:t>
            </a:r>
          </a:p>
          <a:p>
            <a:pPr lvl="2"/>
            <a:r>
              <a:rPr lang="en-US" altLang="zh-CN" dirty="0"/>
              <a:t>…</a:t>
            </a:r>
          </a:p>
          <a:p>
            <a:pPr lvl="1"/>
            <a:r>
              <a:rPr lang="en-US" altLang="zh-CN" dirty="0"/>
              <a:t>No</a:t>
            </a:r>
            <a:r>
              <a:rPr lang="zh-CN" altLang="en-US" dirty="0"/>
              <a:t> </a:t>
            </a:r>
            <a:r>
              <a:rPr lang="en-US" altLang="zh-CN" dirty="0"/>
              <a:t>consensus</a:t>
            </a:r>
            <a:r>
              <a:rPr lang="zh-CN" altLang="en-US" dirty="0"/>
              <a:t> </a:t>
            </a:r>
            <a:r>
              <a:rPr lang="en-US" altLang="zh-CN" dirty="0"/>
              <a:t>on</a:t>
            </a:r>
            <a:r>
              <a:rPr lang="zh-CN" altLang="en-US" dirty="0"/>
              <a:t> </a:t>
            </a:r>
            <a:r>
              <a:rPr lang="en-US" altLang="zh-CN" dirty="0"/>
              <a:t>the</a:t>
            </a:r>
            <a:r>
              <a:rPr lang="zh-CN" altLang="en-US" dirty="0"/>
              <a:t> </a:t>
            </a:r>
            <a:r>
              <a:rPr lang="en-US" altLang="zh-CN" dirty="0"/>
              <a:t>definition</a:t>
            </a:r>
            <a:r>
              <a:rPr lang="zh-CN" altLang="en-US" dirty="0"/>
              <a:t> </a:t>
            </a:r>
            <a:r>
              <a:rPr lang="en-US" altLang="zh-CN" dirty="0"/>
              <a:t>of</a:t>
            </a:r>
            <a:r>
              <a:rPr lang="zh-CN" altLang="en-US" dirty="0"/>
              <a:t> </a:t>
            </a:r>
            <a:r>
              <a:rPr lang="en-US" altLang="zh-CN" dirty="0"/>
              <a:t>file</a:t>
            </a:r>
            <a:r>
              <a:rPr lang="zh-CN" altLang="en-US" dirty="0"/>
              <a:t> </a:t>
            </a:r>
            <a:r>
              <a:rPr lang="en-US" altLang="zh-CN" dirty="0"/>
              <a:t>value</a:t>
            </a:r>
          </a:p>
          <a:p>
            <a:pPr lvl="1"/>
            <a:r>
              <a:rPr lang="en-US" dirty="0"/>
              <a:t>Limited</a:t>
            </a:r>
            <a:r>
              <a:rPr lang="zh-CN" altLang="en-US" dirty="0"/>
              <a:t> </a:t>
            </a:r>
            <a:r>
              <a:rPr lang="en-US" altLang="zh-CN" dirty="0"/>
              <a:t>interoperability</a:t>
            </a:r>
          </a:p>
          <a:p>
            <a:pPr lvl="1"/>
            <a:r>
              <a:rPr lang="en-US" altLang="zh-CN" dirty="0"/>
              <a:t>Complex</a:t>
            </a:r>
            <a:r>
              <a:rPr lang="zh-CN" altLang="en-US" dirty="0"/>
              <a:t> </a:t>
            </a:r>
            <a:r>
              <a:rPr lang="en-US" altLang="zh-CN" dirty="0"/>
              <a:t>to</a:t>
            </a:r>
            <a:r>
              <a:rPr lang="zh-CN" altLang="en-US" dirty="0"/>
              <a:t> </a:t>
            </a:r>
            <a:r>
              <a:rPr lang="en-US" altLang="zh-CN" dirty="0"/>
              <a:t>find</a:t>
            </a:r>
            <a:r>
              <a:rPr lang="zh-CN" altLang="en-US" dirty="0"/>
              <a:t> </a:t>
            </a:r>
            <a:r>
              <a:rPr lang="en-US" altLang="zh-CN" dirty="0"/>
              <a:t>the</a:t>
            </a:r>
            <a:r>
              <a:rPr lang="zh-CN" altLang="en-US" dirty="0"/>
              <a:t> </a:t>
            </a:r>
            <a:r>
              <a:rPr lang="en-US" altLang="zh-CN" dirty="0"/>
              <a:t>most</a:t>
            </a:r>
            <a:r>
              <a:rPr lang="zh-CN" altLang="en-US" dirty="0"/>
              <a:t> </a:t>
            </a:r>
            <a:r>
              <a:rPr lang="en-US" altLang="zh-CN" dirty="0"/>
              <a:t>appropriate</a:t>
            </a:r>
            <a:r>
              <a:rPr lang="zh-CN" altLang="en-US" dirty="0"/>
              <a:t> </a:t>
            </a:r>
            <a:r>
              <a:rPr lang="en-US" altLang="zh-CN" dirty="0"/>
              <a:t>definition</a:t>
            </a:r>
            <a:r>
              <a:rPr lang="zh-CN" altLang="en-US" dirty="0"/>
              <a:t> </a:t>
            </a:r>
            <a:r>
              <a:rPr lang="en-US" altLang="zh-CN" dirty="0"/>
              <a:t>on</a:t>
            </a:r>
            <a:r>
              <a:rPr lang="zh-CN" altLang="en-US" dirty="0"/>
              <a:t> </a:t>
            </a:r>
            <a:r>
              <a:rPr lang="en-US" altLang="zh-CN" dirty="0"/>
              <a:t>file</a:t>
            </a:r>
            <a:r>
              <a:rPr lang="zh-CN" altLang="en-US" dirty="0"/>
              <a:t> </a:t>
            </a:r>
            <a:r>
              <a:rPr lang="en-US" altLang="zh-CN" dirty="0"/>
              <a:t>value</a:t>
            </a:r>
            <a:endParaRPr lang="en-US" dirty="0"/>
          </a:p>
        </p:txBody>
      </p:sp>
    </p:spTree>
    <p:extLst>
      <p:ext uri="{BB962C8B-B14F-4D97-AF65-F5344CB8AC3E}">
        <p14:creationId xmlns:p14="http://schemas.microsoft.com/office/powerpoint/2010/main" val="4156796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988F1D2-B68F-8B4D-BCAC-D9566E2CFCC5}"/>
              </a:ext>
            </a:extLst>
          </p:cNvPr>
          <p:cNvSpPr>
            <a:spLocks noGrp="1"/>
          </p:cNvSpPr>
          <p:nvPr>
            <p:ph type="title"/>
          </p:nvPr>
        </p:nvSpPr>
        <p:spPr/>
        <p:txBody>
          <a:bodyPr/>
          <a:lstStyle/>
          <a:p>
            <a:r>
              <a:rPr lang="en-US" altLang="zh-CN" dirty="0"/>
              <a:t>Activeness-based</a:t>
            </a:r>
            <a:r>
              <a:rPr lang="zh-CN" altLang="en-US" dirty="0"/>
              <a:t> </a:t>
            </a:r>
            <a:r>
              <a:rPr lang="en-US" altLang="zh-CN" dirty="0"/>
              <a:t>Data</a:t>
            </a:r>
            <a:r>
              <a:rPr lang="zh-CN" altLang="en-US" dirty="0"/>
              <a:t> </a:t>
            </a:r>
            <a:r>
              <a:rPr lang="en-US" altLang="zh-CN" dirty="0"/>
              <a:t>Retention</a:t>
            </a:r>
            <a:endParaRPr lang="en-CN" dirty="0"/>
          </a:p>
        </p:txBody>
      </p:sp>
      <p:sp>
        <p:nvSpPr>
          <p:cNvPr id="8" name="Content Placeholder 2">
            <a:extLst>
              <a:ext uri="{FF2B5EF4-FFF2-40B4-BE49-F238E27FC236}">
                <a16:creationId xmlns:a16="http://schemas.microsoft.com/office/drawing/2014/main" id="{BFF2DDA9-C5EB-374C-AC86-104553CCBAF2}"/>
              </a:ext>
            </a:extLst>
          </p:cNvPr>
          <p:cNvSpPr>
            <a:spLocks noGrp="1"/>
          </p:cNvSpPr>
          <p:nvPr>
            <p:ph idx="1"/>
          </p:nvPr>
        </p:nvSpPr>
        <p:spPr>
          <a:xfrm>
            <a:off x="628650" y="1289050"/>
            <a:ext cx="3673475" cy="3343275"/>
          </a:xfrm>
        </p:spPr>
        <p:txBody>
          <a:bodyPr/>
          <a:lstStyle/>
          <a:p>
            <a:r>
              <a:rPr lang="en-US" altLang="zh-CN" dirty="0"/>
              <a:t>Vision:</a:t>
            </a:r>
          </a:p>
          <a:p>
            <a:pPr lvl="1"/>
            <a:endParaRPr lang="en-US" altLang="zh-CN" sz="1650" dirty="0"/>
          </a:p>
          <a:p>
            <a:pPr lvl="1"/>
            <a:r>
              <a:rPr lang="en-US" altLang="zh-CN" sz="1650" dirty="0"/>
              <a:t>File</a:t>
            </a:r>
            <a:r>
              <a:rPr lang="zh-CN" altLang="en-US" sz="1650" dirty="0"/>
              <a:t> </a:t>
            </a:r>
            <a:r>
              <a:rPr lang="en-US" altLang="zh-CN" sz="1650" dirty="0"/>
              <a:t>availability</a:t>
            </a:r>
            <a:r>
              <a:rPr lang="zh-CN" altLang="en-US" sz="1650" dirty="0"/>
              <a:t> </a:t>
            </a:r>
            <a:r>
              <a:rPr lang="en-US" altLang="zh-CN" sz="1650" dirty="0"/>
              <a:t>to</a:t>
            </a:r>
            <a:r>
              <a:rPr lang="zh-CN" altLang="en-US" sz="1650" dirty="0"/>
              <a:t> </a:t>
            </a:r>
            <a:r>
              <a:rPr lang="en-US" altLang="zh-CN" sz="1650" dirty="0"/>
              <a:t>active</a:t>
            </a:r>
            <a:r>
              <a:rPr lang="zh-CN" altLang="en-US" sz="1650" dirty="0"/>
              <a:t> </a:t>
            </a:r>
            <a:r>
              <a:rPr lang="en-US" altLang="zh-CN" sz="1650" dirty="0"/>
              <a:t>users</a:t>
            </a:r>
          </a:p>
          <a:p>
            <a:pPr lvl="1"/>
            <a:r>
              <a:rPr lang="en-US" altLang="zh-CN" sz="1650" dirty="0"/>
              <a:t>Overall</a:t>
            </a:r>
            <a:r>
              <a:rPr lang="zh-CN" altLang="en-US" sz="1650" dirty="0"/>
              <a:t> </a:t>
            </a:r>
            <a:r>
              <a:rPr lang="en-US" altLang="zh-CN" sz="1650" dirty="0"/>
              <a:t>utilization</a:t>
            </a:r>
            <a:r>
              <a:rPr lang="zh-CN" altLang="en-US" sz="1650" dirty="0"/>
              <a:t> </a:t>
            </a:r>
            <a:r>
              <a:rPr lang="en-US" altLang="zh-CN" sz="1650" dirty="0"/>
              <a:t>of</a:t>
            </a:r>
            <a:r>
              <a:rPr lang="zh-CN" altLang="en-US" sz="1650" dirty="0"/>
              <a:t> </a:t>
            </a:r>
            <a:r>
              <a:rPr lang="en-US" altLang="zh-CN" sz="1650" dirty="0"/>
              <a:t>HPC</a:t>
            </a:r>
            <a:r>
              <a:rPr lang="zh-CN" altLang="en-US" sz="1650" dirty="0"/>
              <a:t> </a:t>
            </a:r>
            <a:r>
              <a:rPr lang="en-US" altLang="zh-CN" sz="1650" dirty="0"/>
              <a:t>systems</a:t>
            </a:r>
            <a:r>
              <a:rPr lang="zh-CN" altLang="en-US" sz="1650" dirty="0"/>
              <a:t> </a:t>
            </a:r>
            <a:r>
              <a:rPr lang="en-US" altLang="zh-CN" sz="1650" dirty="0"/>
              <a:t>towards</a:t>
            </a:r>
            <a:r>
              <a:rPr lang="zh-CN" altLang="en-US" sz="1650" dirty="0"/>
              <a:t> </a:t>
            </a:r>
            <a:r>
              <a:rPr lang="en-US" altLang="zh-CN" sz="1650" dirty="0"/>
              <a:t>fruitful</a:t>
            </a:r>
            <a:r>
              <a:rPr lang="zh-CN" altLang="en-US" sz="1650" dirty="0"/>
              <a:t> </a:t>
            </a:r>
            <a:r>
              <a:rPr lang="en-US" altLang="zh-CN" sz="1650" dirty="0"/>
              <a:t>outcome</a:t>
            </a:r>
          </a:p>
          <a:p>
            <a:pPr lvl="1"/>
            <a:endParaRPr lang="en-US" altLang="zh-CN" sz="1650" dirty="0"/>
          </a:p>
          <a:p>
            <a:r>
              <a:rPr lang="en-US" altLang="zh-CN" dirty="0"/>
              <a:t>Other</a:t>
            </a:r>
            <a:r>
              <a:rPr lang="zh-CN" altLang="en-US" dirty="0"/>
              <a:t> </a:t>
            </a:r>
            <a:r>
              <a:rPr lang="en-US" altLang="zh-CN" dirty="0"/>
              <a:t>objectives:</a:t>
            </a:r>
          </a:p>
          <a:p>
            <a:pPr lvl="1"/>
            <a:endParaRPr lang="en-US" altLang="zh-CN" sz="1650" dirty="0"/>
          </a:p>
          <a:p>
            <a:pPr lvl="1"/>
            <a:r>
              <a:rPr lang="en-US" altLang="zh-CN" sz="1650" dirty="0"/>
              <a:t>Automated</a:t>
            </a:r>
          </a:p>
          <a:p>
            <a:pPr lvl="1"/>
            <a:r>
              <a:rPr lang="en-US" altLang="zh-CN" sz="1650" dirty="0"/>
              <a:t>Low integration cost</a:t>
            </a:r>
          </a:p>
          <a:p>
            <a:pPr lvl="1"/>
            <a:r>
              <a:rPr lang="en-US" altLang="zh-CN" sz="1650" dirty="0"/>
              <a:t>Efficiency</a:t>
            </a:r>
          </a:p>
          <a:p>
            <a:pPr lvl="1"/>
            <a:endParaRPr lang="en-US" dirty="0"/>
          </a:p>
        </p:txBody>
      </p:sp>
      <p:pic>
        <p:nvPicPr>
          <p:cNvPr id="7" name="Picture 6">
            <a:extLst>
              <a:ext uri="{FF2B5EF4-FFF2-40B4-BE49-F238E27FC236}">
                <a16:creationId xmlns:a16="http://schemas.microsoft.com/office/drawing/2014/main" id="{0FC7018C-49D5-E84B-97CC-B95EB7BE9AD1}"/>
              </a:ext>
            </a:extLst>
          </p:cNvPr>
          <p:cNvPicPr>
            <a:picLocks noChangeAspect="1"/>
          </p:cNvPicPr>
          <p:nvPr/>
        </p:nvPicPr>
        <p:blipFill>
          <a:blip r:embed="rId3"/>
          <a:stretch>
            <a:fillRect/>
          </a:stretch>
        </p:blipFill>
        <p:spPr>
          <a:xfrm>
            <a:off x="5704552" y="944831"/>
            <a:ext cx="2928731" cy="3687494"/>
          </a:xfrm>
          <a:prstGeom prst="rect">
            <a:avLst/>
          </a:prstGeom>
        </p:spPr>
      </p:pic>
      <p:pic>
        <p:nvPicPr>
          <p:cNvPr id="11" name="Picture 10">
            <a:extLst>
              <a:ext uri="{FF2B5EF4-FFF2-40B4-BE49-F238E27FC236}">
                <a16:creationId xmlns:a16="http://schemas.microsoft.com/office/drawing/2014/main" id="{5378F3EA-8A30-B447-8D73-24FAE0CF2F46}"/>
              </a:ext>
            </a:extLst>
          </p:cNvPr>
          <p:cNvPicPr>
            <a:picLocks noChangeAspect="1"/>
          </p:cNvPicPr>
          <p:nvPr/>
        </p:nvPicPr>
        <p:blipFill>
          <a:blip r:embed="rId4"/>
          <a:stretch>
            <a:fillRect/>
          </a:stretch>
        </p:blipFill>
        <p:spPr>
          <a:xfrm>
            <a:off x="5796194" y="1175907"/>
            <a:ext cx="1431419" cy="1243075"/>
          </a:xfrm>
          <a:prstGeom prst="rect">
            <a:avLst/>
          </a:prstGeom>
        </p:spPr>
      </p:pic>
      <p:pic>
        <p:nvPicPr>
          <p:cNvPr id="12" name="Picture 11">
            <a:extLst>
              <a:ext uri="{FF2B5EF4-FFF2-40B4-BE49-F238E27FC236}">
                <a16:creationId xmlns:a16="http://schemas.microsoft.com/office/drawing/2014/main" id="{928B7342-B550-F243-9D92-1085DC6453CF}"/>
              </a:ext>
            </a:extLst>
          </p:cNvPr>
          <p:cNvPicPr>
            <a:picLocks noChangeAspect="1"/>
          </p:cNvPicPr>
          <p:nvPr/>
        </p:nvPicPr>
        <p:blipFill>
          <a:blip r:embed="rId5"/>
          <a:stretch>
            <a:fillRect/>
          </a:stretch>
        </p:blipFill>
        <p:spPr>
          <a:xfrm>
            <a:off x="7276962" y="1161781"/>
            <a:ext cx="1261910" cy="1257201"/>
          </a:xfrm>
          <a:prstGeom prst="rect">
            <a:avLst/>
          </a:prstGeom>
        </p:spPr>
      </p:pic>
      <p:pic>
        <p:nvPicPr>
          <p:cNvPr id="13" name="Picture 12">
            <a:extLst>
              <a:ext uri="{FF2B5EF4-FFF2-40B4-BE49-F238E27FC236}">
                <a16:creationId xmlns:a16="http://schemas.microsoft.com/office/drawing/2014/main" id="{A49F1E65-C789-3D4D-9A61-59CAD37DB584}"/>
              </a:ext>
            </a:extLst>
          </p:cNvPr>
          <p:cNvPicPr>
            <a:picLocks noChangeAspect="1"/>
          </p:cNvPicPr>
          <p:nvPr/>
        </p:nvPicPr>
        <p:blipFill>
          <a:blip r:embed="rId6"/>
          <a:stretch>
            <a:fillRect/>
          </a:stretch>
        </p:blipFill>
        <p:spPr>
          <a:xfrm>
            <a:off x="5796193" y="2449555"/>
            <a:ext cx="2740893" cy="2052107"/>
          </a:xfrm>
          <a:prstGeom prst="rect">
            <a:avLst/>
          </a:prstGeom>
        </p:spPr>
      </p:pic>
      <p:pic>
        <p:nvPicPr>
          <p:cNvPr id="14" name="Picture 13">
            <a:extLst>
              <a:ext uri="{FF2B5EF4-FFF2-40B4-BE49-F238E27FC236}">
                <a16:creationId xmlns:a16="http://schemas.microsoft.com/office/drawing/2014/main" id="{BADA7CE2-C081-F844-B423-D30802717D22}"/>
              </a:ext>
            </a:extLst>
          </p:cNvPr>
          <p:cNvPicPr>
            <a:picLocks noChangeAspect="1"/>
          </p:cNvPicPr>
          <p:nvPr/>
        </p:nvPicPr>
        <p:blipFill>
          <a:blip r:embed="rId7"/>
          <a:stretch>
            <a:fillRect/>
          </a:stretch>
        </p:blipFill>
        <p:spPr>
          <a:xfrm>
            <a:off x="5890660" y="1337189"/>
            <a:ext cx="1261911" cy="1043861"/>
          </a:xfrm>
          <a:prstGeom prst="rect">
            <a:avLst/>
          </a:prstGeom>
        </p:spPr>
      </p:pic>
      <p:pic>
        <p:nvPicPr>
          <p:cNvPr id="16" name="Picture 15">
            <a:extLst>
              <a:ext uri="{FF2B5EF4-FFF2-40B4-BE49-F238E27FC236}">
                <a16:creationId xmlns:a16="http://schemas.microsoft.com/office/drawing/2014/main" id="{1227C960-FCCE-0B4C-995E-3E40C6BEF668}"/>
              </a:ext>
            </a:extLst>
          </p:cNvPr>
          <p:cNvPicPr>
            <a:picLocks noChangeAspect="1"/>
          </p:cNvPicPr>
          <p:nvPr/>
        </p:nvPicPr>
        <p:blipFill>
          <a:blip r:embed="rId8"/>
          <a:stretch>
            <a:fillRect/>
          </a:stretch>
        </p:blipFill>
        <p:spPr>
          <a:xfrm>
            <a:off x="6003874" y="1529736"/>
            <a:ext cx="1035482" cy="789156"/>
          </a:xfrm>
          <a:prstGeom prst="rect">
            <a:avLst/>
          </a:prstGeom>
        </p:spPr>
      </p:pic>
      <p:pic>
        <p:nvPicPr>
          <p:cNvPr id="18" name="Picture 17">
            <a:extLst>
              <a:ext uri="{FF2B5EF4-FFF2-40B4-BE49-F238E27FC236}">
                <a16:creationId xmlns:a16="http://schemas.microsoft.com/office/drawing/2014/main" id="{DD640850-F086-0D4D-9D39-A2AB9DA7A735}"/>
              </a:ext>
            </a:extLst>
          </p:cNvPr>
          <p:cNvPicPr>
            <a:picLocks noChangeAspect="1"/>
          </p:cNvPicPr>
          <p:nvPr/>
        </p:nvPicPr>
        <p:blipFill>
          <a:blip r:embed="rId9"/>
          <a:stretch>
            <a:fillRect/>
          </a:stretch>
        </p:blipFill>
        <p:spPr>
          <a:xfrm>
            <a:off x="7340827" y="1337189"/>
            <a:ext cx="1136649" cy="1043861"/>
          </a:xfrm>
          <a:prstGeom prst="rect">
            <a:avLst/>
          </a:prstGeom>
        </p:spPr>
      </p:pic>
      <p:pic>
        <p:nvPicPr>
          <p:cNvPr id="19" name="Picture 18">
            <a:extLst>
              <a:ext uri="{FF2B5EF4-FFF2-40B4-BE49-F238E27FC236}">
                <a16:creationId xmlns:a16="http://schemas.microsoft.com/office/drawing/2014/main" id="{6F8DDDF2-BEAC-504B-A58C-589FB31958A9}"/>
              </a:ext>
            </a:extLst>
          </p:cNvPr>
          <p:cNvPicPr>
            <a:picLocks noChangeAspect="1"/>
          </p:cNvPicPr>
          <p:nvPr/>
        </p:nvPicPr>
        <p:blipFill>
          <a:blip r:embed="rId10"/>
          <a:stretch>
            <a:fillRect/>
          </a:stretch>
        </p:blipFill>
        <p:spPr>
          <a:xfrm>
            <a:off x="7416407" y="1564906"/>
            <a:ext cx="973031" cy="693118"/>
          </a:xfrm>
          <a:prstGeom prst="rect">
            <a:avLst/>
          </a:prstGeom>
        </p:spPr>
      </p:pic>
      <p:pic>
        <p:nvPicPr>
          <p:cNvPr id="20" name="Picture 19">
            <a:extLst>
              <a:ext uri="{FF2B5EF4-FFF2-40B4-BE49-F238E27FC236}">
                <a16:creationId xmlns:a16="http://schemas.microsoft.com/office/drawing/2014/main" id="{C81278DC-252E-F24B-B94D-FAB50382095B}"/>
              </a:ext>
            </a:extLst>
          </p:cNvPr>
          <p:cNvPicPr>
            <a:picLocks noChangeAspect="1"/>
          </p:cNvPicPr>
          <p:nvPr/>
        </p:nvPicPr>
        <p:blipFill>
          <a:blip r:embed="rId11"/>
          <a:stretch>
            <a:fillRect/>
          </a:stretch>
        </p:blipFill>
        <p:spPr>
          <a:xfrm>
            <a:off x="5952637" y="2665340"/>
            <a:ext cx="2428004" cy="381543"/>
          </a:xfrm>
          <a:prstGeom prst="rect">
            <a:avLst/>
          </a:prstGeom>
        </p:spPr>
      </p:pic>
      <p:pic>
        <p:nvPicPr>
          <p:cNvPr id="21" name="Picture 20">
            <a:extLst>
              <a:ext uri="{FF2B5EF4-FFF2-40B4-BE49-F238E27FC236}">
                <a16:creationId xmlns:a16="http://schemas.microsoft.com/office/drawing/2014/main" id="{529D36B0-9CB2-8544-A28C-45DCC3F06BEE}"/>
              </a:ext>
            </a:extLst>
          </p:cNvPr>
          <p:cNvPicPr>
            <a:picLocks noChangeAspect="1"/>
          </p:cNvPicPr>
          <p:nvPr/>
        </p:nvPicPr>
        <p:blipFill>
          <a:blip r:embed="rId12"/>
          <a:stretch>
            <a:fillRect/>
          </a:stretch>
        </p:blipFill>
        <p:spPr>
          <a:xfrm>
            <a:off x="5951674" y="3106052"/>
            <a:ext cx="2437764" cy="387430"/>
          </a:xfrm>
          <a:prstGeom prst="rect">
            <a:avLst/>
          </a:prstGeom>
        </p:spPr>
      </p:pic>
      <p:pic>
        <p:nvPicPr>
          <p:cNvPr id="22" name="Picture 21">
            <a:extLst>
              <a:ext uri="{FF2B5EF4-FFF2-40B4-BE49-F238E27FC236}">
                <a16:creationId xmlns:a16="http://schemas.microsoft.com/office/drawing/2014/main" id="{532F8497-20FD-764F-BA81-5E1A38668531}"/>
              </a:ext>
            </a:extLst>
          </p:cNvPr>
          <p:cNvPicPr>
            <a:picLocks noChangeAspect="1"/>
          </p:cNvPicPr>
          <p:nvPr/>
        </p:nvPicPr>
        <p:blipFill>
          <a:blip r:embed="rId13"/>
          <a:stretch>
            <a:fillRect/>
          </a:stretch>
        </p:blipFill>
        <p:spPr>
          <a:xfrm>
            <a:off x="5957652" y="3556992"/>
            <a:ext cx="2437761" cy="387430"/>
          </a:xfrm>
          <a:prstGeom prst="rect">
            <a:avLst/>
          </a:prstGeom>
        </p:spPr>
      </p:pic>
      <p:pic>
        <p:nvPicPr>
          <p:cNvPr id="23" name="Picture 22">
            <a:extLst>
              <a:ext uri="{FF2B5EF4-FFF2-40B4-BE49-F238E27FC236}">
                <a16:creationId xmlns:a16="http://schemas.microsoft.com/office/drawing/2014/main" id="{1CAFAB36-F636-1D4D-A3C7-803063AE3E6A}"/>
              </a:ext>
            </a:extLst>
          </p:cNvPr>
          <p:cNvPicPr>
            <a:picLocks noChangeAspect="1"/>
          </p:cNvPicPr>
          <p:nvPr/>
        </p:nvPicPr>
        <p:blipFill>
          <a:blip r:embed="rId14"/>
          <a:stretch>
            <a:fillRect/>
          </a:stretch>
        </p:blipFill>
        <p:spPr>
          <a:xfrm>
            <a:off x="5957648" y="4004953"/>
            <a:ext cx="2437768" cy="387431"/>
          </a:xfrm>
          <a:prstGeom prst="rect">
            <a:avLst/>
          </a:prstGeom>
        </p:spPr>
      </p:pic>
      <p:pic>
        <p:nvPicPr>
          <p:cNvPr id="25" name="Picture 24">
            <a:extLst>
              <a:ext uri="{FF2B5EF4-FFF2-40B4-BE49-F238E27FC236}">
                <a16:creationId xmlns:a16="http://schemas.microsoft.com/office/drawing/2014/main" id="{DFA59813-C5EE-5C42-8EC7-CAA7519F3BB9}"/>
              </a:ext>
            </a:extLst>
          </p:cNvPr>
          <p:cNvPicPr>
            <a:picLocks noChangeAspect="1"/>
          </p:cNvPicPr>
          <p:nvPr/>
        </p:nvPicPr>
        <p:blipFill>
          <a:blip r:embed="rId15"/>
          <a:stretch>
            <a:fillRect/>
          </a:stretch>
        </p:blipFill>
        <p:spPr>
          <a:xfrm>
            <a:off x="6741358" y="1700951"/>
            <a:ext cx="675049" cy="223363"/>
          </a:xfrm>
          <a:prstGeom prst="rect">
            <a:avLst/>
          </a:prstGeom>
        </p:spPr>
      </p:pic>
      <p:pic>
        <p:nvPicPr>
          <p:cNvPr id="26" name="Picture 25">
            <a:extLst>
              <a:ext uri="{FF2B5EF4-FFF2-40B4-BE49-F238E27FC236}">
                <a16:creationId xmlns:a16="http://schemas.microsoft.com/office/drawing/2014/main" id="{86A60B83-C558-B943-A872-6BF5A563A1FD}"/>
              </a:ext>
            </a:extLst>
          </p:cNvPr>
          <p:cNvPicPr>
            <a:picLocks noChangeAspect="1"/>
          </p:cNvPicPr>
          <p:nvPr/>
        </p:nvPicPr>
        <p:blipFill>
          <a:blip r:embed="rId16"/>
          <a:stretch>
            <a:fillRect/>
          </a:stretch>
        </p:blipFill>
        <p:spPr>
          <a:xfrm>
            <a:off x="6734302" y="1931118"/>
            <a:ext cx="675049" cy="242498"/>
          </a:xfrm>
          <a:prstGeom prst="rect">
            <a:avLst/>
          </a:prstGeom>
        </p:spPr>
      </p:pic>
      <p:pic>
        <p:nvPicPr>
          <p:cNvPr id="27" name="Picture 26">
            <a:extLst>
              <a:ext uri="{FF2B5EF4-FFF2-40B4-BE49-F238E27FC236}">
                <a16:creationId xmlns:a16="http://schemas.microsoft.com/office/drawing/2014/main" id="{D9C524E3-E0EC-114C-91DA-3FAAB0ABAA4F}"/>
              </a:ext>
            </a:extLst>
          </p:cNvPr>
          <p:cNvPicPr>
            <a:picLocks noChangeAspect="1"/>
          </p:cNvPicPr>
          <p:nvPr/>
        </p:nvPicPr>
        <p:blipFill>
          <a:blip r:embed="rId17"/>
          <a:stretch>
            <a:fillRect/>
          </a:stretch>
        </p:blipFill>
        <p:spPr>
          <a:xfrm flipH="1">
            <a:off x="8398970" y="2296890"/>
            <a:ext cx="89082" cy="2123900"/>
          </a:xfrm>
          <a:prstGeom prst="rect">
            <a:avLst/>
          </a:prstGeom>
        </p:spPr>
      </p:pic>
    </p:spTree>
    <p:extLst>
      <p:ext uri="{BB962C8B-B14F-4D97-AF65-F5344CB8AC3E}">
        <p14:creationId xmlns:p14="http://schemas.microsoft.com/office/powerpoint/2010/main" val="1841734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dissolve">
                                      <p:cBhvr>
                                        <p:cTn id="7" dur="500"/>
                                        <p:tgtEl>
                                          <p:spTgt spid="8">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
                                            <p:txEl>
                                              <p:pRg st="2" end="2"/>
                                            </p:txEl>
                                          </p:spTgt>
                                        </p:tgtEl>
                                        <p:attrNameLst>
                                          <p:attrName>style.visibility</p:attrName>
                                        </p:attrNameLst>
                                      </p:cBhvr>
                                      <p:to>
                                        <p:strVal val="visible"/>
                                      </p:to>
                                    </p:set>
                                    <p:animEffect transition="in" filter="dissolve">
                                      <p:cBhvr>
                                        <p:cTn id="10" dur="500"/>
                                        <p:tgtEl>
                                          <p:spTgt spid="8">
                                            <p:txEl>
                                              <p:pRg st="2" end="2"/>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animEffect transition="in" filter="dissolve">
                                      <p:cBhvr>
                                        <p:cTn id="13" dur="500"/>
                                        <p:tgtEl>
                                          <p:spTgt spid="8">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8">
                                            <p:txEl>
                                              <p:pRg st="5" end="5"/>
                                            </p:txEl>
                                          </p:spTgt>
                                        </p:tgtEl>
                                        <p:attrNameLst>
                                          <p:attrName>style.visibility</p:attrName>
                                        </p:attrNameLst>
                                      </p:cBhvr>
                                      <p:to>
                                        <p:strVal val="visible"/>
                                      </p:to>
                                    </p:set>
                                    <p:animEffect transition="in" filter="dissolve">
                                      <p:cBhvr>
                                        <p:cTn id="18" dur="500"/>
                                        <p:tgtEl>
                                          <p:spTgt spid="8">
                                            <p:txEl>
                                              <p:pRg st="5" end="5"/>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8">
                                            <p:txEl>
                                              <p:pRg st="7" end="7"/>
                                            </p:txEl>
                                          </p:spTgt>
                                        </p:tgtEl>
                                        <p:attrNameLst>
                                          <p:attrName>style.visibility</p:attrName>
                                        </p:attrNameLst>
                                      </p:cBhvr>
                                      <p:to>
                                        <p:strVal val="visible"/>
                                      </p:to>
                                    </p:set>
                                    <p:animEffect transition="in" filter="dissolve">
                                      <p:cBhvr>
                                        <p:cTn id="21" dur="500"/>
                                        <p:tgtEl>
                                          <p:spTgt spid="8">
                                            <p:txEl>
                                              <p:pRg st="7" end="7"/>
                                            </p:tx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8">
                                            <p:txEl>
                                              <p:pRg st="8" end="8"/>
                                            </p:txEl>
                                          </p:spTgt>
                                        </p:tgtEl>
                                        <p:attrNameLst>
                                          <p:attrName>style.visibility</p:attrName>
                                        </p:attrNameLst>
                                      </p:cBhvr>
                                      <p:to>
                                        <p:strVal val="visible"/>
                                      </p:to>
                                    </p:set>
                                    <p:animEffect transition="in" filter="dissolve">
                                      <p:cBhvr>
                                        <p:cTn id="24" dur="500"/>
                                        <p:tgtEl>
                                          <p:spTgt spid="8">
                                            <p:txEl>
                                              <p:pRg st="8" end="8"/>
                                            </p:txEl>
                                          </p:spTgt>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8">
                                            <p:txEl>
                                              <p:pRg st="9" end="9"/>
                                            </p:txEl>
                                          </p:spTgt>
                                        </p:tgtEl>
                                        <p:attrNameLst>
                                          <p:attrName>style.visibility</p:attrName>
                                        </p:attrNameLst>
                                      </p:cBhvr>
                                      <p:to>
                                        <p:strVal val="visible"/>
                                      </p:to>
                                    </p:set>
                                    <p:animEffect transition="in" filter="dissolve">
                                      <p:cBhvr>
                                        <p:cTn id="27" dur="500"/>
                                        <p:tgtEl>
                                          <p:spTgt spid="8">
                                            <p:txEl>
                                              <p:pRg st="9" end="9"/>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dissolv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dissolv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dissolve">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up)">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wipe(left)">
                                      <p:cBhvr>
                                        <p:cTn id="52" dur="500"/>
                                        <p:tgtEl>
                                          <p:spTgt spid="25"/>
                                        </p:tgtEl>
                                      </p:cBhvr>
                                    </p:animEffect>
                                  </p:childTnLst>
                                </p:cTn>
                              </p:par>
                              <p:par>
                                <p:cTn id="53" presetID="22" presetClass="entr" presetSubtype="8" fill="hold" nodeType="with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wipe(left)">
                                      <p:cBhvr>
                                        <p:cTn id="55" dur="500"/>
                                        <p:tgtEl>
                                          <p:spTgt spid="26"/>
                                        </p:tgtEl>
                                      </p:cBhvr>
                                    </p:animEffect>
                                  </p:childTnLst>
                                </p:cTn>
                              </p:par>
                              <p:par>
                                <p:cTn id="56" presetID="9" presetClass="entr" presetSubtype="0" fill="hold" nodeType="with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dissolve">
                                      <p:cBhvr>
                                        <p:cTn id="58" dur="500"/>
                                        <p:tgtEl>
                                          <p:spTgt spid="12"/>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wipe(left)">
                                      <p:cBhvr>
                                        <p:cTn id="63" dur="500"/>
                                        <p:tgtEl>
                                          <p:spTgt spid="18"/>
                                        </p:tgtEl>
                                      </p:cBhvr>
                                    </p:animEffect>
                                  </p:childTnLst>
                                </p:cTn>
                              </p:par>
                            </p:childTnLst>
                          </p:cTn>
                        </p:par>
                      </p:childTnLst>
                    </p:cTn>
                  </p:par>
                  <p:par>
                    <p:cTn id="64" fill="hold">
                      <p:stCondLst>
                        <p:cond delay="indefinite"/>
                      </p:stCondLst>
                      <p:childTnLst>
                        <p:par>
                          <p:cTn id="65" fill="hold">
                            <p:stCondLst>
                              <p:cond delay="0"/>
                            </p:stCondLst>
                            <p:childTnLst>
                              <p:par>
                                <p:cTn id="66" presetID="21" presetClass="entr" presetSubtype="4" fill="hold" nodeType="click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wheel(4)">
                                      <p:cBhvr>
                                        <p:cTn id="68" dur="1000"/>
                                        <p:tgtEl>
                                          <p:spTgt spid="19"/>
                                        </p:tgtEl>
                                      </p:cBhvr>
                                    </p:animEffect>
                                  </p:childTnLst>
                                </p:cTn>
                              </p:par>
                            </p:childTnLst>
                          </p:cTn>
                        </p:par>
                      </p:childTnLst>
                    </p:cTn>
                  </p:par>
                  <p:par>
                    <p:cTn id="69" fill="hold">
                      <p:stCondLst>
                        <p:cond delay="indefinite"/>
                      </p:stCondLst>
                      <p:childTnLst>
                        <p:par>
                          <p:cTn id="70" fill="hold">
                            <p:stCondLst>
                              <p:cond delay="0"/>
                            </p:stCondLst>
                            <p:childTnLst>
                              <p:par>
                                <p:cTn id="71" presetID="9" presetClass="entr" presetSubtype="0" fill="hold" nodeType="clickEffect">
                                  <p:stCondLst>
                                    <p:cond delay="0"/>
                                  </p:stCondLst>
                                  <p:childTnLst>
                                    <p:set>
                                      <p:cBhvr>
                                        <p:cTn id="72" dur="1" fill="hold">
                                          <p:stCondLst>
                                            <p:cond delay="0"/>
                                          </p:stCondLst>
                                        </p:cTn>
                                        <p:tgtEl>
                                          <p:spTgt spid="13"/>
                                        </p:tgtEl>
                                        <p:attrNameLst>
                                          <p:attrName>style.visibility</p:attrName>
                                        </p:attrNameLst>
                                      </p:cBhvr>
                                      <p:to>
                                        <p:strVal val="visible"/>
                                      </p:to>
                                    </p:set>
                                    <p:animEffect transition="in" filter="dissolve">
                                      <p:cBhvr>
                                        <p:cTn id="73" dur="500"/>
                                        <p:tgtEl>
                                          <p:spTgt spid="13"/>
                                        </p:tgtEl>
                                      </p:cBhvr>
                                    </p:animEffect>
                                  </p:childTnLst>
                                </p:cTn>
                              </p:par>
                            </p:childTnLst>
                          </p:cTn>
                        </p:par>
                        <p:par>
                          <p:cTn id="74" fill="hold">
                            <p:stCondLst>
                              <p:cond delay="500"/>
                            </p:stCondLst>
                            <p:childTnLst>
                              <p:par>
                                <p:cTn id="75" presetID="22" presetClass="entr" presetSubtype="1" fill="hold" nodeType="after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wipe(up)">
                                      <p:cBhvr>
                                        <p:cTn id="77" dur="500"/>
                                        <p:tgtEl>
                                          <p:spTgt spid="27"/>
                                        </p:tgtEl>
                                      </p:cBhvr>
                                    </p:animEffect>
                                  </p:childTnLst>
                                </p:cTn>
                              </p:par>
                            </p:childTnLst>
                          </p:cTn>
                        </p:par>
                        <p:par>
                          <p:cTn id="78" fill="hold">
                            <p:stCondLst>
                              <p:cond delay="1000"/>
                            </p:stCondLst>
                            <p:childTnLst>
                              <p:par>
                                <p:cTn id="79" presetID="22" presetClass="entr" presetSubtype="2" fill="hold" nodeType="afterEffect">
                                  <p:stCondLst>
                                    <p:cond delay="0"/>
                                  </p:stCondLst>
                                  <p:childTnLst>
                                    <p:set>
                                      <p:cBhvr>
                                        <p:cTn id="80" dur="1" fill="hold">
                                          <p:stCondLst>
                                            <p:cond delay="0"/>
                                          </p:stCondLst>
                                        </p:cTn>
                                        <p:tgtEl>
                                          <p:spTgt spid="20"/>
                                        </p:tgtEl>
                                        <p:attrNameLst>
                                          <p:attrName>style.visibility</p:attrName>
                                        </p:attrNameLst>
                                      </p:cBhvr>
                                      <p:to>
                                        <p:strVal val="visible"/>
                                      </p:to>
                                    </p:set>
                                    <p:animEffect transition="in" filter="wipe(right)">
                                      <p:cBhvr>
                                        <p:cTn id="81" dur="500"/>
                                        <p:tgtEl>
                                          <p:spTgt spid="20"/>
                                        </p:tgtEl>
                                      </p:cBhvr>
                                    </p:animEffect>
                                  </p:childTnLst>
                                </p:cTn>
                              </p:par>
                            </p:childTnLst>
                          </p:cTn>
                        </p:par>
                        <p:par>
                          <p:cTn id="82" fill="hold">
                            <p:stCondLst>
                              <p:cond delay="1500"/>
                            </p:stCondLst>
                            <p:childTnLst>
                              <p:par>
                                <p:cTn id="83" presetID="22" presetClass="entr" presetSubtype="2" fill="hold" nodeType="afterEffect">
                                  <p:stCondLst>
                                    <p:cond delay="0"/>
                                  </p:stCondLst>
                                  <p:childTnLst>
                                    <p:set>
                                      <p:cBhvr>
                                        <p:cTn id="84" dur="1" fill="hold">
                                          <p:stCondLst>
                                            <p:cond delay="0"/>
                                          </p:stCondLst>
                                        </p:cTn>
                                        <p:tgtEl>
                                          <p:spTgt spid="21"/>
                                        </p:tgtEl>
                                        <p:attrNameLst>
                                          <p:attrName>style.visibility</p:attrName>
                                        </p:attrNameLst>
                                      </p:cBhvr>
                                      <p:to>
                                        <p:strVal val="visible"/>
                                      </p:to>
                                    </p:set>
                                    <p:animEffect transition="in" filter="wipe(right)">
                                      <p:cBhvr>
                                        <p:cTn id="85" dur="500"/>
                                        <p:tgtEl>
                                          <p:spTgt spid="21"/>
                                        </p:tgtEl>
                                      </p:cBhvr>
                                    </p:animEffect>
                                  </p:childTnLst>
                                </p:cTn>
                              </p:par>
                            </p:childTnLst>
                          </p:cTn>
                        </p:par>
                        <p:par>
                          <p:cTn id="86" fill="hold">
                            <p:stCondLst>
                              <p:cond delay="2000"/>
                            </p:stCondLst>
                            <p:childTnLst>
                              <p:par>
                                <p:cTn id="87" presetID="22" presetClass="entr" presetSubtype="2" fill="hold" nodeType="afterEffect">
                                  <p:stCondLst>
                                    <p:cond delay="0"/>
                                  </p:stCondLst>
                                  <p:childTnLst>
                                    <p:set>
                                      <p:cBhvr>
                                        <p:cTn id="88" dur="1" fill="hold">
                                          <p:stCondLst>
                                            <p:cond delay="0"/>
                                          </p:stCondLst>
                                        </p:cTn>
                                        <p:tgtEl>
                                          <p:spTgt spid="22"/>
                                        </p:tgtEl>
                                        <p:attrNameLst>
                                          <p:attrName>style.visibility</p:attrName>
                                        </p:attrNameLst>
                                      </p:cBhvr>
                                      <p:to>
                                        <p:strVal val="visible"/>
                                      </p:to>
                                    </p:set>
                                    <p:animEffect transition="in" filter="wipe(right)">
                                      <p:cBhvr>
                                        <p:cTn id="89" dur="500"/>
                                        <p:tgtEl>
                                          <p:spTgt spid="22"/>
                                        </p:tgtEl>
                                      </p:cBhvr>
                                    </p:animEffect>
                                  </p:childTnLst>
                                </p:cTn>
                              </p:par>
                            </p:childTnLst>
                          </p:cTn>
                        </p:par>
                        <p:par>
                          <p:cTn id="90" fill="hold">
                            <p:stCondLst>
                              <p:cond delay="2500"/>
                            </p:stCondLst>
                            <p:childTnLst>
                              <p:par>
                                <p:cTn id="91" presetID="22" presetClass="entr" presetSubtype="2" fill="hold" nodeType="afterEffect">
                                  <p:stCondLst>
                                    <p:cond delay="0"/>
                                  </p:stCondLst>
                                  <p:childTnLst>
                                    <p:set>
                                      <p:cBhvr>
                                        <p:cTn id="92" dur="1" fill="hold">
                                          <p:stCondLst>
                                            <p:cond delay="0"/>
                                          </p:stCondLst>
                                        </p:cTn>
                                        <p:tgtEl>
                                          <p:spTgt spid="23"/>
                                        </p:tgtEl>
                                        <p:attrNameLst>
                                          <p:attrName>style.visibility</p:attrName>
                                        </p:attrNameLst>
                                      </p:cBhvr>
                                      <p:to>
                                        <p:strVal val="visible"/>
                                      </p:to>
                                    </p:set>
                                    <p:animEffect transition="in" filter="wipe(right)">
                                      <p:cBhvr>
                                        <p:cTn id="9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DD79CD9-0A8D-144B-AB6D-C47BA6DA127A}"/>
              </a:ext>
            </a:extLst>
          </p:cNvPr>
          <p:cNvSpPr>
            <a:spLocks noGrp="1"/>
          </p:cNvSpPr>
          <p:nvPr>
            <p:ph idx="1"/>
          </p:nvPr>
        </p:nvSpPr>
        <p:spPr>
          <a:xfrm>
            <a:off x="628650" y="1288257"/>
            <a:ext cx="3756314" cy="3344467"/>
          </a:xfrm>
        </p:spPr>
        <p:txBody>
          <a:bodyPr/>
          <a:lstStyle/>
          <a:p>
            <a:r>
              <a:rPr lang="en-US" dirty="0"/>
              <a:t>Operations vs. Outcomes</a:t>
            </a:r>
          </a:p>
          <a:p>
            <a:pPr lvl="1"/>
            <a:r>
              <a:rPr lang="en-US" dirty="0"/>
              <a:t>Operation: user activities performed on the system</a:t>
            </a:r>
          </a:p>
          <a:p>
            <a:pPr lvl="1"/>
            <a:r>
              <a:rPr lang="en-US" dirty="0"/>
              <a:t>Outcome: accomplishment led by the use of the HPC system</a:t>
            </a:r>
          </a:p>
          <a:p>
            <a:pPr marL="342900" lvl="1" indent="0">
              <a:buNone/>
            </a:pPr>
            <a:endParaRPr lang="en-US" dirty="0"/>
          </a:p>
          <a:p>
            <a:r>
              <a:rPr lang="en-US" dirty="0"/>
              <a:t>Advantages:</a:t>
            </a:r>
          </a:p>
          <a:p>
            <a:pPr lvl="1"/>
            <a:r>
              <a:rPr lang="en-US" dirty="0"/>
              <a:t>Fairness of user activity evaluation</a:t>
            </a:r>
          </a:p>
          <a:p>
            <a:pPr lvl="1"/>
            <a:r>
              <a:rPr lang="en-US" dirty="0"/>
              <a:t>Preventing “periodic-file-touch” trick</a:t>
            </a:r>
          </a:p>
          <a:p>
            <a:endParaRPr lang="en-CN" dirty="0"/>
          </a:p>
        </p:txBody>
      </p:sp>
      <p:sp>
        <p:nvSpPr>
          <p:cNvPr id="3" name="Title 2">
            <a:extLst>
              <a:ext uri="{FF2B5EF4-FFF2-40B4-BE49-F238E27FC236}">
                <a16:creationId xmlns:a16="http://schemas.microsoft.com/office/drawing/2014/main" id="{09BAD95F-8AE5-5C40-97FC-56B55AB0B7A4}"/>
              </a:ext>
            </a:extLst>
          </p:cNvPr>
          <p:cNvSpPr>
            <a:spLocks noGrp="1"/>
          </p:cNvSpPr>
          <p:nvPr>
            <p:ph type="title"/>
          </p:nvPr>
        </p:nvSpPr>
        <p:spPr/>
        <p:txBody>
          <a:bodyPr/>
          <a:lstStyle/>
          <a:p>
            <a:r>
              <a:rPr lang="en-US" dirty="0"/>
              <a:t>Activeness-based Perspective</a:t>
            </a:r>
            <a:endParaRPr lang="en-CN" dirty="0"/>
          </a:p>
        </p:txBody>
      </p:sp>
      <p:pic>
        <p:nvPicPr>
          <p:cNvPr id="4" name="Content Placeholder 4">
            <a:extLst>
              <a:ext uri="{FF2B5EF4-FFF2-40B4-BE49-F238E27FC236}">
                <a16:creationId xmlns:a16="http://schemas.microsoft.com/office/drawing/2014/main" id="{D1940C86-7834-0B4B-88DD-D5951AD0FA8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572000" y="1496456"/>
            <a:ext cx="4419600" cy="2150588"/>
          </a:xfrm>
          <a:prstGeom prst="rect">
            <a:avLst/>
          </a:prstGeom>
        </p:spPr>
      </p:pic>
    </p:spTree>
    <p:extLst>
      <p:ext uri="{BB962C8B-B14F-4D97-AF65-F5344CB8AC3E}">
        <p14:creationId xmlns:p14="http://schemas.microsoft.com/office/powerpoint/2010/main" val="1731522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ssolve">
                                      <p:cBhvr>
                                        <p:cTn id="7" dur="500"/>
                                        <p:tgtEl>
                                          <p:spTgt spid="2">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dissolve">
                                      <p:cBhvr>
                                        <p:cTn id="10" dur="500"/>
                                        <p:tgtEl>
                                          <p:spTgt spid="2">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dissolve">
                                      <p:cBhvr>
                                        <p:cTn id="13" dur="500"/>
                                        <p:tgtEl>
                                          <p:spTgt spid="2">
                                            <p:txEl>
                                              <p:pRg st="2" end="2"/>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dissolv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dissolve">
                                      <p:cBhvr>
                                        <p:cTn id="21" dur="500"/>
                                        <p:tgtEl>
                                          <p:spTgt spid="2">
                                            <p:txEl>
                                              <p:pRg st="4" end="4"/>
                                            </p:tx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2">
                                            <p:txEl>
                                              <p:pRg st="5" end="5"/>
                                            </p:txEl>
                                          </p:spTgt>
                                        </p:tgtEl>
                                        <p:attrNameLst>
                                          <p:attrName>style.visibility</p:attrName>
                                        </p:attrNameLst>
                                      </p:cBhvr>
                                      <p:to>
                                        <p:strVal val="visible"/>
                                      </p:to>
                                    </p:set>
                                    <p:animEffect transition="in" filter="dissolve">
                                      <p:cBhvr>
                                        <p:cTn id="24" dur="500"/>
                                        <p:tgtEl>
                                          <p:spTgt spid="2">
                                            <p:txEl>
                                              <p:pRg st="5" end="5"/>
                                            </p:txEl>
                                          </p:spTgt>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dissolve">
                                      <p:cBhvr>
                                        <p:cTn id="2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C21ppt">
  <a:themeElements>
    <a:clrScheme name="SC21 Color">
      <a:dk1>
        <a:srgbClr val="2E3348"/>
      </a:dk1>
      <a:lt1>
        <a:srgbClr val="F8F1EC"/>
      </a:lt1>
      <a:dk2>
        <a:srgbClr val="2E3348"/>
      </a:dk2>
      <a:lt2>
        <a:srgbClr val="F8F1EC"/>
      </a:lt2>
      <a:accent1>
        <a:srgbClr val="D47362"/>
      </a:accent1>
      <a:accent2>
        <a:srgbClr val="A8B189"/>
      </a:accent2>
      <a:accent3>
        <a:srgbClr val="384B5E"/>
      </a:accent3>
      <a:accent4>
        <a:srgbClr val="DDD1C2"/>
      </a:accent4>
      <a:accent5>
        <a:srgbClr val="FFFFFF"/>
      </a:accent5>
      <a:accent6>
        <a:srgbClr val="000000"/>
      </a:accent6>
      <a:hlink>
        <a:srgbClr val="D47362"/>
      </a:hlink>
      <a:folHlink>
        <a:srgbClr val="5F6E7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21ppt" id="{BA595672-667B-5F4A-B349-6529542DA7AD}" vid="{E04CB860-2EAD-7847-BD75-87481A3F376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11462</TotalTime>
  <Words>4066</Words>
  <Application>Microsoft Macintosh PowerPoint</Application>
  <PresentationFormat>On-screen Show (16:9)</PresentationFormat>
  <Paragraphs>457</Paragraphs>
  <Slides>24</Slides>
  <Notes>23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24</vt:i4>
      </vt:variant>
    </vt:vector>
  </HeadingPairs>
  <TitlesOfParts>
    <vt:vector size="29" baseType="lpstr">
      <vt:lpstr>Arial</vt:lpstr>
      <vt:lpstr>Calibri</vt:lpstr>
      <vt:lpstr>Calibri Light</vt:lpstr>
      <vt:lpstr>Office Theme</vt:lpstr>
      <vt:lpstr>SC21ppt</vt:lpstr>
      <vt:lpstr>Exploiting User Activeness for Data Retention in HPC Systems</vt:lpstr>
      <vt:lpstr>Introduction</vt:lpstr>
      <vt:lpstr>Introduction</vt:lpstr>
      <vt:lpstr>Data Retention</vt:lpstr>
      <vt:lpstr>Existing Data Retention Solutions</vt:lpstr>
      <vt:lpstr>Fixed Lifetime (FLT)</vt:lpstr>
      <vt:lpstr>Other Data Retention Solutions</vt:lpstr>
      <vt:lpstr>Activeness-based Data Retention</vt:lpstr>
      <vt:lpstr>Activeness-based Perspective</vt:lpstr>
      <vt:lpstr>User Activeness Evaluation</vt:lpstr>
      <vt:lpstr>User Activeness Evaluation (Cont.)</vt:lpstr>
      <vt:lpstr>User Classification Matrix</vt:lpstr>
      <vt:lpstr>Data Retention</vt:lpstr>
      <vt:lpstr>Evaluation</vt:lpstr>
      <vt:lpstr>User Activeness</vt:lpstr>
      <vt:lpstr>File Miss Reduction</vt:lpstr>
      <vt:lpstr>File Miss Reduction</vt:lpstr>
      <vt:lpstr>Retention with Various Lifetime Settings</vt:lpstr>
      <vt:lpstr>Number of Users Affected by File Purge</vt:lpstr>
      <vt:lpstr>Performance</vt:lpstr>
      <vt:lpstr>Performance (cont.)</vt:lpstr>
      <vt:lpstr>Conclusion</vt:lpstr>
      <vt:lpstr>Follow Up / Q&amp;A</vt:lpstr>
      <vt:lpstr>  Thank you !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Microsoft Office User</dc:creator>
  <cp:keywords/>
  <dc:description/>
  <cp:lastModifiedBy>Zhang, X Spirit</cp:lastModifiedBy>
  <cp:revision>385</cp:revision>
  <dcterms:created xsi:type="dcterms:W3CDTF">2021-09-17T00:52:29Z</dcterms:created>
  <dcterms:modified xsi:type="dcterms:W3CDTF">2021-11-18T22:27:46Z</dcterms:modified>
  <cp:category/>
</cp:coreProperties>
</file>