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0" r:id="rId4"/>
    <p:sldMasterId id="2147483683" r:id="rId5"/>
  </p:sldMasterIdLst>
  <p:notesMasterIdLst>
    <p:notesMasterId r:id="rId67"/>
  </p:notesMasterIdLst>
  <p:handoutMasterIdLst>
    <p:handoutMasterId r:id="rId68"/>
  </p:handoutMasterIdLst>
  <p:sldIdLst>
    <p:sldId id="256" r:id="rId6"/>
    <p:sldId id="257" r:id="rId7"/>
    <p:sldId id="282" r:id="rId8"/>
    <p:sldId id="283" r:id="rId9"/>
    <p:sldId id="259" r:id="rId10"/>
    <p:sldId id="260" r:id="rId11"/>
    <p:sldId id="285" r:id="rId12"/>
    <p:sldId id="261" r:id="rId13"/>
    <p:sldId id="287" r:id="rId14"/>
    <p:sldId id="263" r:id="rId15"/>
    <p:sldId id="289" r:id="rId16"/>
    <p:sldId id="290" r:id="rId17"/>
    <p:sldId id="264" r:id="rId18"/>
    <p:sldId id="292" r:id="rId19"/>
    <p:sldId id="294" r:id="rId20"/>
    <p:sldId id="265" r:id="rId21"/>
    <p:sldId id="296" r:id="rId22"/>
    <p:sldId id="297" r:id="rId23"/>
    <p:sldId id="266" r:id="rId24"/>
    <p:sldId id="267" r:id="rId25"/>
    <p:sldId id="302" r:id="rId26"/>
    <p:sldId id="303" r:id="rId27"/>
    <p:sldId id="305" r:id="rId28"/>
    <p:sldId id="268" r:id="rId29"/>
    <p:sldId id="269" r:id="rId30"/>
    <p:sldId id="270" r:id="rId31"/>
    <p:sldId id="307" r:id="rId32"/>
    <p:sldId id="271" r:id="rId33"/>
    <p:sldId id="310" r:id="rId34"/>
    <p:sldId id="311" r:id="rId35"/>
    <p:sldId id="312" r:id="rId36"/>
    <p:sldId id="313" r:id="rId37"/>
    <p:sldId id="272" r:id="rId38"/>
    <p:sldId id="315" r:id="rId39"/>
    <p:sldId id="317" r:id="rId40"/>
    <p:sldId id="318" r:id="rId41"/>
    <p:sldId id="273" r:id="rId42"/>
    <p:sldId id="320" r:id="rId43"/>
    <p:sldId id="321" r:id="rId44"/>
    <p:sldId id="274" r:id="rId45"/>
    <p:sldId id="324" r:id="rId46"/>
    <p:sldId id="275" r:id="rId47"/>
    <p:sldId id="326" r:id="rId48"/>
    <p:sldId id="327" r:id="rId49"/>
    <p:sldId id="277" r:id="rId50"/>
    <p:sldId id="329" r:id="rId51"/>
    <p:sldId id="330" r:id="rId52"/>
    <p:sldId id="278" r:id="rId53"/>
    <p:sldId id="332" r:id="rId54"/>
    <p:sldId id="333" r:id="rId55"/>
    <p:sldId id="279" r:id="rId56"/>
    <p:sldId id="335" r:id="rId57"/>
    <p:sldId id="336" r:id="rId58"/>
    <p:sldId id="338" r:id="rId59"/>
    <p:sldId id="280" r:id="rId60"/>
    <p:sldId id="341" r:id="rId61"/>
    <p:sldId id="343" r:id="rId62"/>
    <p:sldId id="345" r:id="rId63"/>
    <p:sldId id="276" r:id="rId64"/>
    <p:sldId id="347" r:id="rId65"/>
    <p:sldId id="349" r:id="rId66"/>
  </p:sldIdLst>
  <p:sldSz cx="12192000" cy="6858000"/>
  <p:notesSz cx="6858000" cy="9144000"/>
  <p:embeddedFontLst>
    <p:embeddedFont>
      <p:font typeface="Bookman Old Style" panose="02050604050505020204" pitchFamily="18" charset="0"/>
      <p:regular r:id="rId69"/>
      <p:bold r:id="rId70"/>
      <p:italic r:id="rId71"/>
      <p:boldItalic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Cambria Math" panose="02040503050406030204" pitchFamily="18" charset="0"/>
      <p:regular r:id="rId77"/>
    </p:embeddedFont>
    <p:embeddedFont>
      <p:font typeface="Consolas" panose="020B0609020204030204" pitchFamily="49" charset="0"/>
      <p:regular r:id="rId78"/>
      <p:bold r:id="rId79"/>
      <p:italic r:id="rId80"/>
      <p:boldItalic r:id="rId81"/>
    </p:embeddedFont>
    <p:embeddedFont>
      <p:font typeface="Roboto" panose="02000000000000000000" pitchFamily="2" charset="0"/>
      <p:regular r:id="rId82"/>
      <p:bold r:id="rId83"/>
      <p:italic r:id="rId84"/>
      <p:boldItalic r:id="rId8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D788AA-1E95-FAA4-4961-F78DBBA34C0E}" name="Ankit Srivastava (HE/HIM)" initials="" userId="S::ankitsriv@microsoft.com::c1925bd7-ebde-4982-a89e-5f41067ba4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7"/>
    <a:srgbClr val="FFFFFF"/>
    <a:srgbClr val="A7934B"/>
    <a:srgbClr val="857437"/>
    <a:srgbClr val="262626"/>
    <a:srgbClr val="EEB21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A2DC4-0E5F-416A-9452-2100CAFF7BB9}" v="11" dt="2021-11-16T16:42:57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2404" autoAdjust="0"/>
  </p:normalViewPr>
  <p:slideViewPr>
    <p:cSldViewPr snapToGrid="0" snapToObjects="1">
      <p:cViewPr varScale="1">
        <p:scale>
          <a:sx n="105" d="100"/>
          <a:sy n="105" d="100"/>
        </p:scale>
        <p:origin x="78" y="165"/>
      </p:cViewPr>
      <p:guideLst>
        <p:guide orient="horz" pos="773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84" Type="http://schemas.openxmlformats.org/officeDocument/2006/relationships/font" Target="fonts/font16.fntdata"/><Relationship Id="rId89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90" Type="http://schemas.microsoft.com/office/2015/10/relationships/revisionInfo" Target="revisionInfo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font" Target="fonts/font1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theme" Target="theme/theme1.xml"/><Relationship Id="rId9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font" Target="fonts/font8.fntdata"/><Relationship Id="rId7" Type="http://schemas.openxmlformats.org/officeDocument/2006/relationships/slide" Target="slides/slide2.xml"/><Relationship Id="rId71" Type="http://schemas.openxmlformats.org/officeDocument/2006/relationships/font" Target="fonts/font3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font" Target="fonts/font14.fntdata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A6E295-2078-3A4C-9B3B-128821A97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3100D-CACA-0F41-B537-339726C6A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7CCEE-F6A5-9F4C-8CE3-50501077053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8C585-FF88-2E4D-AADE-9C9529D2F7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F8045-3A37-824A-8710-57C502BDE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57D50-C692-A448-91EE-4B0FAD3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4BCBF-0AB1-4691-9515-FCDB476FF91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80678-0E55-4691-BAFC-E261EDE5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3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31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82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00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66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61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72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2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82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20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62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43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56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fraction of each task</a:t>
            </a:r>
            <a:br>
              <a:rPr lang="en-US" dirty="0"/>
            </a:br>
            <a:r>
              <a:rPr lang="en-US" dirty="0"/>
              <a:t>Scalability is good until 64 cores and then tapers off – more distribution of splits means work imbalance between processors</a:t>
            </a:r>
            <a:br>
              <a:rPr lang="en-US" dirty="0"/>
            </a:br>
            <a:r>
              <a:rPr lang="en-US" dirty="0"/>
              <a:t>The posterior probabilities for the splits are computed by discrete sampling for a maximum number of steps. Therefore, the time required for this phase cannot be estimated a priori and varies significantly across splits. Measured imbalance is low on smaller number of cores.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39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fraction of each task</a:t>
            </a:r>
            <a:br>
              <a:rPr lang="en-US" dirty="0"/>
            </a:br>
            <a:r>
              <a:rPr lang="en-US" dirty="0"/>
              <a:t>Scalability is good until 64 cores and then tapers off – more distribution of splits means work imbalance between processors</a:t>
            </a:r>
            <a:br>
              <a:rPr lang="en-US" dirty="0"/>
            </a:br>
            <a:r>
              <a:rPr lang="en-US" dirty="0"/>
              <a:t>The posterior probabilities for the splits are computed by discrete sampling for a maximum number of steps. Therefore, the time required for this phase cannot be estimated a priori and varies significantly across splits. Measured imbalance is low on smaller number of cores.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03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fraction of each task</a:t>
            </a:r>
            <a:br>
              <a:rPr lang="en-US" dirty="0"/>
            </a:br>
            <a:r>
              <a:rPr lang="en-US" dirty="0"/>
              <a:t>Scalability is good until 64 cores and then tapers off – more distribution of splits means work imbalance between processors</a:t>
            </a:r>
            <a:br>
              <a:rPr lang="en-US" dirty="0"/>
            </a:br>
            <a:r>
              <a:rPr lang="en-US" dirty="0"/>
              <a:t>The posterior probabilities for the splits are computed by discrete sampling for a maximum number of steps. Therefore, the time required for this phase cannot be estimated a priori and varies significantly across splits. Measured imbalance is low on smaller number of cores.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55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02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39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69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60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8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66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1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37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7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475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Weighted distribution: about 15 minutes for yeast and 2.8 hours for Arabidopsis,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71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Weighted distribution: about 15 minutes for yeast and 2.8 hours for Arabidopsis,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293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Weighted distribution: about 15 minutes for yeast and 2.8 hours for Arabidopsis,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929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Weighted distribution: about 15 minutes for yeast and 2.8 hours for Arabidopsis,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6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061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859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783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15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56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3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0678-0E55-4691-BAFC-E261EDE5D4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2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684" y="1149178"/>
            <a:ext cx="6795912" cy="264389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1" i="0" cap="none" spc="0" baseline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682" y="3793068"/>
            <a:ext cx="679591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1800" b="0" cap="none" spc="0" baseline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1" y="365125"/>
            <a:ext cx="88011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50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078658"/>
            <a:ext cx="5617633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11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658"/>
            <a:ext cx="5638800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8" y="457201"/>
            <a:ext cx="7497233" cy="4983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50"/>
            <a:ext cx="3932767" cy="3166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5"/>
            <a:ext cx="11430000" cy="422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7934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3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github.com/asrivast28/ParsiMoNe" TargetMode="External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851" y="926757"/>
            <a:ext cx="5564381" cy="286631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b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Parallel Construction of Module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8850" y="3913388"/>
            <a:ext cx="6795913" cy="16848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Ankit Srivastava*</a:t>
            </a:r>
            <a:r>
              <a:rPr lang="en-US" sz="24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2400" dirty="0"/>
              <a:t>Sriram Chockalingam,</a:t>
            </a:r>
            <a:br>
              <a:rPr lang="en-US" sz="2400" dirty="0"/>
            </a:br>
            <a:r>
              <a:rPr lang="en-US" sz="2400" dirty="0" err="1"/>
              <a:t>Maneesha</a:t>
            </a:r>
            <a:r>
              <a:rPr lang="en-US" sz="2400" dirty="0"/>
              <a:t> Aluru, and Srinivas Aluru</a:t>
            </a:r>
          </a:p>
          <a:p>
            <a:pPr>
              <a:lnSpc>
                <a:spcPct val="100000"/>
              </a:lnSpc>
            </a:pPr>
            <a:br>
              <a:rPr lang="en-US" sz="20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November 16</a:t>
            </a:r>
            <a:r>
              <a:rPr lang="en-US" sz="2000" baseline="300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20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982F4-DE7B-467E-8CC5-E2AEA6EAC5FD}"/>
              </a:ext>
            </a:extLst>
          </p:cNvPr>
          <p:cNvSpPr txBox="1"/>
          <p:nvPr/>
        </p:nvSpPr>
        <p:spPr>
          <a:xfrm>
            <a:off x="3048000" y="32454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7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Constructing </a:t>
            </a:r>
            <a:r>
              <a:rPr lang="en-US" dirty="0" err="1"/>
              <a:t>MoNets</a:t>
            </a:r>
            <a:r>
              <a:rPr lang="en-US" dirty="0"/>
              <a:t> requires learning the assignment of variables to modules, in addition to learning the DAG structure</a:t>
            </a:r>
          </a:p>
          <a:p>
            <a:pPr lvl="1"/>
            <a:r>
              <a:rPr lang="en-US" dirty="0"/>
              <a:t>At least as hard as learning BN structure – NP-hard</a:t>
            </a:r>
          </a:p>
          <a:p>
            <a:endParaRPr lang="en-US" dirty="0"/>
          </a:p>
          <a:p>
            <a:pPr>
              <a:buChar char=" "/>
            </a:pPr>
            <a:r>
              <a:rPr lang="en-US"/>
              <a:t>                      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                                      </a:t>
            </a:r>
            <a:r>
              <a:rPr lang="en-US" i="1"/>
              <a:t>        </a:t>
            </a:r>
            <a:endParaRPr lang="en-US" i="1" dirty="0"/>
          </a:p>
          <a:p>
            <a:pPr lvl="1">
              <a:buChar char=" "/>
            </a:pPr>
            <a:r>
              <a:rPr lang="en-US"/>
              <a:t>                                                       </a:t>
            </a:r>
            <a:r>
              <a:rPr lang="en-US" b="1" i="1"/>
              <a:t>          </a:t>
            </a:r>
            <a:endParaRPr lang="en-US" b="1" i="1" dirty="0"/>
          </a:p>
          <a:p>
            <a:endParaRPr lang="en-US" b="1" i="1" dirty="0"/>
          </a:p>
          <a:p>
            <a:pPr>
              <a:lnSpc>
                <a:spcPct val="100000"/>
              </a:lnSpc>
              <a:buChar char=" "/>
            </a:pPr>
            <a:r>
              <a:rPr lang="en-US"/>
              <a:t>                            </a:t>
            </a:r>
            <a:r>
              <a:rPr lang="en-US" i="1"/>
              <a:t>           </a:t>
            </a:r>
            <a:r>
              <a:rPr lang="en-US"/>
              <a:t>                        </a:t>
            </a:r>
            <a:br>
              <a:rPr lang="en-US"/>
            </a:br>
            <a:r>
              <a:rPr lang="en-US"/>
              <a:t>                          </a:t>
            </a:r>
            <a:endParaRPr lang="en-US" dirty="0"/>
          </a:p>
          <a:p>
            <a:pPr lvl="1">
              <a:lnSpc>
                <a:spcPct val="100000"/>
              </a:lnSpc>
              <a:buChar char=" "/>
            </a:pPr>
            <a:r>
              <a:rPr lang="en-US" i="1"/>
              <a:t>               </a:t>
            </a:r>
            <a:r>
              <a:rPr lang="en-US"/>
              <a:t>                                                         </a:t>
            </a:r>
            <a:br>
              <a:rPr lang="en-US"/>
            </a:br>
            <a:r>
              <a:rPr lang="en-US"/>
              <a:t>                                                          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</a:t>
            </a:r>
          </a:p>
        </p:txBody>
      </p:sp>
    </p:spTree>
    <p:extLst>
      <p:ext uri="{BB962C8B-B14F-4D97-AF65-F5344CB8AC3E}">
        <p14:creationId xmlns:p14="http://schemas.microsoft.com/office/powerpoint/2010/main" val="135851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Constructing </a:t>
            </a:r>
            <a:r>
              <a:rPr lang="en-US" dirty="0" err="1"/>
              <a:t>MoNets</a:t>
            </a:r>
            <a:r>
              <a:rPr lang="en-US" dirty="0"/>
              <a:t> requires learning the assignment of variables to modules, in addition to learning the DAG structure</a:t>
            </a:r>
          </a:p>
          <a:p>
            <a:pPr lvl="1"/>
            <a:r>
              <a:rPr lang="en-US" dirty="0"/>
              <a:t>At least as hard as learning BN structure – NP-hard</a:t>
            </a:r>
          </a:p>
          <a:p>
            <a:endParaRPr lang="en-US" dirty="0"/>
          </a:p>
          <a:p>
            <a:pPr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Multiple heuristic methods have been proposed for the purpose</a:t>
            </a:r>
          </a:p>
          <a:p>
            <a:pPr lvl="1">
              <a:lnSpc>
                <a:spcPct val="100000"/>
              </a:lnSpc>
              <a:buClr>
                <a:srgbClr val="000000"/>
              </a:buClr>
              <a:buSzPts val="2400"/>
            </a:pPr>
            <a:r>
              <a:rPr lang="en-US"/>
              <a:t>Segal et al. (2005) proposed an iterative algorithm – </a:t>
            </a:r>
            <a:r>
              <a:rPr lang="en-US" i="1"/>
              <a:t>Genomica</a:t>
            </a:r>
          </a:p>
          <a:p>
            <a:pPr lvl="1">
              <a:lnSpc>
                <a:spcPct val="100000"/>
              </a:lnSpc>
              <a:buClr>
                <a:srgbClr val="000000"/>
              </a:buClr>
              <a:buSzPts val="2400"/>
            </a:pPr>
            <a:r>
              <a:rPr lang="en-US"/>
              <a:t>Bonnet et al. (2015) proposed a task-based algorithm – </a:t>
            </a:r>
            <a:r>
              <a:rPr lang="en-US" b="1" i="1"/>
              <a:t>Lemon-Tree</a:t>
            </a:r>
          </a:p>
          <a:p>
            <a:endParaRPr lang="en-US" b="1" i="1" dirty="0"/>
          </a:p>
          <a:p>
            <a:pPr>
              <a:lnSpc>
                <a:spcPct val="100000"/>
              </a:lnSpc>
              <a:buChar char=" "/>
            </a:pPr>
            <a:r>
              <a:rPr lang="en-US"/>
              <a:t>                            </a:t>
            </a:r>
            <a:r>
              <a:rPr lang="en-US" i="1"/>
              <a:t>           </a:t>
            </a:r>
            <a:r>
              <a:rPr lang="en-US"/>
              <a:t>                        </a:t>
            </a:r>
            <a:br>
              <a:rPr lang="en-US"/>
            </a:br>
            <a:r>
              <a:rPr lang="en-US"/>
              <a:t>                          </a:t>
            </a:r>
            <a:endParaRPr lang="en-US" dirty="0"/>
          </a:p>
          <a:p>
            <a:pPr lvl="1">
              <a:lnSpc>
                <a:spcPct val="100000"/>
              </a:lnSpc>
              <a:buChar char=" "/>
            </a:pPr>
            <a:r>
              <a:rPr lang="en-US" i="1"/>
              <a:t>               </a:t>
            </a:r>
            <a:r>
              <a:rPr lang="en-US"/>
              <a:t>                                                         </a:t>
            </a:r>
            <a:br>
              <a:rPr lang="en-US"/>
            </a:br>
            <a:r>
              <a:rPr lang="en-US"/>
              <a:t>                                                          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</a:t>
            </a:r>
          </a:p>
        </p:txBody>
      </p:sp>
    </p:spTree>
    <p:extLst>
      <p:ext uri="{BB962C8B-B14F-4D97-AF65-F5344CB8AC3E}">
        <p14:creationId xmlns:p14="http://schemas.microsoft.com/office/powerpoint/2010/main" val="269419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Constructing </a:t>
            </a:r>
            <a:r>
              <a:rPr lang="en-US" dirty="0" err="1"/>
              <a:t>MoNets</a:t>
            </a:r>
            <a:r>
              <a:rPr lang="en-US" dirty="0"/>
              <a:t> requires learning the assignment of variables to modules, in addition to learning the DAG structure</a:t>
            </a:r>
          </a:p>
          <a:p>
            <a:pPr lvl="1"/>
            <a:r>
              <a:rPr lang="en-US" dirty="0"/>
              <a:t>At least as hard as learning BN structure – NP-hard</a:t>
            </a:r>
          </a:p>
          <a:p>
            <a:endParaRPr lang="en-US" dirty="0"/>
          </a:p>
          <a:p>
            <a:pPr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Multiple heuristic methods have been proposed for the purpose</a:t>
            </a:r>
          </a:p>
          <a:p>
            <a:pPr lvl="1">
              <a:lnSpc>
                <a:spcPct val="100000"/>
              </a:lnSpc>
              <a:buClr>
                <a:srgbClr val="000000"/>
              </a:buClr>
              <a:buSzPts val="2400"/>
            </a:pPr>
            <a:r>
              <a:rPr lang="en-US"/>
              <a:t>Segal et al. (2005) proposed an iterative algorithm – </a:t>
            </a:r>
            <a:r>
              <a:rPr lang="en-US" i="1"/>
              <a:t>Genomica</a:t>
            </a:r>
          </a:p>
          <a:p>
            <a:pPr lvl="1">
              <a:lnSpc>
                <a:spcPct val="100000"/>
              </a:lnSpc>
              <a:buClr>
                <a:srgbClr val="000000"/>
              </a:buClr>
              <a:buSzPts val="2400"/>
            </a:pPr>
            <a:r>
              <a:rPr lang="en-US"/>
              <a:t>Bonnet et al. (2015) proposed a task-based algorithm – </a:t>
            </a:r>
            <a:r>
              <a:rPr lang="en-US" b="1" i="1"/>
              <a:t>Lemon-Tree</a:t>
            </a:r>
          </a:p>
          <a:p>
            <a:endParaRPr lang="en-US" b="1" i="1" dirty="0"/>
          </a:p>
          <a:p>
            <a:pPr>
              <a:lnSpc>
                <a:spcPct val="100000"/>
              </a:lnSpc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Previous studies have found </a:t>
            </a:r>
            <a:r>
              <a:rPr kumimoji="0" lang="en-US" i="1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Lemon-Tree </a:t>
            </a: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to be more effective at constructing robust MoNets</a:t>
            </a:r>
          </a:p>
          <a:p>
            <a:pPr lvl="1">
              <a:lnSpc>
                <a:spcPct val="100000"/>
              </a:lnSpc>
              <a:defRPr/>
            </a:pPr>
            <a:r>
              <a:rPr kumimoji="0" lang="en-US" i="1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Lemon-Tree has </a:t>
            </a: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been employed for constructing MoNets in multiple recent works aiming to improve life expectancy and quality of life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</a:t>
            </a:r>
          </a:p>
        </p:txBody>
      </p:sp>
    </p:spTree>
    <p:extLst>
      <p:ext uri="{BB962C8B-B14F-4D97-AF65-F5344CB8AC3E}">
        <p14:creationId xmlns:p14="http://schemas.microsoft.com/office/powerpoint/2010/main" val="329931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i="1" dirty="0"/>
              <a:t>Lemon-Tree</a:t>
            </a:r>
            <a:r>
              <a:rPr lang="en-US" dirty="0"/>
              <a:t> constructs </a:t>
            </a:r>
            <a:r>
              <a:rPr lang="en-US" dirty="0" err="1"/>
              <a:t>MoNets</a:t>
            </a:r>
            <a:r>
              <a:rPr lang="en-US" dirty="0"/>
              <a:t> by executing three tasks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i="1" dirty="0" err="1"/>
              <a:t>GaneSH</a:t>
            </a:r>
            <a:r>
              <a:rPr lang="en-US" b="1" dirty="0"/>
              <a:t> Co-Clustering</a:t>
            </a:r>
          </a:p>
          <a:p>
            <a:pPr lvl="2"/>
            <a:r>
              <a:rPr lang="en-US" dirty="0"/>
              <a:t>Variable-observation co-</a:t>
            </a:r>
            <a:r>
              <a:rPr lang="en-US" dirty="0" err="1"/>
              <a:t>clusterings</a:t>
            </a:r>
            <a:r>
              <a:rPr lang="en-US" dirty="0"/>
              <a:t> – Gibbs sampler algorithm</a:t>
            </a:r>
          </a:p>
          <a:p>
            <a:pPr lvl="2"/>
            <a:r>
              <a:rPr lang="en-US" dirty="0"/>
              <a:t>Multiple variable clusters are sampled – random initializations</a:t>
            </a:r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 –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</p:spTree>
    <p:extLst>
      <p:ext uri="{BB962C8B-B14F-4D97-AF65-F5344CB8AC3E}">
        <p14:creationId xmlns:p14="http://schemas.microsoft.com/office/powerpoint/2010/main" val="283553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i="1" dirty="0"/>
              <a:t>Lemon-Tree</a:t>
            </a:r>
            <a:r>
              <a:rPr lang="en-US" dirty="0"/>
              <a:t> constructs </a:t>
            </a:r>
            <a:r>
              <a:rPr lang="en-US" dirty="0" err="1"/>
              <a:t>MoNets</a:t>
            </a:r>
            <a:r>
              <a:rPr lang="en-US" dirty="0"/>
              <a:t> by executing three tasks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i="1" dirty="0" err="1"/>
              <a:t>GaneSH</a:t>
            </a:r>
            <a:r>
              <a:rPr lang="en-US" b="1" dirty="0"/>
              <a:t> Co-Clustering</a:t>
            </a:r>
          </a:p>
          <a:p>
            <a:pPr lvl="2"/>
            <a:r>
              <a:rPr lang="en-US" dirty="0"/>
              <a:t>Variable-observation co-</a:t>
            </a:r>
            <a:r>
              <a:rPr lang="en-US" dirty="0" err="1"/>
              <a:t>clusterings</a:t>
            </a:r>
            <a:r>
              <a:rPr lang="en-US" dirty="0"/>
              <a:t> – Gibbs sampler algorithm</a:t>
            </a:r>
          </a:p>
          <a:p>
            <a:pPr lvl="2"/>
            <a:r>
              <a:rPr lang="en-US" dirty="0"/>
              <a:t>Multiple variable clusters are sampled – random initializations</a:t>
            </a:r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 –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sp>
        <p:nvSpPr>
          <p:cNvPr id="11" name="Oval 10" descr=" 12">
            <a:extLst>
              <a:ext uri="{FF2B5EF4-FFF2-40B4-BE49-F238E27FC236}">
                <a16:creationId xmlns:a16="http://schemas.microsoft.com/office/drawing/2014/main" id="{63D49F98-C05C-4785-83AC-8D1466EA8A53}"/>
              </a:ext>
            </a:extLst>
          </p:cNvPr>
          <p:cNvSpPr/>
          <p:nvPr/>
        </p:nvSpPr>
        <p:spPr>
          <a:xfrm>
            <a:off x="866503" y="2902400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14" name="Oval 13" descr=" 13">
            <a:extLst>
              <a:ext uri="{FF2B5EF4-FFF2-40B4-BE49-F238E27FC236}">
                <a16:creationId xmlns:a16="http://schemas.microsoft.com/office/drawing/2014/main" id="{DB892F89-F5AB-4A00-8D30-61141E1AC634}"/>
              </a:ext>
            </a:extLst>
          </p:cNvPr>
          <p:cNvSpPr/>
          <p:nvPr/>
        </p:nvSpPr>
        <p:spPr>
          <a:xfrm>
            <a:off x="2229004" y="416895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  <p:sp>
        <p:nvSpPr>
          <p:cNvPr id="10" name="Oval 9" descr=" 14">
            <a:extLst>
              <a:ext uri="{FF2B5EF4-FFF2-40B4-BE49-F238E27FC236}">
                <a16:creationId xmlns:a16="http://schemas.microsoft.com/office/drawing/2014/main" id="{B92D86D4-DE57-426B-B90E-0DFFAB3FD240}"/>
              </a:ext>
            </a:extLst>
          </p:cNvPr>
          <p:cNvSpPr/>
          <p:nvPr/>
        </p:nvSpPr>
        <p:spPr>
          <a:xfrm>
            <a:off x="774551" y="3530361"/>
            <a:ext cx="120000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9" name="Oval 8" descr=" 15">
            <a:extLst>
              <a:ext uri="{FF2B5EF4-FFF2-40B4-BE49-F238E27FC236}">
                <a16:creationId xmlns:a16="http://schemas.microsoft.com/office/drawing/2014/main" id="{73E98DDD-BDED-4E70-AA97-2B37081C79FB}"/>
              </a:ext>
            </a:extLst>
          </p:cNvPr>
          <p:cNvSpPr/>
          <p:nvPr/>
        </p:nvSpPr>
        <p:spPr>
          <a:xfrm>
            <a:off x="867090" y="416895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13" name="Oval 12" descr=" 16">
            <a:extLst>
              <a:ext uri="{FF2B5EF4-FFF2-40B4-BE49-F238E27FC236}">
                <a16:creationId xmlns:a16="http://schemas.microsoft.com/office/drawing/2014/main" id="{E3F4F625-F9B4-4914-9D9C-9419B76F382E}"/>
              </a:ext>
            </a:extLst>
          </p:cNvPr>
          <p:cNvSpPr/>
          <p:nvPr/>
        </p:nvSpPr>
        <p:spPr>
          <a:xfrm>
            <a:off x="2197103" y="3530361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12" name="Oval 11" descr=" 17">
            <a:extLst>
              <a:ext uri="{FF2B5EF4-FFF2-40B4-BE49-F238E27FC236}">
                <a16:creationId xmlns:a16="http://schemas.microsoft.com/office/drawing/2014/main" id="{257A7411-8866-4643-82E8-31839734907B}"/>
              </a:ext>
            </a:extLst>
          </p:cNvPr>
          <p:cNvSpPr/>
          <p:nvPr/>
        </p:nvSpPr>
        <p:spPr>
          <a:xfrm>
            <a:off x="2197103" y="293416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17" name="Oval 16" descr=" 18">
            <a:extLst>
              <a:ext uri="{FF2B5EF4-FFF2-40B4-BE49-F238E27FC236}">
                <a16:creationId xmlns:a16="http://schemas.microsoft.com/office/drawing/2014/main" id="{55E76DE5-3BC3-4CDF-8806-C7FE5B5DB9A0}"/>
              </a:ext>
            </a:extLst>
          </p:cNvPr>
          <p:cNvSpPr/>
          <p:nvPr/>
        </p:nvSpPr>
        <p:spPr>
          <a:xfrm>
            <a:off x="4452243" y="2930678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20" name="Oval 19" descr=" 19">
            <a:extLst>
              <a:ext uri="{FF2B5EF4-FFF2-40B4-BE49-F238E27FC236}">
                <a16:creationId xmlns:a16="http://schemas.microsoft.com/office/drawing/2014/main" id="{A6B9F57F-5180-4596-A140-F851C8C22D00}"/>
              </a:ext>
            </a:extLst>
          </p:cNvPr>
          <p:cNvSpPr/>
          <p:nvPr/>
        </p:nvSpPr>
        <p:spPr>
          <a:xfrm>
            <a:off x="5814744" y="4197232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  <p:sp>
        <p:nvSpPr>
          <p:cNvPr id="16" name="Oval 15" descr=" 20">
            <a:extLst>
              <a:ext uri="{FF2B5EF4-FFF2-40B4-BE49-F238E27FC236}">
                <a16:creationId xmlns:a16="http://schemas.microsoft.com/office/drawing/2014/main" id="{BB1A720F-7305-4D52-AD54-4358DF6B1EA4}"/>
              </a:ext>
            </a:extLst>
          </p:cNvPr>
          <p:cNvSpPr/>
          <p:nvPr/>
        </p:nvSpPr>
        <p:spPr>
          <a:xfrm>
            <a:off x="4369981" y="3558639"/>
            <a:ext cx="1209220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15" name="Oval 14" descr=" 21">
            <a:extLst>
              <a:ext uri="{FF2B5EF4-FFF2-40B4-BE49-F238E27FC236}">
                <a16:creationId xmlns:a16="http://schemas.microsoft.com/office/drawing/2014/main" id="{0930499C-E2DF-48A9-B09C-6A36F9068366}"/>
              </a:ext>
            </a:extLst>
          </p:cNvPr>
          <p:cNvSpPr/>
          <p:nvPr/>
        </p:nvSpPr>
        <p:spPr>
          <a:xfrm>
            <a:off x="4452830" y="4197232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19" name="Oval 18" descr=" 22">
            <a:extLst>
              <a:ext uri="{FF2B5EF4-FFF2-40B4-BE49-F238E27FC236}">
                <a16:creationId xmlns:a16="http://schemas.microsoft.com/office/drawing/2014/main" id="{BF44B457-A43F-44DA-B642-73F3F5724E65}"/>
              </a:ext>
            </a:extLst>
          </p:cNvPr>
          <p:cNvSpPr/>
          <p:nvPr/>
        </p:nvSpPr>
        <p:spPr>
          <a:xfrm>
            <a:off x="5782843" y="355863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18" name="Oval 17" descr=" 23">
            <a:extLst>
              <a:ext uri="{FF2B5EF4-FFF2-40B4-BE49-F238E27FC236}">
                <a16:creationId xmlns:a16="http://schemas.microsoft.com/office/drawing/2014/main" id="{89375226-1143-4F64-81D9-D7E2CE615EE4}"/>
              </a:ext>
            </a:extLst>
          </p:cNvPr>
          <p:cNvSpPr/>
          <p:nvPr/>
        </p:nvSpPr>
        <p:spPr>
          <a:xfrm>
            <a:off x="5782843" y="2962447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23" name="Oval 22" descr=" 24">
            <a:extLst>
              <a:ext uri="{FF2B5EF4-FFF2-40B4-BE49-F238E27FC236}">
                <a16:creationId xmlns:a16="http://schemas.microsoft.com/office/drawing/2014/main" id="{D2BB03C7-2048-4AA2-8DDA-631B0E102161}"/>
              </a:ext>
            </a:extLst>
          </p:cNvPr>
          <p:cNvSpPr/>
          <p:nvPr/>
        </p:nvSpPr>
        <p:spPr>
          <a:xfrm>
            <a:off x="8165410" y="2849730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26" name="Oval 25" descr=" 25">
            <a:extLst>
              <a:ext uri="{FF2B5EF4-FFF2-40B4-BE49-F238E27FC236}">
                <a16:creationId xmlns:a16="http://schemas.microsoft.com/office/drawing/2014/main" id="{FAB75AA5-9DFF-4B27-9C86-DAD48AACED72}"/>
              </a:ext>
            </a:extLst>
          </p:cNvPr>
          <p:cNvSpPr/>
          <p:nvPr/>
        </p:nvSpPr>
        <p:spPr>
          <a:xfrm>
            <a:off x="9527911" y="411628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  <p:sp>
        <p:nvSpPr>
          <p:cNvPr id="22" name="Oval 21" descr=" 26">
            <a:extLst>
              <a:ext uri="{FF2B5EF4-FFF2-40B4-BE49-F238E27FC236}">
                <a16:creationId xmlns:a16="http://schemas.microsoft.com/office/drawing/2014/main" id="{33B90C34-894F-457E-BB88-AF6111160A22}"/>
              </a:ext>
            </a:extLst>
          </p:cNvPr>
          <p:cNvSpPr/>
          <p:nvPr/>
        </p:nvSpPr>
        <p:spPr>
          <a:xfrm>
            <a:off x="8135476" y="3477691"/>
            <a:ext cx="120554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21" name="Oval 20" descr=" 27">
            <a:extLst>
              <a:ext uri="{FF2B5EF4-FFF2-40B4-BE49-F238E27FC236}">
                <a16:creationId xmlns:a16="http://schemas.microsoft.com/office/drawing/2014/main" id="{6DA0F222-84E7-4AC0-81CC-A34D9646C8C5}"/>
              </a:ext>
            </a:extLst>
          </p:cNvPr>
          <p:cNvSpPr/>
          <p:nvPr/>
        </p:nvSpPr>
        <p:spPr>
          <a:xfrm>
            <a:off x="8165997" y="411628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25" name="Oval 24" descr=" 28">
            <a:extLst>
              <a:ext uri="{FF2B5EF4-FFF2-40B4-BE49-F238E27FC236}">
                <a16:creationId xmlns:a16="http://schemas.microsoft.com/office/drawing/2014/main" id="{A0112EF4-717E-4105-8BDA-4EADAAA91582}"/>
              </a:ext>
            </a:extLst>
          </p:cNvPr>
          <p:cNvSpPr/>
          <p:nvPr/>
        </p:nvSpPr>
        <p:spPr>
          <a:xfrm>
            <a:off x="9496010" y="3477691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24" name="Oval 23" descr=" 29">
            <a:extLst>
              <a:ext uri="{FF2B5EF4-FFF2-40B4-BE49-F238E27FC236}">
                <a16:creationId xmlns:a16="http://schemas.microsoft.com/office/drawing/2014/main" id="{E8597A3E-0232-4601-A2C3-487BC6B9D38F}"/>
              </a:ext>
            </a:extLst>
          </p:cNvPr>
          <p:cNvSpPr/>
          <p:nvPr/>
        </p:nvSpPr>
        <p:spPr>
          <a:xfrm>
            <a:off x="9496010" y="288149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5" name="TextBox 4" descr=" 39">
            <a:extLst>
              <a:ext uri="{FF2B5EF4-FFF2-40B4-BE49-F238E27FC236}">
                <a16:creationId xmlns:a16="http://schemas.microsoft.com/office/drawing/2014/main" id="{E97885ED-58D2-45CC-9C75-420AC201F960}"/>
              </a:ext>
            </a:extLst>
          </p:cNvPr>
          <p:cNvSpPr txBox="1"/>
          <p:nvPr/>
        </p:nvSpPr>
        <p:spPr>
          <a:xfrm>
            <a:off x="1454341" y="5287722"/>
            <a:ext cx="125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GaneSH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 descr=" 40">
            <a:extLst>
              <a:ext uri="{FF2B5EF4-FFF2-40B4-BE49-F238E27FC236}">
                <a16:creationId xmlns:a16="http://schemas.microsoft.com/office/drawing/2014/main" id="{B1CCC019-CBFA-4F83-8B78-1EC049CCBDA0}"/>
              </a:ext>
            </a:extLst>
          </p:cNvPr>
          <p:cNvSpPr txBox="1"/>
          <p:nvPr/>
        </p:nvSpPr>
        <p:spPr>
          <a:xfrm>
            <a:off x="5153203" y="5287722"/>
            <a:ext cx="125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GaneSH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 descr=" 41">
            <a:extLst>
              <a:ext uri="{FF2B5EF4-FFF2-40B4-BE49-F238E27FC236}">
                <a16:creationId xmlns:a16="http://schemas.microsoft.com/office/drawing/2014/main" id="{6140D569-D78F-4CC8-A241-557484036AD9}"/>
              </a:ext>
            </a:extLst>
          </p:cNvPr>
          <p:cNvSpPr txBox="1"/>
          <p:nvPr/>
        </p:nvSpPr>
        <p:spPr>
          <a:xfrm>
            <a:off x="8866370" y="5287722"/>
            <a:ext cx="125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GaneSH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3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85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i="1" dirty="0"/>
              <a:t>Lemon-Tree</a:t>
            </a:r>
            <a:r>
              <a:rPr lang="en-US" dirty="0"/>
              <a:t> constructs </a:t>
            </a:r>
            <a:r>
              <a:rPr lang="en-US" dirty="0" err="1"/>
              <a:t>MoNets</a:t>
            </a:r>
            <a:r>
              <a:rPr lang="en-US" dirty="0"/>
              <a:t> by executing three tasks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i="1" dirty="0" err="1"/>
              <a:t>GaneSH</a:t>
            </a:r>
            <a:r>
              <a:rPr lang="en-US" b="1" dirty="0"/>
              <a:t> Co-Clustering</a:t>
            </a:r>
          </a:p>
          <a:p>
            <a:pPr lvl="2"/>
            <a:r>
              <a:rPr lang="en-US" dirty="0"/>
              <a:t>Variable-observation co-</a:t>
            </a:r>
            <a:r>
              <a:rPr lang="en-US" dirty="0" err="1"/>
              <a:t>clusterings</a:t>
            </a:r>
            <a:r>
              <a:rPr lang="en-US" dirty="0"/>
              <a:t> – Gibbs sampler algorithm</a:t>
            </a:r>
          </a:p>
          <a:p>
            <a:pPr lvl="2"/>
            <a:r>
              <a:rPr lang="en-US" dirty="0"/>
              <a:t>Multiple variable clusters are sampled – random initializations</a:t>
            </a:r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 –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sp>
        <p:nvSpPr>
          <p:cNvPr id="11" name="Oval 10" descr=" 12">
            <a:extLst>
              <a:ext uri="{FF2B5EF4-FFF2-40B4-BE49-F238E27FC236}">
                <a16:creationId xmlns:a16="http://schemas.microsoft.com/office/drawing/2014/main" id="{63D49F98-C05C-4785-83AC-8D1466EA8A53}"/>
              </a:ext>
            </a:extLst>
          </p:cNvPr>
          <p:cNvSpPr/>
          <p:nvPr/>
        </p:nvSpPr>
        <p:spPr>
          <a:xfrm>
            <a:off x="866503" y="2902400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14" name="Oval 13" descr=" 13">
            <a:extLst>
              <a:ext uri="{FF2B5EF4-FFF2-40B4-BE49-F238E27FC236}">
                <a16:creationId xmlns:a16="http://schemas.microsoft.com/office/drawing/2014/main" id="{DB892F89-F5AB-4A00-8D30-61141E1AC634}"/>
              </a:ext>
            </a:extLst>
          </p:cNvPr>
          <p:cNvSpPr/>
          <p:nvPr/>
        </p:nvSpPr>
        <p:spPr>
          <a:xfrm>
            <a:off x="2229004" y="416895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  <p:sp>
        <p:nvSpPr>
          <p:cNvPr id="10" name="Oval 9" descr=" 14">
            <a:extLst>
              <a:ext uri="{FF2B5EF4-FFF2-40B4-BE49-F238E27FC236}">
                <a16:creationId xmlns:a16="http://schemas.microsoft.com/office/drawing/2014/main" id="{B92D86D4-DE57-426B-B90E-0DFFAB3FD240}"/>
              </a:ext>
            </a:extLst>
          </p:cNvPr>
          <p:cNvSpPr/>
          <p:nvPr/>
        </p:nvSpPr>
        <p:spPr>
          <a:xfrm>
            <a:off x="774551" y="3530361"/>
            <a:ext cx="120000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9" name="Oval 8" descr=" 15">
            <a:extLst>
              <a:ext uri="{FF2B5EF4-FFF2-40B4-BE49-F238E27FC236}">
                <a16:creationId xmlns:a16="http://schemas.microsoft.com/office/drawing/2014/main" id="{73E98DDD-BDED-4E70-AA97-2B37081C79FB}"/>
              </a:ext>
            </a:extLst>
          </p:cNvPr>
          <p:cNvSpPr/>
          <p:nvPr/>
        </p:nvSpPr>
        <p:spPr>
          <a:xfrm>
            <a:off x="867090" y="416895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13" name="Oval 12" descr=" 16">
            <a:extLst>
              <a:ext uri="{FF2B5EF4-FFF2-40B4-BE49-F238E27FC236}">
                <a16:creationId xmlns:a16="http://schemas.microsoft.com/office/drawing/2014/main" id="{E3F4F625-F9B4-4914-9D9C-9419B76F382E}"/>
              </a:ext>
            </a:extLst>
          </p:cNvPr>
          <p:cNvSpPr/>
          <p:nvPr/>
        </p:nvSpPr>
        <p:spPr>
          <a:xfrm>
            <a:off x="2197103" y="3530361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12" name="Oval 11" descr=" 17">
            <a:extLst>
              <a:ext uri="{FF2B5EF4-FFF2-40B4-BE49-F238E27FC236}">
                <a16:creationId xmlns:a16="http://schemas.microsoft.com/office/drawing/2014/main" id="{257A7411-8866-4643-82E8-31839734907B}"/>
              </a:ext>
            </a:extLst>
          </p:cNvPr>
          <p:cNvSpPr/>
          <p:nvPr/>
        </p:nvSpPr>
        <p:spPr>
          <a:xfrm>
            <a:off x="2197103" y="293416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17" name="Oval 16" descr=" 18">
            <a:extLst>
              <a:ext uri="{FF2B5EF4-FFF2-40B4-BE49-F238E27FC236}">
                <a16:creationId xmlns:a16="http://schemas.microsoft.com/office/drawing/2014/main" id="{55E76DE5-3BC3-4CDF-8806-C7FE5B5DB9A0}"/>
              </a:ext>
            </a:extLst>
          </p:cNvPr>
          <p:cNvSpPr/>
          <p:nvPr/>
        </p:nvSpPr>
        <p:spPr>
          <a:xfrm>
            <a:off x="4452243" y="2930678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20" name="Oval 19" descr=" 19">
            <a:extLst>
              <a:ext uri="{FF2B5EF4-FFF2-40B4-BE49-F238E27FC236}">
                <a16:creationId xmlns:a16="http://schemas.microsoft.com/office/drawing/2014/main" id="{A6B9F57F-5180-4596-A140-F851C8C22D00}"/>
              </a:ext>
            </a:extLst>
          </p:cNvPr>
          <p:cNvSpPr/>
          <p:nvPr/>
        </p:nvSpPr>
        <p:spPr>
          <a:xfrm>
            <a:off x="5814744" y="4197232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  <p:sp>
        <p:nvSpPr>
          <p:cNvPr id="16" name="Oval 15" descr=" 20">
            <a:extLst>
              <a:ext uri="{FF2B5EF4-FFF2-40B4-BE49-F238E27FC236}">
                <a16:creationId xmlns:a16="http://schemas.microsoft.com/office/drawing/2014/main" id="{BB1A720F-7305-4D52-AD54-4358DF6B1EA4}"/>
              </a:ext>
            </a:extLst>
          </p:cNvPr>
          <p:cNvSpPr/>
          <p:nvPr/>
        </p:nvSpPr>
        <p:spPr>
          <a:xfrm>
            <a:off x="4369981" y="3558639"/>
            <a:ext cx="1209220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15" name="Oval 14" descr=" 21">
            <a:extLst>
              <a:ext uri="{FF2B5EF4-FFF2-40B4-BE49-F238E27FC236}">
                <a16:creationId xmlns:a16="http://schemas.microsoft.com/office/drawing/2014/main" id="{0930499C-E2DF-48A9-B09C-6A36F9068366}"/>
              </a:ext>
            </a:extLst>
          </p:cNvPr>
          <p:cNvSpPr/>
          <p:nvPr/>
        </p:nvSpPr>
        <p:spPr>
          <a:xfrm>
            <a:off x="4452830" y="4197232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19" name="Oval 18" descr=" 22">
            <a:extLst>
              <a:ext uri="{FF2B5EF4-FFF2-40B4-BE49-F238E27FC236}">
                <a16:creationId xmlns:a16="http://schemas.microsoft.com/office/drawing/2014/main" id="{BF44B457-A43F-44DA-B642-73F3F5724E65}"/>
              </a:ext>
            </a:extLst>
          </p:cNvPr>
          <p:cNvSpPr/>
          <p:nvPr/>
        </p:nvSpPr>
        <p:spPr>
          <a:xfrm>
            <a:off x="5782843" y="355863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18" name="Oval 17" descr=" 23">
            <a:extLst>
              <a:ext uri="{FF2B5EF4-FFF2-40B4-BE49-F238E27FC236}">
                <a16:creationId xmlns:a16="http://schemas.microsoft.com/office/drawing/2014/main" id="{89375226-1143-4F64-81D9-D7E2CE615EE4}"/>
              </a:ext>
            </a:extLst>
          </p:cNvPr>
          <p:cNvSpPr/>
          <p:nvPr/>
        </p:nvSpPr>
        <p:spPr>
          <a:xfrm>
            <a:off x="5782843" y="2962447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23" name="Oval 22" descr=" 24">
            <a:extLst>
              <a:ext uri="{FF2B5EF4-FFF2-40B4-BE49-F238E27FC236}">
                <a16:creationId xmlns:a16="http://schemas.microsoft.com/office/drawing/2014/main" id="{D2BB03C7-2048-4AA2-8DDA-631B0E102161}"/>
              </a:ext>
            </a:extLst>
          </p:cNvPr>
          <p:cNvSpPr/>
          <p:nvPr/>
        </p:nvSpPr>
        <p:spPr>
          <a:xfrm>
            <a:off x="8165410" y="2849730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26" name="Oval 25" descr=" 25">
            <a:extLst>
              <a:ext uri="{FF2B5EF4-FFF2-40B4-BE49-F238E27FC236}">
                <a16:creationId xmlns:a16="http://schemas.microsoft.com/office/drawing/2014/main" id="{FAB75AA5-9DFF-4B27-9C86-DAD48AACED72}"/>
              </a:ext>
            </a:extLst>
          </p:cNvPr>
          <p:cNvSpPr/>
          <p:nvPr/>
        </p:nvSpPr>
        <p:spPr>
          <a:xfrm>
            <a:off x="9527911" y="411628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  <p:sp>
        <p:nvSpPr>
          <p:cNvPr id="22" name="Oval 21" descr=" 26">
            <a:extLst>
              <a:ext uri="{FF2B5EF4-FFF2-40B4-BE49-F238E27FC236}">
                <a16:creationId xmlns:a16="http://schemas.microsoft.com/office/drawing/2014/main" id="{33B90C34-894F-457E-BB88-AF6111160A22}"/>
              </a:ext>
            </a:extLst>
          </p:cNvPr>
          <p:cNvSpPr/>
          <p:nvPr/>
        </p:nvSpPr>
        <p:spPr>
          <a:xfrm>
            <a:off x="8135476" y="3477691"/>
            <a:ext cx="120554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21" name="Oval 20" descr=" 27">
            <a:extLst>
              <a:ext uri="{FF2B5EF4-FFF2-40B4-BE49-F238E27FC236}">
                <a16:creationId xmlns:a16="http://schemas.microsoft.com/office/drawing/2014/main" id="{6DA0F222-84E7-4AC0-81CC-A34D9646C8C5}"/>
              </a:ext>
            </a:extLst>
          </p:cNvPr>
          <p:cNvSpPr/>
          <p:nvPr/>
        </p:nvSpPr>
        <p:spPr>
          <a:xfrm>
            <a:off x="8165997" y="411628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25" name="Oval 24" descr=" 28">
            <a:extLst>
              <a:ext uri="{FF2B5EF4-FFF2-40B4-BE49-F238E27FC236}">
                <a16:creationId xmlns:a16="http://schemas.microsoft.com/office/drawing/2014/main" id="{A0112EF4-717E-4105-8BDA-4EADAAA91582}"/>
              </a:ext>
            </a:extLst>
          </p:cNvPr>
          <p:cNvSpPr/>
          <p:nvPr/>
        </p:nvSpPr>
        <p:spPr>
          <a:xfrm>
            <a:off x="9496010" y="3477691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24" name="Oval 23" descr=" 29">
            <a:extLst>
              <a:ext uri="{FF2B5EF4-FFF2-40B4-BE49-F238E27FC236}">
                <a16:creationId xmlns:a16="http://schemas.microsoft.com/office/drawing/2014/main" id="{E8597A3E-0232-4601-A2C3-487BC6B9D38F}"/>
              </a:ext>
            </a:extLst>
          </p:cNvPr>
          <p:cNvSpPr/>
          <p:nvPr/>
        </p:nvSpPr>
        <p:spPr>
          <a:xfrm>
            <a:off x="9496010" y="288149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28" name="Rounded Rectangle 3" descr=" 30">
            <a:extLst>
              <a:ext uri="{FF2B5EF4-FFF2-40B4-BE49-F238E27FC236}">
                <a16:creationId xmlns:a16="http://schemas.microsoft.com/office/drawing/2014/main" id="{BAF6B8BE-CC10-48D6-BC86-839CC8D52943}"/>
              </a:ext>
            </a:extLst>
          </p:cNvPr>
          <p:cNvSpPr/>
          <p:nvPr/>
        </p:nvSpPr>
        <p:spPr>
          <a:xfrm>
            <a:off x="723014" y="2753825"/>
            <a:ext cx="1360967" cy="691508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27" name="Freeform 27" descr=" 31">
            <a:extLst>
              <a:ext uri="{FF2B5EF4-FFF2-40B4-BE49-F238E27FC236}">
                <a16:creationId xmlns:a16="http://schemas.microsoft.com/office/drawing/2014/main" id="{DA5E06EA-F459-4C4C-B724-F5718DA4F8CD}"/>
              </a:ext>
            </a:extLst>
          </p:cNvPr>
          <p:cNvSpPr/>
          <p:nvPr/>
        </p:nvSpPr>
        <p:spPr>
          <a:xfrm>
            <a:off x="680012" y="3475421"/>
            <a:ext cx="2807938" cy="1387066"/>
          </a:xfrm>
          <a:custGeom>
            <a:avLst/>
            <a:gdLst>
              <a:gd name="connsiteX0" fmla="*/ 876100 w 2807938"/>
              <a:gd name="connsiteY0" fmla="*/ 786 h 1387066"/>
              <a:gd name="connsiteX1" fmla="*/ 1164393 w 2807938"/>
              <a:gd name="connsiteY1" fmla="*/ 15335 h 1387066"/>
              <a:gd name="connsiteX2" fmla="*/ 1375298 w 2807938"/>
              <a:gd name="connsiteY2" fmla="*/ 226240 h 1387066"/>
              <a:gd name="connsiteX3" fmla="*/ 1411327 w 2807938"/>
              <a:gd name="connsiteY3" fmla="*/ 556375 h 1387066"/>
              <a:gd name="connsiteX4" fmla="*/ 1411462 w 2807938"/>
              <a:gd name="connsiteY4" fmla="*/ 558886 h 1387066"/>
              <a:gd name="connsiteX5" fmla="*/ 2669905 w 2807938"/>
              <a:gd name="connsiteY5" fmla="*/ 558886 h 1387066"/>
              <a:gd name="connsiteX6" fmla="*/ 2807938 w 2807938"/>
              <a:gd name="connsiteY6" fmla="*/ 696919 h 1387066"/>
              <a:gd name="connsiteX7" fmla="*/ 2807938 w 2807938"/>
              <a:gd name="connsiteY7" fmla="*/ 1249033 h 1387066"/>
              <a:gd name="connsiteX8" fmla="*/ 2669905 w 2807938"/>
              <a:gd name="connsiteY8" fmla="*/ 1387066 h 1387066"/>
              <a:gd name="connsiteX9" fmla="*/ 1373596 w 2807938"/>
              <a:gd name="connsiteY9" fmla="*/ 1387066 h 1387066"/>
              <a:gd name="connsiteX10" fmla="*/ 1246410 w 2807938"/>
              <a:gd name="connsiteY10" fmla="*/ 1302762 h 1387066"/>
              <a:gd name="connsiteX11" fmla="*/ 1238530 w 2807938"/>
              <a:gd name="connsiteY11" fmla="*/ 1263731 h 1387066"/>
              <a:gd name="connsiteX12" fmla="*/ 1164393 w 2807938"/>
              <a:gd name="connsiteY12" fmla="*/ 1280738 h 1387066"/>
              <a:gd name="connsiteX13" fmla="*/ 225236 w 2807938"/>
              <a:gd name="connsiteY13" fmla="*/ 1280738 h 1387066"/>
              <a:gd name="connsiteX14" fmla="*/ 14331 w 2807938"/>
              <a:gd name="connsiteY14" fmla="*/ 1069833 h 1387066"/>
              <a:gd name="connsiteX15" fmla="*/ 14331 w 2807938"/>
              <a:gd name="connsiteY15" fmla="*/ 226240 h 1387066"/>
              <a:gd name="connsiteX16" fmla="*/ 225236 w 2807938"/>
              <a:gd name="connsiteY16" fmla="*/ 15335 h 1387066"/>
              <a:gd name="connsiteX17" fmla="*/ 876100 w 2807938"/>
              <a:gd name="connsiteY17" fmla="*/ 786 h 13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938" h="1387066">
                <a:moveTo>
                  <a:pt x="876100" y="786"/>
                </a:moveTo>
                <a:cubicBezTo>
                  <a:pt x="971871" y="2409"/>
                  <a:pt x="1069842" y="6722"/>
                  <a:pt x="1164393" y="15335"/>
                </a:cubicBezTo>
                <a:cubicBezTo>
                  <a:pt x="1295571" y="24769"/>
                  <a:pt x="1382370" y="99901"/>
                  <a:pt x="1375298" y="226240"/>
                </a:cubicBezTo>
                <a:cubicBezTo>
                  <a:pt x="1390706" y="361198"/>
                  <a:pt x="1404144" y="462935"/>
                  <a:pt x="1411327" y="556375"/>
                </a:cubicBezTo>
                <a:lnTo>
                  <a:pt x="1411462" y="558886"/>
                </a:lnTo>
                <a:lnTo>
                  <a:pt x="2669905" y="558886"/>
                </a:lnTo>
                <a:cubicBezTo>
                  <a:pt x="2746139" y="558886"/>
                  <a:pt x="2807938" y="620685"/>
                  <a:pt x="2807938" y="696919"/>
                </a:cubicBezTo>
                <a:lnTo>
                  <a:pt x="2807938" y="1249033"/>
                </a:lnTo>
                <a:cubicBezTo>
                  <a:pt x="2807938" y="1325267"/>
                  <a:pt x="2746139" y="1387066"/>
                  <a:pt x="2669905" y="1387066"/>
                </a:cubicBezTo>
                <a:lnTo>
                  <a:pt x="1373596" y="1387066"/>
                </a:lnTo>
                <a:cubicBezTo>
                  <a:pt x="1316421" y="1387066"/>
                  <a:pt x="1267365" y="1352304"/>
                  <a:pt x="1246410" y="1302762"/>
                </a:cubicBezTo>
                <a:lnTo>
                  <a:pt x="1238530" y="1263731"/>
                </a:lnTo>
                <a:lnTo>
                  <a:pt x="1164393" y="1280738"/>
                </a:lnTo>
                <a:cubicBezTo>
                  <a:pt x="880324" y="1336212"/>
                  <a:pt x="573050" y="1314695"/>
                  <a:pt x="225236" y="1280738"/>
                </a:cubicBezTo>
                <a:cubicBezTo>
                  <a:pt x="87192" y="1286909"/>
                  <a:pt x="31473" y="1191607"/>
                  <a:pt x="14331" y="1069833"/>
                </a:cubicBezTo>
                <a:cubicBezTo>
                  <a:pt x="-33133" y="933454"/>
                  <a:pt x="56077" y="365969"/>
                  <a:pt x="14331" y="226240"/>
                </a:cubicBezTo>
                <a:cubicBezTo>
                  <a:pt x="19493" y="97880"/>
                  <a:pt x="121732" y="17680"/>
                  <a:pt x="225236" y="15335"/>
                </a:cubicBezTo>
                <a:cubicBezTo>
                  <a:pt x="321264" y="15255"/>
                  <a:pt x="588785" y="-4083"/>
                  <a:pt x="876100" y="786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622434330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29" name="Rounded Rectangle 28" descr=" 32">
            <a:extLst>
              <a:ext uri="{FF2B5EF4-FFF2-40B4-BE49-F238E27FC236}">
                <a16:creationId xmlns:a16="http://schemas.microsoft.com/office/drawing/2014/main" id="{BFB7768E-D9AF-4FAE-871C-34A2C1C40AF6}"/>
              </a:ext>
            </a:extLst>
          </p:cNvPr>
          <p:cNvSpPr/>
          <p:nvPr/>
        </p:nvSpPr>
        <p:spPr>
          <a:xfrm>
            <a:off x="2133494" y="2753825"/>
            <a:ext cx="1258292" cy="1259422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1" name="Rounded Rectangle 29" descr=" 33">
            <a:extLst>
              <a:ext uri="{FF2B5EF4-FFF2-40B4-BE49-F238E27FC236}">
                <a16:creationId xmlns:a16="http://schemas.microsoft.com/office/drawing/2014/main" id="{2A2E4DDD-1339-43B3-A348-166BD689C297}"/>
              </a:ext>
            </a:extLst>
          </p:cNvPr>
          <p:cNvSpPr/>
          <p:nvPr/>
        </p:nvSpPr>
        <p:spPr>
          <a:xfrm>
            <a:off x="5693385" y="2753825"/>
            <a:ext cx="1258292" cy="1387066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2" name="Rounded Rectangle 30" descr=" 34">
            <a:extLst>
              <a:ext uri="{FF2B5EF4-FFF2-40B4-BE49-F238E27FC236}">
                <a16:creationId xmlns:a16="http://schemas.microsoft.com/office/drawing/2014/main" id="{9328C968-E3F0-42EC-A7EF-2EB83E1FE263}"/>
              </a:ext>
            </a:extLst>
          </p:cNvPr>
          <p:cNvSpPr/>
          <p:nvPr/>
        </p:nvSpPr>
        <p:spPr>
          <a:xfrm>
            <a:off x="4369981" y="4168954"/>
            <a:ext cx="2581696" cy="605058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0" name="Rounded Rectangle 31" descr=" 35">
            <a:extLst>
              <a:ext uri="{FF2B5EF4-FFF2-40B4-BE49-F238E27FC236}">
                <a16:creationId xmlns:a16="http://schemas.microsoft.com/office/drawing/2014/main" id="{D5C33005-ABEB-4524-8440-4DA1AE16190B}"/>
              </a:ext>
            </a:extLst>
          </p:cNvPr>
          <p:cNvSpPr/>
          <p:nvPr/>
        </p:nvSpPr>
        <p:spPr>
          <a:xfrm>
            <a:off x="4399501" y="2755746"/>
            <a:ext cx="1258292" cy="1387066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3" name="Freeform 34" descr=" 36">
            <a:extLst>
              <a:ext uri="{FF2B5EF4-FFF2-40B4-BE49-F238E27FC236}">
                <a16:creationId xmlns:a16="http://schemas.microsoft.com/office/drawing/2014/main" id="{4A1F1D05-D9C9-42D7-9EE1-EE6148349F3E}"/>
              </a:ext>
            </a:extLst>
          </p:cNvPr>
          <p:cNvSpPr/>
          <p:nvPr/>
        </p:nvSpPr>
        <p:spPr>
          <a:xfrm>
            <a:off x="8105956" y="3390309"/>
            <a:ext cx="2581696" cy="1383703"/>
          </a:xfrm>
          <a:custGeom>
            <a:avLst/>
            <a:gdLst>
              <a:gd name="connsiteX0" fmla="*/ 209720 w 2581696"/>
              <a:gd name="connsiteY0" fmla="*/ 0 h 1298591"/>
              <a:gd name="connsiteX1" fmla="*/ 1048572 w 2581696"/>
              <a:gd name="connsiteY1" fmla="*/ 0 h 1298591"/>
              <a:gd name="connsiteX2" fmla="*/ 1258292 w 2581696"/>
              <a:gd name="connsiteY2" fmla="*/ 209720 h 1298591"/>
              <a:gd name="connsiteX3" fmla="*/ 1258292 w 2581696"/>
              <a:gd name="connsiteY3" fmla="*/ 665470 h 1298591"/>
              <a:gd name="connsiteX4" fmla="*/ 2476174 w 2581696"/>
              <a:gd name="connsiteY4" fmla="*/ 665470 h 1298591"/>
              <a:gd name="connsiteX5" fmla="*/ 2581696 w 2581696"/>
              <a:gd name="connsiteY5" fmla="*/ 770992 h 1298591"/>
              <a:gd name="connsiteX6" fmla="*/ 2581696 w 2581696"/>
              <a:gd name="connsiteY6" fmla="*/ 1193069 h 1298591"/>
              <a:gd name="connsiteX7" fmla="*/ 2476174 w 2581696"/>
              <a:gd name="connsiteY7" fmla="*/ 1298591 h 1298591"/>
              <a:gd name="connsiteX8" fmla="*/ 1048572 w 2581696"/>
              <a:gd name="connsiteY8" fmla="*/ 1298591 h 1298591"/>
              <a:gd name="connsiteX9" fmla="*/ 209720 w 2581696"/>
              <a:gd name="connsiteY9" fmla="*/ 1298591 h 1298591"/>
              <a:gd name="connsiteX10" fmla="*/ 105522 w 2581696"/>
              <a:gd name="connsiteY10" fmla="*/ 1298591 h 1298591"/>
              <a:gd name="connsiteX11" fmla="*/ 0 w 2581696"/>
              <a:gd name="connsiteY11" fmla="*/ 1193069 h 1298591"/>
              <a:gd name="connsiteX12" fmla="*/ 0 w 2581696"/>
              <a:gd name="connsiteY12" fmla="*/ 1088871 h 1298591"/>
              <a:gd name="connsiteX13" fmla="*/ 0 w 2581696"/>
              <a:gd name="connsiteY13" fmla="*/ 770992 h 1298591"/>
              <a:gd name="connsiteX14" fmla="*/ 0 w 2581696"/>
              <a:gd name="connsiteY14" fmla="*/ 209720 h 1298591"/>
              <a:gd name="connsiteX15" fmla="*/ 209720 w 2581696"/>
              <a:gd name="connsiteY15" fmla="*/ 0 h 129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1696" h="1298591">
                <a:moveTo>
                  <a:pt x="209720" y="0"/>
                </a:moveTo>
                <a:lnTo>
                  <a:pt x="1048572" y="0"/>
                </a:lnTo>
                <a:cubicBezTo>
                  <a:pt x="1164397" y="0"/>
                  <a:pt x="1258292" y="93895"/>
                  <a:pt x="1258292" y="209720"/>
                </a:cubicBezTo>
                <a:lnTo>
                  <a:pt x="1258292" y="665470"/>
                </a:lnTo>
                <a:lnTo>
                  <a:pt x="2476174" y="665470"/>
                </a:lnTo>
                <a:cubicBezTo>
                  <a:pt x="2534452" y="665470"/>
                  <a:pt x="2581696" y="712714"/>
                  <a:pt x="2581696" y="770992"/>
                </a:cubicBezTo>
                <a:lnTo>
                  <a:pt x="2581696" y="1193069"/>
                </a:lnTo>
                <a:cubicBezTo>
                  <a:pt x="2581696" y="1251347"/>
                  <a:pt x="2534452" y="1298591"/>
                  <a:pt x="2476174" y="1298591"/>
                </a:cubicBezTo>
                <a:lnTo>
                  <a:pt x="1048572" y="1298591"/>
                </a:lnTo>
                <a:lnTo>
                  <a:pt x="209720" y="1298591"/>
                </a:lnTo>
                <a:lnTo>
                  <a:pt x="105522" y="1298591"/>
                </a:lnTo>
                <a:cubicBezTo>
                  <a:pt x="47244" y="1298591"/>
                  <a:pt x="0" y="1251347"/>
                  <a:pt x="0" y="1193069"/>
                </a:cubicBezTo>
                <a:lnTo>
                  <a:pt x="0" y="1088871"/>
                </a:lnTo>
                <a:lnTo>
                  <a:pt x="0" y="770992"/>
                </a:lnTo>
                <a:lnTo>
                  <a:pt x="0" y="209720"/>
                </a:lnTo>
                <a:cubicBezTo>
                  <a:pt x="0" y="93895"/>
                  <a:pt x="93895" y="0"/>
                  <a:pt x="20972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876110021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5" name="Rounded Rectangle 35" descr=" 37">
            <a:extLst>
              <a:ext uri="{FF2B5EF4-FFF2-40B4-BE49-F238E27FC236}">
                <a16:creationId xmlns:a16="http://schemas.microsoft.com/office/drawing/2014/main" id="{D3664FF9-EC0C-4E22-B5F0-E35FC99096A7}"/>
              </a:ext>
            </a:extLst>
          </p:cNvPr>
          <p:cNvSpPr/>
          <p:nvPr/>
        </p:nvSpPr>
        <p:spPr>
          <a:xfrm>
            <a:off x="9429360" y="2774756"/>
            <a:ext cx="1258292" cy="1238491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4" name="Rounded Rectangle 36" descr=" 38">
            <a:extLst>
              <a:ext uri="{FF2B5EF4-FFF2-40B4-BE49-F238E27FC236}">
                <a16:creationId xmlns:a16="http://schemas.microsoft.com/office/drawing/2014/main" id="{4BE1115A-128A-48A4-B94F-2B01C53BC30A}"/>
              </a:ext>
            </a:extLst>
          </p:cNvPr>
          <p:cNvSpPr/>
          <p:nvPr/>
        </p:nvSpPr>
        <p:spPr>
          <a:xfrm>
            <a:off x="8103548" y="2749368"/>
            <a:ext cx="1258292" cy="619245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5" name="TextBox 4" descr=" 39">
            <a:extLst>
              <a:ext uri="{FF2B5EF4-FFF2-40B4-BE49-F238E27FC236}">
                <a16:creationId xmlns:a16="http://schemas.microsoft.com/office/drawing/2014/main" id="{E97885ED-58D2-45CC-9C75-420AC201F960}"/>
              </a:ext>
            </a:extLst>
          </p:cNvPr>
          <p:cNvSpPr txBox="1"/>
          <p:nvPr/>
        </p:nvSpPr>
        <p:spPr>
          <a:xfrm>
            <a:off x="1454341" y="5287722"/>
            <a:ext cx="125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GaneSH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 descr=" 40">
            <a:extLst>
              <a:ext uri="{FF2B5EF4-FFF2-40B4-BE49-F238E27FC236}">
                <a16:creationId xmlns:a16="http://schemas.microsoft.com/office/drawing/2014/main" id="{B1CCC019-CBFA-4F83-8B78-1EC049CCBDA0}"/>
              </a:ext>
            </a:extLst>
          </p:cNvPr>
          <p:cNvSpPr txBox="1"/>
          <p:nvPr/>
        </p:nvSpPr>
        <p:spPr>
          <a:xfrm>
            <a:off x="5153203" y="5287722"/>
            <a:ext cx="125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GaneSH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 descr=" 41">
            <a:extLst>
              <a:ext uri="{FF2B5EF4-FFF2-40B4-BE49-F238E27FC236}">
                <a16:creationId xmlns:a16="http://schemas.microsoft.com/office/drawing/2014/main" id="{6140D569-D78F-4CC8-A241-557484036AD9}"/>
              </a:ext>
            </a:extLst>
          </p:cNvPr>
          <p:cNvSpPr txBox="1"/>
          <p:nvPr/>
        </p:nvSpPr>
        <p:spPr>
          <a:xfrm>
            <a:off x="8866370" y="5287722"/>
            <a:ext cx="125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GaneSH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3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: Rounded Corners 36" descr=" 3">
            <a:extLst>
              <a:ext uri="{FF2B5EF4-FFF2-40B4-BE49-F238E27FC236}">
                <a16:creationId xmlns:a16="http://schemas.microsoft.com/office/drawing/2014/main" id="{4C936C02-0503-495D-9F98-7693214CC306}"/>
              </a:ext>
            </a:extLst>
          </p:cNvPr>
          <p:cNvSpPr/>
          <p:nvPr/>
        </p:nvSpPr>
        <p:spPr>
          <a:xfrm>
            <a:off x="2133494" y="2865170"/>
            <a:ext cx="1195401" cy="1160026"/>
          </a:xfrm>
          <a:custGeom>
            <a:avLst/>
            <a:gdLst>
              <a:gd name="connsiteX0" fmla="*/ 0 w 1195401"/>
              <a:gd name="connsiteY0" fmla="*/ 193342 h 1160026"/>
              <a:gd name="connsiteX1" fmla="*/ 193342 w 1195401"/>
              <a:gd name="connsiteY1" fmla="*/ 0 h 1160026"/>
              <a:gd name="connsiteX2" fmla="*/ 581526 w 1195401"/>
              <a:gd name="connsiteY2" fmla="*/ 0 h 1160026"/>
              <a:gd name="connsiteX3" fmla="*/ 1002059 w 1195401"/>
              <a:gd name="connsiteY3" fmla="*/ 0 h 1160026"/>
              <a:gd name="connsiteX4" fmla="*/ 1195401 w 1195401"/>
              <a:gd name="connsiteY4" fmla="*/ 193342 h 1160026"/>
              <a:gd name="connsiteX5" fmla="*/ 1195401 w 1195401"/>
              <a:gd name="connsiteY5" fmla="*/ 564546 h 1160026"/>
              <a:gd name="connsiteX6" fmla="*/ 1195401 w 1195401"/>
              <a:gd name="connsiteY6" fmla="*/ 966684 h 1160026"/>
              <a:gd name="connsiteX7" fmla="*/ 1002059 w 1195401"/>
              <a:gd name="connsiteY7" fmla="*/ 1160026 h 1160026"/>
              <a:gd name="connsiteX8" fmla="*/ 589613 w 1195401"/>
              <a:gd name="connsiteY8" fmla="*/ 1160026 h 1160026"/>
              <a:gd name="connsiteX9" fmla="*/ 193342 w 1195401"/>
              <a:gd name="connsiteY9" fmla="*/ 1160026 h 1160026"/>
              <a:gd name="connsiteX10" fmla="*/ 0 w 1195401"/>
              <a:gd name="connsiteY10" fmla="*/ 966684 h 1160026"/>
              <a:gd name="connsiteX11" fmla="*/ 0 w 1195401"/>
              <a:gd name="connsiteY11" fmla="*/ 580013 h 1160026"/>
              <a:gd name="connsiteX12" fmla="*/ 0 w 1195401"/>
              <a:gd name="connsiteY12" fmla="*/ 193342 h 116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5401" h="1160026" extrusionOk="0">
                <a:moveTo>
                  <a:pt x="0" y="193342"/>
                </a:moveTo>
                <a:cubicBezTo>
                  <a:pt x="3750" y="87007"/>
                  <a:pt x="67454" y="-25708"/>
                  <a:pt x="193342" y="0"/>
                </a:cubicBezTo>
                <a:cubicBezTo>
                  <a:pt x="330238" y="-3960"/>
                  <a:pt x="494435" y="27443"/>
                  <a:pt x="581526" y="0"/>
                </a:cubicBezTo>
                <a:cubicBezTo>
                  <a:pt x="668617" y="-27443"/>
                  <a:pt x="856082" y="22984"/>
                  <a:pt x="1002059" y="0"/>
                </a:cubicBezTo>
                <a:cubicBezTo>
                  <a:pt x="1108291" y="2451"/>
                  <a:pt x="1171407" y="90562"/>
                  <a:pt x="1195401" y="193342"/>
                </a:cubicBezTo>
                <a:cubicBezTo>
                  <a:pt x="1216437" y="377209"/>
                  <a:pt x="1171130" y="485814"/>
                  <a:pt x="1195401" y="564546"/>
                </a:cubicBezTo>
                <a:cubicBezTo>
                  <a:pt x="1219672" y="643278"/>
                  <a:pt x="1150213" y="829946"/>
                  <a:pt x="1195401" y="966684"/>
                </a:cubicBezTo>
                <a:cubicBezTo>
                  <a:pt x="1202391" y="1080019"/>
                  <a:pt x="1091162" y="1142010"/>
                  <a:pt x="1002059" y="1160026"/>
                </a:cubicBezTo>
                <a:cubicBezTo>
                  <a:pt x="882972" y="1175263"/>
                  <a:pt x="728850" y="1152017"/>
                  <a:pt x="589613" y="1160026"/>
                </a:cubicBezTo>
                <a:cubicBezTo>
                  <a:pt x="450376" y="1168035"/>
                  <a:pt x="309405" y="1127782"/>
                  <a:pt x="193342" y="1160026"/>
                </a:cubicBezTo>
                <a:cubicBezTo>
                  <a:pt x="86250" y="1142087"/>
                  <a:pt x="-2940" y="1072542"/>
                  <a:pt x="0" y="966684"/>
                </a:cubicBezTo>
                <a:cubicBezTo>
                  <a:pt x="-32056" y="838530"/>
                  <a:pt x="9136" y="762927"/>
                  <a:pt x="0" y="580013"/>
                </a:cubicBezTo>
                <a:cubicBezTo>
                  <a:pt x="-9136" y="397099"/>
                  <a:pt x="24878" y="308238"/>
                  <a:pt x="0" y="19334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 descr=" 43">
            <a:extLst>
              <a:ext uri="{FF2B5EF4-FFF2-40B4-BE49-F238E27FC236}">
                <a16:creationId xmlns:a16="http://schemas.microsoft.com/office/drawing/2014/main" id="{142A4001-9710-4A93-9412-45F7DE7347D1}"/>
              </a:ext>
            </a:extLst>
          </p:cNvPr>
          <p:cNvSpPr/>
          <p:nvPr/>
        </p:nvSpPr>
        <p:spPr>
          <a:xfrm>
            <a:off x="9450175" y="2791487"/>
            <a:ext cx="1195401" cy="1223813"/>
          </a:xfrm>
          <a:custGeom>
            <a:avLst/>
            <a:gdLst>
              <a:gd name="connsiteX0" fmla="*/ 0 w 1195401"/>
              <a:gd name="connsiteY0" fmla="*/ 199237 h 1223813"/>
              <a:gd name="connsiteX1" fmla="*/ 199237 w 1195401"/>
              <a:gd name="connsiteY1" fmla="*/ 0 h 1223813"/>
              <a:gd name="connsiteX2" fmla="*/ 581762 w 1195401"/>
              <a:gd name="connsiteY2" fmla="*/ 0 h 1223813"/>
              <a:gd name="connsiteX3" fmla="*/ 996164 w 1195401"/>
              <a:gd name="connsiteY3" fmla="*/ 0 h 1223813"/>
              <a:gd name="connsiteX4" fmla="*/ 1195401 w 1195401"/>
              <a:gd name="connsiteY4" fmla="*/ 199237 h 1223813"/>
              <a:gd name="connsiteX5" fmla="*/ 1195401 w 1195401"/>
              <a:gd name="connsiteY5" fmla="*/ 595400 h 1223813"/>
              <a:gd name="connsiteX6" fmla="*/ 1195401 w 1195401"/>
              <a:gd name="connsiteY6" fmla="*/ 1024576 h 1223813"/>
              <a:gd name="connsiteX7" fmla="*/ 996164 w 1195401"/>
              <a:gd name="connsiteY7" fmla="*/ 1223813 h 1223813"/>
              <a:gd name="connsiteX8" fmla="*/ 589731 w 1195401"/>
              <a:gd name="connsiteY8" fmla="*/ 1223813 h 1223813"/>
              <a:gd name="connsiteX9" fmla="*/ 199237 w 1195401"/>
              <a:gd name="connsiteY9" fmla="*/ 1223813 h 1223813"/>
              <a:gd name="connsiteX10" fmla="*/ 0 w 1195401"/>
              <a:gd name="connsiteY10" fmla="*/ 1024576 h 1223813"/>
              <a:gd name="connsiteX11" fmla="*/ 0 w 1195401"/>
              <a:gd name="connsiteY11" fmla="*/ 611907 h 1223813"/>
              <a:gd name="connsiteX12" fmla="*/ 0 w 1195401"/>
              <a:gd name="connsiteY12" fmla="*/ 19923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5401" h="1223813" extrusionOk="0">
                <a:moveTo>
                  <a:pt x="0" y="199237"/>
                </a:moveTo>
                <a:cubicBezTo>
                  <a:pt x="32446" y="93054"/>
                  <a:pt x="70787" y="-24775"/>
                  <a:pt x="199237" y="0"/>
                </a:cubicBezTo>
                <a:cubicBezTo>
                  <a:pt x="334353" y="-13775"/>
                  <a:pt x="466094" y="11324"/>
                  <a:pt x="581762" y="0"/>
                </a:cubicBezTo>
                <a:cubicBezTo>
                  <a:pt x="697430" y="-11324"/>
                  <a:pt x="835499" y="29045"/>
                  <a:pt x="996164" y="0"/>
                </a:cubicBezTo>
                <a:cubicBezTo>
                  <a:pt x="1101035" y="23106"/>
                  <a:pt x="1184180" y="91072"/>
                  <a:pt x="1195401" y="199237"/>
                </a:cubicBezTo>
                <a:cubicBezTo>
                  <a:pt x="1206595" y="313576"/>
                  <a:pt x="1176533" y="514164"/>
                  <a:pt x="1195401" y="595400"/>
                </a:cubicBezTo>
                <a:cubicBezTo>
                  <a:pt x="1214269" y="676636"/>
                  <a:pt x="1166375" y="893570"/>
                  <a:pt x="1195401" y="1024576"/>
                </a:cubicBezTo>
                <a:cubicBezTo>
                  <a:pt x="1210125" y="1148419"/>
                  <a:pt x="1094211" y="1211594"/>
                  <a:pt x="996164" y="1223813"/>
                </a:cubicBezTo>
                <a:cubicBezTo>
                  <a:pt x="845307" y="1226546"/>
                  <a:pt x="721536" y="1221567"/>
                  <a:pt x="589731" y="1223813"/>
                </a:cubicBezTo>
                <a:cubicBezTo>
                  <a:pt x="457926" y="1226059"/>
                  <a:pt x="345146" y="1179450"/>
                  <a:pt x="199237" y="1223813"/>
                </a:cubicBezTo>
                <a:cubicBezTo>
                  <a:pt x="89134" y="1219962"/>
                  <a:pt x="-16184" y="1129535"/>
                  <a:pt x="0" y="1024576"/>
                </a:cubicBezTo>
                <a:cubicBezTo>
                  <a:pt x="-29072" y="828690"/>
                  <a:pt x="21650" y="766861"/>
                  <a:pt x="0" y="611907"/>
                </a:cubicBezTo>
                <a:cubicBezTo>
                  <a:pt x="-21650" y="456953"/>
                  <a:pt x="41163" y="292596"/>
                  <a:pt x="0" y="199237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 descr=" 45">
            <a:extLst>
              <a:ext uri="{FF2B5EF4-FFF2-40B4-BE49-F238E27FC236}">
                <a16:creationId xmlns:a16="http://schemas.microsoft.com/office/drawing/2014/main" id="{A6BF1567-7EEA-4CD2-94C2-1D45EEC6C9D1}"/>
              </a:ext>
            </a:extLst>
          </p:cNvPr>
          <p:cNvSpPr/>
          <p:nvPr/>
        </p:nvSpPr>
        <p:spPr>
          <a:xfrm>
            <a:off x="794737" y="2851042"/>
            <a:ext cx="1195401" cy="585601"/>
          </a:xfrm>
          <a:custGeom>
            <a:avLst/>
            <a:gdLst>
              <a:gd name="connsiteX0" fmla="*/ 0 w 1195401"/>
              <a:gd name="connsiteY0" fmla="*/ 97602 h 585601"/>
              <a:gd name="connsiteX1" fmla="*/ 97602 w 1195401"/>
              <a:gd name="connsiteY1" fmla="*/ 0 h 585601"/>
              <a:gd name="connsiteX2" fmla="*/ 577697 w 1195401"/>
              <a:gd name="connsiteY2" fmla="*/ 0 h 585601"/>
              <a:gd name="connsiteX3" fmla="*/ 1097799 w 1195401"/>
              <a:gd name="connsiteY3" fmla="*/ 0 h 585601"/>
              <a:gd name="connsiteX4" fmla="*/ 1195401 w 1195401"/>
              <a:gd name="connsiteY4" fmla="*/ 97602 h 585601"/>
              <a:gd name="connsiteX5" fmla="*/ 1195401 w 1195401"/>
              <a:gd name="connsiteY5" fmla="*/ 487999 h 585601"/>
              <a:gd name="connsiteX6" fmla="*/ 1097799 w 1195401"/>
              <a:gd name="connsiteY6" fmla="*/ 585601 h 585601"/>
              <a:gd name="connsiteX7" fmla="*/ 577697 w 1195401"/>
              <a:gd name="connsiteY7" fmla="*/ 585601 h 585601"/>
              <a:gd name="connsiteX8" fmla="*/ 97602 w 1195401"/>
              <a:gd name="connsiteY8" fmla="*/ 585601 h 585601"/>
              <a:gd name="connsiteX9" fmla="*/ 0 w 1195401"/>
              <a:gd name="connsiteY9" fmla="*/ 487999 h 585601"/>
              <a:gd name="connsiteX10" fmla="*/ 0 w 1195401"/>
              <a:gd name="connsiteY10" fmla="*/ 97602 h 5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401" h="585601" extrusionOk="0">
                <a:moveTo>
                  <a:pt x="0" y="97602"/>
                </a:moveTo>
                <a:cubicBezTo>
                  <a:pt x="7023" y="44532"/>
                  <a:pt x="42194" y="-2023"/>
                  <a:pt x="97602" y="0"/>
                </a:cubicBezTo>
                <a:cubicBezTo>
                  <a:pt x="261286" y="-13537"/>
                  <a:pt x="383831" y="9139"/>
                  <a:pt x="577697" y="0"/>
                </a:cubicBezTo>
                <a:cubicBezTo>
                  <a:pt x="771564" y="-9139"/>
                  <a:pt x="891402" y="16342"/>
                  <a:pt x="1097799" y="0"/>
                </a:cubicBezTo>
                <a:cubicBezTo>
                  <a:pt x="1149970" y="7755"/>
                  <a:pt x="1193464" y="44021"/>
                  <a:pt x="1195401" y="97602"/>
                </a:cubicBezTo>
                <a:cubicBezTo>
                  <a:pt x="1221735" y="187420"/>
                  <a:pt x="1183130" y="400750"/>
                  <a:pt x="1195401" y="487999"/>
                </a:cubicBezTo>
                <a:cubicBezTo>
                  <a:pt x="1205896" y="548661"/>
                  <a:pt x="1155494" y="581119"/>
                  <a:pt x="1097799" y="585601"/>
                </a:cubicBezTo>
                <a:cubicBezTo>
                  <a:pt x="945107" y="604374"/>
                  <a:pt x="765556" y="563621"/>
                  <a:pt x="577697" y="585601"/>
                </a:cubicBezTo>
                <a:cubicBezTo>
                  <a:pt x="389838" y="607581"/>
                  <a:pt x="293405" y="540931"/>
                  <a:pt x="97602" y="585601"/>
                </a:cubicBezTo>
                <a:cubicBezTo>
                  <a:pt x="43359" y="581532"/>
                  <a:pt x="0" y="539456"/>
                  <a:pt x="0" y="487999"/>
                </a:cubicBezTo>
                <a:cubicBezTo>
                  <a:pt x="-4878" y="299715"/>
                  <a:pt x="20344" y="228738"/>
                  <a:pt x="0" y="9760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 descr=" 47">
            <a:extLst>
              <a:ext uri="{FF2B5EF4-FFF2-40B4-BE49-F238E27FC236}">
                <a16:creationId xmlns:a16="http://schemas.microsoft.com/office/drawing/2014/main" id="{0E9F52C0-CE7B-4F79-A24F-54523BA3CC68}"/>
              </a:ext>
            </a:extLst>
          </p:cNvPr>
          <p:cNvSpPr/>
          <p:nvPr/>
        </p:nvSpPr>
        <p:spPr>
          <a:xfrm>
            <a:off x="8103548" y="2781275"/>
            <a:ext cx="1195401" cy="585601"/>
          </a:xfrm>
          <a:custGeom>
            <a:avLst/>
            <a:gdLst>
              <a:gd name="connsiteX0" fmla="*/ 0 w 1195401"/>
              <a:gd name="connsiteY0" fmla="*/ 97602 h 585601"/>
              <a:gd name="connsiteX1" fmla="*/ 97602 w 1195401"/>
              <a:gd name="connsiteY1" fmla="*/ 0 h 585601"/>
              <a:gd name="connsiteX2" fmla="*/ 577697 w 1195401"/>
              <a:gd name="connsiteY2" fmla="*/ 0 h 585601"/>
              <a:gd name="connsiteX3" fmla="*/ 1097799 w 1195401"/>
              <a:gd name="connsiteY3" fmla="*/ 0 h 585601"/>
              <a:gd name="connsiteX4" fmla="*/ 1195401 w 1195401"/>
              <a:gd name="connsiteY4" fmla="*/ 97602 h 585601"/>
              <a:gd name="connsiteX5" fmla="*/ 1195401 w 1195401"/>
              <a:gd name="connsiteY5" fmla="*/ 487999 h 585601"/>
              <a:gd name="connsiteX6" fmla="*/ 1097799 w 1195401"/>
              <a:gd name="connsiteY6" fmla="*/ 585601 h 585601"/>
              <a:gd name="connsiteX7" fmla="*/ 577697 w 1195401"/>
              <a:gd name="connsiteY7" fmla="*/ 585601 h 585601"/>
              <a:gd name="connsiteX8" fmla="*/ 97602 w 1195401"/>
              <a:gd name="connsiteY8" fmla="*/ 585601 h 585601"/>
              <a:gd name="connsiteX9" fmla="*/ 0 w 1195401"/>
              <a:gd name="connsiteY9" fmla="*/ 487999 h 585601"/>
              <a:gd name="connsiteX10" fmla="*/ 0 w 1195401"/>
              <a:gd name="connsiteY10" fmla="*/ 97602 h 5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401" h="585601" extrusionOk="0">
                <a:moveTo>
                  <a:pt x="0" y="97602"/>
                </a:moveTo>
                <a:cubicBezTo>
                  <a:pt x="7023" y="44532"/>
                  <a:pt x="42194" y="-2023"/>
                  <a:pt x="97602" y="0"/>
                </a:cubicBezTo>
                <a:cubicBezTo>
                  <a:pt x="261286" y="-13537"/>
                  <a:pt x="383831" y="9139"/>
                  <a:pt x="577697" y="0"/>
                </a:cubicBezTo>
                <a:cubicBezTo>
                  <a:pt x="771564" y="-9139"/>
                  <a:pt x="891402" y="16342"/>
                  <a:pt x="1097799" y="0"/>
                </a:cubicBezTo>
                <a:cubicBezTo>
                  <a:pt x="1149970" y="7755"/>
                  <a:pt x="1193464" y="44021"/>
                  <a:pt x="1195401" y="97602"/>
                </a:cubicBezTo>
                <a:cubicBezTo>
                  <a:pt x="1221735" y="187420"/>
                  <a:pt x="1183130" y="400750"/>
                  <a:pt x="1195401" y="487999"/>
                </a:cubicBezTo>
                <a:cubicBezTo>
                  <a:pt x="1205896" y="548661"/>
                  <a:pt x="1155494" y="581119"/>
                  <a:pt x="1097799" y="585601"/>
                </a:cubicBezTo>
                <a:cubicBezTo>
                  <a:pt x="945107" y="604374"/>
                  <a:pt x="765556" y="563621"/>
                  <a:pt x="577697" y="585601"/>
                </a:cubicBezTo>
                <a:cubicBezTo>
                  <a:pt x="389838" y="607581"/>
                  <a:pt x="293405" y="540931"/>
                  <a:pt x="97602" y="585601"/>
                </a:cubicBezTo>
                <a:cubicBezTo>
                  <a:pt x="43359" y="581532"/>
                  <a:pt x="0" y="539456"/>
                  <a:pt x="0" y="487999"/>
                </a:cubicBezTo>
                <a:cubicBezTo>
                  <a:pt x="-4878" y="299715"/>
                  <a:pt x="20344" y="228738"/>
                  <a:pt x="0" y="9760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 descr=" 49">
            <a:extLst>
              <a:ext uri="{FF2B5EF4-FFF2-40B4-BE49-F238E27FC236}">
                <a16:creationId xmlns:a16="http://schemas.microsoft.com/office/drawing/2014/main" id="{A296A437-D3A6-4C2C-9A9F-767F365062E1}"/>
              </a:ext>
            </a:extLst>
          </p:cNvPr>
          <p:cNvSpPr/>
          <p:nvPr/>
        </p:nvSpPr>
        <p:spPr>
          <a:xfrm>
            <a:off x="4320259" y="3504377"/>
            <a:ext cx="1310235" cy="1223813"/>
          </a:xfrm>
          <a:custGeom>
            <a:avLst/>
            <a:gdLst>
              <a:gd name="connsiteX0" fmla="*/ 0 w 1310235"/>
              <a:gd name="connsiteY0" fmla="*/ 203973 h 1223813"/>
              <a:gd name="connsiteX1" fmla="*/ 203973 w 1310235"/>
              <a:gd name="connsiteY1" fmla="*/ 0 h 1223813"/>
              <a:gd name="connsiteX2" fmla="*/ 637072 w 1310235"/>
              <a:gd name="connsiteY2" fmla="*/ 0 h 1223813"/>
              <a:gd name="connsiteX3" fmla="*/ 1106262 w 1310235"/>
              <a:gd name="connsiteY3" fmla="*/ 0 h 1223813"/>
              <a:gd name="connsiteX4" fmla="*/ 1310235 w 1310235"/>
              <a:gd name="connsiteY4" fmla="*/ 203973 h 1223813"/>
              <a:gd name="connsiteX5" fmla="*/ 1310235 w 1310235"/>
              <a:gd name="connsiteY5" fmla="*/ 595589 h 1223813"/>
              <a:gd name="connsiteX6" fmla="*/ 1310235 w 1310235"/>
              <a:gd name="connsiteY6" fmla="*/ 1019840 h 1223813"/>
              <a:gd name="connsiteX7" fmla="*/ 1106262 w 1310235"/>
              <a:gd name="connsiteY7" fmla="*/ 1223813 h 1223813"/>
              <a:gd name="connsiteX8" fmla="*/ 646095 w 1310235"/>
              <a:gd name="connsiteY8" fmla="*/ 1223813 h 1223813"/>
              <a:gd name="connsiteX9" fmla="*/ 203973 w 1310235"/>
              <a:gd name="connsiteY9" fmla="*/ 1223813 h 1223813"/>
              <a:gd name="connsiteX10" fmla="*/ 0 w 1310235"/>
              <a:gd name="connsiteY10" fmla="*/ 1019840 h 1223813"/>
              <a:gd name="connsiteX11" fmla="*/ 0 w 1310235"/>
              <a:gd name="connsiteY11" fmla="*/ 611907 h 1223813"/>
              <a:gd name="connsiteX12" fmla="*/ 0 w 1310235"/>
              <a:gd name="connsiteY12" fmla="*/ 203973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235" h="1223813" extrusionOk="0">
                <a:moveTo>
                  <a:pt x="0" y="203973"/>
                </a:moveTo>
                <a:cubicBezTo>
                  <a:pt x="16132" y="93238"/>
                  <a:pt x="85191" y="-8248"/>
                  <a:pt x="203973" y="0"/>
                </a:cubicBezTo>
                <a:cubicBezTo>
                  <a:pt x="329929" y="-13779"/>
                  <a:pt x="443158" y="25148"/>
                  <a:pt x="637072" y="0"/>
                </a:cubicBezTo>
                <a:cubicBezTo>
                  <a:pt x="830986" y="-25148"/>
                  <a:pt x="912007" y="36273"/>
                  <a:pt x="1106262" y="0"/>
                </a:cubicBezTo>
                <a:cubicBezTo>
                  <a:pt x="1216140" y="12408"/>
                  <a:pt x="1284826" y="95558"/>
                  <a:pt x="1310235" y="203973"/>
                </a:cubicBezTo>
                <a:cubicBezTo>
                  <a:pt x="1347638" y="348110"/>
                  <a:pt x="1299827" y="459621"/>
                  <a:pt x="1310235" y="595589"/>
                </a:cubicBezTo>
                <a:cubicBezTo>
                  <a:pt x="1320643" y="731557"/>
                  <a:pt x="1274087" y="827279"/>
                  <a:pt x="1310235" y="1019840"/>
                </a:cubicBezTo>
                <a:cubicBezTo>
                  <a:pt x="1313738" y="1135776"/>
                  <a:pt x="1202346" y="1206928"/>
                  <a:pt x="1106262" y="1223813"/>
                </a:cubicBezTo>
                <a:cubicBezTo>
                  <a:pt x="900995" y="1224641"/>
                  <a:pt x="826630" y="1173912"/>
                  <a:pt x="646095" y="1223813"/>
                </a:cubicBezTo>
                <a:cubicBezTo>
                  <a:pt x="465560" y="1273714"/>
                  <a:pt x="311928" y="1215730"/>
                  <a:pt x="203973" y="1223813"/>
                </a:cubicBezTo>
                <a:cubicBezTo>
                  <a:pt x="90920" y="1200697"/>
                  <a:pt x="-28810" y="1123454"/>
                  <a:pt x="0" y="1019840"/>
                </a:cubicBezTo>
                <a:cubicBezTo>
                  <a:pt x="-19556" y="927885"/>
                  <a:pt x="7466" y="777632"/>
                  <a:pt x="0" y="611907"/>
                </a:cubicBezTo>
                <a:cubicBezTo>
                  <a:pt x="-7466" y="446182"/>
                  <a:pt x="10761" y="309142"/>
                  <a:pt x="0" y="203973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 descr=" 51">
            <a:extLst>
              <a:ext uri="{FF2B5EF4-FFF2-40B4-BE49-F238E27FC236}">
                <a16:creationId xmlns:a16="http://schemas.microsoft.com/office/drawing/2014/main" id="{A3BF7DF0-27D0-44BC-AD4D-CE67B12A38E2}"/>
              </a:ext>
            </a:extLst>
          </p:cNvPr>
          <p:cNvSpPr/>
          <p:nvPr/>
        </p:nvSpPr>
        <p:spPr>
          <a:xfrm>
            <a:off x="5664478" y="2921809"/>
            <a:ext cx="1310235" cy="1181530"/>
          </a:xfrm>
          <a:custGeom>
            <a:avLst/>
            <a:gdLst>
              <a:gd name="connsiteX0" fmla="*/ 0 w 1310235"/>
              <a:gd name="connsiteY0" fmla="*/ 196926 h 1181530"/>
              <a:gd name="connsiteX1" fmla="*/ 196926 w 1310235"/>
              <a:gd name="connsiteY1" fmla="*/ 0 h 1181530"/>
              <a:gd name="connsiteX2" fmla="*/ 636790 w 1310235"/>
              <a:gd name="connsiteY2" fmla="*/ 0 h 1181530"/>
              <a:gd name="connsiteX3" fmla="*/ 1113309 w 1310235"/>
              <a:gd name="connsiteY3" fmla="*/ 0 h 1181530"/>
              <a:gd name="connsiteX4" fmla="*/ 1310235 w 1310235"/>
              <a:gd name="connsiteY4" fmla="*/ 196926 h 1181530"/>
              <a:gd name="connsiteX5" fmla="*/ 1310235 w 1310235"/>
              <a:gd name="connsiteY5" fmla="*/ 575011 h 1181530"/>
              <a:gd name="connsiteX6" fmla="*/ 1310235 w 1310235"/>
              <a:gd name="connsiteY6" fmla="*/ 984604 h 1181530"/>
              <a:gd name="connsiteX7" fmla="*/ 1113309 w 1310235"/>
              <a:gd name="connsiteY7" fmla="*/ 1181530 h 1181530"/>
              <a:gd name="connsiteX8" fmla="*/ 645954 w 1310235"/>
              <a:gd name="connsiteY8" fmla="*/ 1181530 h 1181530"/>
              <a:gd name="connsiteX9" fmla="*/ 196926 w 1310235"/>
              <a:gd name="connsiteY9" fmla="*/ 1181530 h 1181530"/>
              <a:gd name="connsiteX10" fmla="*/ 0 w 1310235"/>
              <a:gd name="connsiteY10" fmla="*/ 984604 h 1181530"/>
              <a:gd name="connsiteX11" fmla="*/ 0 w 1310235"/>
              <a:gd name="connsiteY11" fmla="*/ 590765 h 1181530"/>
              <a:gd name="connsiteX12" fmla="*/ 0 w 1310235"/>
              <a:gd name="connsiteY12" fmla="*/ 196926 h 11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235" h="1181530" extrusionOk="0">
                <a:moveTo>
                  <a:pt x="0" y="196926"/>
                </a:moveTo>
                <a:cubicBezTo>
                  <a:pt x="7344" y="89039"/>
                  <a:pt x="76401" y="-15830"/>
                  <a:pt x="196926" y="0"/>
                </a:cubicBezTo>
                <a:cubicBezTo>
                  <a:pt x="330961" y="-8447"/>
                  <a:pt x="514558" y="38403"/>
                  <a:pt x="636790" y="0"/>
                </a:cubicBezTo>
                <a:cubicBezTo>
                  <a:pt x="759022" y="-38403"/>
                  <a:pt x="966660" y="55273"/>
                  <a:pt x="1113309" y="0"/>
                </a:cubicBezTo>
                <a:cubicBezTo>
                  <a:pt x="1220258" y="8096"/>
                  <a:pt x="1287329" y="91985"/>
                  <a:pt x="1310235" y="196926"/>
                </a:cubicBezTo>
                <a:cubicBezTo>
                  <a:pt x="1353808" y="348905"/>
                  <a:pt x="1303571" y="430183"/>
                  <a:pt x="1310235" y="575011"/>
                </a:cubicBezTo>
                <a:cubicBezTo>
                  <a:pt x="1316899" y="719840"/>
                  <a:pt x="1273672" y="805239"/>
                  <a:pt x="1310235" y="984604"/>
                </a:cubicBezTo>
                <a:cubicBezTo>
                  <a:pt x="1323957" y="1106231"/>
                  <a:pt x="1219820" y="1179239"/>
                  <a:pt x="1113309" y="1181530"/>
                </a:cubicBezTo>
                <a:cubicBezTo>
                  <a:pt x="920033" y="1184054"/>
                  <a:pt x="756215" y="1146667"/>
                  <a:pt x="645954" y="1181530"/>
                </a:cubicBezTo>
                <a:cubicBezTo>
                  <a:pt x="535693" y="1216393"/>
                  <a:pt x="332828" y="1168755"/>
                  <a:pt x="196926" y="1181530"/>
                </a:cubicBezTo>
                <a:cubicBezTo>
                  <a:pt x="87634" y="1150833"/>
                  <a:pt x="-11385" y="1089792"/>
                  <a:pt x="0" y="984604"/>
                </a:cubicBezTo>
                <a:cubicBezTo>
                  <a:pt x="-30299" y="860301"/>
                  <a:pt x="40902" y="763627"/>
                  <a:pt x="0" y="590765"/>
                </a:cubicBezTo>
                <a:cubicBezTo>
                  <a:pt x="-40902" y="417903"/>
                  <a:pt x="25023" y="370752"/>
                  <a:pt x="0" y="196926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 descr=" 53">
            <a:extLst>
              <a:ext uri="{FF2B5EF4-FFF2-40B4-BE49-F238E27FC236}">
                <a16:creationId xmlns:a16="http://schemas.microsoft.com/office/drawing/2014/main" id="{F936B910-F8ED-4D03-BB6B-5D8B4946989C}"/>
              </a:ext>
            </a:extLst>
          </p:cNvPr>
          <p:cNvSpPr/>
          <p:nvPr/>
        </p:nvSpPr>
        <p:spPr>
          <a:xfrm>
            <a:off x="4386448" y="2873369"/>
            <a:ext cx="1195401" cy="585601"/>
          </a:xfrm>
          <a:custGeom>
            <a:avLst/>
            <a:gdLst>
              <a:gd name="connsiteX0" fmla="*/ 0 w 1195401"/>
              <a:gd name="connsiteY0" fmla="*/ 97602 h 585601"/>
              <a:gd name="connsiteX1" fmla="*/ 97602 w 1195401"/>
              <a:gd name="connsiteY1" fmla="*/ 0 h 585601"/>
              <a:gd name="connsiteX2" fmla="*/ 577697 w 1195401"/>
              <a:gd name="connsiteY2" fmla="*/ 0 h 585601"/>
              <a:gd name="connsiteX3" fmla="*/ 1097799 w 1195401"/>
              <a:gd name="connsiteY3" fmla="*/ 0 h 585601"/>
              <a:gd name="connsiteX4" fmla="*/ 1195401 w 1195401"/>
              <a:gd name="connsiteY4" fmla="*/ 97602 h 585601"/>
              <a:gd name="connsiteX5" fmla="*/ 1195401 w 1195401"/>
              <a:gd name="connsiteY5" fmla="*/ 487999 h 585601"/>
              <a:gd name="connsiteX6" fmla="*/ 1097799 w 1195401"/>
              <a:gd name="connsiteY6" fmla="*/ 585601 h 585601"/>
              <a:gd name="connsiteX7" fmla="*/ 577697 w 1195401"/>
              <a:gd name="connsiteY7" fmla="*/ 585601 h 585601"/>
              <a:gd name="connsiteX8" fmla="*/ 97602 w 1195401"/>
              <a:gd name="connsiteY8" fmla="*/ 585601 h 585601"/>
              <a:gd name="connsiteX9" fmla="*/ 0 w 1195401"/>
              <a:gd name="connsiteY9" fmla="*/ 487999 h 585601"/>
              <a:gd name="connsiteX10" fmla="*/ 0 w 1195401"/>
              <a:gd name="connsiteY10" fmla="*/ 97602 h 5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401" h="585601" extrusionOk="0">
                <a:moveTo>
                  <a:pt x="0" y="97602"/>
                </a:moveTo>
                <a:cubicBezTo>
                  <a:pt x="7023" y="44532"/>
                  <a:pt x="42194" y="-2023"/>
                  <a:pt x="97602" y="0"/>
                </a:cubicBezTo>
                <a:cubicBezTo>
                  <a:pt x="261286" y="-13537"/>
                  <a:pt x="383831" y="9139"/>
                  <a:pt x="577697" y="0"/>
                </a:cubicBezTo>
                <a:cubicBezTo>
                  <a:pt x="771564" y="-9139"/>
                  <a:pt x="891402" y="16342"/>
                  <a:pt x="1097799" y="0"/>
                </a:cubicBezTo>
                <a:cubicBezTo>
                  <a:pt x="1149970" y="7755"/>
                  <a:pt x="1193464" y="44021"/>
                  <a:pt x="1195401" y="97602"/>
                </a:cubicBezTo>
                <a:cubicBezTo>
                  <a:pt x="1221735" y="187420"/>
                  <a:pt x="1183130" y="400750"/>
                  <a:pt x="1195401" y="487999"/>
                </a:cubicBezTo>
                <a:cubicBezTo>
                  <a:pt x="1205896" y="548661"/>
                  <a:pt x="1155494" y="581119"/>
                  <a:pt x="1097799" y="585601"/>
                </a:cubicBezTo>
                <a:cubicBezTo>
                  <a:pt x="945107" y="604374"/>
                  <a:pt x="765556" y="563621"/>
                  <a:pt x="577697" y="585601"/>
                </a:cubicBezTo>
                <a:cubicBezTo>
                  <a:pt x="389838" y="607581"/>
                  <a:pt x="293405" y="540931"/>
                  <a:pt x="97602" y="585601"/>
                </a:cubicBezTo>
                <a:cubicBezTo>
                  <a:pt x="43359" y="581532"/>
                  <a:pt x="0" y="539456"/>
                  <a:pt x="0" y="487999"/>
                </a:cubicBezTo>
                <a:cubicBezTo>
                  <a:pt x="-4878" y="299715"/>
                  <a:pt x="20344" y="228738"/>
                  <a:pt x="0" y="9760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 descr=" 55">
            <a:extLst>
              <a:ext uri="{FF2B5EF4-FFF2-40B4-BE49-F238E27FC236}">
                <a16:creationId xmlns:a16="http://schemas.microsoft.com/office/drawing/2014/main" id="{68593F4C-541E-4E68-9455-1A90EF274FA9}"/>
              </a:ext>
            </a:extLst>
          </p:cNvPr>
          <p:cNvSpPr/>
          <p:nvPr/>
        </p:nvSpPr>
        <p:spPr>
          <a:xfrm>
            <a:off x="5758945" y="4168954"/>
            <a:ext cx="1195401" cy="585601"/>
          </a:xfrm>
          <a:custGeom>
            <a:avLst/>
            <a:gdLst>
              <a:gd name="connsiteX0" fmla="*/ 0 w 1195401"/>
              <a:gd name="connsiteY0" fmla="*/ 97602 h 585601"/>
              <a:gd name="connsiteX1" fmla="*/ 97602 w 1195401"/>
              <a:gd name="connsiteY1" fmla="*/ 0 h 585601"/>
              <a:gd name="connsiteX2" fmla="*/ 577697 w 1195401"/>
              <a:gd name="connsiteY2" fmla="*/ 0 h 585601"/>
              <a:gd name="connsiteX3" fmla="*/ 1097799 w 1195401"/>
              <a:gd name="connsiteY3" fmla="*/ 0 h 585601"/>
              <a:gd name="connsiteX4" fmla="*/ 1195401 w 1195401"/>
              <a:gd name="connsiteY4" fmla="*/ 97602 h 585601"/>
              <a:gd name="connsiteX5" fmla="*/ 1195401 w 1195401"/>
              <a:gd name="connsiteY5" fmla="*/ 487999 h 585601"/>
              <a:gd name="connsiteX6" fmla="*/ 1097799 w 1195401"/>
              <a:gd name="connsiteY6" fmla="*/ 585601 h 585601"/>
              <a:gd name="connsiteX7" fmla="*/ 577697 w 1195401"/>
              <a:gd name="connsiteY7" fmla="*/ 585601 h 585601"/>
              <a:gd name="connsiteX8" fmla="*/ 97602 w 1195401"/>
              <a:gd name="connsiteY8" fmla="*/ 585601 h 585601"/>
              <a:gd name="connsiteX9" fmla="*/ 0 w 1195401"/>
              <a:gd name="connsiteY9" fmla="*/ 487999 h 585601"/>
              <a:gd name="connsiteX10" fmla="*/ 0 w 1195401"/>
              <a:gd name="connsiteY10" fmla="*/ 97602 h 5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401" h="585601" extrusionOk="0">
                <a:moveTo>
                  <a:pt x="0" y="97602"/>
                </a:moveTo>
                <a:cubicBezTo>
                  <a:pt x="7023" y="44532"/>
                  <a:pt x="42194" y="-2023"/>
                  <a:pt x="97602" y="0"/>
                </a:cubicBezTo>
                <a:cubicBezTo>
                  <a:pt x="261286" y="-13537"/>
                  <a:pt x="383831" y="9139"/>
                  <a:pt x="577697" y="0"/>
                </a:cubicBezTo>
                <a:cubicBezTo>
                  <a:pt x="771564" y="-9139"/>
                  <a:pt x="891402" y="16342"/>
                  <a:pt x="1097799" y="0"/>
                </a:cubicBezTo>
                <a:cubicBezTo>
                  <a:pt x="1149970" y="7755"/>
                  <a:pt x="1193464" y="44021"/>
                  <a:pt x="1195401" y="97602"/>
                </a:cubicBezTo>
                <a:cubicBezTo>
                  <a:pt x="1221735" y="187420"/>
                  <a:pt x="1183130" y="400750"/>
                  <a:pt x="1195401" y="487999"/>
                </a:cubicBezTo>
                <a:cubicBezTo>
                  <a:pt x="1205896" y="548661"/>
                  <a:pt x="1155494" y="581119"/>
                  <a:pt x="1097799" y="585601"/>
                </a:cubicBezTo>
                <a:cubicBezTo>
                  <a:pt x="945107" y="604374"/>
                  <a:pt x="765556" y="563621"/>
                  <a:pt x="577697" y="585601"/>
                </a:cubicBezTo>
                <a:cubicBezTo>
                  <a:pt x="389838" y="607581"/>
                  <a:pt x="293405" y="540931"/>
                  <a:pt x="97602" y="585601"/>
                </a:cubicBezTo>
                <a:cubicBezTo>
                  <a:pt x="43359" y="581532"/>
                  <a:pt x="0" y="539456"/>
                  <a:pt x="0" y="487999"/>
                </a:cubicBezTo>
                <a:cubicBezTo>
                  <a:pt x="-4878" y="299715"/>
                  <a:pt x="20344" y="228738"/>
                  <a:pt x="0" y="9760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i="1" dirty="0"/>
              <a:t>Lemon-Tree</a:t>
            </a:r>
            <a:r>
              <a:rPr lang="en-US" dirty="0"/>
              <a:t> constructs </a:t>
            </a:r>
            <a:r>
              <a:rPr lang="en-US" dirty="0" err="1"/>
              <a:t>MoNets</a:t>
            </a:r>
            <a:r>
              <a:rPr lang="en-US" dirty="0"/>
              <a:t> by executing three tasks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b="1" dirty="0"/>
              <a:t>Consensus Clustering</a:t>
            </a:r>
          </a:p>
          <a:p>
            <a:pPr lvl="2"/>
            <a:r>
              <a:rPr lang="en-US" dirty="0"/>
              <a:t>Single consensus variable clustering solution – spectral clustering</a:t>
            </a:r>
          </a:p>
          <a:p>
            <a:pPr lvl="2">
              <a:buChar char=" "/>
            </a:pPr>
            <a:r>
              <a:rPr lang="en-US"/>
              <a:t>                                              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 –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sp>
        <p:nvSpPr>
          <p:cNvPr id="12" name="Oval 11" descr=" 12">
            <a:extLst>
              <a:ext uri="{FF2B5EF4-FFF2-40B4-BE49-F238E27FC236}">
                <a16:creationId xmlns:a16="http://schemas.microsoft.com/office/drawing/2014/main" id="{E59DAC7D-484B-47A5-BF89-0E75BE6E1E46}"/>
              </a:ext>
            </a:extLst>
          </p:cNvPr>
          <p:cNvSpPr/>
          <p:nvPr/>
        </p:nvSpPr>
        <p:spPr>
          <a:xfrm>
            <a:off x="866503" y="2902400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13" name="Oval 12" descr=" 13">
            <a:extLst>
              <a:ext uri="{FF2B5EF4-FFF2-40B4-BE49-F238E27FC236}">
                <a16:creationId xmlns:a16="http://schemas.microsoft.com/office/drawing/2014/main" id="{DD699650-C78B-4652-82A4-4CE7B76EEADE}"/>
              </a:ext>
            </a:extLst>
          </p:cNvPr>
          <p:cNvSpPr/>
          <p:nvPr/>
        </p:nvSpPr>
        <p:spPr>
          <a:xfrm>
            <a:off x="2229004" y="416895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  <p:sp>
        <p:nvSpPr>
          <p:cNvPr id="14" name="Oval 13" descr=" 14">
            <a:extLst>
              <a:ext uri="{FF2B5EF4-FFF2-40B4-BE49-F238E27FC236}">
                <a16:creationId xmlns:a16="http://schemas.microsoft.com/office/drawing/2014/main" id="{3B75E341-2B85-4723-9477-CFF68CB497E1}"/>
              </a:ext>
            </a:extLst>
          </p:cNvPr>
          <p:cNvSpPr/>
          <p:nvPr/>
        </p:nvSpPr>
        <p:spPr>
          <a:xfrm>
            <a:off x="774551" y="3530361"/>
            <a:ext cx="120000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15" name="Oval 14" descr=" 15">
            <a:extLst>
              <a:ext uri="{FF2B5EF4-FFF2-40B4-BE49-F238E27FC236}">
                <a16:creationId xmlns:a16="http://schemas.microsoft.com/office/drawing/2014/main" id="{ED3A8808-96E4-4562-B11B-B388D64B4591}"/>
              </a:ext>
            </a:extLst>
          </p:cNvPr>
          <p:cNvSpPr/>
          <p:nvPr/>
        </p:nvSpPr>
        <p:spPr>
          <a:xfrm>
            <a:off x="867090" y="416895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16" name="Oval 15" descr=" 16">
            <a:extLst>
              <a:ext uri="{FF2B5EF4-FFF2-40B4-BE49-F238E27FC236}">
                <a16:creationId xmlns:a16="http://schemas.microsoft.com/office/drawing/2014/main" id="{C3827F98-58F6-4874-8B50-89A4C3294C6E}"/>
              </a:ext>
            </a:extLst>
          </p:cNvPr>
          <p:cNvSpPr/>
          <p:nvPr/>
        </p:nvSpPr>
        <p:spPr>
          <a:xfrm>
            <a:off x="2197103" y="3530361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17" name="Oval 16" descr=" 17">
            <a:extLst>
              <a:ext uri="{FF2B5EF4-FFF2-40B4-BE49-F238E27FC236}">
                <a16:creationId xmlns:a16="http://schemas.microsoft.com/office/drawing/2014/main" id="{F71E39C8-E32E-4774-915E-AFABC420C744}"/>
              </a:ext>
            </a:extLst>
          </p:cNvPr>
          <p:cNvSpPr/>
          <p:nvPr/>
        </p:nvSpPr>
        <p:spPr>
          <a:xfrm>
            <a:off x="2197103" y="293416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18" name="Oval 17" descr=" 18">
            <a:extLst>
              <a:ext uri="{FF2B5EF4-FFF2-40B4-BE49-F238E27FC236}">
                <a16:creationId xmlns:a16="http://schemas.microsoft.com/office/drawing/2014/main" id="{75BD94CA-C472-45E4-B840-D5526B0D77BC}"/>
              </a:ext>
            </a:extLst>
          </p:cNvPr>
          <p:cNvSpPr/>
          <p:nvPr/>
        </p:nvSpPr>
        <p:spPr>
          <a:xfrm>
            <a:off x="4452243" y="2930678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19" name="Oval 18" descr=" 19">
            <a:extLst>
              <a:ext uri="{FF2B5EF4-FFF2-40B4-BE49-F238E27FC236}">
                <a16:creationId xmlns:a16="http://schemas.microsoft.com/office/drawing/2014/main" id="{48D7C002-D7D0-4A91-8B1D-C85E8FE78E9A}"/>
              </a:ext>
            </a:extLst>
          </p:cNvPr>
          <p:cNvSpPr/>
          <p:nvPr/>
        </p:nvSpPr>
        <p:spPr>
          <a:xfrm>
            <a:off x="5814744" y="4197232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  <p:sp>
        <p:nvSpPr>
          <p:cNvPr id="20" name="Oval 19" descr=" 20">
            <a:extLst>
              <a:ext uri="{FF2B5EF4-FFF2-40B4-BE49-F238E27FC236}">
                <a16:creationId xmlns:a16="http://schemas.microsoft.com/office/drawing/2014/main" id="{25309828-538A-44DC-9747-67B0342AAFA4}"/>
              </a:ext>
            </a:extLst>
          </p:cNvPr>
          <p:cNvSpPr/>
          <p:nvPr/>
        </p:nvSpPr>
        <p:spPr>
          <a:xfrm>
            <a:off x="4369981" y="3558639"/>
            <a:ext cx="1209220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21" name="Oval 20" descr=" 21">
            <a:extLst>
              <a:ext uri="{FF2B5EF4-FFF2-40B4-BE49-F238E27FC236}">
                <a16:creationId xmlns:a16="http://schemas.microsoft.com/office/drawing/2014/main" id="{7F45FAA0-A56A-4F06-8775-68D8E26F423C}"/>
              </a:ext>
            </a:extLst>
          </p:cNvPr>
          <p:cNvSpPr/>
          <p:nvPr/>
        </p:nvSpPr>
        <p:spPr>
          <a:xfrm>
            <a:off x="4452830" y="4197232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22" name="Oval 21" descr=" 22">
            <a:extLst>
              <a:ext uri="{FF2B5EF4-FFF2-40B4-BE49-F238E27FC236}">
                <a16:creationId xmlns:a16="http://schemas.microsoft.com/office/drawing/2014/main" id="{FF2EE1AE-2AA3-4641-B6A9-40BD3AE7AC8F}"/>
              </a:ext>
            </a:extLst>
          </p:cNvPr>
          <p:cNvSpPr/>
          <p:nvPr/>
        </p:nvSpPr>
        <p:spPr>
          <a:xfrm>
            <a:off x="5782843" y="355863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23" name="Oval 22" descr=" 23">
            <a:extLst>
              <a:ext uri="{FF2B5EF4-FFF2-40B4-BE49-F238E27FC236}">
                <a16:creationId xmlns:a16="http://schemas.microsoft.com/office/drawing/2014/main" id="{5DEB24B1-62D9-4C48-970D-D4D2964F6B44}"/>
              </a:ext>
            </a:extLst>
          </p:cNvPr>
          <p:cNvSpPr/>
          <p:nvPr/>
        </p:nvSpPr>
        <p:spPr>
          <a:xfrm>
            <a:off x="5782843" y="2962447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24" name="Oval 23" descr=" 24">
            <a:extLst>
              <a:ext uri="{FF2B5EF4-FFF2-40B4-BE49-F238E27FC236}">
                <a16:creationId xmlns:a16="http://schemas.microsoft.com/office/drawing/2014/main" id="{495700CF-881F-4A3C-BD3E-EA9F55AE13ED}"/>
              </a:ext>
            </a:extLst>
          </p:cNvPr>
          <p:cNvSpPr/>
          <p:nvPr/>
        </p:nvSpPr>
        <p:spPr>
          <a:xfrm>
            <a:off x="8165410" y="2849730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25" name="Oval 24" descr=" 25">
            <a:extLst>
              <a:ext uri="{FF2B5EF4-FFF2-40B4-BE49-F238E27FC236}">
                <a16:creationId xmlns:a16="http://schemas.microsoft.com/office/drawing/2014/main" id="{2B3EB54C-B9FA-4792-BC93-527A5ED81C9A}"/>
              </a:ext>
            </a:extLst>
          </p:cNvPr>
          <p:cNvSpPr/>
          <p:nvPr/>
        </p:nvSpPr>
        <p:spPr>
          <a:xfrm>
            <a:off x="9527911" y="411628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  <p:sp>
        <p:nvSpPr>
          <p:cNvPr id="26" name="Oval 25" descr=" 26">
            <a:extLst>
              <a:ext uri="{FF2B5EF4-FFF2-40B4-BE49-F238E27FC236}">
                <a16:creationId xmlns:a16="http://schemas.microsoft.com/office/drawing/2014/main" id="{11E36651-7387-4BBD-90A7-A4ADF973993D}"/>
              </a:ext>
            </a:extLst>
          </p:cNvPr>
          <p:cNvSpPr/>
          <p:nvPr/>
        </p:nvSpPr>
        <p:spPr>
          <a:xfrm>
            <a:off x="8135476" y="3477691"/>
            <a:ext cx="120554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27" name="Oval 26" descr=" 27">
            <a:extLst>
              <a:ext uri="{FF2B5EF4-FFF2-40B4-BE49-F238E27FC236}">
                <a16:creationId xmlns:a16="http://schemas.microsoft.com/office/drawing/2014/main" id="{6A068991-0409-42C2-9DE7-F2AB2F12E2FB}"/>
              </a:ext>
            </a:extLst>
          </p:cNvPr>
          <p:cNvSpPr/>
          <p:nvPr/>
        </p:nvSpPr>
        <p:spPr>
          <a:xfrm>
            <a:off x="8165997" y="411628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28" name="Oval 27" descr=" 28">
            <a:extLst>
              <a:ext uri="{FF2B5EF4-FFF2-40B4-BE49-F238E27FC236}">
                <a16:creationId xmlns:a16="http://schemas.microsoft.com/office/drawing/2014/main" id="{D046A203-CD6F-4BA9-A7B0-8CB0829ECBFD}"/>
              </a:ext>
            </a:extLst>
          </p:cNvPr>
          <p:cNvSpPr/>
          <p:nvPr/>
        </p:nvSpPr>
        <p:spPr>
          <a:xfrm>
            <a:off x="9496010" y="3477691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29" name="Oval 28" descr=" 29">
            <a:extLst>
              <a:ext uri="{FF2B5EF4-FFF2-40B4-BE49-F238E27FC236}">
                <a16:creationId xmlns:a16="http://schemas.microsoft.com/office/drawing/2014/main" id="{0C85ECBA-3920-4569-80F0-B5439AC1EC95}"/>
              </a:ext>
            </a:extLst>
          </p:cNvPr>
          <p:cNvSpPr/>
          <p:nvPr/>
        </p:nvSpPr>
        <p:spPr>
          <a:xfrm>
            <a:off x="9496010" y="288149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30" name="Rounded Rectangle 3" descr=" 30">
            <a:extLst>
              <a:ext uri="{FF2B5EF4-FFF2-40B4-BE49-F238E27FC236}">
                <a16:creationId xmlns:a16="http://schemas.microsoft.com/office/drawing/2014/main" id="{34B54376-F236-4DAF-86DF-A75F5873B24A}"/>
              </a:ext>
            </a:extLst>
          </p:cNvPr>
          <p:cNvSpPr/>
          <p:nvPr/>
        </p:nvSpPr>
        <p:spPr>
          <a:xfrm>
            <a:off x="723014" y="2753825"/>
            <a:ext cx="1360967" cy="691508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1" name="Freeform 27" descr=" 31">
            <a:extLst>
              <a:ext uri="{FF2B5EF4-FFF2-40B4-BE49-F238E27FC236}">
                <a16:creationId xmlns:a16="http://schemas.microsoft.com/office/drawing/2014/main" id="{7305FC55-31E8-488B-AD03-6086B275F10E}"/>
              </a:ext>
            </a:extLst>
          </p:cNvPr>
          <p:cNvSpPr/>
          <p:nvPr/>
        </p:nvSpPr>
        <p:spPr>
          <a:xfrm>
            <a:off x="680012" y="3475421"/>
            <a:ext cx="2807938" cy="1387066"/>
          </a:xfrm>
          <a:custGeom>
            <a:avLst/>
            <a:gdLst>
              <a:gd name="connsiteX0" fmla="*/ 876100 w 2807938"/>
              <a:gd name="connsiteY0" fmla="*/ 786 h 1387066"/>
              <a:gd name="connsiteX1" fmla="*/ 1164393 w 2807938"/>
              <a:gd name="connsiteY1" fmla="*/ 15335 h 1387066"/>
              <a:gd name="connsiteX2" fmla="*/ 1375298 w 2807938"/>
              <a:gd name="connsiteY2" fmla="*/ 226240 h 1387066"/>
              <a:gd name="connsiteX3" fmla="*/ 1411327 w 2807938"/>
              <a:gd name="connsiteY3" fmla="*/ 556375 h 1387066"/>
              <a:gd name="connsiteX4" fmla="*/ 1411462 w 2807938"/>
              <a:gd name="connsiteY4" fmla="*/ 558886 h 1387066"/>
              <a:gd name="connsiteX5" fmla="*/ 2669905 w 2807938"/>
              <a:gd name="connsiteY5" fmla="*/ 558886 h 1387066"/>
              <a:gd name="connsiteX6" fmla="*/ 2807938 w 2807938"/>
              <a:gd name="connsiteY6" fmla="*/ 696919 h 1387066"/>
              <a:gd name="connsiteX7" fmla="*/ 2807938 w 2807938"/>
              <a:gd name="connsiteY7" fmla="*/ 1249033 h 1387066"/>
              <a:gd name="connsiteX8" fmla="*/ 2669905 w 2807938"/>
              <a:gd name="connsiteY8" fmla="*/ 1387066 h 1387066"/>
              <a:gd name="connsiteX9" fmla="*/ 1373596 w 2807938"/>
              <a:gd name="connsiteY9" fmla="*/ 1387066 h 1387066"/>
              <a:gd name="connsiteX10" fmla="*/ 1246410 w 2807938"/>
              <a:gd name="connsiteY10" fmla="*/ 1302762 h 1387066"/>
              <a:gd name="connsiteX11" fmla="*/ 1238530 w 2807938"/>
              <a:gd name="connsiteY11" fmla="*/ 1263731 h 1387066"/>
              <a:gd name="connsiteX12" fmla="*/ 1164393 w 2807938"/>
              <a:gd name="connsiteY12" fmla="*/ 1280738 h 1387066"/>
              <a:gd name="connsiteX13" fmla="*/ 225236 w 2807938"/>
              <a:gd name="connsiteY13" fmla="*/ 1280738 h 1387066"/>
              <a:gd name="connsiteX14" fmla="*/ 14331 w 2807938"/>
              <a:gd name="connsiteY14" fmla="*/ 1069833 h 1387066"/>
              <a:gd name="connsiteX15" fmla="*/ 14331 w 2807938"/>
              <a:gd name="connsiteY15" fmla="*/ 226240 h 1387066"/>
              <a:gd name="connsiteX16" fmla="*/ 225236 w 2807938"/>
              <a:gd name="connsiteY16" fmla="*/ 15335 h 1387066"/>
              <a:gd name="connsiteX17" fmla="*/ 876100 w 2807938"/>
              <a:gd name="connsiteY17" fmla="*/ 786 h 13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938" h="1387066">
                <a:moveTo>
                  <a:pt x="876100" y="786"/>
                </a:moveTo>
                <a:cubicBezTo>
                  <a:pt x="971871" y="2409"/>
                  <a:pt x="1069842" y="6722"/>
                  <a:pt x="1164393" y="15335"/>
                </a:cubicBezTo>
                <a:cubicBezTo>
                  <a:pt x="1295571" y="24769"/>
                  <a:pt x="1382370" y="99901"/>
                  <a:pt x="1375298" y="226240"/>
                </a:cubicBezTo>
                <a:cubicBezTo>
                  <a:pt x="1390706" y="361198"/>
                  <a:pt x="1404144" y="462935"/>
                  <a:pt x="1411327" y="556375"/>
                </a:cubicBezTo>
                <a:lnTo>
                  <a:pt x="1411462" y="558886"/>
                </a:lnTo>
                <a:lnTo>
                  <a:pt x="2669905" y="558886"/>
                </a:lnTo>
                <a:cubicBezTo>
                  <a:pt x="2746139" y="558886"/>
                  <a:pt x="2807938" y="620685"/>
                  <a:pt x="2807938" y="696919"/>
                </a:cubicBezTo>
                <a:lnTo>
                  <a:pt x="2807938" y="1249033"/>
                </a:lnTo>
                <a:cubicBezTo>
                  <a:pt x="2807938" y="1325267"/>
                  <a:pt x="2746139" y="1387066"/>
                  <a:pt x="2669905" y="1387066"/>
                </a:cubicBezTo>
                <a:lnTo>
                  <a:pt x="1373596" y="1387066"/>
                </a:lnTo>
                <a:cubicBezTo>
                  <a:pt x="1316421" y="1387066"/>
                  <a:pt x="1267365" y="1352304"/>
                  <a:pt x="1246410" y="1302762"/>
                </a:cubicBezTo>
                <a:lnTo>
                  <a:pt x="1238530" y="1263731"/>
                </a:lnTo>
                <a:lnTo>
                  <a:pt x="1164393" y="1280738"/>
                </a:lnTo>
                <a:cubicBezTo>
                  <a:pt x="880324" y="1336212"/>
                  <a:pt x="573050" y="1314695"/>
                  <a:pt x="225236" y="1280738"/>
                </a:cubicBezTo>
                <a:cubicBezTo>
                  <a:pt x="87192" y="1286909"/>
                  <a:pt x="31473" y="1191607"/>
                  <a:pt x="14331" y="1069833"/>
                </a:cubicBezTo>
                <a:cubicBezTo>
                  <a:pt x="-33133" y="933454"/>
                  <a:pt x="56077" y="365969"/>
                  <a:pt x="14331" y="226240"/>
                </a:cubicBezTo>
                <a:cubicBezTo>
                  <a:pt x="19493" y="97880"/>
                  <a:pt x="121732" y="17680"/>
                  <a:pt x="225236" y="15335"/>
                </a:cubicBezTo>
                <a:cubicBezTo>
                  <a:pt x="321264" y="15255"/>
                  <a:pt x="588785" y="-4083"/>
                  <a:pt x="876100" y="786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622434330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2" name="Rounded Rectangle 28" descr=" 32">
            <a:extLst>
              <a:ext uri="{FF2B5EF4-FFF2-40B4-BE49-F238E27FC236}">
                <a16:creationId xmlns:a16="http://schemas.microsoft.com/office/drawing/2014/main" id="{4BF50AD9-96F4-4D56-8F4C-D90A628A81DA}"/>
              </a:ext>
            </a:extLst>
          </p:cNvPr>
          <p:cNvSpPr/>
          <p:nvPr/>
        </p:nvSpPr>
        <p:spPr>
          <a:xfrm>
            <a:off x="2133494" y="2753825"/>
            <a:ext cx="1258292" cy="1259422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3" name="Rounded Rectangle 29" descr=" 33">
            <a:extLst>
              <a:ext uri="{FF2B5EF4-FFF2-40B4-BE49-F238E27FC236}">
                <a16:creationId xmlns:a16="http://schemas.microsoft.com/office/drawing/2014/main" id="{589461F9-7B9A-4E57-8222-129F5C573543}"/>
              </a:ext>
            </a:extLst>
          </p:cNvPr>
          <p:cNvSpPr/>
          <p:nvPr/>
        </p:nvSpPr>
        <p:spPr>
          <a:xfrm>
            <a:off x="5693385" y="2753825"/>
            <a:ext cx="1258292" cy="1387066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4" name="Rounded Rectangle 30" descr=" 34">
            <a:extLst>
              <a:ext uri="{FF2B5EF4-FFF2-40B4-BE49-F238E27FC236}">
                <a16:creationId xmlns:a16="http://schemas.microsoft.com/office/drawing/2014/main" id="{0D6EC717-B26A-43D4-84C1-9AF85476FB90}"/>
              </a:ext>
            </a:extLst>
          </p:cNvPr>
          <p:cNvSpPr/>
          <p:nvPr/>
        </p:nvSpPr>
        <p:spPr>
          <a:xfrm>
            <a:off x="4369981" y="4168954"/>
            <a:ext cx="2581696" cy="605058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5" name="Rounded Rectangle 31" descr=" 35">
            <a:extLst>
              <a:ext uri="{FF2B5EF4-FFF2-40B4-BE49-F238E27FC236}">
                <a16:creationId xmlns:a16="http://schemas.microsoft.com/office/drawing/2014/main" id="{C9FED5B7-6C8F-42D3-B56E-3C2BC34E50A9}"/>
              </a:ext>
            </a:extLst>
          </p:cNvPr>
          <p:cNvSpPr/>
          <p:nvPr/>
        </p:nvSpPr>
        <p:spPr>
          <a:xfrm>
            <a:off x="4399501" y="2755746"/>
            <a:ext cx="1258292" cy="1387066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6" name="Freeform 34" descr=" 36">
            <a:extLst>
              <a:ext uri="{FF2B5EF4-FFF2-40B4-BE49-F238E27FC236}">
                <a16:creationId xmlns:a16="http://schemas.microsoft.com/office/drawing/2014/main" id="{A017B7D4-AB2B-48D6-BAF0-13221C9C99E6}"/>
              </a:ext>
            </a:extLst>
          </p:cNvPr>
          <p:cNvSpPr/>
          <p:nvPr/>
        </p:nvSpPr>
        <p:spPr>
          <a:xfrm>
            <a:off x="8105956" y="3390309"/>
            <a:ext cx="2581696" cy="1383703"/>
          </a:xfrm>
          <a:custGeom>
            <a:avLst/>
            <a:gdLst>
              <a:gd name="connsiteX0" fmla="*/ 209720 w 2581696"/>
              <a:gd name="connsiteY0" fmla="*/ 0 h 1298591"/>
              <a:gd name="connsiteX1" fmla="*/ 1048572 w 2581696"/>
              <a:gd name="connsiteY1" fmla="*/ 0 h 1298591"/>
              <a:gd name="connsiteX2" fmla="*/ 1258292 w 2581696"/>
              <a:gd name="connsiteY2" fmla="*/ 209720 h 1298591"/>
              <a:gd name="connsiteX3" fmla="*/ 1258292 w 2581696"/>
              <a:gd name="connsiteY3" fmla="*/ 665470 h 1298591"/>
              <a:gd name="connsiteX4" fmla="*/ 2476174 w 2581696"/>
              <a:gd name="connsiteY4" fmla="*/ 665470 h 1298591"/>
              <a:gd name="connsiteX5" fmla="*/ 2581696 w 2581696"/>
              <a:gd name="connsiteY5" fmla="*/ 770992 h 1298591"/>
              <a:gd name="connsiteX6" fmla="*/ 2581696 w 2581696"/>
              <a:gd name="connsiteY6" fmla="*/ 1193069 h 1298591"/>
              <a:gd name="connsiteX7" fmla="*/ 2476174 w 2581696"/>
              <a:gd name="connsiteY7" fmla="*/ 1298591 h 1298591"/>
              <a:gd name="connsiteX8" fmla="*/ 1048572 w 2581696"/>
              <a:gd name="connsiteY8" fmla="*/ 1298591 h 1298591"/>
              <a:gd name="connsiteX9" fmla="*/ 209720 w 2581696"/>
              <a:gd name="connsiteY9" fmla="*/ 1298591 h 1298591"/>
              <a:gd name="connsiteX10" fmla="*/ 105522 w 2581696"/>
              <a:gd name="connsiteY10" fmla="*/ 1298591 h 1298591"/>
              <a:gd name="connsiteX11" fmla="*/ 0 w 2581696"/>
              <a:gd name="connsiteY11" fmla="*/ 1193069 h 1298591"/>
              <a:gd name="connsiteX12" fmla="*/ 0 w 2581696"/>
              <a:gd name="connsiteY12" fmla="*/ 1088871 h 1298591"/>
              <a:gd name="connsiteX13" fmla="*/ 0 w 2581696"/>
              <a:gd name="connsiteY13" fmla="*/ 770992 h 1298591"/>
              <a:gd name="connsiteX14" fmla="*/ 0 w 2581696"/>
              <a:gd name="connsiteY14" fmla="*/ 209720 h 1298591"/>
              <a:gd name="connsiteX15" fmla="*/ 209720 w 2581696"/>
              <a:gd name="connsiteY15" fmla="*/ 0 h 129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1696" h="1298591">
                <a:moveTo>
                  <a:pt x="209720" y="0"/>
                </a:moveTo>
                <a:lnTo>
                  <a:pt x="1048572" y="0"/>
                </a:lnTo>
                <a:cubicBezTo>
                  <a:pt x="1164397" y="0"/>
                  <a:pt x="1258292" y="93895"/>
                  <a:pt x="1258292" y="209720"/>
                </a:cubicBezTo>
                <a:lnTo>
                  <a:pt x="1258292" y="665470"/>
                </a:lnTo>
                <a:lnTo>
                  <a:pt x="2476174" y="665470"/>
                </a:lnTo>
                <a:cubicBezTo>
                  <a:pt x="2534452" y="665470"/>
                  <a:pt x="2581696" y="712714"/>
                  <a:pt x="2581696" y="770992"/>
                </a:cubicBezTo>
                <a:lnTo>
                  <a:pt x="2581696" y="1193069"/>
                </a:lnTo>
                <a:cubicBezTo>
                  <a:pt x="2581696" y="1251347"/>
                  <a:pt x="2534452" y="1298591"/>
                  <a:pt x="2476174" y="1298591"/>
                </a:cubicBezTo>
                <a:lnTo>
                  <a:pt x="1048572" y="1298591"/>
                </a:lnTo>
                <a:lnTo>
                  <a:pt x="209720" y="1298591"/>
                </a:lnTo>
                <a:lnTo>
                  <a:pt x="105522" y="1298591"/>
                </a:lnTo>
                <a:cubicBezTo>
                  <a:pt x="47244" y="1298591"/>
                  <a:pt x="0" y="1251347"/>
                  <a:pt x="0" y="1193069"/>
                </a:cubicBezTo>
                <a:lnTo>
                  <a:pt x="0" y="1088871"/>
                </a:lnTo>
                <a:lnTo>
                  <a:pt x="0" y="770992"/>
                </a:lnTo>
                <a:lnTo>
                  <a:pt x="0" y="209720"/>
                </a:lnTo>
                <a:cubicBezTo>
                  <a:pt x="0" y="93895"/>
                  <a:pt x="93895" y="0"/>
                  <a:pt x="20972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876110021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7" name="Rounded Rectangle 35" descr=" 37">
            <a:extLst>
              <a:ext uri="{FF2B5EF4-FFF2-40B4-BE49-F238E27FC236}">
                <a16:creationId xmlns:a16="http://schemas.microsoft.com/office/drawing/2014/main" id="{DAC252C3-A3BD-44F5-BDC4-B5F0129D7F18}"/>
              </a:ext>
            </a:extLst>
          </p:cNvPr>
          <p:cNvSpPr/>
          <p:nvPr/>
        </p:nvSpPr>
        <p:spPr>
          <a:xfrm>
            <a:off x="9429360" y="2774756"/>
            <a:ext cx="1258292" cy="1238491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8" name="Rounded Rectangle 36" descr=" 38">
            <a:extLst>
              <a:ext uri="{FF2B5EF4-FFF2-40B4-BE49-F238E27FC236}">
                <a16:creationId xmlns:a16="http://schemas.microsoft.com/office/drawing/2014/main" id="{EEC61432-0587-4DBB-9644-11DFB8B1A9A5}"/>
              </a:ext>
            </a:extLst>
          </p:cNvPr>
          <p:cNvSpPr/>
          <p:nvPr/>
        </p:nvSpPr>
        <p:spPr>
          <a:xfrm>
            <a:off x="8103548" y="2749368"/>
            <a:ext cx="1258292" cy="619245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" name="Rectangle: Rounded Corners 2" descr=" 3">
            <a:extLst>
              <a:ext uri="{FF2B5EF4-FFF2-40B4-BE49-F238E27FC236}">
                <a16:creationId xmlns:a16="http://schemas.microsoft.com/office/drawing/2014/main" id="{EE7DB6D9-DFCF-4CFC-9A0E-78F52F5051AC}"/>
              </a:ext>
            </a:extLst>
          </p:cNvPr>
          <p:cNvSpPr/>
          <p:nvPr/>
        </p:nvSpPr>
        <p:spPr>
          <a:xfrm>
            <a:off x="2133494" y="2865170"/>
            <a:ext cx="1195401" cy="1160026"/>
          </a:xfrm>
          <a:custGeom>
            <a:avLst/>
            <a:gdLst>
              <a:gd name="connsiteX0" fmla="*/ 0 w 1195401"/>
              <a:gd name="connsiteY0" fmla="*/ 193342 h 1160026"/>
              <a:gd name="connsiteX1" fmla="*/ 193342 w 1195401"/>
              <a:gd name="connsiteY1" fmla="*/ 0 h 1160026"/>
              <a:gd name="connsiteX2" fmla="*/ 581526 w 1195401"/>
              <a:gd name="connsiteY2" fmla="*/ 0 h 1160026"/>
              <a:gd name="connsiteX3" fmla="*/ 1002059 w 1195401"/>
              <a:gd name="connsiteY3" fmla="*/ 0 h 1160026"/>
              <a:gd name="connsiteX4" fmla="*/ 1195401 w 1195401"/>
              <a:gd name="connsiteY4" fmla="*/ 193342 h 1160026"/>
              <a:gd name="connsiteX5" fmla="*/ 1195401 w 1195401"/>
              <a:gd name="connsiteY5" fmla="*/ 564546 h 1160026"/>
              <a:gd name="connsiteX6" fmla="*/ 1195401 w 1195401"/>
              <a:gd name="connsiteY6" fmla="*/ 966684 h 1160026"/>
              <a:gd name="connsiteX7" fmla="*/ 1002059 w 1195401"/>
              <a:gd name="connsiteY7" fmla="*/ 1160026 h 1160026"/>
              <a:gd name="connsiteX8" fmla="*/ 589613 w 1195401"/>
              <a:gd name="connsiteY8" fmla="*/ 1160026 h 1160026"/>
              <a:gd name="connsiteX9" fmla="*/ 193342 w 1195401"/>
              <a:gd name="connsiteY9" fmla="*/ 1160026 h 1160026"/>
              <a:gd name="connsiteX10" fmla="*/ 0 w 1195401"/>
              <a:gd name="connsiteY10" fmla="*/ 966684 h 1160026"/>
              <a:gd name="connsiteX11" fmla="*/ 0 w 1195401"/>
              <a:gd name="connsiteY11" fmla="*/ 580013 h 1160026"/>
              <a:gd name="connsiteX12" fmla="*/ 0 w 1195401"/>
              <a:gd name="connsiteY12" fmla="*/ 193342 h 116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5401" h="1160026" extrusionOk="0">
                <a:moveTo>
                  <a:pt x="0" y="193342"/>
                </a:moveTo>
                <a:cubicBezTo>
                  <a:pt x="3750" y="87007"/>
                  <a:pt x="67454" y="-25708"/>
                  <a:pt x="193342" y="0"/>
                </a:cubicBezTo>
                <a:cubicBezTo>
                  <a:pt x="330238" y="-3960"/>
                  <a:pt x="494435" y="27443"/>
                  <a:pt x="581526" y="0"/>
                </a:cubicBezTo>
                <a:cubicBezTo>
                  <a:pt x="668617" y="-27443"/>
                  <a:pt x="856082" y="22984"/>
                  <a:pt x="1002059" y="0"/>
                </a:cubicBezTo>
                <a:cubicBezTo>
                  <a:pt x="1108291" y="2451"/>
                  <a:pt x="1171407" y="90562"/>
                  <a:pt x="1195401" y="193342"/>
                </a:cubicBezTo>
                <a:cubicBezTo>
                  <a:pt x="1216437" y="377209"/>
                  <a:pt x="1171130" y="485814"/>
                  <a:pt x="1195401" y="564546"/>
                </a:cubicBezTo>
                <a:cubicBezTo>
                  <a:pt x="1219672" y="643278"/>
                  <a:pt x="1150213" y="829946"/>
                  <a:pt x="1195401" y="966684"/>
                </a:cubicBezTo>
                <a:cubicBezTo>
                  <a:pt x="1202391" y="1080019"/>
                  <a:pt x="1091162" y="1142010"/>
                  <a:pt x="1002059" y="1160026"/>
                </a:cubicBezTo>
                <a:cubicBezTo>
                  <a:pt x="882972" y="1175263"/>
                  <a:pt x="728850" y="1152017"/>
                  <a:pt x="589613" y="1160026"/>
                </a:cubicBezTo>
                <a:cubicBezTo>
                  <a:pt x="450376" y="1168035"/>
                  <a:pt x="309405" y="1127782"/>
                  <a:pt x="193342" y="1160026"/>
                </a:cubicBezTo>
                <a:cubicBezTo>
                  <a:pt x="86250" y="1142087"/>
                  <a:pt x="-2940" y="1072542"/>
                  <a:pt x="0" y="966684"/>
                </a:cubicBezTo>
                <a:cubicBezTo>
                  <a:pt x="-32056" y="838530"/>
                  <a:pt x="9136" y="762927"/>
                  <a:pt x="0" y="580013"/>
                </a:cubicBezTo>
                <a:cubicBezTo>
                  <a:pt x="-9136" y="397099"/>
                  <a:pt x="24878" y="308238"/>
                  <a:pt x="0" y="19334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 descr=" 43">
            <a:extLst>
              <a:ext uri="{FF2B5EF4-FFF2-40B4-BE49-F238E27FC236}">
                <a16:creationId xmlns:a16="http://schemas.microsoft.com/office/drawing/2014/main" id="{80C6EA6E-4C33-4DBA-BFA4-FBB21E82ED51}"/>
              </a:ext>
            </a:extLst>
          </p:cNvPr>
          <p:cNvSpPr/>
          <p:nvPr/>
        </p:nvSpPr>
        <p:spPr>
          <a:xfrm>
            <a:off x="9450175" y="2791487"/>
            <a:ext cx="1195401" cy="1223813"/>
          </a:xfrm>
          <a:custGeom>
            <a:avLst/>
            <a:gdLst>
              <a:gd name="connsiteX0" fmla="*/ 0 w 1195401"/>
              <a:gd name="connsiteY0" fmla="*/ 199237 h 1223813"/>
              <a:gd name="connsiteX1" fmla="*/ 199237 w 1195401"/>
              <a:gd name="connsiteY1" fmla="*/ 0 h 1223813"/>
              <a:gd name="connsiteX2" fmla="*/ 581762 w 1195401"/>
              <a:gd name="connsiteY2" fmla="*/ 0 h 1223813"/>
              <a:gd name="connsiteX3" fmla="*/ 996164 w 1195401"/>
              <a:gd name="connsiteY3" fmla="*/ 0 h 1223813"/>
              <a:gd name="connsiteX4" fmla="*/ 1195401 w 1195401"/>
              <a:gd name="connsiteY4" fmla="*/ 199237 h 1223813"/>
              <a:gd name="connsiteX5" fmla="*/ 1195401 w 1195401"/>
              <a:gd name="connsiteY5" fmla="*/ 595400 h 1223813"/>
              <a:gd name="connsiteX6" fmla="*/ 1195401 w 1195401"/>
              <a:gd name="connsiteY6" fmla="*/ 1024576 h 1223813"/>
              <a:gd name="connsiteX7" fmla="*/ 996164 w 1195401"/>
              <a:gd name="connsiteY7" fmla="*/ 1223813 h 1223813"/>
              <a:gd name="connsiteX8" fmla="*/ 589731 w 1195401"/>
              <a:gd name="connsiteY8" fmla="*/ 1223813 h 1223813"/>
              <a:gd name="connsiteX9" fmla="*/ 199237 w 1195401"/>
              <a:gd name="connsiteY9" fmla="*/ 1223813 h 1223813"/>
              <a:gd name="connsiteX10" fmla="*/ 0 w 1195401"/>
              <a:gd name="connsiteY10" fmla="*/ 1024576 h 1223813"/>
              <a:gd name="connsiteX11" fmla="*/ 0 w 1195401"/>
              <a:gd name="connsiteY11" fmla="*/ 611907 h 1223813"/>
              <a:gd name="connsiteX12" fmla="*/ 0 w 1195401"/>
              <a:gd name="connsiteY12" fmla="*/ 19923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5401" h="1223813" extrusionOk="0">
                <a:moveTo>
                  <a:pt x="0" y="199237"/>
                </a:moveTo>
                <a:cubicBezTo>
                  <a:pt x="32446" y="93054"/>
                  <a:pt x="70787" y="-24775"/>
                  <a:pt x="199237" y="0"/>
                </a:cubicBezTo>
                <a:cubicBezTo>
                  <a:pt x="334353" y="-13775"/>
                  <a:pt x="466094" y="11324"/>
                  <a:pt x="581762" y="0"/>
                </a:cubicBezTo>
                <a:cubicBezTo>
                  <a:pt x="697430" y="-11324"/>
                  <a:pt x="835499" y="29045"/>
                  <a:pt x="996164" y="0"/>
                </a:cubicBezTo>
                <a:cubicBezTo>
                  <a:pt x="1101035" y="23106"/>
                  <a:pt x="1184180" y="91072"/>
                  <a:pt x="1195401" y="199237"/>
                </a:cubicBezTo>
                <a:cubicBezTo>
                  <a:pt x="1206595" y="313576"/>
                  <a:pt x="1176533" y="514164"/>
                  <a:pt x="1195401" y="595400"/>
                </a:cubicBezTo>
                <a:cubicBezTo>
                  <a:pt x="1214269" y="676636"/>
                  <a:pt x="1166375" y="893570"/>
                  <a:pt x="1195401" y="1024576"/>
                </a:cubicBezTo>
                <a:cubicBezTo>
                  <a:pt x="1210125" y="1148419"/>
                  <a:pt x="1094211" y="1211594"/>
                  <a:pt x="996164" y="1223813"/>
                </a:cubicBezTo>
                <a:cubicBezTo>
                  <a:pt x="845307" y="1226546"/>
                  <a:pt x="721536" y="1221567"/>
                  <a:pt x="589731" y="1223813"/>
                </a:cubicBezTo>
                <a:cubicBezTo>
                  <a:pt x="457926" y="1226059"/>
                  <a:pt x="345146" y="1179450"/>
                  <a:pt x="199237" y="1223813"/>
                </a:cubicBezTo>
                <a:cubicBezTo>
                  <a:pt x="89134" y="1219962"/>
                  <a:pt x="-16184" y="1129535"/>
                  <a:pt x="0" y="1024576"/>
                </a:cubicBezTo>
                <a:cubicBezTo>
                  <a:pt x="-29072" y="828690"/>
                  <a:pt x="21650" y="766861"/>
                  <a:pt x="0" y="611907"/>
                </a:cubicBezTo>
                <a:cubicBezTo>
                  <a:pt x="-21650" y="456953"/>
                  <a:pt x="41163" y="292596"/>
                  <a:pt x="0" y="199237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 descr=" 45">
            <a:extLst>
              <a:ext uri="{FF2B5EF4-FFF2-40B4-BE49-F238E27FC236}">
                <a16:creationId xmlns:a16="http://schemas.microsoft.com/office/drawing/2014/main" id="{4FF9614D-FAC3-4EDC-B3C1-9F0981D92DBA}"/>
              </a:ext>
            </a:extLst>
          </p:cNvPr>
          <p:cNvSpPr/>
          <p:nvPr/>
        </p:nvSpPr>
        <p:spPr>
          <a:xfrm>
            <a:off x="794737" y="2851042"/>
            <a:ext cx="1195401" cy="585601"/>
          </a:xfrm>
          <a:custGeom>
            <a:avLst/>
            <a:gdLst>
              <a:gd name="connsiteX0" fmla="*/ 0 w 1195401"/>
              <a:gd name="connsiteY0" fmla="*/ 97602 h 585601"/>
              <a:gd name="connsiteX1" fmla="*/ 97602 w 1195401"/>
              <a:gd name="connsiteY1" fmla="*/ 0 h 585601"/>
              <a:gd name="connsiteX2" fmla="*/ 577697 w 1195401"/>
              <a:gd name="connsiteY2" fmla="*/ 0 h 585601"/>
              <a:gd name="connsiteX3" fmla="*/ 1097799 w 1195401"/>
              <a:gd name="connsiteY3" fmla="*/ 0 h 585601"/>
              <a:gd name="connsiteX4" fmla="*/ 1195401 w 1195401"/>
              <a:gd name="connsiteY4" fmla="*/ 97602 h 585601"/>
              <a:gd name="connsiteX5" fmla="*/ 1195401 w 1195401"/>
              <a:gd name="connsiteY5" fmla="*/ 487999 h 585601"/>
              <a:gd name="connsiteX6" fmla="*/ 1097799 w 1195401"/>
              <a:gd name="connsiteY6" fmla="*/ 585601 h 585601"/>
              <a:gd name="connsiteX7" fmla="*/ 577697 w 1195401"/>
              <a:gd name="connsiteY7" fmla="*/ 585601 h 585601"/>
              <a:gd name="connsiteX8" fmla="*/ 97602 w 1195401"/>
              <a:gd name="connsiteY8" fmla="*/ 585601 h 585601"/>
              <a:gd name="connsiteX9" fmla="*/ 0 w 1195401"/>
              <a:gd name="connsiteY9" fmla="*/ 487999 h 585601"/>
              <a:gd name="connsiteX10" fmla="*/ 0 w 1195401"/>
              <a:gd name="connsiteY10" fmla="*/ 97602 h 5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401" h="585601" extrusionOk="0">
                <a:moveTo>
                  <a:pt x="0" y="97602"/>
                </a:moveTo>
                <a:cubicBezTo>
                  <a:pt x="7023" y="44532"/>
                  <a:pt x="42194" y="-2023"/>
                  <a:pt x="97602" y="0"/>
                </a:cubicBezTo>
                <a:cubicBezTo>
                  <a:pt x="261286" y="-13537"/>
                  <a:pt x="383831" y="9139"/>
                  <a:pt x="577697" y="0"/>
                </a:cubicBezTo>
                <a:cubicBezTo>
                  <a:pt x="771564" y="-9139"/>
                  <a:pt x="891402" y="16342"/>
                  <a:pt x="1097799" y="0"/>
                </a:cubicBezTo>
                <a:cubicBezTo>
                  <a:pt x="1149970" y="7755"/>
                  <a:pt x="1193464" y="44021"/>
                  <a:pt x="1195401" y="97602"/>
                </a:cubicBezTo>
                <a:cubicBezTo>
                  <a:pt x="1221735" y="187420"/>
                  <a:pt x="1183130" y="400750"/>
                  <a:pt x="1195401" y="487999"/>
                </a:cubicBezTo>
                <a:cubicBezTo>
                  <a:pt x="1205896" y="548661"/>
                  <a:pt x="1155494" y="581119"/>
                  <a:pt x="1097799" y="585601"/>
                </a:cubicBezTo>
                <a:cubicBezTo>
                  <a:pt x="945107" y="604374"/>
                  <a:pt x="765556" y="563621"/>
                  <a:pt x="577697" y="585601"/>
                </a:cubicBezTo>
                <a:cubicBezTo>
                  <a:pt x="389838" y="607581"/>
                  <a:pt x="293405" y="540931"/>
                  <a:pt x="97602" y="585601"/>
                </a:cubicBezTo>
                <a:cubicBezTo>
                  <a:pt x="43359" y="581532"/>
                  <a:pt x="0" y="539456"/>
                  <a:pt x="0" y="487999"/>
                </a:cubicBezTo>
                <a:cubicBezTo>
                  <a:pt x="-4878" y="299715"/>
                  <a:pt x="20344" y="228738"/>
                  <a:pt x="0" y="9760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 descr=" 47">
            <a:extLst>
              <a:ext uri="{FF2B5EF4-FFF2-40B4-BE49-F238E27FC236}">
                <a16:creationId xmlns:a16="http://schemas.microsoft.com/office/drawing/2014/main" id="{1E5F74C5-FFB2-416A-8FD6-B3B04A0425B6}"/>
              </a:ext>
            </a:extLst>
          </p:cNvPr>
          <p:cNvSpPr/>
          <p:nvPr/>
        </p:nvSpPr>
        <p:spPr>
          <a:xfrm>
            <a:off x="8103548" y="2781275"/>
            <a:ext cx="1195401" cy="585601"/>
          </a:xfrm>
          <a:custGeom>
            <a:avLst/>
            <a:gdLst>
              <a:gd name="connsiteX0" fmla="*/ 0 w 1195401"/>
              <a:gd name="connsiteY0" fmla="*/ 97602 h 585601"/>
              <a:gd name="connsiteX1" fmla="*/ 97602 w 1195401"/>
              <a:gd name="connsiteY1" fmla="*/ 0 h 585601"/>
              <a:gd name="connsiteX2" fmla="*/ 577697 w 1195401"/>
              <a:gd name="connsiteY2" fmla="*/ 0 h 585601"/>
              <a:gd name="connsiteX3" fmla="*/ 1097799 w 1195401"/>
              <a:gd name="connsiteY3" fmla="*/ 0 h 585601"/>
              <a:gd name="connsiteX4" fmla="*/ 1195401 w 1195401"/>
              <a:gd name="connsiteY4" fmla="*/ 97602 h 585601"/>
              <a:gd name="connsiteX5" fmla="*/ 1195401 w 1195401"/>
              <a:gd name="connsiteY5" fmla="*/ 487999 h 585601"/>
              <a:gd name="connsiteX6" fmla="*/ 1097799 w 1195401"/>
              <a:gd name="connsiteY6" fmla="*/ 585601 h 585601"/>
              <a:gd name="connsiteX7" fmla="*/ 577697 w 1195401"/>
              <a:gd name="connsiteY7" fmla="*/ 585601 h 585601"/>
              <a:gd name="connsiteX8" fmla="*/ 97602 w 1195401"/>
              <a:gd name="connsiteY8" fmla="*/ 585601 h 585601"/>
              <a:gd name="connsiteX9" fmla="*/ 0 w 1195401"/>
              <a:gd name="connsiteY9" fmla="*/ 487999 h 585601"/>
              <a:gd name="connsiteX10" fmla="*/ 0 w 1195401"/>
              <a:gd name="connsiteY10" fmla="*/ 97602 h 5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401" h="585601" extrusionOk="0">
                <a:moveTo>
                  <a:pt x="0" y="97602"/>
                </a:moveTo>
                <a:cubicBezTo>
                  <a:pt x="7023" y="44532"/>
                  <a:pt x="42194" y="-2023"/>
                  <a:pt x="97602" y="0"/>
                </a:cubicBezTo>
                <a:cubicBezTo>
                  <a:pt x="261286" y="-13537"/>
                  <a:pt x="383831" y="9139"/>
                  <a:pt x="577697" y="0"/>
                </a:cubicBezTo>
                <a:cubicBezTo>
                  <a:pt x="771564" y="-9139"/>
                  <a:pt x="891402" y="16342"/>
                  <a:pt x="1097799" y="0"/>
                </a:cubicBezTo>
                <a:cubicBezTo>
                  <a:pt x="1149970" y="7755"/>
                  <a:pt x="1193464" y="44021"/>
                  <a:pt x="1195401" y="97602"/>
                </a:cubicBezTo>
                <a:cubicBezTo>
                  <a:pt x="1221735" y="187420"/>
                  <a:pt x="1183130" y="400750"/>
                  <a:pt x="1195401" y="487999"/>
                </a:cubicBezTo>
                <a:cubicBezTo>
                  <a:pt x="1205896" y="548661"/>
                  <a:pt x="1155494" y="581119"/>
                  <a:pt x="1097799" y="585601"/>
                </a:cubicBezTo>
                <a:cubicBezTo>
                  <a:pt x="945107" y="604374"/>
                  <a:pt x="765556" y="563621"/>
                  <a:pt x="577697" y="585601"/>
                </a:cubicBezTo>
                <a:cubicBezTo>
                  <a:pt x="389838" y="607581"/>
                  <a:pt x="293405" y="540931"/>
                  <a:pt x="97602" y="585601"/>
                </a:cubicBezTo>
                <a:cubicBezTo>
                  <a:pt x="43359" y="581532"/>
                  <a:pt x="0" y="539456"/>
                  <a:pt x="0" y="487999"/>
                </a:cubicBezTo>
                <a:cubicBezTo>
                  <a:pt x="-4878" y="299715"/>
                  <a:pt x="20344" y="228738"/>
                  <a:pt x="0" y="9760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 descr=" 49">
            <a:extLst>
              <a:ext uri="{FF2B5EF4-FFF2-40B4-BE49-F238E27FC236}">
                <a16:creationId xmlns:a16="http://schemas.microsoft.com/office/drawing/2014/main" id="{B0BE7D82-1287-4F4D-9AE7-9CFD97F2996A}"/>
              </a:ext>
            </a:extLst>
          </p:cNvPr>
          <p:cNvSpPr/>
          <p:nvPr/>
        </p:nvSpPr>
        <p:spPr>
          <a:xfrm>
            <a:off x="4320259" y="3504377"/>
            <a:ext cx="1310235" cy="1223813"/>
          </a:xfrm>
          <a:custGeom>
            <a:avLst/>
            <a:gdLst>
              <a:gd name="connsiteX0" fmla="*/ 0 w 1310235"/>
              <a:gd name="connsiteY0" fmla="*/ 203973 h 1223813"/>
              <a:gd name="connsiteX1" fmla="*/ 203973 w 1310235"/>
              <a:gd name="connsiteY1" fmla="*/ 0 h 1223813"/>
              <a:gd name="connsiteX2" fmla="*/ 637072 w 1310235"/>
              <a:gd name="connsiteY2" fmla="*/ 0 h 1223813"/>
              <a:gd name="connsiteX3" fmla="*/ 1106262 w 1310235"/>
              <a:gd name="connsiteY3" fmla="*/ 0 h 1223813"/>
              <a:gd name="connsiteX4" fmla="*/ 1310235 w 1310235"/>
              <a:gd name="connsiteY4" fmla="*/ 203973 h 1223813"/>
              <a:gd name="connsiteX5" fmla="*/ 1310235 w 1310235"/>
              <a:gd name="connsiteY5" fmla="*/ 595589 h 1223813"/>
              <a:gd name="connsiteX6" fmla="*/ 1310235 w 1310235"/>
              <a:gd name="connsiteY6" fmla="*/ 1019840 h 1223813"/>
              <a:gd name="connsiteX7" fmla="*/ 1106262 w 1310235"/>
              <a:gd name="connsiteY7" fmla="*/ 1223813 h 1223813"/>
              <a:gd name="connsiteX8" fmla="*/ 646095 w 1310235"/>
              <a:gd name="connsiteY8" fmla="*/ 1223813 h 1223813"/>
              <a:gd name="connsiteX9" fmla="*/ 203973 w 1310235"/>
              <a:gd name="connsiteY9" fmla="*/ 1223813 h 1223813"/>
              <a:gd name="connsiteX10" fmla="*/ 0 w 1310235"/>
              <a:gd name="connsiteY10" fmla="*/ 1019840 h 1223813"/>
              <a:gd name="connsiteX11" fmla="*/ 0 w 1310235"/>
              <a:gd name="connsiteY11" fmla="*/ 611907 h 1223813"/>
              <a:gd name="connsiteX12" fmla="*/ 0 w 1310235"/>
              <a:gd name="connsiteY12" fmla="*/ 203973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235" h="1223813" extrusionOk="0">
                <a:moveTo>
                  <a:pt x="0" y="203973"/>
                </a:moveTo>
                <a:cubicBezTo>
                  <a:pt x="16132" y="93238"/>
                  <a:pt x="85191" y="-8248"/>
                  <a:pt x="203973" y="0"/>
                </a:cubicBezTo>
                <a:cubicBezTo>
                  <a:pt x="329929" y="-13779"/>
                  <a:pt x="443158" y="25148"/>
                  <a:pt x="637072" y="0"/>
                </a:cubicBezTo>
                <a:cubicBezTo>
                  <a:pt x="830986" y="-25148"/>
                  <a:pt x="912007" y="36273"/>
                  <a:pt x="1106262" y="0"/>
                </a:cubicBezTo>
                <a:cubicBezTo>
                  <a:pt x="1216140" y="12408"/>
                  <a:pt x="1284826" y="95558"/>
                  <a:pt x="1310235" y="203973"/>
                </a:cubicBezTo>
                <a:cubicBezTo>
                  <a:pt x="1347638" y="348110"/>
                  <a:pt x="1299827" y="459621"/>
                  <a:pt x="1310235" y="595589"/>
                </a:cubicBezTo>
                <a:cubicBezTo>
                  <a:pt x="1320643" y="731557"/>
                  <a:pt x="1274087" y="827279"/>
                  <a:pt x="1310235" y="1019840"/>
                </a:cubicBezTo>
                <a:cubicBezTo>
                  <a:pt x="1313738" y="1135776"/>
                  <a:pt x="1202346" y="1206928"/>
                  <a:pt x="1106262" y="1223813"/>
                </a:cubicBezTo>
                <a:cubicBezTo>
                  <a:pt x="900995" y="1224641"/>
                  <a:pt x="826630" y="1173912"/>
                  <a:pt x="646095" y="1223813"/>
                </a:cubicBezTo>
                <a:cubicBezTo>
                  <a:pt x="465560" y="1273714"/>
                  <a:pt x="311928" y="1215730"/>
                  <a:pt x="203973" y="1223813"/>
                </a:cubicBezTo>
                <a:cubicBezTo>
                  <a:pt x="90920" y="1200697"/>
                  <a:pt x="-28810" y="1123454"/>
                  <a:pt x="0" y="1019840"/>
                </a:cubicBezTo>
                <a:cubicBezTo>
                  <a:pt x="-19556" y="927885"/>
                  <a:pt x="7466" y="777632"/>
                  <a:pt x="0" y="611907"/>
                </a:cubicBezTo>
                <a:cubicBezTo>
                  <a:pt x="-7466" y="446182"/>
                  <a:pt x="10761" y="309142"/>
                  <a:pt x="0" y="203973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 descr=" 51">
            <a:extLst>
              <a:ext uri="{FF2B5EF4-FFF2-40B4-BE49-F238E27FC236}">
                <a16:creationId xmlns:a16="http://schemas.microsoft.com/office/drawing/2014/main" id="{92559100-884B-4443-8F57-A793E42A68FD}"/>
              </a:ext>
            </a:extLst>
          </p:cNvPr>
          <p:cNvSpPr/>
          <p:nvPr/>
        </p:nvSpPr>
        <p:spPr>
          <a:xfrm>
            <a:off x="5664478" y="2921809"/>
            <a:ext cx="1310235" cy="1181530"/>
          </a:xfrm>
          <a:custGeom>
            <a:avLst/>
            <a:gdLst>
              <a:gd name="connsiteX0" fmla="*/ 0 w 1310235"/>
              <a:gd name="connsiteY0" fmla="*/ 196926 h 1181530"/>
              <a:gd name="connsiteX1" fmla="*/ 196926 w 1310235"/>
              <a:gd name="connsiteY1" fmla="*/ 0 h 1181530"/>
              <a:gd name="connsiteX2" fmla="*/ 636790 w 1310235"/>
              <a:gd name="connsiteY2" fmla="*/ 0 h 1181530"/>
              <a:gd name="connsiteX3" fmla="*/ 1113309 w 1310235"/>
              <a:gd name="connsiteY3" fmla="*/ 0 h 1181530"/>
              <a:gd name="connsiteX4" fmla="*/ 1310235 w 1310235"/>
              <a:gd name="connsiteY4" fmla="*/ 196926 h 1181530"/>
              <a:gd name="connsiteX5" fmla="*/ 1310235 w 1310235"/>
              <a:gd name="connsiteY5" fmla="*/ 575011 h 1181530"/>
              <a:gd name="connsiteX6" fmla="*/ 1310235 w 1310235"/>
              <a:gd name="connsiteY6" fmla="*/ 984604 h 1181530"/>
              <a:gd name="connsiteX7" fmla="*/ 1113309 w 1310235"/>
              <a:gd name="connsiteY7" fmla="*/ 1181530 h 1181530"/>
              <a:gd name="connsiteX8" fmla="*/ 645954 w 1310235"/>
              <a:gd name="connsiteY8" fmla="*/ 1181530 h 1181530"/>
              <a:gd name="connsiteX9" fmla="*/ 196926 w 1310235"/>
              <a:gd name="connsiteY9" fmla="*/ 1181530 h 1181530"/>
              <a:gd name="connsiteX10" fmla="*/ 0 w 1310235"/>
              <a:gd name="connsiteY10" fmla="*/ 984604 h 1181530"/>
              <a:gd name="connsiteX11" fmla="*/ 0 w 1310235"/>
              <a:gd name="connsiteY11" fmla="*/ 590765 h 1181530"/>
              <a:gd name="connsiteX12" fmla="*/ 0 w 1310235"/>
              <a:gd name="connsiteY12" fmla="*/ 196926 h 11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235" h="1181530" extrusionOk="0">
                <a:moveTo>
                  <a:pt x="0" y="196926"/>
                </a:moveTo>
                <a:cubicBezTo>
                  <a:pt x="7344" y="89039"/>
                  <a:pt x="76401" y="-15830"/>
                  <a:pt x="196926" y="0"/>
                </a:cubicBezTo>
                <a:cubicBezTo>
                  <a:pt x="330961" y="-8447"/>
                  <a:pt x="514558" y="38403"/>
                  <a:pt x="636790" y="0"/>
                </a:cubicBezTo>
                <a:cubicBezTo>
                  <a:pt x="759022" y="-38403"/>
                  <a:pt x="966660" y="55273"/>
                  <a:pt x="1113309" y="0"/>
                </a:cubicBezTo>
                <a:cubicBezTo>
                  <a:pt x="1220258" y="8096"/>
                  <a:pt x="1287329" y="91985"/>
                  <a:pt x="1310235" y="196926"/>
                </a:cubicBezTo>
                <a:cubicBezTo>
                  <a:pt x="1353808" y="348905"/>
                  <a:pt x="1303571" y="430183"/>
                  <a:pt x="1310235" y="575011"/>
                </a:cubicBezTo>
                <a:cubicBezTo>
                  <a:pt x="1316899" y="719840"/>
                  <a:pt x="1273672" y="805239"/>
                  <a:pt x="1310235" y="984604"/>
                </a:cubicBezTo>
                <a:cubicBezTo>
                  <a:pt x="1323957" y="1106231"/>
                  <a:pt x="1219820" y="1179239"/>
                  <a:pt x="1113309" y="1181530"/>
                </a:cubicBezTo>
                <a:cubicBezTo>
                  <a:pt x="920033" y="1184054"/>
                  <a:pt x="756215" y="1146667"/>
                  <a:pt x="645954" y="1181530"/>
                </a:cubicBezTo>
                <a:cubicBezTo>
                  <a:pt x="535693" y="1216393"/>
                  <a:pt x="332828" y="1168755"/>
                  <a:pt x="196926" y="1181530"/>
                </a:cubicBezTo>
                <a:cubicBezTo>
                  <a:pt x="87634" y="1150833"/>
                  <a:pt x="-11385" y="1089792"/>
                  <a:pt x="0" y="984604"/>
                </a:cubicBezTo>
                <a:cubicBezTo>
                  <a:pt x="-30299" y="860301"/>
                  <a:pt x="40902" y="763627"/>
                  <a:pt x="0" y="590765"/>
                </a:cubicBezTo>
                <a:cubicBezTo>
                  <a:pt x="-40902" y="417903"/>
                  <a:pt x="25023" y="370752"/>
                  <a:pt x="0" y="196926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 descr=" 53">
            <a:extLst>
              <a:ext uri="{FF2B5EF4-FFF2-40B4-BE49-F238E27FC236}">
                <a16:creationId xmlns:a16="http://schemas.microsoft.com/office/drawing/2014/main" id="{7B4D9486-DC80-46E4-8F98-3CB465A83064}"/>
              </a:ext>
            </a:extLst>
          </p:cNvPr>
          <p:cNvSpPr/>
          <p:nvPr/>
        </p:nvSpPr>
        <p:spPr>
          <a:xfrm>
            <a:off x="4386448" y="2873369"/>
            <a:ext cx="1195401" cy="585601"/>
          </a:xfrm>
          <a:custGeom>
            <a:avLst/>
            <a:gdLst>
              <a:gd name="connsiteX0" fmla="*/ 0 w 1195401"/>
              <a:gd name="connsiteY0" fmla="*/ 97602 h 585601"/>
              <a:gd name="connsiteX1" fmla="*/ 97602 w 1195401"/>
              <a:gd name="connsiteY1" fmla="*/ 0 h 585601"/>
              <a:gd name="connsiteX2" fmla="*/ 577697 w 1195401"/>
              <a:gd name="connsiteY2" fmla="*/ 0 h 585601"/>
              <a:gd name="connsiteX3" fmla="*/ 1097799 w 1195401"/>
              <a:gd name="connsiteY3" fmla="*/ 0 h 585601"/>
              <a:gd name="connsiteX4" fmla="*/ 1195401 w 1195401"/>
              <a:gd name="connsiteY4" fmla="*/ 97602 h 585601"/>
              <a:gd name="connsiteX5" fmla="*/ 1195401 w 1195401"/>
              <a:gd name="connsiteY5" fmla="*/ 487999 h 585601"/>
              <a:gd name="connsiteX6" fmla="*/ 1097799 w 1195401"/>
              <a:gd name="connsiteY6" fmla="*/ 585601 h 585601"/>
              <a:gd name="connsiteX7" fmla="*/ 577697 w 1195401"/>
              <a:gd name="connsiteY7" fmla="*/ 585601 h 585601"/>
              <a:gd name="connsiteX8" fmla="*/ 97602 w 1195401"/>
              <a:gd name="connsiteY8" fmla="*/ 585601 h 585601"/>
              <a:gd name="connsiteX9" fmla="*/ 0 w 1195401"/>
              <a:gd name="connsiteY9" fmla="*/ 487999 h 585601"/>
              <a:gd name="connsiteX10" fmla="*/ 0 w 1195401"/>
              <a:gd name="connsiteY10" fmla="*/ 97602 h 5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401" h="585601" extrusionOk="0">
                <a:moveTo>
                  <a:pt x="0" y="97602"/>
                </a:moveTo>
                <a:cubicBezTo>
                  <a:pt x="7023" y="44532"/>
                  <a:pt x="42194" y="-2023"/>
                  <a:pt x="97602" y="0"/>
                </a:cubicBezTo>
                <a:cubicBezTo>
                  <a:pt x="261286" y="-13537"/>
                  <a:pt x="383831" y="9139"/>
                  <a:pt x="577697" y="0"/>
                </a:cubicBezTo>
                <a:cubicBezTo>
                  <a:pt x="771564" y="-9139"/>
                  <a:pt x="891402" y="16342"/>
                  <a:pt x="1097799" y="0"/>
                </a:cubicBezTo>
                <a:cubicBezTo>
                  <a:pt x="1149970" y="7755"/>
                  <a:pt x="1193464" y="44021"/>
                  <a:pt x="1195401" y="97602"/>
                </a:cubicBezTo>
                <a:cubicBezTo>
                  <a:pt x="1221735" y="187420"/>
                  <a:pt x="1183130" y="400750"/>
                  <a:pt x="1195401" y="487999"/>
                </a:cubicBezTo>
                <a:cubicBezTo>
                  <a:pt x="1205896" y="548661"/>
                  <a:pt x="1155494" y="581119"/>
                  <a:pt x="1097799" y="585601"/>
                </a:cubicBezTo>
                <a:cubicBezTo>
                  <a:pt x="945107" y="604374"/>
                  <a:pt x="765556" y="563621"/>
                  <a:pt x="577697" y="585601"/>
                </a:cubicBezTo>
                <a:cubicBezTo>
                  <a:pt x="389838" y="607581"/>
                  <a:pt x="293405" y="540931"/>
                  <a:pt x="97602" y="585601"/>
                </a:cubicBezTo>
                <a:cubicBezTo>
                  <a:pt x="43359" y="581532"/>
                  <a:pt x="0" y="539456"/>
                  <a:pt x="0" y="487999"/>
                </a:cubicBezTo>
                <a:cubicBezTo>
                  <a:pt x="-4878" y="299715"/>
                  <a:pt x="20344" y="228738"/>
                  <a:pt x="0" y="9760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 descr=" 55">
            <a:extLst>
              <a:ext uri="{FF2B5EF4-FFF2-40B4-BE49-F238E27FC236}">
                <a16:creationId xmlns:a16="http://schemas.microsoft.com/office/drawing/2014/main" id="{57DE05E3-CDC8-48CC-BC83-6D6BE6468CC9}"/>
              </a:ext>
            </a:extLst>
          </p:cNvPr>
          <p:cNvSpPr/>
          <p:nvPr/>
        </p:nvSpPr>
        <p:spPr>
          <a:xfrm>
            <a:off x="5758945" y="4168954"/>
            <a:ext cx="1195401" cy="585601"/>
          </a:xfrm>
          <a:custGeom>
            <a:avLst/>
            <a:gdLst>
              <a:gd name="connsiteX0" fmla="*/ 0 w 1195401"/>
              <a:gd name="connsiteY0" fmla="*/ 97602 h 585601"/>
              <a:gd name="connsiteX1" fmla="*/ 97602 w 1195401"/>
              <a:gd name="connsiteY1" fmla="*/ 0 h 585601"/>
              <a:gd name="connsiteX2" fmla="*/ 577697 w 1195401"/>
              <a:gd name="connsiteY2" fmla="*/ 0 h 585601"/>
              <a:gd name="connsiteX3" fmla="*/ 1097799 w 1195401"/>
              <a:gd name="connsiteY3" fmla="*/ 0 h 585601"/>
              <a:gd name="connsiteX4" fmla="*/ 1195401 w 1195401"/>
              <a:gd name="connsiteY4" fmla="*/ 97602 h 585601"/>
              <a:gd name="connsiteX5" fmla="*/ 1195401 w 1195401"/>
              <a:gd name="connsiteY5" fmla="*/ 487999 h 585601"/>
              <a:gd name="connsiteX6" fmla="*/ 1097799 w 1195401"/>
              <a:gd name="connsiteY6" fmla="*/ 585601 h 585601"/>
              <a:gd name="connsiteX7" fmla="*/ 577697 w 1195401"/>
              <a:gd name="connsiteY7" fmla="*/ 585601 h 585601"/>
              <a:gd name="connsiteX8" fmla="*/ 97602 w 1195401"/>
              <a:gd name="connsiteY8" fmla="*/ 585601 h 585601"/>
              <a:gd name="connsiteX9" fmla="*/ 0 w 1195401"/>
              <a:gd name="connsiteY9" fmla="*/ 487999 h 585601"/>
              <a:gd name="connsiteX10" fmla="*/ 0 w 1195401"/>
              <a:gd name="connsiteY10" fmla="*/ 97602 h 5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401" h="585601" extrusionOk="0">
                <a:moveTo>
                  <a:pt x="0" y="97602"/>
                </a:moveTo>
                <a:cubicBezTo>
                  <a:pt x="7023" y="44532"/>
                  <a:pt x="42194" y="-2023"/>
                  <a:pt x="97602" y="0"/>
                </a:cubicBezTo>
                <a:cubicBezTo>
                  <a:pt x="261286" y="-13537"/>
                  <a:pt x="383831" y="9139"/>
                  <a:pt x="577697" y="0"/>
                </a:cubicBezTo>
                <a:cubicBezTo>
                  <a:pt x="771564" y="-9139"/>
                  <a:pt x="891402" y="16342"/>
                  <a:pt x="1097799" y="0"/>
                </a:cubicBezTo>
                <a:cubicBezTo>
                  <a:pt x="1149970" y="7755"/>
                  <a:pt x="1193464" y="44021"/>
                  <a:pt x="1195401" y="97602"/>
                </a:cubicBezTo>
                <a:cubicBezTo>
                  <a:pt x="1221735" y="187420"/>
                  <a:pt x="1183130" y="400750"/>
                  <a:pt x="1195401" y="487999"/>
                </a:cubicBezTo>
                <a:cubicBezTo>
                  <a:pt x="1205896" y="548661"/>
                  <a:pt x="1155494" y="581119"/>
                  <a:pt x="1097799" y="585601"/>
                </a:cubicBezTo>
                <a:cubicBezTo>
                  <a:pt x="945107" y="604374"/>
                  <a:pt x="765556" y="563621"/>
                  <a:pt x="577697" y="585601"/>
                </a:cubicBezTo>
                <a:cubicBezTo>
                  <a:pt x="389838" y="607581"/>
                  <a:pt x="293405" y="540931"/>
                  <a:pt x="97602" y="585601"/>
                </a:cubicBezTo>
                <a:cubicBezTo>
                  <a:pt x="43359" y="581532"/>
                  <a:pt x="0" y="539456"/>
                  <a:pt x="0" y="487999"/>
                </a:cubicBezTo>
                <a:cubicBezTo>
                  <a:pt x="-4878" y="299715"/>
                  <a:pt x="20344" y="228738"/>
                  <a:pt x="0" y="9760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8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i="1" dirty="0"/>
              <a:t>Lemon-Tree</a:t>
            </a:r>
            <a:r>
              <a:rPr lang="en-US" dirty="0"/>
              <a:t> constructs </a:t>
            </a:r>
            <a:r>
              <a:rPr lang="en-US" dirty="0" err="1"/>
              <a:t>MoNets</a:t>
            </a:r>
            <a:r>
              <a:rPr lang="en-US" dirty="0"/>
              <a:t> by executing three tasks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b="1" dirty="0"/>
              <a:t>Consensus Clustering</a:t>
            </a:r>
          </a:p>
          <a:p>
            <a:pPr lvl="2"/>
            <a:r>
              <a:rPr lang="en-US" dirty="0"/>
              <a:t>Single consensus variable clustering solution – spectral clustering</a:t>
            </a:r>
          </a:p>
          <a:p>
            <a:pPr lvl="2">
              <a:buChar char=" "/>
            </a:pPr>
            <a:r>
              <a:rPr lang="en-US"/>
              <a:t>                                              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 –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sp>
        <p:nvSpPr>
          <p:cNvPr id="12" name="Oval 11" descr=" 12">
            <a:extLst>
              <a:ext uri="{FF2B5EF4-FFF2-40B4-BE49-F238E27FC236}">
                <a16:creationId xmlns:a16="http://schemas.microsoft.com/office/drawing/2014/main" id="{E59DAC7D-484B-47A5-BF89-0E75BE6E1E46}"/>
              </a:ext>
            </a:extLst>
          </p:cNvPr>
          <p:cNvSpPr/>
          <p:nvPr/>
        </p:nvSpPr>
        <p:spPr>
          <a:xfrm>
            <a:off x="866503" y="2902400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13" name="Oval 12" descr=" 13">
            <a:extLst>
              <a:ext uri="{FF2B5EF4-FFF2-40B4-BE49-F238E27FC236}">
                <a16:creationId xmlns:a16="http://schemas.microsoft.com/office/drawing/2014/main" id="{DD699650-C78B-4652-82A4-4CE7B76EEADE}"/>
              </a:ext>
            </a:extLst>
          </p:cNvPr>
          <p:cNvSpPr/>
          <p:nvPr/>
        </p:nvSpPr>
        <p:spPr>
          <a:xfrm>
            <a:off x="2229004" y="416895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  <p:sp>
        <p:nvSpPr>
          <p:cNvPr id="14" name="Oval 13" descr=" 14">
            <a:extLst>
              <a:ext uri="{FF2B5EF4-FFF2-40B4-BE49-F238E27FC236}">
                <a16:creationId xmlns:a16="http://schemas.microsoft.com/office/drawing/2014/main" id="{3B75E341-2B85-4723-9477-CFF68CB497E1}"/>
              </a:ext>
            </a:extLst>
          </p:cNvPr>
          <p:cNvSpPr/>
          <p:nvPr/>
        </p:nvSpPr>
        <p:spPr>
          <a:xfrm>
            <a:off x="774551" y="3530361"/>
            <a:ext cx="120000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15" name="Oval 14" descr=" 15">
            <a:extLst>
              <a:ext uri="{FF2B5EF4-FFF2-40B4-BE49-F238E27FC236}">
                <a16:creationId xmlns:a16="http://schemas.microsoft.com/office/drawing/2014/main" id="{ED3A8808-96E4-4562-B11B-B388D64B4591}"/>
              </a:ext>
            </a:extLst>
          </p:cNvPr>
          <p:cNvSpPr/>
          <p:nvPr/>
        </p:nvSpPr>
        <p:spPr>
          <a:xfrm>
            <a:off x="867090" y="416895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16" name="Oval 15" descr=" 16">
            <a:extLst>
              <a:ext uri="{FF2B5EF4-FFF2-40B4-BE49-F238E27FC236}">
                <a16:creationId xmlns:a16="http://schemas.microsoft.com/office/drawing/2014/main" id="{C3827F98-58F6-4874-8B50-89A4C3294C6E}"/>
              </a:ext>
            </a:extLst>
          </p:cNvPr>
          <p:cNvSpPr/>
          <p:nvPr/>
        </p:nvSpPr>
        <p:spPr>
          <a:xfrm>
            <a:off x="2197103" y="3530361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17" name="Oval 16" descr=" 17">
            <a:extLst>
              <a:ext uri="{FF2B5EF4-FFF2-40B4-BE49-F238E27FC236}">
                <a16:creationId xmlns:a16="http://schemas.microsoft.com/office/drawing/2014/main" id="{F71E39C8-E32E-4774-915E-AFABC420C744}"/>
              </a:ext>
            </a:extLst>
          </p:cNvPr>
          <p:cNvSpPr/>
          <p:nvPr/>
        </p:nvSpPr>
        <p:spPr>
          <a:xfrm>
            <a:off x="2197103" y="293416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18" name="Oval 17" descr=" 18">
            <a:extLst>
              <a:ext uri="{FF2B5EF4-FFF2-40B4-BE49-F238E27FC236}">
                <a16:creationId xmlns:a16="http://schemas.microsoft.com/office/drawing/2014/main" id="{75BD94CA-C472-45E4-B840-D5526B0D77BC}"/>
              </a:ext>
            </a:extLst>
          </p:cNvPr>
          <p:cNvSpPr/>
          <p:nvPr/>
        </p:nvSpPr>
        <p:spPr>
          <a:xfrm>
            <a:off x="4452243" y="2930678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19" name="Oval 18" descr=" 19">
            <a:extLst>
              <a:ext uri="{FF2B5EF4-FFF2-40B4-BE49-F238E27FC236}">
                <a16:creationId xmlns:a16="http://schemas.microsoft.com/office/drawing/2014/main" id="{48D7C002-D7D0-4A91-8B1D-C85E8FE78E9A}"/>
              </a:ext>
            </a:extLst>
          </p:cNvPr>
          <p:cNvSpPr/>
          <p:nvPr/>
        </p:nvSpPr>
        <p:spPr>
          <a:xfrm>
            <a:off x="5814744" y="4197232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  <p:sp>
        <p:nvSpPr>
          <p:cNvPr id="20" name="Oval 19" descr=" 20">
            <a:extLst>
              <a:ext uri="{FF2B5EF4-FFF2-40B4-BE49-F238E27FC236}">
                <a16:creationId xmlns:a16="http://schemas.microsoft.com/office/drawing/2014/main" id="{25309828-538A-44DC-9747-67B0342AAFA4}"/>
              </a:ext>
            </a:extLst>
          </p:cNvPr>
          <p:cNvSpPr/>
          <p:nvPr/>
        </p:nvSpPr>
        <p:spPr>
          <a:xfrm>
            <a:off x="4369981" y="3558639"/>
            <a:ext cx="1209220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21" name="Oval 20" descr=" 21">
            <a:extLst>
              <a:ext uri="{FF2B5EF4-FFF2-40B4-BE49-F238E27FC236}">
                <a16:creationId xmlns:a16="http://schemas.microsoft.com/office/drawing/2014/main" id="{7F45FAA0-A56A-4F06-8775-68D8E26F423C}"/>
              </a:ext>
            </a:extLst>
          </p:cNvPr>
          <p:cNvSpPr/>
          <p:nvPr/>
        </p:nvSpPr>
        <p:spPr>
          <a:xfrm>
            <a:off x="4452830" y="4197232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22" name="Oval 21" descr=" 22">
            <a:extLst>
              <a:ext uri="{FF2B5EF4-FFF2-40B4-BE49-F238E27FC236}">
                <a16:creationId xmlns:a16="http://schemas.microsoft.com/office/drawing/2014/main" id="{FF2EE1AE-2AA3-4641-B6A9-40BD3AE7AC8F}"/>
              </a:ext>
            </a:extLst>
          </p:cNvPr>
          <p:cNvSpPr/>
          <p:nvPr/>
        </p:nvSpPr>
        <p:spPr>
          <a:xfrm>
            <a:off x="5782843" y="355863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23" name="Oval 22" descr=" 23">
            <a:extLst>
              <a:ext uri="{FF2B5EF4-FFF2-40B4-BE49-F238E27FC236}">
                <a16:creationId xmlns:a16="http://schemas.microsoft.com/office/drawing/2014/main" id="{5DEB24B1-62D9-4C48-970D-D4D2964F6B44}"/>
              </a:ext>
            </a:extLst>
          </p:cNvPr>
          <p:cNvSpPr/>
          <p:nvPr/>
        </p:nvSpPr>
        <p:spPr>
          <a:xfrm>
            <a:off x="5782843" y="2962447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24" name="Oval 23" descr=" 24">
            <a:extLst>
              <a:ext uri="{FF2B5EF4-FFF2-40B4-BE49-F238E27FC236}">
                <a16:creationId xmlns:a16="http://schemas.microsoft.com/office/drawing/2014/main" id="{495700CF-881F-4A3C-BD3E-EA9F55AE13ED}"/>
              </a:ext>
            </a:extLst>
          </p:cNvPr>
          <p:cNvSpPr/>
          <p:nvPr/>
        </p:nvSpPr>
        <p:spPr>
          <a:xfrm>
            <a:off x="8165410" y="2849730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25" name="Oval 24" descr=" 25">
            <a:extLst>
              <a:ext uri="{FF2B5EF4-FFF2-40B4-BE49-F238E27FC236}">
                <a16:creationId xmlns:a16="http://schemas.microsoft.com/office/drawing/2014/main" id="{2B3EB54C-B9FA-4792-BC93-527A5ED81C9A}"/>
              </a:ext>
            </a:extLst>
          </p:cNvPr>
          <p:cNvSpPr/>
          <p:nvPr/>
        </p:nvSpPr>
        <p:spPr>
          <a:xfrm>
            <a:off x="9527911" y="411628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  <p:sp>
        <p:nvSpPr>
          <p:cNvPr id="26" name="Oval 25" descr=" 26">
            <a:extLst>
              <a:ext uri="{FF2B5EF4-FFF2-40B4-BE49-F238E27FC236}">
                <a16:creationId xmlns:a16="http://schemas.microsoft.com/office/drawing/2014/main" id="{11E36651-7387-4BBD-90A7-A4ADF973993D}"/>
              </a:ext>
            </a:extLst>
          </p:cNvPr>
          <p:cNvSpPr/>
          <p:nvPr/>
        </p:nvSpPr>
        <p:spPr>
          <a:xfrm>
            <a:off x="8135476" y="3477691"/>
            <a:ext cx="120554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27" name="Oval 26" descr=" 27">
            <a:extLst>
              <a:ext uri="{FF2B5EF4-FFF2-40B4-BE49-F238E27FC236}">
                <a16:creationId xmlns:a16="http://schemas.microsoft.com/office/drawing/2014/main" id="{6A068991-0409-42C2-9DE7-F2AB2F12E2FB}"/>
              </a:ext>
            </a:extLst>
          </p:cNvPr>
          <p:cNvSpPr/>
          <p:nvPr/>
        </p:nvSpPr>
        <p:spPr>
          <a:xfrm>
            <a:off x="8165997" y="411628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28" name="Oval 27" descr=" 28">
            <a:extLst>
              <a:ext uri="{FF2B5EF4-FFF2-40B4-BE49-F238E27FC236}">
                <a16:creationId xmlns:a16="http://schemas.microsoft.com/office/drawing/2014/main" id="{D046A203-CD6F-4BA9-A7B0-8CB0829ECBFD}"/>
              </a:ext>
            </a:extLst>
          </p:cNvPr>
          <p:cNvSpPr/>
          <p:nvPr/>
        </p:nvSpPr>
        <p:spPr>
          <a:xfrm>
            <a:off x="9496010" y="3477691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29" name="Oval 28" descr=" 29">
            <a:extLst>
              <a:ext uri="{FF2B5EF4-FFF2-40B4-BE49-F238E27FC236}">
                <a16:creationId xmlns:a16="http://schemas.microsoft.com/office/drawing/2014/main" id="{0C85ECBA-3920-4569-80F0-B5439AC1EC95}"/>
              </a:ext>
            </a:extLst>
          </p:cNvPr>
          <p:cNvSpPr/>
          <p:nvPr/>
        </p:nvSpPr>
        <p:spPr>
          <a:xfrm>
            <a:off x="9496010" y="288149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30" name="Rounded Rectangle 3" descr=" 30">
            <a:extLst>
              <a:ext uri="{FF2B5EF4-FFF2-40B4-BE49-F238E27FC236}">
                <a16:creationId xmlns:a16="http://schemas.microsoft.com/office/drawing/2014/main" id="{34B54376-F236-4DAF-86DF-A75F5873B24A}"/>
              </a:ext>
            </a:extLst>
          </p:cNvPr>
          <p:cNvSpPr/>
          <p:nvPr/>
        </p:nvSpPr>
        <p:spPr>
          <a:xfrm>
            <a:off x="723014" y="2753825"/>
            <a:ext cx="1360967" cy="691508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1" name="Freeform 27" descr=" 31">
            <a:extLst>
              <a:ext uri="{FF2B5EF4-FFF2-40B4-BE49-F238E27FC236}">
                <a16:creationId xmlns:a16="http://schemas.microsoft.com/office/drawing/2014/main" id="{7305FC55-31E8-488B-AD03-6086B275F10E}"/>
              </a:ext>
            </a:extLst>
          </p:cNvPr>
          <p:cNvSpPr/>
          <p:nvPr/>
        </p:nvSpPr>
        <p:spPr>
          <a:xfrm>
            <a:off x="680012" y="3475421"/>
            <a:ext cx="2807938" cy="1387066"/>
          </a:xfrm>
          <a:custGeom>
            <a:avLst/>
            <a:gdLst>
              <a:gd name="connsiteX0" fmla="*/ 876100 w 2807938"/>
              <a:gd name="connsiteY0" fmla="*/ 786 h 1387066"/>
              <a:gd name="connsiteX1" fmla="*/ 1164393 w 2807938"/>
              <a:gd name="connsiteY1" fmla="*/ 15335 h 1387066"/>
              <a:gd name="connsiteX2" fmla="*/ 1375298 w 2807938"/>
              <a:gd name="connsiteY2" fmla="*/ 226240 h 1387066"/>
              <a:gd name="connsiteX3" fmla="*/ 1411327 w 2807938"/>
              <a:gd name="connsiteY3" fmla="*/ 556375 h 1387066"/>
              <a:gd name="connsiteX4" fmla="*/ 1411462 w 2807938"/>
              <a:gd name="connsiteY4" fmla="*/ 558886 h 1387066"/>
              <a:gd name="connsiteX5" fmla="*/ 2669905 w 2807938"/>
              <a:gd name="connsiteY5" fmla="*/ 558886 h 1387066"/>
              <a:gd name="connsiteX6" fmla="*/ 2807938 w 2807938"/>
              <a:gd name="connsiteY6" fmla="*/ 696919 h 1387066"/>
              <a:gd name="connsiteX7" fmla="*/ 2807938 w 2807938"/>
              <a:gd name="connsiteY7" fmla="*/ 1249033 h 1387066"/>
              <a:gd name="connsiteX8" fmla="*/ 2669905 w 2807938"/>
              <a:gd name="connsiteY8" fmla="*/ 1387066 h 1387066"/>
              <a:gd name="connsiteX9" fmla="*/ 1373596 w 2807938"/>
              <a:gd name="connsiteY9" fmla="*/ 1387066 h 1387066"/>
              <a:gd name="connsiteX10" fmla="*/ 1246410 w 2807938"/>
              <a:gd name="connsiteY10" fmla="*/ 1302762 h 1387066"/>
              <a:gd name="connsiteX11" fmla="*/ 1238530 w 2807938"/>
              <a:gd name="connsiteY11" fmla="*/ 1263731 h 1387066"/>
              <a:gd name="connsiteX12" fmla="*/ 1164393 w 2807938"/>
              <a:gd name="connsiteY12" fmla="*/ 1280738 h 1387066"/>
              <a:gd name="connsiteX13" fmla="*/ 225236 w 2807938"/>
              <a:gd name="connsiteY13" fmla="*/ 1280738 h 1387066"/>
              <a:gd name="connsiteX14" fmla="*/ 14331 w 2807938"/>
              <a:gd name="connsiteY14" fmla="*/ 1069833 h 1387066"/>
              <a:gd name="connsiteX15" fmla="*/ 14331 w 2807938"/>
              <a:gd name="connsiteY15" fmla="*/ 226240 h 1387066"/>
              <a:gd name="connsiteX16" fmla="*/ 225236 w 2807938"/>
              <a:gd name="connsiteY16" fmla="*/ 15335 h 1387066"/>
              <a:gd name="connsiteX17" fmla="*/ 876100 w 2807938"/>
              <a:gd name="connsiteY17" fmla="*/ 786 h 13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938" h="1387066">
                <a:moveTo>
                  <a:pt x="876100" y="786"/>
                </a:moveTo>
                <a:cubicBezTo>
                  <a:pt x="971871" y="2409"/>
                  <a:pt x="1069842" y="6722"/>
                  <a:pt x="1164393" y="15335"/>
                </a:cubicBezTo>
                <a:cubicBezTo>
                  <a:pt x="1295571" y="24769"/>
                  <a:pt x="1382370" y="99901"/>
                  <a:pt x="1375298" y="226240"/>
                </a:cubicBezTo>
                <a:cubicBezTo>
                  <a:pt x="1390706" y="361198"/>
                  <a:pt x="1404144" y="462935"/>
                  <a:pt x="1411327" y="556375"/>
                </a:cubicBezTo>
                <a:lnTo>
                  <a:pt x="1411462" y="558886"/>
                </a:lnTo>
                <a:lnTo>
                  <a:pt x="2669905" y="558886"/>
                </a:lnTo>
                <a:cubicBezTo>
                  <a:pt x="2746139" y="558886"/>
                  <a:pt x="2807938" y="620685"/>
                  <a:pt x="2807938" y="696919"/>
                </a:cubicBezTo>
                <a:lnTo>
                  <a:pt x="2807938" y="1249033"/>
                </a:lnTo>
                <a:cubicBezTo>
                  <a:pt x="2807938" y="1325267"/>
                  <a:pt x="2746139" y="1387066"/>
                  <a:pt x="2669905" y="1387066"/>
                </a:cubicBezTo>
                <a:lnTo>
                  <a:pt x="1373596" y="1387066"/>
                </a:lnTo>
                <a:cubicBezTo>
                  <a:pt x="1316421" y="1387066"/>
                  <a:pt x="1267365" y="1352304"/>
                  <a:pt x="1246410" y="1302762"/>
                </a:cubicBezTo>
                <a:lnTo>
                  <a:pt x="1238530" y="1263731"/>
                </a:lnTo>
                <a:lnTo>
                  <a:pt x="1164393" y="1280738"/>
                </a:lnTo>
                <a:cubicBezTo>
                  <a:pt x="880324" y="1336212"/>
                  <a:pt x="573050" y="1314695"/>
                  <a:pt x="225236" y="1280738"/>
                </a:cubicBezTo>
                <a:cubicBezTo>
                  <a:pt x="87192" y="1286909"/>
                  <a:pt x="31473" y="1191607"/>
                  <a:pt x="14331" y="1069833"/>
                </a:cubicBezTo>
                <a:cubicBezTo>
                  <a:pt x="-33133" y="933454"/>
                  <a:pt x="56077" y="365969"/>
                  <a:pt x="14331" y="226240"/>
                </a:cubicBezTo>
                <a:cubicBezTo>
                  <a:pt x="19493" y="97880"/>
                  <a:pt x="121732" y="17680"/>
                  <a:pt x="225236" y="15335"/>
                </a:cubicBezTo>
                <a:cubicBezTo>
                  <a:pt x="321264" y="15255"/>
                  <a:pt x="588785" y="-4083"/>
                  <a:pt x="876100" y="786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622434330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2" name="Rounded Rectangle 28" descr=" 32">
            <a:extLst>
              <a:ext uri="{FF2B5EF4-FFF2-40B4-BE49-F238E27FC236}">
                <a16:creationId xmlns:a16="http://schemas.microsoft.com/office/drawing/2014/main" id="{4BF50AD9-96F4-4D56-8F4C-D90A628A81DA}"/>
              </a:ext>
            </a:extLst>
          </p:cNvPr>
          <p:cNvSpPr/>
          <p:nvPr/>
        </p:nvSpPr>
        <p:spPr>
          <a:xfrm>
            <a:off x="2133494" y="2753825"/>
            <a:ext cx="1258292" cy="1259422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3" name="Rounded Rectangle 29" descr=" 33">
            <a:extLst>
              <a:ext uri="{FF2B5EF4-FFF2-40B4-BE49-F238E27FC236}">
                <a16:creationId xmlns:a16="http://schemas.microsoft.com/office/drawing/2014/main" id="{589461F9-7B9A-4E57-8222-129F5C573543}"/>
              </a:ext>
            </a:extLst>
          </p:cNvPr>
          <p:cNvSpPr/>
          <p:nvPr/>
        </p:nvSpPr>
        <p:spPr>
          <a:xfrm>
            <a:off x="5693385" y="2753825"/>
            <a:ext cx="1258292" cy="1387066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4" name="Rounded Rectangle 30" descr=" 34">
            <a:extLst>
              <a:ext uri="{FF2B5EF4-FFF2-40B4-BE49-F238E27FC236}">
                <a16:creationId xmlns:a16="http://schemas.microsoft.com/office/drawing/2014/main" id="{0D6EC717-B26A-43D4-84C1-9AF85476FB90}"/>
              </a:ext>
            </a:extLst>
          </p:cNvPr>
          <p:cNvSpPr/>
          <p:nvPr/>
        </p:nvSpPr>
        <p:spPr>
          <a:xfrm>
            <a:off x="4369981" y="4168954"/>
            <a:ext cx="2581696" cy="605058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5" name="Rounded Rectangle 31" descr=" 35">
            <a:extLst>
              <a:ext uri="{FF2B5EF4-FFF2-40B4-BE49-F238E27FC236}">
                <a16:creationId xmlns:a16="http://schemas.microsoft.com/office/drawing/2014/main" id="{C9FED5B7-6C8F-42D3-B56E-3C2BC34E50A9}"/>
              </a:ext>
            </a:extLst>
          </p:cNvPr>
          <p:cNvSpPr/>
          <p:nvPr/>
        </p:nvSpPr>
        <p:spPr>
          <a:xfrm>
            <a:off x="4399501" y="2755746"/>
            <a:ext cx="1258292" cy="1387066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6" name="Freeform 34" descr=" 36">
            <a:extLst>
              <a:ext uri="{FF2B5EF4-FFF2-40B4-BE49-F238E27FC236}">
                <a16:creationId xmlns:a16="http://schemas.microsoft.com/office/drawing/2014/main" id="{A017B7D4-AB2B-48D6-BAF0-13221C9C99E6}"/>
              </a:ext>
            </a:extLst>
          </p:cNvPr>
          <p:cNvSpPr/>
          <p:nvPr/>
        </p:nvSpPr>
        <p:spPr>
          <a:xfrm>
            <a:off x="8105956" y="3390309"/>
            <a:ext cx="2581696" cy="1383703"/>
          </a:xfrm>
          <a:custGeom>
            <a:avLst/>
            <a:gdLst>
              <a:gd name="connsiteX0" fmla="*/ 209720 w 2581696"/>
              <a:gd name="connsiteY0" fmla="*/ 0 h 1298591"/>
              <a:gd name="connsiteX1" fmla="*/ 1048572 w 2581696"/>
              <a:gd name="connsiteY1" fmla="*/ 0 h 1298591"/>
              <a:gd name="connsiteX2" fmla="*/ 1258292 w 2581696"/>
              <a:gd name="connsiteY2" fmla="*/ 209720 h 1298591"/>
              <a:gd name="connsiteX3" fmla="*/ 1258292 w 2581696"/>
              <a:gd name="connsiteY3" fmla="*/ 665470 h 1298591"/>
              <a:gd name="connsiteX4" fmla="*/ 2476174 w 2581696"/>
              <a:gd name="connsiteY4" fmla="*/ 665470 h 1298591"/>
              <a:gd name="connsiteX5" fmla="*/ 2581696 w 2581696"/>
              <a:gd name="connsiteY5" fmla="*/ 770992 h 1298591"/>
              <a:gd name="connsiteX6" fmla="*/ 2581696 w 2581696"/>
              <a:gd name="connsiteY6" fmla="*/ 1193069 h 1298591"/>
              <a:gd name="connsiteX7" fmla="*/ 2476174 w 2581696"/>
              <a:gd name="connsiteY7" fmla="*/ 1298591 h 1298591"/>
              <a:gd name="connsiteX8" fmla="*/ 1048572 w 2581696"/>
              <a:gd name="connsiteY8" fmla="*/ 1298591 h 1298591"/>
              <a:gd name="connsiteX9" fmla="*/ 209720 w 2581696"/>
              <a:gd name="connsiteY9" fmla="*/ 1298591 h 1298591"/>
              <a:gd name="connsiteX10" fmla="*/ 105522 w 2581696"/>
              <a:gd name="connsiteY10" fmla="*/ 1298591 h 1298591"/>
              <a:gd name="connsiteX11" fmla="*/ 0 w 2581696"/>
              <a:gd name="connsiteY11" fmla="*/ 1193069 h 1298591"/>
              <a:gd name="connsiteX12" fmla="*/ 0 w 2581696"/>
              <a:gd name="connsiteY12" fmla="*/ 1088871 h 1298591"/>
              <a:gd name="connsiteX13" fmla="*/ 0 w 2581696"/>
              <a:gd name="connsiteY13" fmla="*/ 770992 h 1298591"/>
              <a:gd name="connsiteX14" fmla="*/ 0 w 2581696"/>
              <a:gd name="connsiteY14" fmla="*/ 209720 h 1298591"/>
              <a:gd name="connsiteX15" fmla="*/ 209720 w 2581696"/>
              <a:gd name="connsiteY15" fmla="*/ 0 h 129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1696" h="1298591">
                <a:moveTo>
                  <a:pt x="209720" y="0"/>
                </a:moveTo>
                <a:lnTo>
                  <a:pt x="1048572" y="0"/>
                </a:lnTo>
                <a:cubicBezTo>
                  <a:pt x="1164397" y="0"/>
                  <a:pt x="1258292" y="93895"/>
                  <a:pt x="1258292" y="209720"/>
                </a:cubicBezTo>
                <a:lnTo>
                  <a:pt x="1258292" y="665470"/>
                </a:lnTo>
                <a:lnTo>
                  <a:pt x="2476174" y="665470"/>
                </a:lnTo>
                <a:cubicBezTo>
                  <a:pt x="2534452" y="665470"/>
                  <a:pt x="2581696" y="712714"/>
                  <a:pt x="2581696" y="770992"/>
                </a:cubicBezTo>
                <a:lnTo>
                  <a:pt x="2581696" y="1193069"/>
                </a:lnTo>
                <a:cubicBezTo>
                  <a:pt x="2581696" y="1251347"/>
                  <a:pt x="2534452" y="1298591"/>
                  <a:pt x="2476174" y="1298591"/>
                </a:cubicBezTo>
                <a:lnTo>
                  <a:pt x="1048572" y="1298591"/>
                </a:lnTo>
                <a:lnTo>
                  <a:pt x="209720" y="1298591"/>
                </a:lnTo>
                <a:lnTo>
                  <a:pt x="105522" y="1298591"/>
                </a:lnTo>
                <a:cubicBezTo>
                  <a:pt x="47244" y="1298591"/>
                  <a:pt x="0" y="1251347"/>
                  <a:pt x="0" y="1193069"/>
                </a:cubicBezTo>
                <a:lnTo>
                  <a:pt x="0" y="1088871"/>
                </a:lnTo>
                <a:lnTo>
                  <a:pt x="0" y="770992"/>
                </a:lnTo>
                <a:lnTo>
                  <a:pt x="0" y="209720"/>
                </a:lnTo>
                <a:cubicBezTo>
                  <a:pt x="0" y="93895"/>
                  <a:pt x="93895" y="0"/>
                  <a:pt x="20972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876110021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7" name="Rounded Rectangle 35" descr=" 37">
            <a:extLst>
              <a:ext uri="{FF2B5EF4-FFF2-40B4-BE49-F238E27FC236}">
                <a16:creationId xmlns:a16="http://schemas.microsoft.com/office/drawing/2014/main" id="{DAC252C3-A3BD-44F5-BDC4-B5F0129D7F18}"/>
              </a:ext>
            </a:extLst>
          </p:cNvPr>
          <p:cNvSpPr/>
          <p:nvPr/>
        </p:nvSpPr>
        <p:spPr>
          <a:xfrm>
            <a:off x="9429360" y="2774756"/>
            <a:ext cx="1258292" cy="1238491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8" name="Rounded Rectangle 36" descr=" 38">
            <a:extLst>
              <a:ext uri="{FF2B5EF4-FFF2-40B4-BE49-F238E27FC236}">
                <a16:creationId xmlns:a16="http://schemas.microsoft.com/office/drawing/2014/main" id="{EEC61432-0587-4DBB-9644-11DFB8B1A9A5}"/>
              </a:ext>
            </a:extLst>
          </p:cNvPr>
          <p:cNvSpPr/>
          <p:nvPr/>
        </p:nvSpPr>
        <p:spPr>
          <a:xfrm>
            <a:off x="8103548" y="2749368"/>
            <a:ext cx="1258292" cy="619245"/>
          </a:xfrm>
          <a:solidFill>
            <a:srgbClr val="A7934B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7"/>
              </a:solidFill>
            </a:endParaRPr>
          </a:p>
        </p:txBody>
      </p:sp>
      <p:sp>
        <p:nvSpPr>
          <p:cNvPr id="3" name="Rectangle: Rounded Corners 2" descr=" 3">
            <a:extLst>
              <a:ext uri="{FF2B5EF4-FFF2-40B4-BE49-F238E27FC236}">
                <a16:creationId xmlns:a16="http://schemas.microsoft.com/office/drawing/2014/main" id="{EE7DB6D9-DFCF-4CFC-9A0E-78F52F5051AC}"/>
              </a:ext>
            </a:extLst>
          </p:cNvPr>
          <p:cNvSpPr/>
          <p:nvPr/>
        </p:nvSpPr>
        <p:spPr>
          <a:xfrm>
            <a:off x="2133494" y="2865170"/>
            <a:ext cx="1195401" cy="1160026"/>
          </a:xfrm>
          <a:custGeom>
            <a:avLst/>
            <a:gdLst>
              <a:gd name="connsiteX0" fmla="*/ 0 w 1195401"/>
              <a:gd name="connsiteY0" fmla="*/ 193342 h 1160026"/>
              <a:gd name="connsiteX1" fmla="*/ 193342 w 1195401"/>
              <a:gd name="connsiteY1" fmla="*/ 0 h 1160026"/>
              <a:gd name="connsiteX2" fmla="*/ 581526 w 1195401"/>
              <a:gd name="connsiteY2" fmla="*/ 0 h 1160026"/>
              <a:gd name="connsiteX3" fmla="*/ 1002059 w 1195401"/>
              <a:gd name="connsiteY3" fmla="*/ 0 h 1160026"/>
              <a:gd name="connsiteX4" fmla="*/ 1195401 w 1195401"/>
              <a:gd name="connsiteY4" fmla="*/ 193342 h 1160026"/>
              <a:gd name="connsiteX5" fmla="*/ 1195401 w 1195401"/>
              <a:gd name="connsiteY5" fmla="*/ 564546 h 1160026"/>
              <a:gd name="connsiteX6" fmla="*/ 1195401 w 1195401"/>
              <a:gd name="connsiteY6" fmla="*/ 966684 h 1160026"/>
              <a:gd name="connsiteX7" fmla="*/ 1002059 w 1195401"/>
              <a:gd name="connsiteY7" fmla="*/ 1160026 h 1160026"/>
              <a:gd name="connsiteX8" fmla="*/ 589613 w 1195401"/>
              <a:gd name="connsiteY8" fmla="*/ 1160026 h 1160026"/>
              <a:gd name="connsiteX9" fmla="*/ 193342 w 1195401"/>
              <a:gd name="connsiteY9" fmla="*/ 1160026 h 1160026"/>
              <a:gd name="connsiteX10" fmla="*/ 0 w 1195401"/>
              <a:gd name="connsiteY10" fmla="*/ 966684 h 1160026"/>
              <a:gd name="connsiteX11" fmla="*/ 0 w 1195401"/>
              <a:gd name="connsiteY11" fmla="*/ 580013 h 1160026"/>
              <a:gd name="connsiteX12" fmla="*/ 0 w 1195401"/>
              <a:gd name="connsiteY12" fmla="*/ 193342 h 116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5401" h="1160026" extrusionOk="0">
                <a:moveTo>
                  <a:pt x="0" y="193342"/>
                </a:moveTo>
                <a:cubicBezTo>
                  <a:pt x="3750" y="87007"/>
                  <a:pt x="67454" y="-25708"/>
                  <a:pt x="193342" y="0"/>
                </a:cubicBezTo>
                <a:cubicBezTo>
                  <a:pt x="330238" y="-3960"/>
                  <a:pt x="494435" y="27443"/>
                  <a:pt x="581526" y="0"/>
                </a:cubicBezTo>
                <a:cubicBezTo>
                  <a:pt x="668617" y="-27443"/>
                  <a:pt x="856082" y="22984"/>
                  <a:pt x="1002059" y="0"/>
                </a:cubicBezTo>
                <a:cubicBezTo>
                  <a:pt x="1108291" y="2451"/>
                  <a:pt x="1171407" y="90562"/>
                  <a:pt x="1195401" y="193342"/>
                </a:cubicBezTo>
                <a:cubicBezTo>
                  <a:pt x="1216437" y="377209"/>
                  <a:pt x="1171130" y="485814"/>
                  <a:pt x="1195401" y="564546"/>
                </a:cubicBezTo>
                <a:cubicBezTo>
                  <a:pt x="1219672" y="643278"/>
                  <a:pt x="1150213" y="829946"/>
                  <a:pt x="1195401" y="966684"/>
                </a:cubicBezTo>
                <a:cubicBezTo>
                  <a:pt x="1202391" y="1080019"/>
                  <a:pt x="1091162" y="1142010"/>
                  <a:pt x="1002059" y="1160026"/>
                </a:cubicBezTo>
                <a:cubicBezTo>
                  <a:pt x="882972" y="1175263"/>
                  <a:pt x="728850" y="1152017"/>
                  <a:pt x="589613" y="1160026"/>
                </a:cubicBezTo>
                <a:cubicBezTo>
                  <a:pt x="450376" y="1168035"/>
                  <a:pt x="309405" y="1127782"/>
                  <a:pt x="193342" y="1160026"/>
                </a:cubicBezTo>
                <a:cubicBezTo>
                  <a:pt x="86250" y="1142087"/>
                  <a:pt x="-2940" y="1072542"/>
                  <a:pt x="0" y="966684"/>
                </a:cubicBezTo>
                <a:cubicBezTo>
                  <a:pt x="-32056" y="838530"/>
                  <a:pt x="9136" y="762927"/>
                  <a:pt x="0" y="580013"/>
                </a:cubicBezTo>
                <a:cubicBezTo>
                  <a:pt x="-9136" y="397099"/>
                  <a:pt x="24878" y="308238"/>
                  <a:pt x="0" y="19334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 descr=" 43">
            <a:extLst>
              <a:ext uri="{FF2B5EF4-FFF2-40B4-BE49-F238E27FC236}">
                <a16:creationId xmlns:a16="http://schemas.microsoft.com/office/drawing/2014/main" id="{80C6EA6E-4C33-4DBA-BFA4-FBB21E82ED51}"/>
              </a:ext>
            </a:extLst>
          </p:cNvPr>
          <p:cNvSpPr/>
          <p:nvPr/>
        </p:nvSpPr>
        <p:spPr>
          <a:xfrm>
            <a:off x="9450175" y="2791487"/>
            <a:ext cx="1195401" cy="1223813"/>
          </a:xfrm>
          <a:custGeom>
            <a:avLst/>
            <a:gdLst>
              <a:gd name="connsiteX0" fmla="*/ 0 w 1195401"/>
              <a:gd name="connsiteY0" fmla="*/ 199237 h 1223813"/>
              <a:gd name="connsiteX1" fmla="*/ 199237 w 1195401"/>
              <a:gd name="connsiteY1" fmla="*/ 0 h 1223813"/>
              <a:gd name="connsiteX2" fmla="*/ 581762 w 1195401"/>
              <a:gd name="connsiteY2" fmla="*/ 0 h 1223813"/>
              <a:gd name="connsiteX3" fmla="*/ 996164 w 1195401"/>
              <a:gd name="connsiteY3" fmla="*/ 0 h 1223813"/>
              <a:gd name="connsiteX4" fmla="*/ 1195401 w 1195401"/>
              <a:gd name="connsiteY4" fmla="*/ 199237 h 1223813"/>
              <a:gd name="connsiteX5" fmla="*/ 1195401 w 1195401"/>
              <a:gd name="connsiteY5" fmla="*/ 595400 h 1223813"/>
              <a:gd name="connsiteX6" fmla="*/ 1195401 w 1195401"/>
              <a:gd name="connsiteY6" fmla="*/ 1024576 h 1223813"/>
              <a:gd name="connsiteX7" fmla="*/ 996164 w 1195401"/>
              <a:gd name="connsiteY7" fmla="*/ 1223813 h 1223813"/>
              <a:gd name="connsiteX8" fmla="*/ 589731 w 1195401"/>
              <a:gd name="connsiteY8" fmla="*/ 1223813 h 1223813"/>
              <a:gd name="connsiteX9" fmla="*/ 199237 w 1195401"/>
              <a:gd name="connsiteY9" fmla="*/ 1223813 h 1223813"/>
              <a:gd name="connsiteX10" fmla="*/ 0 w 1195401"/>
              <a:gd name="connsiteY10" fmla="*/ 1024576 h 1223813"/>
              <a:gd name="connsiteX11" fmla="*/ 0 w 1195401"/>
              <a:gd name="connsiteY11" fmla="*/ 611907 h 1223813"/>
              <a:gd name="connsiteX12" fmla="*/ 0 w 1195401"/>
              <a:gd name="connsiteY12" fmla="*/ 19923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5401" h="1223813" extrusionOk="0">
                <a:moveTo>
                  <a:pt x="0" y="199237"/>
                </a:moveTo>
                <a:cubicBezTo>
                  <a:pt x="32446" y="93054"/>
                  <a:pt x="70787" y="-24775"/>
                  <a:pt x="199237" y="0"/>
                </a:cubicBezTo>
                <a:cubicBezTo>
                  <a:pt x="334353" y="-13775"/>
                  <a:pt x="466094" y="11324"/>
                  <a:pt x="581762" y="0"/>
                </a:cubicBezTo>
                <a:cubicBezTo>
                  <a:pt x="697430" y="-11324"/>
                  <a:pt x="835499" y="29045"/>
                  <a:pt x="996164" y="0"/>
                </a:cubicBezTo>
                <a:cubicBezTo>
                  <a:pt x="1101035" y="23106"/>
                  <a:pt x="1184180" y="91072"/>
                  <a:pt x="1195401" y="199237"/>
                </a:cubicBezTo>
                <a:cubicBezTo>
                  <a:pt x="1206595" y="313576"/>
                  <a:pt x="1176533" y="514164"/>
                  <a:pt x="1195401" y="595400"/>
                </a:cubicBezTo>
                <a:cubicBezTo>
                  <a:pt x="1214269" y="676636"/>
                  <a:pt x="1166375" y="893570"/>
                  <a:pt x="1195401" y="1024576"/>
                </a:cubicBezTo>
                <a:cubicBezTo>
                  <a:pt x="1210125" y="1148419"/>
                  <a:pt x="1094211" y="1211594"/>
                  <a:pt x="996164" y="1223813"/>
                </a:cubicBezTo>
                <a:cubicBezTo>
                  <a:pt x="845307" y="1226546"/>
                  <a:pt x="721536" y="1221567"/>
                  <a:pt x="589731" y="1223813"/>
                </a:cubicBezTo>
                <a:cubicBezTo>
                  <a:pt x="457926" y="1226059"/>
                  <a:pt x="345146" y="1179450"/>
                  <a:pt x="199237" y="1223813"/>
                </a:cubicBezTo>
                <a:cubicBezTo>
                  <a:pt x="89134" y="1219962"/>
                  <a:pt x="-16184" y="1129535"/>
                  <a:pt x="0" y="1024576"/>
                </a:cubicBezTo>
                <a:cubicBezTo>
                  <a:pt x="-29072" y="828690"/>
                  <a:pt x="21650" y="766861"/>
                  <a:pt x="0" y="611907"/>
                </a:cubicBezTo>
                <a:cubicBezTo>
                  <a:pt x="-21650" y="456953"/>
                  <a:pt x="41163" y="292596"/>
                  <a:pt x="0" y="199237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 descr=" 45">
            <a:extLst>
              <a:ext uri="{FF2B5EF4-FFF2-40B4-BE49-F238E27FC236}">
                <a16:creationId xmlns:a16="http://schemas.microsoft.com/office/drawing/2014/main" id="{4FF9614D-FAC3-4EDC-B3C1-9F0981D92DBA}"/>
              </a:ext>
            </a:extLst>
          </p:cNvPr>
          <p:cNvSpPr/>
          <p:nvPr/>
        </p:nvSpPr>
        <p:spPr>
          <a:xfrm>
            <a:off x="794737" y="2851042"/>
            <a:ext cx="1195401" cy="585601"/>
          </a:xfrm>
          <a:custGeom>
            <a:avLst/>
            <a:gdLst>
              <a:gd name="connsiteX0" fmla="*/ 0 w 1195401"/>
              <a:gd name="connsiteY0" fmla="*/ 97602 h 585601"/>
              <a:gd name="connsiteX1" fmla="*/ 97602 w 1195401"/>
              <a:gd name="connsiteY1" fmla="*/ 0 h 585601"/>
              <a:gd name="connsiteX2" fmla="*/ 577697 w 1195401"/>
              <a:gd name="connsiteY2" fmla="*/ 0 h 585601"/>
              <a:gd name="connsiteX3" fmla="*/ 1097799 w 1195401"/>
              <a:gd name="connsiteY3" fmla="*/ 0 h 585601"/>
              <a:gd name="connsiteX4" fmla="*/ 1195401 w 1195401"/>
              <a:gd name="connsiteY4" fmla="*/ 97602 h 585601"/>
              <a:gd name="connsiteX5" fmla="*/ 1195401 w 1195401"/>
              <a:gd name="connsiteY5" fmla="*/ 487999 h 585601"/>
              <a:gd name="connsiteX6" fmla="*/ 1097799 w 1195401"/>
              <a:gd name="connsiteY6" fmla="*/ 585601 h 585601"/>
              <a:gd name="connsiteX7" fmla="*/ 577697 w 1195401"/>
              <a:gd name="connsiteY7" fmla="*/ 585601 h 585601"/>
              <a:gd name="connsiteX8" fmla="*/ 97602 w 1195401"/>
              <a:gd name="connsiteY8" fmla="*/ 585601 h 585601"/>
              <a:gd name="connsiteX9" fmla="*/ 0 w 1195401"/>
              <a:gd name="connsiteY9" fmla="*/ 487999 h 585601"/>
              <a:gd name="connsiteX10" fmla="*/ 0 w 1195401"/>
              <a:gd name="connsiteY10" fmla="*/ 97602 h 5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401" h="585601" extrusionOk="0">
                <a:moveTo>
                  <a:pt x="0" y="97602"/>
                </a:moveTo>
                <a:cubicBezTo>
                  <a:pt x="7023" y="44532"/>
                  <a:pt x="42194" y="-2023"/>
                  <a:pt x="97602" y="0"/>
                </a:cubicBezTo>
                <a:cubicBezTo>
                  <a:pt x="261286" y="-13537"/>
                  <a:pt x="383831" y="9139"/>
                  <a:pt x="577697" y="0"/>
                </a:cubicBezTo>
                <a:cubicBezTo>
                  <a:pt x="771564" y="-9139"/>
                  <a:pt x="891402" y="16342"/>
                  <a:pt x="1097799" y="0"/>
                </a:cubicBezTo>
                <a:cubicBezTo>
                  <a:pt x="1149970" y="7755"/>
                  <a:pt x="1193464" y="44021"/>
                  <a:pt x="1195401" y="97602"/>
                </a:cubicBezTo>
                <a:cubicBezTo>
                  <a:pt x="1221735" y="187420"/>
                  <a:pt x="1183130" y="400750"/>
                  <a:pt x="1195401" y="487999"/>
                </a:cubicBezTo>
                <a:cubicBezTo>
                  <a:pt x="1205896" y="548661"/>
                  <a:pt x="1155494" y="581119"/>
                  <a:pt x="1097799" y="585601"/>
                </a:cubicBezTo>
                <a:cubicBezTo>
                  <a:pt x="945107" y="604374"/>
                  <a:pt x="765556" y="563621"/>
                  <a:pt x="577697" y="585601"/>
                </a:cubicBezTo>
                <a:cubicBezTo>
                  <a:pt x="389838" y="607581"/>
                  <a:pt x="293405" y="540931"/>
                  <a:pt x="97602" y="585601"/>
                </a:cubicBezTo>
                <a:cubicBezTo>
                  <a:pt x="43359" y="581532"/>
                  <a:pt x="0" y="539456"/>
                  <a:pt x="0" y="487999"/>
                </a:cubicBezTo>
                <a:cubicBezTo>
                  <a:pt x="-4878" y="299715"/>
                  <a:pt x="20344" y="228738"/>
                  <a:pt x="0" y="9760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 descr=" 47">
            <a:extLst>
              <a:ext uri="{FF2B5EF4-FFF2-40B4-BE49-F238E27FC236}">
                <a16:creationId xmlns:a16="http://schemas.microsoft.com/office/drawing/2014/main" id="{1E5F74C5-FFB2-416A-8FD6-B3B04A0425B6}"/>
              </a:ext>
            </a:extLst>
          </p:cNvPr>
          <p:cNvSpPr/>
          <p:nvPr/>
        </p:nvSpPr>
        <p:spPr>
          <a:xfrm>
            <a:off x="8103548" y="2781275"/>
            <a:ext cx="1195401" cy="585601"/>
          </a:xfrm>
          <a:custGeom>
            <a:avLst/>
            <a:gdLst>
              <a:gd name="connsiteX0" fmla="*/ 0 w 1195401"/>
              <a:gd name="connsiteY0" fmla="*/ 97602 h 585601"/>
              <a:gd name="connsiteX1" fmla="*/ 97602 w 1195401"/>
              <a:gd name="connsiteY1" fmla="*/ 0 h 585601"/>
              <a:gd name="connsiteX2" fmla="*/ 577697 w 1195401"/>
              <a:gd name="connsiteY2" fmla="*/ 0 h 585601"/>
              <a:gd name="connsiteX3" fmla="*/ 1097799 w 1195401"/>
              <a:gd name="connsiteY3" fmla="*/ 0 h 585601"/>
              <a:gd name="connsiteX4" fmla="*/ 1195401 w 1195401"/>
              <a:gd name="connsiteY4" fmla="*/ 97602 h 585601"/>
              <a:gd name="connsiteX5" fmla="*/ 1195401 w 1195401"/>
              <a:gd name="connsiteY5" fmla="*/ 487999 h 585601"/>
              <a:gd name="connsiteX6" fmla="*/ 1097799 w 1195401"/>
              <a:gd name="connsiteY6" fmla="*/ 585601 h 585601"/>
              <a:gd name="connsiteX7" fmla="*/ 577697 w 1195401"/>
              <a:gd name="connsiteY7" fmla="*/ 585601 h 585601"/>
              <a:gd name="connsiteX8" fmla="*/ 97602 w 1195401"/>
              <a:gd name="connsiteY8" fmla="*/ 585601 h 585601"/>
              <a:gd name="connsiteX9" fmla="*/ 0 w 1195401"/>
              <a:gd name="connsiteY9" fmla="*/ 487999 h 585601"/>
              <a:gd name="connsiteX10" fmla="*/ 0 w 1195401"/>
              <a:gd name="connsiteY10" fmla="*/ 97602 h 5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401" h="585601" extrusionOk="0">
                <a:moveTo>
                  <a:pt x="0" y="97602"/>
                </a:moveTo>
                <a:cubicBezTo>
                  <a:pt x="7023" y="44532"/>
                  <a:pt x="42194" y="-2023"/>
                  <a:pt x="97602" y="0"/>
                </a:cubicBezTo>
                <a:cubicBezTo>
                  <a:pt x="261286" y="-13537"/>
                  <a:pt x="383831" y="9139"/>
                  <a:pt x="577697" y="0"/>
                </a:cubicBezTo>
                <a:cubicBezTo>
                  <a:pt x="771564" y="-9139"/>
                  <a:pt x="891402" y="16342"/>
                  <a:pt x="1097799" y="0"/>
                </a:cubicBezTo>
                <a:cubicBezTo>
                  <a:pt x="1149970" y="7755"/>
                  <a:pt x="1193464" y="44021"/>
                  <a:pt x="1195401" y="97602"/>
                </a:cubicBezTo>
                <a:cubicBezTo>
                  <a:pt x="1221735" y="187420"/>
                  <a:pt x="1183130" y="400750"/>
                  <a:pt x="1195401" y="487999"/>
                </a:cubicBezTo>
                <a:cubicBezTo>
                  <a:pt x="1205896" y="548661"/>
                  <a:pt x="1155494" y="581119"/>
                  <a:pt x="1097799" y="585601"/>
                </a:cubicBezTo>
                <a:cubicBezTo>
                  <a:pt x="945107" y="604374"/>
                  <a:pt x="765556" y="563621"/>
                  <a:pt x="577697" y="585601"/>
                </a:cubicBezTo>
                <a:cubicBezTo>
                  <a:pt x="389838" y="607581"/>
                  <a:pt x="293405" y="540931"/>
                  <a:pt x="97602" y="585601"/>
                </a:cubicBezTo>
                <a:cubicBezTo>
                  <a:pt x="43359" y="581532"/>
                  <a:pt x="0" y="539456"/>
                  <a:pt x="0" y="487999"/>
                </a:cubicBezTo>
                <a:cubicBezTo>
                  <a:pt x="-4878" y="299715"/>
                  <a:pt x="20344" y="228738"/>
                  <a:pt x="0" y="9760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 descr=" 49">
            <a:extLst>
              <a:ext uri="{FF2B5EF4-FFF2-40B4-BE49-F238E27FC236}">
                <a16:creationId xmlns:a16="http://schemas.microsoft.com/office/drawing/2014/main" id="{B0BE7D82-1287-4F4D-9AE7-9CFD97F2996A}"/>
              </a:ext>
            </a:extLst>
          </p:cNvPr>
          <p:cNvSpPr/>
          <p:nvPr/>
        </p:nvSpPr>
        <p:spPr>
          <a:xfrm>
            <a:off x="4320259" y="3504377"/>
            <a:ext cx="1310235" cy="1223813"/>
          </a:xfrm>
          <a:custGeom>
            <a:avLst/>
            <a:gdLst>
              <a:gd name="connsiteX0" fmla="*/ 0 w 1310235"/>
              <a:gd name="connsiteY0" fmla="*/ 203973 h 1223813"/>
              <a:gd name="connsiteX1" fmla="*/ 203973 w 1310235"/>
              <a:gd name="connsiteY1" fmla="*/ 0 h 1223813"/>
              <a:gd name="connsiteX2" fmla="*/ 637072 w 1310235"/>
              <a:gd name="connsiteY2" fmla="*/ 0 h 1223813"/>
              <a:gd name="connsiteX3" fmla="*/ 1106262 w 1310235"/>
              <a:gd name="connsiteY3" fmla="*/ 0 h 1223813"/>
              <a:gd name="connsiteX4" fmla="*/ 1310235 w 1310235"/>
              <a:gd name="connsiteY4" fmla="*/ 203973 h 1223813"/>
              <a:gd name="connsiteX5" fmla="*/ 1310235 w 1310235"/>
              <a:gd name="connsiteY5" fmla="*/ 595589 h 1223813"/>
              <a:gd name="connsiteX6" fmla="*/ 1310235 w 1310235"/>
              <a:gd name="connsiteY6" fmla="*/ 1019840 h 1223813"/>
              <a:gd name="connsiteX7" fmla="*/ 1106262 w 1310235"/>
              <a:gd name="connsiteY7" fmla="*/ 1223813 h 1223813"/>
              <a:gd name="connsiteX8" fmla="*/ 646095 w 1310235"/>
              <a:gd name="connsiteY8" fmla="*/ 1223813 h 1223813"/>
              <a:gd name="connsiteX9" fmla="*/ 203973 w 1310235"/>
              <a:gd name="connsiteY9" fmla="*/ 1223813 h 1223813"/>
              <a:gd name="connsiteX10" fmla="*/ 0 w 1310235"/>
              <a:gd name="connsiteY10" fmla="*/ 1019840 h 1223813"/>
              <a:gd name="connsiteX11" fmla="*/ 0 w 1310235"/>
              <a:gd name="connsiteY11" fmla="*/ 611907 h 1223813"/>
              <a:gd name="connsiteX12" fmla="*/ 0 w 1310235"/>
              <a:gd name="connsiteY12" fmla="*/ 203973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235" h="1223813" extrusionOk="0">
                <a:moveTo>
                  <a:pt x="0" y="203973"/>
                </a:moveTo>
                <a:cubicBezTo>
                  <a:pt x="16132" y="93238"/>
                  <a:pt x="85191" y="-8248"/>
                  <a:pt x="203973" y="0"/>
                </a:cubicBezTo>
                <a:cubicBezTo>
                  <a:pt x="329929" y="-13779"/>
                  <a:pt x="443158" y="25148"/>
                  <a:pt x="637072" y="0"/>
                </a:cubicBezTo>
                <a:cubicBezTo>
                  <a:pt x="830986" y="-25148"/>
                  <a:pt x="912007" y="36273"/>
                  <a:pt x="1106262" y="0"/>
                </a:cubicBezTo>
                <a:cubicBezTo>
                  <a:pt x="1216140" y="12408"/>
                  <a:pt x="1284826" y="95558"/>
                  <a:pt x="1310235" y="203973"/>
                </a:cubicBezTo>
                <a:cubicBezTo>
                  <a:pt x="1347638" y="348110"/>
                  <a:pt x="1299827" y="459621"/>
                  <a:pt x="1310235" y="595589"/>
                </a:cubicBezTo>
                <a:cubicBezTo>
                  <a:pt x="1320643" y="731557"/>
                  <a:pt x="1274087" y="827279"/>
                  <a:pt x="1310235" y="1019840"/>
                </a:cubicBezTo>
                <a:cubicBezTo>
                  <a:pt x="1313738" y="1135776"/>
                  <a:pt x="1202346" y="1206928"/>
                  <a:pt x="1106262" y="1223813"/>
                </a:cubicBezTo>
                <a:cubicBezTo>
                  <a:pt x="900995" y="1224641"/>
                  <a:pt x="826630" y="1173912"/>
                  <a:pt x="646095" y="1223813"/>
                </a:cubicBezTo>
                <a:cubicBezTo>
                  <a:pt x="465560" y="1273714"/>
                  <a:pt x="311928" y="1215730"/>
                  <a:pt x="203973" y="1223813"/>
                </a:cubicBezTo>
                <a:cubicBezTo>
                  <a:pt x="90920" y="1200697"/>
                  <a:pt x="-28810" y="1123454"/>
                  <a:pt x="0" y="1019840"/>
                </a:cubicBezTo>
                <a:cubicBezTo>
                  <a:pt x="-19556" y="927885"/>
                  <a:pt x="7466" y="777632"/>
                  <a:pt x="0" y="611907"/>
                </a:cubicBezTo>
                <a:cubicBezTo>
                  <a:pt x="-7466" y="446182"/>
                  <a:pt x="10761" y="309142"/>
                  <a:pt x="0" y="203973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 descr=" 51">
            <a:extLst>
              <a:ext uri="{FF2B5EF4-FFF2-40B4-BE49-F238E27FC236}">
                <a16:creationId xmlns:a16="http://schemas.microsoft.com/office/drawing/2014/main" id="{92559100-884B-4443-8F57-A793E42A68FD}"/>
              </a:ext>
            </a:extLst>
          </p:cNvPr>
          <p:cNvSpPr/>
          <p:nvPr/>
        </p:nvSpPr>
        <p:spPr>
          <a:xfrm>
            <a:off x="5664478" y="2921809"/>
            <a:ext cx="1310235" cy="1181530"/>
          </a:xfrm>
          <a:custGeom>
            <a:avLst/>
            <a:gdLst>
              <a:gd name="connsiteX0" fmla="*/ 0 w 1310235"/>
              <a:gd name="connsiteY0" fmla="*/ 196926 h 1181530"/>
              <a:gd name="connsiteX1" fmla="*/ 196926 w 1310235"/>
              <a:gd name="connsiteY1" fmla="*/ 0 h 1181530"/>
              <a:gd name="connsiteX2" fmla="*/ 636790 w 1310235"/>
              <a:gd name="connsiteY2" fmla="*/ 0 h 1181530"/>
              <a:gd name="connsiteX3" fmla="*/ 1113309 w 1310235"/>
              <a:gd name="connsiteY3" fmla="*/ 0 h 1181530"/>
              <a:gd name="connsiteX4" fmla="*/ 1310235 w 1310235"/>
              <a:gd name="connsiteY4" fmla="*/ 196926 h 1181530"/>
              <a:gd name="connsiteX5" fmla="*/ 1310235 w 1310235"/>
              <a:gd name="connsiteY5" fmla="*/ 575011 h 1181530"/>
              <a:gd name="connsiteX6" fmla="*/ 1310235 w 1310235"/>
              <a:gd name="connsiteY6" fmla="*/ 984604 h 1181530"/>
              <a:gd name="connsiteX7" fmla="*/ 1113309 w 1310235"/>
              <a:gd name="connsiteY7" fmla="*/ 1181530 h 1181530"/>
              <a:gd name="connsiteX8" fmla="*/ 645954 w 1310235"/>
              <a:gd name="connsiteY8" fmla="*/ 1181530 h 1181530"/>
              <a:gd name="connsiteX9" fmla="*/ 196926 w 1310235"/>
              <a:gd name="connsiteY9" fmla="*/ 1181530 h 1181530"/>
              <a:gd name="connsiteX10" fmla="*/ 0 w 1310235"/>
              <a:gd name="connsiteY10" fmla="*/ 984604 h 1181530"/>
              <a:gd name="connsiteX11" fmla="*/ 0 w 1310235"/>
              <a:gd name="connsiteY11" fmla="*/ 590765 h 1181530"/>
              <a:gd name="connsiteX12" fmla="*/ 0 w 1310235"/>
              <a:gd name="connsiteY12" fmla="*/ 196926 h 11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0235" h="1181530" extrusionOk="0">
                <a:moveTo>
                  <a:pt x="0" y="196926"/>
                </a:moveTo>
                <a:cubicBezTo>
                  <a:pt x="7344" y="89039"/>
                  <a:pt x="76401" y="-15830"/>
                  <a:pt x="196926" y="0"/>
                </a:cubicBezTo>
                <a:cubicBezTo>
                  <a:pt x="330961" y="-8447"/>
                  <a:pt x="514558" y="38403"/>
                  <a:pt x="636790" y="0"/>
                </a:cubicBezTo>
                <a:cubicBezTo>
                  <a:pt x="759022" y="-38403"/>
                  <a:pt x="966660" y="55273"/>
                  <a:pt x="1113309" y="0"/>
                </a:cubicBezTo>
                <a:cubicBezTo>
                  <a:pt x="1220258" y="8096"/>
                  <a:pt x="1287329" y="91985"/>
                  <a:pt x="1310235" y="196926"/>
                </a:cubicBezTo>
                <a:cubicBezTo>
                  <a:pt x="1353808" y="348905"/>
                  <a:pt x="1303571" y="430183"/>
                  <a:pt x="1310235" y="575011"/>
                </a:cubicBezTo>
                <a:cubicBezTo>
                  <a:pt x="1316899" y="719840"/>
                  <a:pt x="1273672" y="805239"/>
                  <a:pt x="1310235" y="984604"/>
                </a:cubicBezTo>
                <a:cubicBezTo>
                  <a:pt x="1323957" y="1106231"/>
                  <a:pt x="1219820" y="1179239"/>
                  <a:pt x="1113309" y="1181530"/>
                </a:cubicBezTo>
                <a:cubicBezTo>
                  <a:pt x="920033" y="1184054"/>
                  <a:pt x="756215" y="1146667"/>
                  <a:pt x="645954" y="1181530"/>
                </a:cubicBezTo>
                <a:cubicBezTo>
                  <a:pt x="535693" y="1216393"/>
                  <a:pt x="332828" y="1168755"/>
                  <a:pt x="196926" y="1181530"/>
                </a:cubicBezTo>
                <a:cubicBezTo>
                  <a:pt x="87634" y="1150833"/>
                  <a:pt x="-11385" y="1089792"/>
                  <a:pt x="0" y="984604"/>
                </a:cubicBezTo>
                <a:cubicBezTo>
                  <a:pt x="-30299" y="860301"/>
                  <a:pt x="40902" y="763627"/>
                  <a:pt x="0" y="590765"/>
                </a:cubicBezTo>
                <a:cubicBezTo>
                  <a:pt x="-40902" y="417903"/>
                  <a:pt x="25023" y="370752"/>
                  <a:pt x="0" y="196926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 descr=" 53">
            <a:extLst>
              <a:ext uri="{FF2B5EF4-FFF2-40B4-BE49-F238E27FC236}">
                <a16:creationId xmlns:a16="http://schemas.microsoft.com/office/drawing/2014/main" id="{7B4D9486-DC80-46E4-8F98-3CB465A83064}"/>
              </a:ext>
            </a:extLst>
          </p:cNvPr>
          <p:cNvSpPr/>
          <p:nvPr/>
        </p:nvSpPr>
        <p:spPr>
          <a:xfrm>
            <a:off x="4386448" y="2873369"/>
            <a:ext cx="1195401" cy="585601"/>
          </a:xfrm>
          <a:custGeom>
            <a:avLst/>
            <a:gdLst>
              <a:gd name="connsiteX0" fmla="*/ 0 w 1195401"/>
              <a:gd name="connsiteY0" fmla="*/ 97602 h 585601"/>
              <a:gd name="connsiteX1" fmla="*/ 97602 w 1195401"/>
              <a:gd name="connsiteY1" fmla="*/ 0 h 585601"/>
              <a:gd name="connsiteX2" fmla="*/ 577697 w 1195401"/>
              <a:gd name="connsiteY2" fmla="*/ 0 h 585601"/>
              <a:gd name="connsiteX3" fmla="*/ 1097799 w 1195401"/>
              <a:gd name="connsiteY3" fmla="*/ 0 h 585601"/>
              <a:gd name="connsiteX4" fmla="*/ 1195401 w 1195401"/>
              <a:gd name="connsiteY4" fmla="*/ 97602 h 585601"/>
              <a:gd name="connsiteX5" fmla="*/ 1195401 w 1195401"/>
              <a:gd name="connsiteY5" fmla="*/ 487999 h 585601"/>
              <a:gd name="connsiteX6" fmla="*/ 1097799 w 1195401"/>
              <a:gd name="connsiteY6" fmla="*/ 585601 h 585601"/>
              <a:gd name="connsiteX7" fmla="*/ 577697 w 1195401"/>
              <a:gd name="connsiteY7" fmla="*/ 585601 h 585601"/>
              <a:gd name="connsiteX8" fmla="*/ 97602 w 1195401"/>
              <a:gd name="connsiteY8" fmla="*/ 585601 h 585601"/>
              <a:gd name="connsiteX9" fmla="*/ 0 w 1195401"/>
              <a:gd name="connsiteY9" fmla="*/ 487999 h 585601"/>
              <a:gd name="connsiteX10" fmla="*/ 0 w 1195401"/>
              <a:gd name="connsiteY10" fmla="*/ 97602 h 5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401" h="585601" extrusionOk="0">
                <a:moveTo>
                  <a:pt x="0" y="97602"/>
                </a:moveTo>
                <a:cubicBezTo>
                  <a:pt x="7023" y="44532"/>
                  <a:pt x="42194" y="-2023"/>
                  <a:pt x="97602" y="0"/>
                </a:cubicBezTo>
                <a:cubicBezTo>
                  <a:pt x="261286" y="-13537"/>
                  <a:pt x="383831" y="9139"/>
                  <a:pt x="577697" y="0"/>
                </a:cubicBezTo>
                <a:cubicBezTo>
                  <a:pt x="771564" y="-9139"/>
                  <a:pt x="891402" y="16342"/>
                  <a:pt x="1097799" y="0"/>
                </a:cubicBezTo>
                <a:cubicBezTo>
                  <a:pt x="1149970" y="7755"/>
                  <a:pt x="1193464" y="44021"/>
                  <a:pt x="1195401" y="97602"/>
                </a:cubicBezTo>
                <a:cubicBezTo>
                  <a:pt x="1221735" y="187420"/>
                  <a:pt x="1183130" y="400750"/>
                  <a:pt x="1195401" y="487999"/>
                </a:cubicBezTo>
                <a:cubicBezTo>
                  <a:pt x="1205896" y="548661"/>
                  <a:pt x="1155494" y="581119"/>
                  <a:pt x="1097799" y="585601"/>
                </a:cubicBezTo>
                <a:cubicBezTo>
                  <a:pt x="945107" y="604374"/>
                  <a:pt x="765556" y="563621"/>
                  <a:pt x="577697" y="585601"/>
                </a:cubicBezTo>
                <a:cubicBezTo>
                  <a:pt x="389838" y="607581"/>
                  <a:pt x="293405" y="540931"/>
                  <a:pt x="97602" y="585601"/>
                </a:cubicBezTo>
                <a:cubicBezTo>
                  <a:pt x="43359" y="581532"/>
                  <a:pt x="0" y="539456"/>
                  <a:pt x="0" y="487999"/>
                </a:cubicBezTo>
                <a:cubicBezTo>
                  <a:pt x="-4878" y="299715"/>
                  <a:pt x="20344" y="228738"/>
                  <a:pt x="0" y="9760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 descr=" 55">
            <a:extLst>
              <a:ext uri="{FF2B5EF4-FFF2-40B4-BE49-F238E27FC236}">
                <a16:creationId xmlns:a16="http://schemas.microsoft.com/office/drawing/2014/main" id="{57DE05E3-CDC8-48CC-BC83-6D6BE6468CC9}"/>
              </a:ext>
            </a:extLst>
          </p:cNvPr>
          <p:cNvSpPr/>
          <p:nvPr/>
        </p:nvSpPr>
        <p:spPr>
          <a:xfrm>
            <a:off x="5758945" y="4168954"/>
            <a:ext cx="1195401" cy="585601"/>
          </a:xfrm>
          <a:custGeom>
            <a:avLst/>
            <a:gdLst>
              <a:gd name="connsiteX0" fmla="*/ 0 w 1195401"/>
              <a:gd name="connsiteY0" fmla="*/ 97602 h 585601"/>
              <a:gd name="connsiteX1" fmla="*/ 97602 w 1195401"/>
              <a:gd name="connsiteY1" fmla="*/ 0 h 585601"/>
              <a:gd name="connsiteX2" fmla="*/ 577697 w 1195401"/>
              <a:gd name="connsiteY2" fmla="*/ 0 h 585601"/>
              <a:gd name="connsiteX3" fmla="*/ 1097799 w 1195401"/>
              <a:gd name="connsiteY3" fmla="*/ 0 h 585601"/>
              <a:gd name="connsiteX4" fmla="*/ 1195401 w 1195401"/>
              <a:gd name="connsiteY4" fmla="*/ 97602 h 585601"/>
              <a:gd name="connsiteX5" fmla="*/ 1195401 w 1195401"/>
              <a:gd name="connsiteY5" fmla="*/ 487999 h 585601"/>
              <a:gd name="connsiteX6" fmla="*/ 1097799 w 1195401"/>
              <a:gd name="connsiteY6" fmla="*/ 585601 h 585601"/>
              <a:gd name="connsiteX7" fmla="*/ 577697 w 1195401"/>
              <a:gd name="connsiteY7" fmla="*/ 585601 h 585601"/>
              <a:gd name="connsiteX8" fmla="*/ 97602 w 1195401"/>
              <a:gd name="connsiteY8" fmla="*/ 585601 h 585601"/>
              <a:gd name="connsiteX9" fmla="*/ 0 w 1195401"/>
              <a:gd name="connsiteY9" fmla="*/ 487999 h 585601"/>
              <a:gd name="connsiteX10" fmla="*/ 0 w 1195401"/>
              <a:gd name="connsiteY10" fmla="*/ 97602 h 58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401" h="585601" extrusionOk="0">
                <a:moveTo>
                  <a:pt x="0" y="97602"/>
                </a:moveTo>
                <a:cubicBezTo>
                  <a:pt x="7023" y="44532"/>
                  <a:pt x="42194" y="-2023"/>
                  <a:pt x="97602" y="0"/>
                </a:cubicBezTo>
                <a:cubicBezTo>
                  <a:pt x="261286" y="-13537"/>
                  <a:pt x="383831" y="9139"/>
                  <a:pt x="577697" y="0"/>
                </a:cubicBezTo>
                <a:cubicBezTo>
                  <a:pt x="771564" y="-9139"/>
                  <a:pt x="891402" y="16342"/>
                  <a:pt x="1097799" y="0"/>
                </a:cubicBezTo>
                <a:cubicBezTo>
                  <a:pt x="1149970" y="7755"/>
                  <a:pt x="1193464" y="44021"/>
                  <a:pt x="1195401" y="97602"/>
                </a:cubicBezTo>
                <a:cubicBezTo>
                  <a:pt x="1221735" y="187420"/>
                  <a:pt x="1183130" y="400750"/>
                  <a:pt x="1195401" y="487999"/>
                </a:cubicBezTo>
                <a:cubicBezTo>
                  <a:pt x="1205896" y="548661"/>
                  <a:pt x="1155494" y="581119"/>
                  <a:pt x="1097799" y="585601"/>
                </a:cubicBezTo>
                <a:cubicBezTo>
                  <a:pt x="945107" y="604374"/>
                  <a:pt x="765556" y="563621"/>
                  <a:pt x="577697" y="585601"/>
                </a:cubicBezTo>
                <a:cubicBezTo>
                  <a:pt x="389838" y="607581"/>
                  <a:pt x="293405" y="540931"/>
                  <a:pt x="97602" y="585601"/>
                </a:cubicBezTo>
                <a:cubicBezTo>
                  <a:pt x="43359" y="581532"/>
                  <a:pt x="0" y="539456"/>
                  <a:pt x="0" y="487999"/>
                </a:cubicBezTo>
                <a:cubicBezTo>
                  <a:pt x="-4878" y="299715"/>
                  <a:pt x="20344" y="228738"/>
                  <a:pt x="0" y="9760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 descr=" 42">
            <a:extLst>
              <a:ext uri="{FF2B5EF4-FFF2-40B4-BE49-F238E27FC236}">
                <a16:creationId xmlns:a16="http://schemas.microsoft.com/office/drawing/2014/main" id="{E8D34A5B-2482-4936-927C-CE9D34B43CDD}"/>
              </a:ext>
            </a:extLst>
          </p:cNvPr>
          <p:cNvSpPr/>
          <p:nvPr/>
        </p:nvSpPr>
        <p:spPr>
          <a:xfrm rot="16200000">
            <a:off x="5524344" y="240751"/>
            <a:ext cx="318977" cy="1000764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 descr=" 44">
            <a:extLst>
              <a:ext uri="{FF2B5EF4-FFF2-40B4-BE49-F238E27FC236}">
                <a16:creationId xmlns:a16="http://schemas.microsoft.com/office/drawing/2014/main" id="{58A255F7-C121-47DE-8AB1-83CC63E56CD0}"/>
              </a:ext>
            </a:extLst>
          </p:cNvPr>
          <p:cNvSpPr/>
          <p:nvPr/>
        </p:nvSpPr>
        <p:spPr>
          <a:xfrm>
            <a:off x="2792143" y="590818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42" name="Oval 41" descr=" 46">
            <a:extLst>
              <a:ext uri="{FF2B5EF4-FFF2-40B4-BE49-F238E27FC236}">
                <a16:creationId xmlns:a16="http://schemas.microsoft.com/office/drawing/2014/main" id="{BDDD369A-CE9B-485D-8E39-98EC62F5AEEF}"/>
              </a:ext>
            </a:extLst>
          </p:cNvPr>
          <p:cNvSpPr/>
          <p:nvPr/>
        </p:nvSpPr>
        <p:spPr>
          <a:xfrm>
            <a:off x="5549268" y="5588387"/>
            <a:ext cx="1209977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44" name="Oval 43" descr=" 48">
            <a:extLst>
              <a:ext uri="{FF2B5EF4-FFF2-40B4-BE49-F238E27FC236}">
                <a16:creationId xmlns:a16="http://schemas.microsoft.com/office/drawing/2014/main" id="{E39857E0-2737-4078-B29F-C182C38D6E24}"/>
              </a:ext>
            </a:extLst>
          </p:cNvPr>
          <p:cNvSpPr/>
          <p:nvPr/>
        </p:nvSpPr>
        <p:spPr>
          <a:xfrm>
            <a:off x="5607506" y="6226980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46" name="Oval 45" descr=" 50">
            <a:extLst>
              <a:ext uri="{FF2B5EF4-FFF2-40B4-BE49-F238E27FC236}">
                <a16:creationId xmlns:a16="http://schemas.microsoft.com/office/drawing/2014/main" id="{ECC833C2-AC02-436B-A01B-49E9A21642E9}"/>
              </a:ext>
            </a:extLst>
          </p:cNvPr>
          <p:cNvSpPr/>
          <p:nvPr/>
        </p:nvSpPr>
        <p:spPr>
          <a:xfrm>
            <a:off x="4352258" y="582358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  <p:sp>
        <p:nvSpPr>
          <p:cNvPr id="48" name="Oval 47" descr=" 52">
            <a:extLst>
              <a:ext uri="{FF2B5EF4-FFF2-40B4-BE49-F238E27FC236}">
                <a16:creationId xmlns:a16="http://schemas.microsoft.com/office/drawing/2014/main" id="{82E8D0E0-5A4C-47E9-B1A0-2A0F16ADBF2D}"/>
              </a:ext>
            </a:extLst>
          </p:cNvPr>
          <p:cNvSpPr/>
          <p:nvPr/>
        </p:nvSpPr>
        <p:spPr>
          <a:xfrm>
            <a:off x="7253500" y="6189470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50" name="Oval 49" descr=" 54">
            <a:extLst>
              <a:ext uri="{FF2B5EF4-FFF2-40B4-BE49-F238E27FC236}">
                <a16:creationId xmlns:a16="http://schemas.microsoft.com/office/drawing/2014/main" id="{D950D9AC-0A63-4548-8D8B-131FC2CABC65}"/>
              </a:ext>
            </a:extLst>
          </p:cNvPr>
          <p:cNvSpPr/>
          <p:nvPr/>
        </p:nvSpPr>
        <p:spPr>
          <a:xfrm>
            <a:off x="7253500" y="5593278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52" name="Rounded Rectangle 2" descr=" 56">
            <a:extLst>
              <a:ext uri="{FF2B5EF4-FFF2-40B4-BE49-F238E27FC236}">
                <a16:creationId xmlns:a16="http://schemas.microsoft.com/office/drawing/2014/main" id="{67B2635C-3EC7-46DF-8C40-4647E61F1472}"/>
              </a:ext>
            </a:extLst>
          </p:cNvPr>
          <p:cNvSpPr/>
          <p:nvPr/>
        </p:nvSpPr>
        <p:spPr>
          <a:xfrm>
            <a:off x="2615609" y="5593278"/>
            <a:ext cx="1456661" cy="1079078"/>
          </a:xfrm>
          <a:custGeom>
            <a:avLst/>
            <a:gdLst>
              <a:gd name="connsiteX0" fmla="*/ 0 w 1456661"/>
              <a:gd name="connsiteY0" fmla="*/ 179850 h 1079078"/>
              <a:gd name="connsiteX1" fmla="*/ 179850 w 1456661"/>
              <a:gd name="connsiteY1" fmla="*/ 0 h 1079078"/>
              <a:gd name="connsiteX2" fmla="*/ 739300 w 1456661"/>
              <a:gd name="connsiteY2" fmla="*/ 0 h 1079078"/>
              <a:gd name="connsiteX3" fmla="*/ 1276811 w 1456661"/>
              <a:gd name="connsiteY3" fmla="*/ 0 h 1079078"/>
              <a:gd name="connsiteX4" fmla="*/ 1456661 w 1456661"/>
              <a:gd name="connsiteY4" fmla="*/ 179850 h 1079078"/>
              <a:gd name="connsiteX5" fmla="*/ 1456661 w 1456661"/>
              <a:gd name="connsiteY5" fmla="*/ 525151 h 1079078"/>
              <a:gd name="connsiteX6" fmla="*/ 1456661 w 1456661"/>
              <a:gd name="connsiteY6" fmla="*/ 899228 h 1079078"/>
              <a:gd name="connsiteX7" fmla="*/ 1276811 w 1456661"/>
              <a:gd name="connsiteY7" fmla="*/ 1079078 h 1079078"/>
              <a:gd name="connsiteX8" fmla="*/ 761239 w 1456661"/>
              <a:gd name="connsiteY8" fmla="*/ 1079078 h 1079078"/>
              <a:gd name="connsiteX9" fmla="*/ 179850 w 1456661"/>
              <a:gd name="connsiteY9" fmla="*/ 1079078 h 1079078"/>
              <a:gd name="connsiteX10" fmla="*/ 0 w 1456661"/>
              <a:gd name="connsiteY10" fmla="*/ 899228 h 1079078"/>
              <a:gd name="connsiteX11" fmla="*/ 0 w 1456661"/>
              <a:gd name="connsiteY11" fmla="*/ 546733 h 1079078"/>
              <a:gd name="connsiteX12" fmla="*/ 0 w 1456661"/>
              <a:gd name="connsiteY12" fmla="*/ 179850 h 107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6661" h="1079078" extrusionOk="0">
                <a:moveTo>
                  <a:pt x="0" y="179850"/>
                </a:moveTo>
                <a:cubicBezTo>
                  <a:pt x="2742" y="89429"/>
                  <a:pt x="87900" y="-18169"/>
                  <a:pt x="179850" y="0"/>
                </a:cubicBezTo>
                <a:cubicBezTo>
                  <a:pt x="453386" y="27323"/>
                  <a:pt x="622647" y="22387"/>
                  <a:pt x="739300" y="0"/>
                </a:cubicBezTo>
                <a:cubicBezTo>
                  <a:pt x="855953" y="-22387"/>
                  <a:pt x="1092763" y="-22369"/>
                  <a:pt x="1276811" y="0"/>
                </a:cubicBezTo>
                <a:cubicBezTo>
                  <a:pt x="1382211" y="16205"/>
                  <a:pt x="1454916" y="72827"/>
                  <a:pt x="1456661" y="179850"/>
                </a:cubicBezTo>
                <a:cubicBezTo>
                  <a:pt x="1466470" y="290193"/>
                  <a:pt x="1455577" y="423457"/>
                  <a:pt x="1456661" y="525151"/>
                </a:cubicBezTo>
                <a:cubicBezTo>
                  <a:pt x="1457745" y="626845"/>
                  <a:pt x="1456965" y="718743"/>
                  <a:pt x="1456661" y="899228"/>
                </a:cubicBezTo>
                <a:cubicBezTo>
                  <a:pt x="1446063" y="998019"/>
                  <a:pt x="1363896" y="1068481"/>
                  <a:pt x="1276811" y="1079078"/>
                </a:cubicBezTo>
                <a:cubicBezTo>
                  <a:pt x="1114239" y="1085286"/>
                  <a:pt x="964728" y="1055504"/>
                  <a:pt x="761239" y="1079078"/>
                </a:cubicBezTo>
                <a:cubicBezTo>
                  <a:pt x="557750" y="1102652"/>
                  <a:pt x="432975" y="1082478"/>
                  <a:pt x="179850" y="1079078"/>
                </a:cubicBezTo>
                <a:cubicBezTo>
                  <a:pt x="63394" y="1085951"/>
                  <a:pt x="11896" y="1010203"/>
                  <a:pt x="0" y="899228"/>
                </a:cubicBezTo>
                <a:cubicBezTo>
                  <a:pt x="-5071" y="813580"/>
                  <a:pt x="-4737" y="664666"/>
                  <a:pt x="0" y="546733"/>
                </a:cubicBezTo>
                <a:cubicBezTo>
                  <a:pt x="4737" y="428801"/>
                  <a:pt x="3722" y="338203"/>
                  <a:pt x="0" y="17985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46" descr=" 57">
            <a:extLst>
              <a:ext uri="{FF2B5EF4-FFF2-40B4-BE49-F238E27FC236}">
                <a16:creationId xmlns:a16="http://schemas.microsoft.com/office/drawing/2014/main" id="{1742ED65-D7DC-451B-8524-5D0CA973E544}"/>
              </a:ext>
            </a:extLst>
          </p:cNvPr>
          <p:cNvSpPr/>
          <p:nvPr/>
        </p:nvSpPr>
        <p:spPr>
          <a:xfrm>
            <a:off x="4235747" y="5478493"/>
            <a:ext cx="2627595" cy="1305080"/>
          </a:xfrm>
          <a:custGeom>
            <a:avLst/>
            <a:gdLst>
              <a:gd name="connsiteX0" fmla="*/ 0 w 2627595"/>
              <a:gd name="connsiteY0" fmla="*/ 217518 h 1305080"/>
              <a:gd name="connsiteX1" fmla="*/ 217518 w 2627595"/>
              <a:gd name="connsiteY1" fmla="*/ 0 h 1305080"/>
              <a:gd name="connsiteX2" fmla="*/ 787583 w 2627595"/>
              <a:gd name="connsiteY2" fmla="*/ 0 h 1305080"/>
              <a:gd name="connsiteX3" fmla="*/ 1357649 w 2627595"/>
              <a:gd name="connsiteY3" fmla="*/ 0 h 1305080"/>
              <a:gd name="connsiteX4" fmla="*/ 1927714 w 2627595"/>
              <a:gd name="connsiteY4" fmla="*/ 0 h 1305080"/>
              <a:gd name="connsiteX5" fmla="*/ 2410077 w 2627595"/>
              <a:gd name="connsiteY5" fmla="*/ 0 h 1305080"/>
              <a:gd name="connsiteX6" fmla="*/ 2627595 w 2627595"/>
              <a:gd name="connsiteY6" fmla="*/ 217518 h 1305080"/>
              <a:gd name="connsiteX7" fmla="*/ 2627595 w 2627595"/>
              <a:gd name="connsiteY7" fmla="*/ 635139 h 1305080"/>
              <a:gd name="connsiteX8" fmla="*/ 2627595 w 2627595"/>
              <a:gd name="connsiteY8" fmla="*/ 1087562 h 1305080"/>
              <a:gd name="connsiteX9" fmla="*/ 2410077 w 2627595"/>
              <a:gd name="connsiteY9" fmla="*/ 1305080 h 1305080"/>
              <a:gd name="connsiteX10" fmla="*/ 1840012 w 2627595"/>
              <a:gd name="connsiteY10" fmla="*/ 1305080 h 1305080"/>
              <a:gd name="connsiteX11" fmla="*/ 1313798 w 2627595"/>
              <a:gd name="connsiteY11" fmla="*/ 1305080 h 1305080"/>
              <a:gd name="connsiteX12" fmla="*/ 831435 w 2627595"/>
              <a:gd name="connsiteY12" fmla="*/ 1305080 h 1305080"/>
              <a:gd name="connsiteX13" fmla="*/ 217518 w 2627595"/>
              <a:gd name="connsiteY13" fmla="*/ 1305080 h 1305080"/>
              <a:gd name="connsiteX14" fmla="*/ 0 w 2627595"/>
              <a:gd name="connsiteY14" fmla="*/ 1087562 h 1305080"/>
              <a:gd name="connsiteX15" fmla="*/ 0 w 2627595"/>
              <a:gd name="connsiteY15" fmla="*/ 661240 h 1305080"/>
              <a:gd name="connsiteX16" fmla="*/ 0 w 2627595"/>
              <a:gd name="connsiteY16" fmla="*/ 217518 h 130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7595" h="1305080" extrusionOk="0">
                <a:moveTo>
                  <a:pt x="0" y="217518"/>
                </a:moveTo>
                <a:cubicBezTo>
                  <a:pt x="3773" y="109640"/>
                  <a:pt x="100519" y="-7715"/>
                  <a:pt x="217518" y="0"/>
                </a:cubicBezTo>
                <a:cubicBezTo>
                  <a:pt x="397985" y="-20145"/>
                  <a:pt x="517308" y="24570"/>
                  <a:pt x="787583" y="0"/>
                </a:cubicBezTo>
                <a:cubicBezTo>
                  <a:pt x="1057859" y="-24570"/>
                  <a:pt x="1121137" y="19625"/>
                  <a:pt x="1357649" y="0"/>
                </a:cubicBezTo>
                <a:cubicBezTo>
                  <a:pt x="1594161" y="-19625"/>
                  <a:pt x="1789038" y="24106"/>
                  <a:pt x="1927714" y="0"/>
                </a:cubicBezTo>
                <a:cubicBezTo>
                  <a:pt x="2066390" y="-24106"/>
                  <a:pt x="2198425" y="8794"/>
                  <a:pt x="2410077" y="0"/>
                </a:cubicBezTo>
                <a:cubicBezTo>
                  <a:pt x="2537490" y="956"/>
                  <a:pt x="2634286" y="125590"/>
                  <a:pt x="2627595" y="217518"/>
                </a:cubicBezTo>
                <a:cubicBezTo>
                  <a:pt x="2616826" y="412723"/>
                  <a:pt x="2617824" y="435467"/>
                  <a:pt x="2627595" y="635139"/>
                </a:cubicBezTo>
                <a:cubicBezTo>
                  <a:pt x="2637366" y="834811"/>
                  <a:pt x="2619051" y="989929"/>
                  <a:pt x="2627595" y="1087562"/>
                </a:cubicBezTo>
                <a:cubicBezTo>
                  <a:pt x="2622237" y="1201101"/>
                  <a:pt x="2552523" y="1291382"/>
                  <a:pt x="2410077" y="1305080"/>
                </a:cubicBezTo>
                <a:cubicBezTo>
                  <a:pt x="2237707" y="1320057"/>
                  <a:pt x="1997930" y="1330498"/>
                  <a:pt x="1840012" y="1305080"/>
                </a:cubicBezTo>
                <a:cubicBezTo>
                  <a:pt x="1682095" y="1279662"/>
                  <a:pt x="1447269" y="1331205"/>
                  <a:pt x="1313798" y="1305080"/>
                </a:cubicBezTo>
                <a:cubicBezTo>
                  <a:pt x="1180327" y="1278955"/>
                  <a:pt x="1060533" y="1322764"/>
                  <a:pt x="831435" y="1305080"/>
                </a:cubicBezTo>
                <a:cubicBezTo>
                  <a:pt x="602337" y="1287396"/>
                  <a:pt x="395077" y="1292111"/>
                  <a:pt x="217518" y="1305080"/>
                </a:cubicBezTo>
                <a:cubicBezTo>
                  <a:pt x="94587" y="1303174"/>
                  <a:pt x="-12282" y="1204219"/>
                  <a:pt x="0" y="1087562"/>
                </a:cubicBezTo>
                <a:cubicBezTo>
                  <a:pt x="20413" y="989501"/>
                  <a:pt x="16367" y="870110"/>
                  <a:pt x="0" y="661240"/>
                </a:cubicBezTo>
                <a:cubicBezTo>
                  <a:pt x="-16367" y="452370"/>
                  <a:pt x="-15718" y="374100"/>
                  <a:pt x="0" y="21751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47" descr=" 58">
            <a:extLst>
              <a:ext uri="{FF2B5EF4-FFF2-40B4-BE49-F238E27FC236}">
                <a16:creationId xmlns:a16="http://schemas.microsoft.com/office/drawing/2014/main" id="{FEC2A910-7697-47CE-AD8B-8FB7BBA5D515}"/>
              </a:ext>
            </a:extLst>
          </p:cNvPr>
          <p:cNvSpPr/>
          <p:nvPr/>
        </p:nvSpPr>
        <p:spPr>
          <a:xfrm>
            <a:off x="7100102" y="5468326"/>
            <a:ext cx="1374047" cy="1305080"/>
          </a:xfrm>
          <a:custGeom>
            <a:avLst/>
            <a:gdLst>
              <a:gd name="connsiteX0" fmla="*/ 0 w 1374047"/>
              <a:gd name="connsiteY0" fmla="*/ 217518 h 1305080"/>
              <a:gd name="connsiteX1" fmla="*/ 217518 w 1374047"/>
              <a:gd name="connsiteY1" fmla="*/ 0 h 1305080"/>
              <a:gd name="connsiteX2" fmla="*/ 696414 w 1374047"/>
              <a:gd name="connsiteY2" fmla="*/ 0 h 1305080"/>
              <a:gd name="connsiteX3" fmla="*/ 1156529 w 1374047"/>
              <a:gd name="connsiteY3" fmla="*/ 0 h 1305080"/>
              <a:gd name="connsiteX4" fmla="*/ 1374047 w 1374047"/>
              <a:gd name="connsiteY4" fmla="*/ 217518 h 1305080"/>
              <a:gd name="connsiteX5" fmla="*/ 1374047 w 1374047"/>
              <a:gd name="connsiteY5" fmla="*/ 635139 h 1305080"/>
              <a:gd name="connsiteX6" fmla="*/ 1374047 w 1374047"/>
              <a:gd name="connsiteY6" fmla="*/ 1087562 h 1305080"/>
              <a:gd name="connsiteX7" fmla="*/ 1156529 w 1374047"/>
              <a:gd name="connsiteY7" fmla="*/ 1305080 h 1305080"/>
              <a:gd name="connsiteX8" fmla="*/ 715194 w 1374047"/>
              <a:gd name="connsiteY8" fmla="*/ 1305080 h 1305080"/>
              <a:gd name="connsiteX9" fmla="*/ 217518 w 1374047"/>
              <a:gd name="connsiteY9" fmla="*/ 1305080 h 1305080"/>
              <a:gd name="connsiteX10" fmla="*/ 0 w 1374047"/>
              <a:gd name="connsiteY10" fmla="*/ 1087562 h 1305080"/>
              <a:gd name="connsiteX11" fmla="*/ 0 w 1374047"/>
              <a:gd name="connsiteY11" fmla="*/ 661240 h 1305080"/>
              <a:gd name="connsiteX12" fmla="*/ 0 w 1374047"/>
              <a:gd name="connsiteY12" fmla="*/ 217518 h 130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047" h="1305080" extrusionOk="0">
                <a:moveTo>
                  <a:pt x="0" y="217518"/>
                </a:moveTo>
                <a:cubicBezTo>
                  <a:pt x="3773" y="109640"/>
                  <a:pt x="100519" y="-7715"/>
                  <a:pt x="217518" y="0"/>
                </a:cubicBezTo>
                <a:cubicBezTo>
                  <a:pt x="388522" y="-9296"/>
                  <a:pt x="577336" y="20340"/>
                  <a:pt x="696414" y="0"/>
                </a:cubicBezTo>
                <a:cubicBezTo>
                  <a:pt x="815492" y="-20340"/>
                  <a:pt x="929301" y="18289"/>
                  <a:pt x="1156529" y="0"/>
                </a:cubicBezTo>
                <a:cubicBezTo>
                  <a:pt x="1285833" y="24478"/>
                  <a:pt x="1370966" y="83800"/>
                  <a:pt x="1374047" y="217518"/>
                </a:cubicBezTo>
                <a:cubicBezTo>
                  <a:pt x="1387742" y="337982"/>
                  <a:pt x="1385742" y="445765"/>
                  <a:pt x="1374047" y="635139"/>
                </a:cubicBezTo>
                <a:cubicBezTo>
                  <a:pt x="1362352" y="824513"/>
                  <a:pt x="1368334" y="928996"/>
                  <a:pt x="1374047" y="1087562"/>
                </a:cubicBezTo>
                <a:cubicBezTo>
                  <a:pt x="1347270" y="1206338"/>
                  <a:pt x="1263704" y="1293865"/>
                  <a:pt x="1156529" y="1305080"/>
                </a:cubicBezTo>
                <a:cubicBezTo>
                  <a:pt x="989246" y="1310705"/>
                  <a:pt x="912198" y="1305964"/>
                  <a:pt x="715194" y="1305080"/>
                </a:cubicBezTo>
                <a:cubicBezTo>
                  <a:pt x="518191" y="1304196"/>
                  <a:pt x="346421" y="1290190"/>
                  <a:pt x="217518" y="1305080"/>
                </a:cubicBezTo>
                <a:cubicBezTo>
                  <a:pt x="70091" y="1316032"/>
                  <a:pt x="17299" y="1224631"/>
                  <a:pt x="0" y="1087562"/>
                </a:cubicBezTo>
                <a:cubicBezTo>
                  <a:pt x="-20041" y="918816"/>
                  <a:pt x="-12710" y="757842"/>
                  <a:pt x="0" y="661240"/>
                </a:cubicBezTo>
                <a:cubicBezTo>
                  <a:pt x="12710" y="564638"/>
                  <a:pt x="-17914" y="308999"/>
                  <a:pt x="0" y="21751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 descr=" 59">
            <a:extLst>
              <a:ext uri="{FF2B5EF4-FFF2-40B4-BE49-F238E27FC236}">
                <a16:creationId xmlns:a16="http://schemas.microsoft.com/office/drawing/2014/main" id="{910EF2F7-4234-4B56-BDA9-C536E4099567}"/>
              </a:ext>
            </a:extLst>
          </p:cNvPr>
          <p:cNvSpPr/>
          <p:nvPr/>
        </p:nvSpPr>
        <p:spPr>
          <a:xfrm>
            <a:off x="4498186" y="488048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Consensus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0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i="1" dirty="0"/>
              <a:t>Lemon-Tree</a:t>
            </a:r>
            <a:r>
              <a:rPr lang="en-US" dirty="0"/>
              <a:t> constructs </a:t>
            </a:r>
            <a:r>
              <a:rPr lang="en-US" dirty="0" err="1"/>
              <a:t>MoNets</a:t>
            </a:r>
            <a:r>
              <a:rPr lang="en-US" dirty="0"/>
              <a:t> by executing three tasks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b="1" dirty="0"/>
              <a:t>Consensus Clustering</a:t>
            </a:r>
          </a:p>
          <a:p>
            <a:pPr lvl="2"/>
            <a:r>
              <a:rPr lang="en-US" dirty="0"/>
              <a:t>Single consensus variable clustering solution – spectral clustering</a:t>
            </a:r>
          </a:p>
          <a:p>
            <a:pPr lvl="2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Consensus variable clusters are used as modules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 –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sp>
        <p:nvSpPr>
          <p:cNvPr id="41" name="Oval 40" descr=" 44">
            <a:extLst>
              <a:ext uri="{FF2B5EF4-FFF2-40B4-BE49-F238E27FC236}">
                <a16:creationId xmlns:a16="http://schemas.microsoft.com/office/drawing/2014/main" id="{58A255F7-C121-47DE-8AB1-83CC63E56CD0}"/>
              </a:ext>
            </a:extLst>
          </p:cNvPr>
          <p:cNvSpPr/>
          <p:nvPr/>
        </p:nvSpPr>
        <p:spPr>
          <a:xfrm>
            <a:off x="2792143" y="419368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42" name="Oval 41" descr=" 46">
            <a:extLst>
              <a:ext uri="{FF2B5EF4-FFF2-40B4-BE49-F238E27FC236}">
                <a16:creationId xmlns:a16="http://schemas.microsoft.com/office/drawing/2014/main" id="{BDDD369A-CE9B-485D-8E39-98EC62F5AEEF}"/>
              </a:ext>
            </a:extLst>
          </p:cNvPr>
          <p:cNvSpPr/>
          <p:nvPr/>
        </p:nvSpPr>
        <p:spPr>
          <a:xfrm>
            <a:off x="5549296" y="3873887"/>
            <a:ext cx="1209977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44" name="Oval 43" descr=" 48">
            <a:extLst>
              <a:ext uri="{FF2B5EF4-FFF2-40B4-BE49-F238E27FC236}">
                <a16:creationId xmlns:a16="http://schemas.microsoft.com/office/drawing/2014/main" id="{E39857E0-2737-4078-B29F-C182C38D6E24}"/>
              </a:ext>
            </a:extLst>
          </p:cNvPr>
          <p:cNvSpPr/>
          <p:nvPr/>
        </p:nvSpPr>
        <p:spPr>
          <a:xfrm>
            <a:off x="5607547" y="4512480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46" name="Oval 45" descr=" 50">
            <a:extLst>
              <a:ext uri="{FF2B5EF4-FFF2-40B4-BE49-F238E27FC236}">
                <a16:creationId xmlns:a16="http://schemas.microsoft.com/office/drawing/2014/main" id="{ECC833C2-AC02-436B-A01B-49E9A21642E9}"/>
              </a:ext>
            </a:extLst>
          </p:cNvPr>
          <p:cNvSpPr/>
          <p:nvPr/>
        </p:nvSpPr>
        <p:spPr>
          <a:xfrm>
            <a:off x="4352232" y="4109084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  <p:sp>
        <p:nvSpPr>
          <p:cNvPr id="48" name="Oval 47" descr=" 52">
            <a:extLst>
              <a:ext uri="{FF2B5EF4-FFF2-40B4-BE49-F238E27FC236}">
                <a16:creationId xmlns:a16="http://schemas.microsoft.com/office/drawing/2014/main" id="{82E8D0E0-5A4C-47E9-B1A0-2A0F16ADBF2D}"/>
              </a:ext>
            </a:extLst>
          </p:cNvPr>
          <p:cNvSpPr/>
          <p:nvPr/>
        </p:nvSpPr>
        <p:spPr>
          <a:xfrm>
            <a:off x="7253500" y="4474970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50" name="Oval 49" descr=" 54">
            <a:extLst>
              <a:ext uri="{FF2B5EF4-FFF2-40B4-BE49-F238E27FC236}">
                <a16:creationId xmlns:a16="http://schemas.microsoft.com/office/drawing/2014/main" id="{D950D9AC-0A63-4548-8D8B-131FC2CABC65}"/>
              </a:ext>
            </a:extLst>
          </p:cNvPr>
          <p:cNvSpPr/>
          <p:nvPr/>
        </p:nvSpPr>
        <p:spPr>
          <a:xfrm>
            <a:off x="7253500" y="3878778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52" name="Rounded Rectangle 2" descr=" 56">
            <a:extLst>
              <a:ext uri="{FF2B5EF4-FFF2-40B4-BE49-F238E27FC236}">
                <a16:creationId xmlns:a16="http://schemas.microsoft.com/office/drawing/2014/main" id="{67B2635C-3EC7-46DF-8C40-4647E61F1472}"/>
              </a:ext>
            </a:extLst>
          </p:cNvPr>
          <p:cNvSpPr/>
          <p:nvPr/>
        </p:nvSpPr>
        <p:spPr>
          <a:xfrm>
            <a:off x="2615609" y="3878778"/>
            <a:ext cx="1456661" cy="1079078"/>
          </a:xfrm>
          <a:custGeom>
            <a:avLst/>
            <a:gdLst>
              <a:gd name="connsiteX0" fmla="*/ 0 w 1456661"/>
              <a:gd name="connsiteY0" fmla="*/ 179850 h 1079078"/>
              <a:gd name="connsiteX1" fmla="*/ 179850 w 1456661"/>
              <a:gd name="connsiteY1" fmla="*/ 0 h 1079078"/>
              <a:gd name="connsiteX2" fmla="*/ 739300 w 1456661"/>
              <a:gd name="connsiteY2" fmla="*/ 0 h 1079078"/>
              <a:gd name="connsiteX3" fmla="*/ 1276811 w 1456661"/>
              <a:gd name="connsiteY3" fmla="*/ 0 h 1079078"/>
              <a:gd name="connsiteX4" fmla="*/ 1456661 w 1456661"/>
              <a:gd name="connsiteY4" fmla="*/ 179850 h 1079078"/>
              <a:gd name="connsiteX5" fmla="*/ 1456661 w 1456661"/>
              <a:gd name="connsiteY5" fmla="*/ 525151 h 1079078"/>
              <a:gd name="connsiteX6" fmla="*/ 1456661 w 1456661"/>
              <a:gd name="connsiteY6" fmla="*/ 899228 h 1079078"/>
              <a:gd name="connsiteX7" fmla="*/ 1276811 w 1456661"/>
              <a:gd name="connsiteY7" fmla="*/ 1079078 h 1079078"/>
              <a:gd name="connsiteX8" fmla="*/ 761239 w 1456661"/>
              <a:gd name="connsiteY8" fmla="*/ 1079078 h 1079078"/>
              <a:gd name="connsiteX9" fmla="*/ 179850 w 1456661"/>
              <a:gd name="connsiteY9" fmla="*/ 1079078 h 1079078"/>
              <a:gd name="connsiteX10" fmla="*/ 0 w 1456661"/>
              <a:gd name="connsiteY10" fmla="*/ 899228 h 1079078"/>
              <a:gd name="connsiteX11" fmla="*/ 0 w 1456661"/>
              <a:gd name="connsiteY11" fmla="*/ 546733 h 1079078"/>
              <a:gd name="connsiteX12" fmla="*/ 0 w 1456661"/>
              <a:gd name="connsiteY12" fmla="*/ 179850 h 107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6661" h="1079078" extrusionOk="0">
                <a:moveTo>
                  <a:pt x="0" y="179850"/>
                </a:moveTo>
                <a:cubicBezTo>
                  <a:pt x="2742" y="89429"/>
                  <a:pt x="87900" y="-18169"/>
                  <a:pt x="179850" y="0"/>
                </a:cubicBezTo>
                <a:cubicBezTo>
                  <a:pt x="453386" y="27323"/>
                  <a:pt x="622647" y="22387"/>
                  <a:pt x="739300" y="0"/>
                </a:cubicBezTo>
                <a:cubicBezTo>
                  <a:pt x="855953" y="-22387"/>
                  <a:pt x="1092763" y="-22369"/>
                  <a:pt x="1276811" y="0"/>
                </a:cubicBezTo>
                <a:cubicBezTo>
                  <a:pt x="1382211" y="16205"/>
                  <a:pt x="1454916" y="72827"/>
                  <a:pt x="1456661" y="179850"/>
                </a:cubicBezTo>
                <a:cubicBezTo>
                  <a:pt x="1466470" y="290193"/>
                  <a:pt x="1455577" y="423457"/>
                  <a:pt x="1456661" y="525151"/>
                </a:cubicBezTo>
                <a:cubicBezTo>
                  <a:pt x="1457745" y="626845"/>
                  <a:pt x="1456965" y="718743"/>
                  <a:pt x="1456661" y="899228"/>
                </a:cubicBezTo>
                <a:cubicBezTo>
                  <a:pt x="1446063" y="998019"/>
                  <a:pt x="1363896" y="1068481"/>
                  <a:pt x="1276811" y="1079078"/>
                </a:cubicBezTo>
                <a:cubicBezTo>
                  <a:pt x="1114239" y="1085286"/>
                  <a:pt x="964728" y="1055504"/>
                  <a:pt x="761239" y="1079078"/>
                </a:cubicBezTo>
                <a:cubicBezTo>
                  <a:pt x="557750" y="1102652"/>
                  <a:pt x="432975" y="1082478"/>
                  <a:pt x="179850" y="1079078"/>
                </a:cubicBezTo>
                <a:cubicBezTo>
                  <a:pt x="63394" y="1085951"/>
                  <a:pt x="11896" y="1010203"/>
                  <a:pt x="0" y="899228"/>
                </a:cubicBezTo>
                <a:cubicBezTo>
                  <a:pt x="-5071" y="813580"/>
                  <a:pt x="-4737" y="664666"/>
                  <a:pt x="0" y="546733"/>
                </a:cubicBezTo>
                <a:cubicBezTo>
                  <a:pt x="4737" y="428801"/>
                  <a:pt x="3722" y="338203"/>
                  <a:pt x="0" y="17985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46" descr=" 57">
            <a:extLst>
              <a:ext uri="{FF2B5EF4-FFF2-40B4-BE49-F238E27FC236}">
                <a16:creationId xmlns:a16="http://schemas.microsoft.com/office/drawing/2014/main" id="{1742ED65-D7DC-451B-8524-5D0CA973E544}"/>
              </a:ext>
            </a:extLst>
          </p:cNvPr>
          <p:cNvSpPr/>
          <p:nvPr/>
        </p:nvSpPr>
        <p:spPr>
          <a:xfrm>
            <a:off x="4235747" y="3763993"/>
            <a:ext cx="2627595" cy="1305080"/>
          </a:xfrm>
          <a:custGeom>
            <a:avLst/>
            <a:gdLst>
              <a:gd name="connsiteX0" fmla="*/ 0 w 2627595"/>
              <a:gd name="connsiteY0" fmla="*/ 217518 h 1305080"/>
              <a:gd name="connsiteX1" fmla="*/ 217518 w 2627595"/>
              <a:gd name="connsiteY1" fmla="*/ 0 h 1305080"/>
              <a:gd name="connsiteX2" fmla="*/ 787583 w 2627595"/>
              <a:gd name="connsiteY2" fmla="*/ 0 h 1305080"/>
              <a:gd name="connsiteX3" fmla="*/ 1357649 w 2627595"/>
              <a:gd name="connsiteY3" fmla="*/ 0 h 1305080"/>
              <a:gd name="connsiteX4" fmla="*/ 1927714 w 2627595"/>
              <a:gd name="connsiteY4" fmla="*/ 0 h 1305080"/>
              <a:gd name="connsiteX5" fmla="*/ 2410077 w 2627595"/>
              <a:gd name="connsiteY5" fmla="*/ 0 h 1305080"/>
              <a:gd name="connsiteX6" fmla="*/ 2627595 w 2627595"/>
              <a:gd name="connsiteY6" fmla="*/ 217518 h 1305080"/>
              <a:gd name="connsiteX7" fmla="*/ 2627595 w 2627595"/>
              <a:gd name="connsiteY7" fmla="*/ 635139 h 1305080"/>
              <a:gd name="connsiteX8" fmla="*/ 2627595 w 2627595"/>
              <a:gd name="connsiteY8" fmla="*/ 1087562 h 1305080"/>
              <a:gd name="connsiteX9" fmla="*/ 2410077 w 2627595"/>
              <a:gd name="connsiteY9" fmla="*/ 1305080 h 1305080"/>
              <a:gd name="connsiteX10" fmla="*/ 1840012 w 2627595"/>
              <a:gd name="connsiteY10" fmla="*/ 1305080 h 1305080"/>
              <a:gd name="connsiteX11" fmla="*/ 1313798 w 2627595"/>
              <a:gd name="connsiteY11" fmla="*/ 1305080 h 1305080"/>
              <a:gd name="connsiteX12" fmla="*/ 831435 w 2627595"/>
              <a:gd name="connsiteY12" fmla="*/ 1305080 h 1305080"/>
              <a:gd name="connsiteX13" fmla="*/ 217518 w 2627595"/>
              <a:gd name="connsiteY13" fmla="*/ 1305080 h 1305080"/>
              <a:gd name="connsiteX14" fmla="*/ 0 w 2627595"/>
              <a:gd name="connsiteY14" fmla="*/ 1087562 h 1305080"/>
              <a:gd name="connsiteX15" fmla="*/ 0 w 2627595"/>
              <a:gd name="connsiteY15" fmla="*/ 661240 h 1305080"/>
              <a:gd name="connsiteX16" fmla="*/ 0 w 2627595"/>
              <a:gd name="connsiteY16" fmla="*/ 217518 h 130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7595" h="1305080" extrusionOk="0">
                <a:moveTo>
                  <a:pt x="0" y="217518"/>
                </a:moveTo>
                <a:cubicBezTo>
                  <a:pt x="3773" y="109640"/>
                  <a:pt x="100519" y="-7715"/>
                  <a:pt x="217518" y="0"/>
                </a:cubicBezTo>
                <a:cubicBezTo>
                  <a:pt x="397985" y="-20145"/>
                  <a:pt x="517308" y="24570"/>
                  <a:pt x="787583" y="0"/>
                </a:cubicBezTo>
                <a:cubicBezTo>
                  <a:pt x="1057859" y="-24570"/>
                  <a:pt x="1121137" y="19625"/>
                  <a:pt x="1357649" y="0"/>
                </a:cubicBezTo>
                <a:cubicBezTo>
                  <a:pt x="1594161" y="-19625"/>
                  <a:pt x="1789038" y="24106"/>
                  <a:pt x="1927714" y="0"/>
                </a:cubicBezTo>
                <a:cubicBezTo>
                  <a:pt x="2066390" y="-24106"/>
                  <a:pt x="2198425" y="8794"/>
                  <a:pt x="2410077" y="0"/>
                </a:cubicBezTo>
                <a:cubicBezTo>
                  <a:pt x="2537490" y="956"/>
                  <a:pt x="2634286" y="125590"/>
                  <a:pt x="2627595" y="217518"/>
                </a:cubicBezTo>
                <a:cubicBezTo>
                  <a:pt x="2616826" y="412723"/>
                  <a:pt x="2617824" y="435467"/>
                  <a:pt x="2627595" y="635139"/>
                </a:cubicBezTo>
                <a:cubicBezTo>
                  <a:pt x="2637366" y="834811"/>
                  <a:pt x="2619051" y="989929"/>
                  <a:pt x="2627595" y="1087562"/>
                </a:cubicBezTo>
                <a:cubicBezTo>
                  <a:pt x="2622237" y="1201101"/>
                  <a:pt x="2552523" y="1291382"/>
                  <a:pt x="2410077" y="1305080"/>
                </a:cubicBezTo>
                <a:cubicBezTo>
                  <a:pt x="2237707" y="1320057"/>
                  <a:pt x="1997930" y="1330498"/>
                  <a:pt x="1840012" y="1305080"/>
                </a:cubicBezTo>
                <a:cubicBezTo>
                  <a:pt x="1682095" y="1279662"/>
                  <a:pt x="1447269" y="1331205"/>
                  <a:pt x="1313798" y="1305080"/>
                </a:cubicBezTo>
                <a:cubicBezTo>
                  <a:pt x="1180327" y="1278955"/>
                  <a:pt x="1060533" y="1322764"/>
                  <a:pt x="831435" y="1305080"/>
                </a:cubicBezTo>
                <a:cubicBezTo>
                  <a:pt x="602337" y="1287396"/>
                  <a:pt x="395077" y="1292111"/>
                  <a:pt x="217518" y="1305080"/>
                </a:cubicBezTo>
                <a:cubicBezTo>
                  <a:pt x="94587" y="1303174"/>
                  <a:pt x="-12282" y="1204219"/>
                  <a:pt x="0" y="1087562"/>
                </a:cubicBezTo>
                <a:cubicBezTo>
                  <a:pt x="20413" y="989501"/>
                  <a:pt x="16367" y="870110"/>
                  <a:pt x="0" y="661240"/>
                </a:cubicBezTo>
                <a:cubicBezTo>
                  <a:pt x="-16367" y="452370"/>
                  <a:pt x="-15718" y="374100"/>
                  <a:pt x="0" y="21751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47" descr=" 58">
            <a:extLst>
              <a:ext uri="{FF2B5EF4-FFF2-40B4-BE49-F238E27FC236}">
                <a16:creationId xmlns:a16="http://schemas.microsoft.com/office/drawing/2014/main" id="{FEC2A910-7697-47CE-AD8B-8FB7BBA5D515}"/>
              </a:ext>
            </a:extLst>
          </p:cNvPr>
          <p:cNvSpPr/>
          <p:nvPr/>
        </p:nvSpPr>
        <p:spPr>
          <a:xfrm>
            <a:off x="7100102" y="3753826"/>
            <a:ext cx="1374047" cy="1305080"/>
          </a:xfrm>
          <a:custGeom>
            <a:avLst/>
            <a:gdLst>
              <a:gd name="connsiteX0" fmla="*/ 0 w 1374047"/>
              <a:gd name="connsiteY0" fmla="*/ 217518 h 1305080"/>
              <a:gd name="connsiteX1" fmla="*/ 217518 w 1374047"/>
              <a:gd name="connsiteY1" fmla="*/ 0 h 1305080"/>
              <a:gd name="connsiteX2" fmla="*/ 696414 w 1374047"/>
              <a:gd name="connsiteY2" fmla="*/ 0 h 1305080"/>
              <a:gd name="connsiteX3" fmla="*/ 1156529 w 1374047"/>
              <a:gd name="connsiteY3" fmla="*/ 0 h 1305080"/>
              <a:gd name="connsiteX4" fmla="*/ 1374047 w 1374047"/>
              <a:gd name="connsiteY4" fmla="*/ 217518 h 1305080"/>
              <a:gd name="connsiteX5" fmla="*/ 1374047 w 1374047"/>
              <a:gd name="connsiteY5" fmla="*/ 635139 h 1305080"/>
              <a:gd name="connsiteX6" fmla="*/ 1374047 w 1374047"/>
              <a:gd name="connsiteY6" fmla="*/ 1087562 h 1305080"/>
              <a:gd name="connsiteX7" fmla="*/ 1156529 w 1374047"/>
              <a:gd name="connsiteY7" fmla="*/ 1305080 h 1305080"/>
              <a:gd name="connsiteX8" fmla="*/ 715194 w 1374047"/>
              <a:gd name="connsiteY8" fmla="*/ 1305080 h 1305080"/>
              <a:gd name="connsiteX9" fmla="*/ 217518 w 1374047"/>
              <a:gd name="connsiteY9" fmla="*/ 1305080 h 1305080"/>
              <a:gd name="connsiteX10" fmla="*/ 0 w 1374047"/>
              <a:gd name="connsiteY10" fmla="*/ 1087562 h 1305080"/>
              <a:gd name="connsiteX11" fmla="*/ 0 w 1374047"/>
              <a:gd name="connsiteY11" fmla="*/ 661240 h 1305080"/>
              <a:gd name="connsiteX12" fmla="*/ 0 w 1374047"/>
              <a:gd name="connsiteY12" fmla="*/ 217518 h 130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047" h="1305080" extrusionOk="0">
                <a:moveTo>
                  <a:pt x="0" y="217518"/>
                </a:moveTo>
                <a:cubicBezTo>
                  <a:pt x="3773" y="109640"/>
                  <a:pt x="100519" y="-7715"/>
                  <a:pt x="217518" y="0"/>
                </a:cubicBezTo>
                <a:cubicBezTo>
                  <a:pt x="388522" y="-9296"/>
                  <a:pt x="577336" y="20340"/>
                  <a:pt x="696414" y="0"/>
                </a:cubicBezTo>
                <a:cubicBezTo>
                  <a:pt x="815492" y="-20340"/>
                  <a:pt x="929301" y="18289"/>
                  <a:pt x="1156529" y="0"/>
                </a:cubicBezTo>
                <a:cubicBezTo>
                  <a:pt x="1285833" y="24478"/>
                  <a:pt x="1370966" y="83800"/>
                  <a:pt x="1374047" y="217518"/>
                </a:cubicBezTo>
                <a:cubicBezTo>
                  <a:pt x="1387742" y="337982"/>
                  <a:pt x="1385742" y="445765"/>
                  <a:pt x="1374047" y="635139"/>
                </a:cubicBezTo>
                <a:cubicBezTo>
                  <a:pt x="1362352" y="824513"/>
                  <a:pt x="1368334" y="928996"/>
                  <a:pt x="1374047" y="1087562"/>
                </a:cubicBezTo>
                <a:cubicBezTo>
                  <a:pt x="1347270" y="1206338"/>
                  <a:pt x="1263704" y="1293865"/>
                  <a:pt x="1156529" y="1305080"/>
                </a:cubicBezTo>
                <a:cubicBezTo>
                  <a:pt x="989246" y="1310705"/>
                  <a:pt x="912198" y="1305964"/>
                  <a:pt x="715194" y="1305080"/>
                </a:cubicBezTo>
                <a:cubicBezTo>
                  <a:pt x="518191" y="1304196"/>
                  <a:pt x="346421" y="1290190"/>
                  <a:pt x="217518" y="1305080"/>
                </a:cubicBezTo>
                <a:cubicBezTo>
                  <a:pt x="70091" y="1316032"/>
                  <a:pt x="17299" y="1224631"/>
                  <a:pt x="0" y="1087562"/>
                </a:cubicBezTo>
                <a:cubicBezTo>
                  <a:pt x="-20041" y="918816"/>
                  <a:pt x="-12710" y="757842"/>
                  <a:pt x="0" y="661240"/>
                </a:cubicBezTo>
                <a:cubicBezTo>
                  <a:pt x="12710" y="564638"/>
                  <a:pt x="-17914" y="308999"/>
                  <a:pt x="0" y="21751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i="1" dirty="0"/>
              <a:t>Lemon-Tree</a:t>
            </a:r>
            <a:r>
              <a:rPr lang="en-US" dirty="0"/>
              <a:t> constructs </a:t>
            </a:r>
            <a:r>
              <a:rPr lang="en-US" dirty="0" err="1"/>
              <a:t>MoNets</a:t>
            </a:r>
            <a:r>
              <a:rPr lang="en-US" dirty="0"/>
              <a:t> by executing three tasks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b="1" dirty="0"/>
              <a:t>Consensus Clustering</a:t>
            </a:r>
          </a:p>
          <a:p>
            <a:pPr lvl="2"/>
            <a:r>
              <a:rPr lang="en-US" dirty="0"/>
              <a:t>Single consensus variable clustering solution – spectral clustering</a:t>
            </a:r>
          </a:p>
          <a:p>
            <a:pPr lvl="2"/>
            <a:r>
              <a:rPr lang="en-US" dirty="0"/>
              <a:t>Consensus variable clusters are used as modules</a:t>
            </a:r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 –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sp>
        <p:nvSpPr>
          <p:cNvPr id="60" name="Oval 59" descr=" 60">
            <a:extLst>
              <a:ext uri="{FF2B5EF4-FFF2-40B4-BE49-F238E27FC236}">
                <a16:creationId xmlns:a16="http://schemas.microsoft.com/office/drawing/2014/main" id="{069C468C-BB93-4879-A562-6922818B6C91}"/>
              </a:ext>
            </a:extLst>
          </p:cNvPr>
          <p:cNvSpPr/>
          <p:nvPr/>
        </p:nvSpPr>
        <p:spPr>
          <a:xfrm>
            <a:off x="2792143" y="4196322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61" name="Oval 60" descr=" 61">
            <a:extLst>
              <a:ext uri="{FF2B5EF4-FFF2-40B4-BE49-F238E27FC236}">
                <a16:creationId xmlns:a16="http://schemas.microsoft.com/office/drawing/2014/main" id="{90114646-E306-4F0F-8698-85C652162930}"/>
              </a:ext>
            </a:extLst>
          </p:cNvPr>
          <p:cNvSpPr/>
          <p:nvPr/>
        </p:nvSpPr>
        <p:spPr>
          <a:xfrm>
            <a:off x="7253500" y="4477608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62" name="Oval 61" descr=" 62">
            <a:extLst>
              <a:ext uri="{FF2B5EF4-FFF2-40B4-BE49-F238E27FC236}">
                <a16:creationId xmlns:a16="http://schemas.microsoft.com/office/drawing/2014/main" id="{55D85B6B-0A19-4B95-97A7-84BEB4EF6D1F}"/>
              </a:ext>
            </a:extLst>
          </p:cNvPr>
          <p:cNvSpPr/>
          <p:nvPr/>
        </p:nvSpPr>
        <p:spPr>
          <a:xfrm>
            <a:off x="7253500" y="3881416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63" name="Rectangle 62" descr=" 63">
            <a:extLst>
              <a:ext uri="{FF2B5EF4-FFF2-40B4-BE49-F238E27FC236}">
                <a16:creationId xmlns:a16="http://schemas.microsoft.com/office/drawing/2014/main" id="{611F6FC7-C46C-4499-82BF-39645AA2A3E8}"/>
              </a:ext>
            </a:extLst>
          </p:cNvPr>
          <p:cNvSpPr/>
          <p:nvPr/>
        </p:nvSpPr>
        <p:spPr>
          <a:xfrm>
            <a:off x="2615609" y="3881416"/>
            <a:ext cx="1456661" cy="1079078"/>
          </a:xfrm>
          <a:prstGeom prst="rect">
            <a:avLst/>
          </a:pr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456661"/>
                      <a:gd name="connsiteY0" fmla="*/ 179850 h 1079078"/>
                      <a:gd name="connsiteX1" fmla="*/ 179850 w 1456661"/>
                      <a:gd name="connsiteY1" fmla="*/ 0 h 1079078"/>
                      <a:gd name="connsiteX2" fmla="*/ 739300 w 1456661"/>
                      <a:gd name="connsiteY2" fmla="*/ 0 h 1079078"/>
                      <a:gd name="connsiteX3" fmla="*/ 1276811 w 1456661"/>
                      <a:gd name="connsiteY3" fmla="*/ 0 h 1079078"/>
                      <a:gd name="connsiteX4" fmla="*/ 1456661 w 1456661"/>
                      <a:gd name="connsiteY4" fmla="*/ 179850 h 1079078"/>
                      <a:gd name="connsiteX5" fmla="*/ 1456661 w 1456661"/>
                      <a:gd name="connsiteY5" fmla="*/ 525151 h 1079078"/>
                      <a:gd name="connsiteX6" fmla="*/ 1456661 w 1456661"/>
                      <a:gd name="connsiteY6" fmla="*/ 899228 h 1079078"/>
                      <a:gd name="connsiteX7" fmla="*/ 1276811 w 1456661"/>
                      <a:gd name="connsiteY7" fmla="*/ 1079078 h 1079078"/>
                      <a:gd name="connsiteX8" fmla="*/ 761239 w 1456661"/>
                      <a:gd name="connsiteY8" fmla="*/ 1079078 h 1079078"/>
                      <a:gd name="connsiteX9" fmla="*/ 179850 w 1456661"/>
                      <a:gd name="connsiteY9" fmla="*/ 1079078 h 1079078"/>
                      <a:gd name="connsiteX10" fmla="*/ 0 w 1456661"/>
                      <a:gd name="connsiteY10" fmla="*/ 899228 h 1079078"/>
                      <a:gd name="connsiteX11" fmla="*/ 0 w 1456661"/>
                      <a:gd name="connsiteY11" fmla="*/ 546733 h 1079078"/>
                      <a:gd name="connsiteX12" fmla="*/ 0 w 1456661"/>
                      <a:gd name="connsiteY12" fmla="*/ 179850 h 1079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56661" h="1079078" extrusionOk="0">
                        <a:moveTo>
                          <a:pt x="0" y="179850"/>
                        </a:moveTo>
                        <a:cubicBezTo>
                          <a:pt x="2742" y="89429"/>
                          <a:pt x="87900" y="-18169"/>
                          <a:pt x="179850" y="0"/>
                        </a:cubicBezTo>
                        <a:cubicBezTo>
                          <a:pt x="453386" y="27323"/>
                          <a:pt x="622647" y="22387"/>
                          <a:pt x="739300" y="0"/>
                        </a:cubicBezTo>
                        <a:cubicBezTo>
                          <a:pt x="855953" y="-22387"/>
                          <a:pt x="1092763" y="-22369"/>
                          <a:pt x="1276811" y="0"/>
                        </a:cubicBezTo>
                        <a:cubicBezTo>
                          <a:pt x="1382211" y="16205"/>
                          <a:pt x="1454916" y="72827"/>
                          <a:pt x="1456661" y="179850"/>
                        </a:cubicBezTo>
                        <a:cubicBezTo>
                          <a:pt x="1466470" y="290193"/>
                          <a:pt x="1455577" y="423457"/>
                          <a:pt x="1456661" y="525151"/>
                        </a:cubicBezTo>
                        <a:cubicBezTo>
                          <a:pt x="1457745" y="626845"/>
                          <a:pt x="1456965" y="718743"/>
                          <a:pt x="1456661" y="899228"/>
                        </a:cubicBezTo>
                        <a:cubicBezTo>
                          <a:pt x="1446063" y="998019"/>
                          <a:pt x="1363896" y="1068481"/>
                          <a:pt x="1276811" y="1079078"/>
                        </a:cubicBezTo>
                        <a:cubicBezTo>
                          <a:pt x="1114239" y="1085286"/>
                          <a:pt x="964728" y="1055504"/>
                          <a:pt x="761239" y="1079078"/>
                        </a:cubicBezTo>
                        <a:cubicBezTo>
                          <a:pt x="557750" y="1102652"/>
                          <a:pt x="432975" y="1082478"/>
                          <a:pt x="179850" y="1079078"/>
                        </a:cubicBezTo>
                        <a:cubicBezTo>
                          <a:pt x="63394" y="1085951"/>
                          <a:pt x="11896" y="1010203"/>
                          <a:pt x="0" y="899228"/>
                        </a:cubicBezTo>
                        <a:cubicBezTo>
                          <a:pt x="-5071" y="813580"/>
                          <a:pt x="-4737" y="664666"/>
                          <a:pt x="0" y="546733"/>
                        </a:cubicBezTo>
                        <a:cubicBezTo>
                          <a:pt x="4737" y="428801"/>
                          <a:pt x="3722" y="338203"/>
                          <a:pt x="0" y="17985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 descr=" 64">
            <a:extLst>
              <a:ext uri="{FF2B5EF4-FFF2-40B4-BE49-F238E27FC236}">
                <a16:creationId xmlns:a16="http://schemas.microsoft.com/office/drawing/2014/main" id="{797A5B22-3029-4073-BC80-CF6B202CC2BD}"/>
              </a:ext>
            </a:extLst>
          </p:cNvPr>
          <p:cNvSpPr/>
          <p:nvPr/>
        </p:nvSpPr>
        <p:spPr>
          <a:xfrm>
            <a:off x="4235747" y="3766631"/>
            <a:ext cx="2627595" cy="1305080"/>
          </a:xfrm>
          <a:prstGeom prst="rect">
            <a:avLst/>
          </a:pr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2627595"/>
                      <a:gd name="connsiteY0" fmla="*/ 217518 h 1305080"/>
                      <a:gd name="connsiteX1" fmla="*/ 217518 w 2627595"/>
                      <a:gd name="connsiteY1" fmla="*/ 0 h 1305080"/>
                      <a:gd name="connsiteX2" fmla="*/ 787583 w 2627595"/>
                      <a:gd name="connsiteY2" fmla="*/ 0 h 1305080"/>
                      <a:gd name="connsiteX3" fmla="*/ 1357649 w 2627595"/>
                      <a:gd name="connsiteY3" fmla="*/ 0 h 1305080"/>
                      <a:gd name="connsiteX4" fmla="*/ 1927714 w 2627595"/>
                      <a:gd name="connsiteY4" fmla="*/ 0 h 1305080"/>
                      <a:gd name="connsiteX5" fmla="*/ 2410077 w 2627595"/>
                      <a:gd name="connsiteY5" fmla="*/ 0 h 1305080"/>
                      <a:gd name="connsiteX6" fmla="*/ 2627595 w 2627595"/>
                      <a:gd name="connsiteY6" fmla="*/ 217518 h 1305080"/>
                      <a:gd name="connsiteX7" fmla="*/ 2627595 w 2627595"/>
                      <a:gd name="connsiteY7" fmla="*/ 635139 h 1305080"/>
                      <a:gd name="connsiteX8" fmla="*/ 2627595 w 2627595"/>
                      <a:gd name="connsiteY8" fmla="*/ 1087562 h 1305080"/>
                      <a:gd name="connsiteX9" fmla="*/ 2410077 w 2627595"/>
                      <a:gd name="connsiteY9" fmla="*/ 1305080 h 1305080"/>
                      <a:gd name="connsiteX10" fmla="*/ 1840012 w 2627595"/>
                      <a:gd name="connsiteY10" fmla="*/ 1305080 h 1305080"/>
                      <a:gd name="connsiteX11" fmla="*/ 1313798 w 2627595"/>
                      <a:gd name="connsiteY11" fmla="*/ 1305080 h 1305080"/>
                      <a:gd name="connsiteX12" fmla="*/ 831435 w 2627595"/>
                      <a:gd name="connsiteY12" fmla="*/ 1305080 h 1305080"/>
                      <a:gd name="connsiteX13" fmla="*/ 217518 w 2627595"/>
                      <a:gd name="connsiteY13" fmla="*/ 1305080 h 1305080"/>
                      <a:gd name="connsiteX14" fmla="*/ 0 w 2627595"/>
                      <a:gd name="connsiteY14" fmla="*/ 1087562 h 1305080"/>
                      <a:gd name="connsiteX15" fmla="*/ 0 w 2627595"/>
                      <a:gd name="connsiteY15" fmla="*/ 661240 h 1305080"/>
                      <a:gd name="connsiteX16" fmla="*/ 0 w 2627595"/>
                      <a:gd name="connsiteY16" fmla="*/ 217518 h 130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27595" h="1305080" extrusionOk="0">
                        <a:moveTo>
                          <a:pt x="0" y="217518"/>
                        </a:moveTo>
                        <a:cubicBezTo>
                          <a:pt x="3773" y="109640"/>
                          <a:pt x="100519" y="-7715"/>
                          <a:pt x="217518" y="0"/>
                        </a:cubicBezTo>
                        <a:cubicBezTo>
                          <a:pt x="397985" y="-20145"/>
                          <a:pt x="517308" y="24570"/>
                          <a:pt x="787583" y="0"/>
                        </a:cubicBezTo>
                        <a:cubicBezTo>
                          <a:pt x="1057859" y="-24570"/>
                          <a:pt x="1121137" y="19625"/>
                          <a:pt x="1357649" y="0"/>
                        </a:cubicBezTo>
                        <a:cubicBezTo>
                          <a:pt x="1594161" y="-19625"/>
                          <a:pt x="1789038" y="24106"/>
                          <a:pt x="1927714" y="0"/>
                        </a:cubicBezTo>
                        <a:cubicBezTo>
                          <a:pt x="2066390" y="-24106"/>
                          <a:pt x="2198425" y="8794"/>
                          <a:pt x="2410077" y="0"/>
                        </a:cubicBezTo>
                        <a:cubicBezTo>
                          <a:pt x="2537490" y="956"/>
                          <a:pt x="2634286" y="125590"/>
                          <a:pt x="2627595" y="217518"/>
                        </a:cubicBezTo>
                        <a:cubicBezTo>
                          <a:pt x="2616826" y="412723"/>
                          <a:pt x="2617824" y="435467"/>
                          <a:pt x="2627595" y="635139"/>
                        </a:cubicBezTo>
                        <a:cubicBezTo>
                          <a:pt x="2637366" y="834811"/>
                          <a:pt x="2619051" y="989929"/>
                          <a:pt x="2627595" y="1087562"/>
                        </a:cubicBezTo>
                        <a:cubicBezTo>
                          <a:pt x="2622237" y="1201101"/>
                          <a:pt x="2552523" y="1291382"/>
                          <a:pt x="2410077" y="1305080"/>
                        </a:cubicBezTo>
                        <a:cubicBezTo>
                          <a:pt x="2237707" y="1320057"/>
                          <a:pt x="1997930" y="1330498"/>
                          <a:pt x="1840012" y="1305080"/>
                        </a:cubicBezTo>
                        <a:cubicBezTo>
                          <a:pt x="1682095" y="1279662"/>
                          <a:pt x="1447269" y="1331205"/>
                          <a:pt x="1313798" y="1305080"/>
                        </a:cubicBezTo>
                        <a:cubicBezTo>
                          <a:pt x="1180327" y="1278955"/>
                          <a:pt x="1060533" y="1322764"/>
                          <a:pt x="831435" y="1305080"/>
                        </a:cubicBezTo>
                        <a:cubicBezTo>
                          <a:pt x="602337" y="1287396"/>
                          <a:pt x="395077" y="1292111"/>
                          <a:pt x="217518" y="1305080"/>
                        </a:cubicBezTo>
                        <a:cubicBezTo>
                          <a:pt x="94587" y="1303174"/>
                          <a:pt x="-12282" y="1204219"/>
                          <a:pt x="0" y="1087562"/>
                        </a:cubicBezTo>
                        <a:cubicBezTo>
                          <a:pt x="20413" y="989501"/>
                          <a:pt x="16367" y="870110"/>
                          <a:pt x="0" y="661240"/>
                        </a:cubicBezTo>
                        <a:cubicBezTo>
                          <a:pt x="-16367" y="452370"/>
                          <a:pt x="-15718" y="374100"/>
                          <a:pt x="0" y="21751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 descr=" 65">
            <a:extLst>
              <a:ext uri="{FF2B5EF4-FFF2-40B4-BE49-F238E27FC236}">
                <a16:creationId xmlns:a16="http://schemas.microsoft.com/office/drawing/2014/main" id="{058B8E17-D984-42BC-B6F1-81366BFF9279}"/>
              </a:ext>
            </a:extLst>
          </p:cNvPr>
          <p:cNvSpPr/>
          <p:nvPr/>
        </p:nvSpPr>
        <p:spPr>
          <a:xfrm>
            <a:off x="7100102" y="3756464"/>
            <a:ext cx="1374047" cy="1305080"/>
          </a:xfrm>
          <a:prstGeom prst="rect">
            <a:avLst/>
          </a:pr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374047"/>
                      <a:gd name="connsiteY0" fmla="*/ 0 h 1305080"/>
                      <a:gd name="connsiteX1" fmla="*/ 714504 w 1374047"/>
                      <a:gd name="connsiteY1" fmla="*/ 0 h 1305080"/>
                      <a:gd name="connsiteX2" fmla="*/ 1374047 w 1374047"/>
                      <a:gd name="connsiteY2" fmla="*/ 0 h 1305080"/>
                      <a:gd name="connsiteX3" fmla="*/ 1374047 w 1374047"/>
                      <a:gd name="connsiteY3" fmla="*/ 639489 h 1305080"/>
                      <a:gd name="connsiteX4" fmla="*/ 1374047 w 1374047"/>
                      <a:gd name="connsiteY4" fmla="*/ 1305080 h 1305080"/>
                      <a:gd name="connsiteX5" fmla="*/ 714504 w 1374047"/>
                      <a:gd name="connsiteY5" fmla="*/ 1305080 h 1305080"/>
                      <a:gd name="connsiteX6" fmla="*/ 0 w 1374047"/>
                      <a:gd name="connsiteY6" fmla="*/ 1305080 h 1305080"/>
                      <a:gd name="connsiteX7" fmla="*/ 0 w 1374047"/>
                      <a:gd name="connsiteY7" fmla="*/ 665591 h 1305080"/>
                      <a:gd name="connsiteX8" fmla="*/ 0 w 1374047"/>
                      <a:gd name="connsiteY8" fmla="*/ 0 h 130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74047" h="1305080" extrusionOk="0">
                        <a:moveTo>
                          <a:pt x="0" y="0"/>
                        </a:moveTo>
                        <a:cubicBezTo>
                          <a:pt x="324966" y="13049"/>
                          <a:pt x="397874" y="2434"/>
                          <a:pt x="714504" y="0"/>
                        </a:cubicBezTo>
                        <a:cubicBezTo>
                          <a:pt x="1031134" y="-2434"/>
                          <a:pt x="1134670" y="-27489"/>
                          <a:pt x="1374047" y="0"/>
                        </a:cubicBezTo>
                        <a:cubicBezTo>
                          <a:pt x="1353297" y="254666"/>
                          <a:pt x="1347592" y="442558"/>
                          <a:pt x="1374047" y="639489"/>
                        </a:cubicBezTo>
                        <a:cubicBezTo>
                          <a:pt x="1400502" y="836420"/>
                          <a:pt x="1351424" y="989462"/>
                          <a:pt x="1374047" y="1305080"/>
                        </a:cubicBezTo>
                        <a:cubicBezTo>
                          <a:pt x="1075067" y="1298793"/>
                          <a:pt x="862485" y="1294804"/>
                          <a:pt x="714504" y="1305080"/>
                        </a:cubicBezTo>
                        <a:cubicBezTo>
                          <a:pt x="566523" y="1315356"/>
                          <a:pt x="275984" y="1286192"/>
                          <a:pt x="0" y="1305080"/>
                        </a:cubicBezTo>
                        <a:cubicBezTo>
                          <a:pt x="16443" y="1153114"/>
                          <a:pt x="-402" y="919382"/>
                          <a:pt x="0" y="665591"/>
                        </a:cubicBezTo>
                        <a:cubicBezTo>
                          <a:pt x="402" y="411800"/>
                          <a:pt x="23609" y="2071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 descr=" 66">
            <a:extLst>
              <a:ext uri="{FF2B5EF4-FFF2-40B4-BE49-F238E27FC236}">
                <a16:creationId xmlns:a16="http://schemas.microsoft.com/office/drawing/2014/main" id="{3806D479-3075-4040-843C-4EFBEACA1A1A}"/>
              </a:ext>
            </a:extLst>
          </p:cNvPr>
          <p:cNvSpPr txBox="1"/>
          <p:nvPr/>
        </p:nvSpPr>
        <p:spPr>
          <a:xfrm>
            <a:off x="2981174" y="3604416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67" name="TextBox 66" descr=" 67">
            <a:extLst>
              <a:ext uri="{FF2B5EF4-FFF2-40B4-BE49-F238E27FC236}">
                <a16:creationId xmlns:a16="http://schemas.microsoft.com/office/drawing/2014/main" id="{F2AD0CFA-0F1E-46E2-B5E3-490F4C69A524}"/>
              </a:ext>
            </a:extLst>
          </p:cNvPr>
          <p:cNvSpPr txBox="1"/>
          <p:nvPr/>
        </p:nvSpPr>
        <p:spPr>
          <a:xfrm>
            <a:off x="5342167" y="3463578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68" name="TextBox 67" descr=" 68">
            <a:extLst>
              <a:ext uri="{FF2B5EF4-FFF2-40B4-BE49-F238E27FC236}">
                <a16:creationId xmlns:a16="http://schemas.microsoft.com/office/drawing/2014/main" id="{19A869D0-63F1-4D27-B420-71D74C1A294B}"/>
              </a:ext>
            </a:extLst>
          </p:cNvPr>
          <p:cNvSpPr txBox="1"/>
          <p:nvPr/>
        </p:nvSpPr>
        <p:spPr>
          <a:xfrm>
            <a:off x="7442531" y="3463578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Module</a:t>
            </a:r>
          </a:p>
        </p:txBody>
      </p:sp>
      <p:sp>
        <p:nvSpPr>
          <p:cNvPr id="69" name="Oval 68" descr=" 69">
            <a:extLst>
              <a:ext uri="{FF2B5EF4-FFF2-40B4-BE49-F238E27FC236}">
                <a16:creationId xmlns:a16="http://schemas.microsoft.com/office/drawing/2014/main" id="{52A8D5B2-9423-4083-B21A-F6DA41C55215}"/>
              </a:ext>
            </a:extLst>
          </p:cNvPr>
          <p:cNvSpPr/>
          <p:nvPr/>
        </p:nvSpPr>
        <p:spPr>
          <a:xfrm>
            <a:off x="5548058" y="3871256"/>
            <a:ext cx="1217412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70" name="Oval 69" descr=" 70">
            <a:extLst>
              <a:ext uri="{FF2B5EF4-FFF2-40B4-BE49-F238E27FC236}">
                <a16:creationId xmlns:a16="http://schemas.microsoft.com/office/drawing/2014/main" id="{7BF1D900-4C3B-44D1-86BF-38E91B2D9220}"/>
              </a:ext>
            </a:extLst>
          </p:cNvPr>
          <p:cNvSpPr/>
          <p:nvPr/>
        </p:nvSpPr>
        <p:spPr>
          <a:xfrm>
            <a:off x="5606901" y="450984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71" name="Oval 70" descr=" 71">
            <a:extLst>
              <a:ext uri="{FF2B5EF4-FFF2-40B4-BE49-F238E27FC236}">
                <a16:creationId xmlns:a16="http://schemas.microsoft.com/office/drawing/2014/main" id="{A110208B-F22F-4385-8F68-EBFCDB77ACF2}"/>
              </a:ext>
            </a:extLst>
          </p:cNvPr>
          <p:cNvSpPr/>
          <p:nvPr/>
        </p:nvSpPr>
        <p:spPr>
          <a:xfrm>
            <a:off x="4351653" y="4106453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</p:spTree>
    <p:extLst>
      <p:ext uri="{BB962C8B-B14F-4D97-AF65-F5344CB8AC3E}">
        <p14:creationId xmlns:p14="http://schemas.microsoft.com/office/powerpoint/2010/main" val="131593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54" descr=" 9">
            <a:extLst>
              <a:ext uri="{FF2B5EF4-FFF2-40B4-BE49-F238E27FC236}">
                <a16:creationId xmlns:a16="http://schemas.microsoft.com/office/drawing/2014/main" id="{5992B6BE-26A9-4507-9ECB-8186917F4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22373"/>
              </p:ext>
            </p:extLst>
          </p:nvPr>
        </p:nvGraphicFramePr>
        <p:xfrm>
          <a:off x="6395720" y="3539465"/>
          <a:ext cx="1634708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46">
                  <a:extLst>
                    <a:ext uri="{9D8B030D-6E8A-4147-A177-3AD203B41FA5}">
                      <a16:colId xmlns:a16="http://schemas.microsoft.com/office/drawing/2014/main" val="4226550275"/>
                    </a:ext>
                  </a:extLst>
                </a:gridCol>
                <a:gridCol w="335364">
                  <a:extLst>
                    <a:ext uri="{9D8B030D-6E8A-4147-A177-3AD203B41FA5}">
                      <a16:colId xmlns:a16="http://schemas.microsoft.com/office/drawing/2014/main" val="1717290835"/>
                    </a:ext>
                  </a:extLst>
                </a:gridCol>
                <a:gridCol w="322445">
                  <a:extLst>
                    <a:ext uri="{9D8B030D-6E8A-4147-A177-3AD203B41FA5}">
                      <a16:colId xmlns:a16="http://schemas.microsoft.com/office/drawing/2014/main" val="9704313"/>
                    </a:ext>
                  </a:extLst>
                </a:gridCol>
                <a:gridCol w="439253">
                  <a:extLst>
                    <a:ext uri="{9D8B030D-6E8A-4147-A177-3AD203B41FA5}">
                      <a16:colId xmlns:a16="http://schemas.microsoft.com/office/drawing/2014/main" val="290063678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rgbClr val="003057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NVDA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901307"/>
                  </a:ext>
                </a:extLst>
              </a:tr>
              <a:tr h="250724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725807"/>
                  </a:ext>
                </a:extLst>
              </a:tr>
              <a:tr h="23448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588133"/>
                  </a:ext>
                </a:extLst>
              </a:tr>
              <a:tr h="23448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916972"/>
                  </a:ext>
                </a:extLst>
              </a:tr>
            </a:tbl>
          </a:graphicData>
        </a:graphic>
      </p:graphicFrame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4596355"/>
          </a:xfrm>
        </p:spPr>
        <p:txBody>
          <a:bodyPr>
            <a:normAutofit/>
          </a:bodyPr>
          <a:lstStyle/>
          <a:p>
            <a:r>
              <a:rPr lang="en-US" dirty="0"/>
              <a:t>Bayesian networks (BNs) learn direct interactions between variables</a:t>
            </a:r>
          </a:p>
          <a:p>
            <a:pPr lvl="1">
              <a:buChar char=" "/>
            </a:pPr>
            <a:r>
              <a:rPr lang="en-US"/>
              <a:t>                                                                              </a:t>
            </a:r>
            <a:endParaRPr lang="en-US" dirty="0"/>
          </a:p>
          <a:p>
            <a:pPr>
              <a:buChar char=" "/>
            </a:pPr>
            <a:r>
              <a:rPr lang="en-US"/>
              <a:t>                    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                                                 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Networks</a:t>
            </a:r>
          </a:p>
        </p:txBody>
      </p:sp>
      <p:sp>
        <p:nvSpPr>
          <p:cNvPr id="45" name="TextBox 44" descr=" 45">
            <a:extLst>
              <a:ext uri="{FF2B5EF4-FFF2-40B4-BE49-F238E27FC236}">
                <a16:creationId xmlns:a16="http://schemas.microsoft.com/office/drawing/2014/main" id="{33322F12-6AD0-4525-A31D-673DECE2AFC7}"/>
              </a:ext>
            </a:extLst>
          </p:cNvPr>
          <p:cNvSpPr txBox="1"/>
          <p:nvPr/>
        </p:nvSpPr>
        <p:spPr>
          <a:xfrm>
            <a:off x="1849120" y="3473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Rectangle 45" descr=" 46">
            <a:extLst>
              <a:ext uri="{FF2B5EF4-FFF2-40B4-BE49-F238E27FC236}">
                <a16:creationId xmlns:a16="http://schemas.microsoft.com/office/drawing/2014/main" id="{6F1785AE-0B90-4551-94C0-CC768BE9C1BF}"/>
              </a:ext>
            </a:extLst>
          </p:cNvPr>
          <p:cNvSpPr/>
          <p:nvPr/>
        </p:nvSpPr>
        <p:spPr>
          <a:xfrm>
            <a:off x="585518" y="3951391"/>
            <a:ext cx="2080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CPD = Conditional Probability Distribution</a:t>
            </a:r>
            <a:endParaRPr lang="en-US" sz="2400" dirty="0">
              <a:solidFill>
                <a:srgbClr val="003057"/>
              </a:solidFill>
            </a:endParaRPr>
          </a:p>
        </p:txBody>
      </p:sp>
      <p:grpSp>
        <p:nvGrpSpPr>
          <p:cNvPr id="153" name="DAG" descr=" 153">
            <a:extLst>
              <a:ext uri="{FF2B5EF4-FFF2-40B4-BE49-F238E27FC236}">
                <a16:creationId xmlns:a16="http://schemas.microsoft.com/office/drawing/2014/main" id="{813F2C4F-C1D9-4C17-B79B-6E655542A1E9}"/>
              </a:ext>
            </a:extLst>
          </p:cNvPr>
          <p:cNvGrpSpPr/>
          <p:nvPr/>
        </p:nvGrpSpPr>
        <p:grpSpPr>
          <a:xfrm>
            <a:off x="3598755" y="3344998"/>
            <a:ext cx="3254648" cy="3039752"/>
            <a:chOff x="3598755" y="3344998"/>
            <a:chExt cx="3254648" cy="303975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BEA839-1934-4946-8B06-59E4CE8494AC}"/>
                </a:ext>
              </a:extLst>
            </p:cNvPr>
            <p:cNvSpPr/>
            <p:nvPr/>
          </p:nvSpPr>
          <p:spPr>
            <a:xfrm>
              <a:off x="4962638" y="3344998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NVDA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1D399B-62C0-4BA9-82EF-2F5D98AD238E}"/>
                </a:ext>
              </a:extLst>
            </p:cNvPr>
            <p:cNvSpPr/>
            <p:nvPr/>
          </p:nvSpPr>
          <p:spPr>
            <a:xfrm>
              <a:off x="4962530" y="4287738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MSFT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350C11-D8C1-4E39-854C-71EACA872588}"/>
                </a:ext>
              </a:extLst>
            </p:cNvPr>
            <p:cNvSpPr/>
            <p:nvPr/>
          </p:nvSpPr>
          <p:spPr>
            <a:xfrm>
              <a:off x="4139041" y="4871778"/>
              <a:ext cx="1205612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GOOGL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43ACE9-6BBC-43DE-91F9-CC468EEB9578}"/>
                </a:ext>
              </a:extLst>
            </p:cNvPr>
            <p:cNvSpPr/>
            <p:nvPr/>
          </p:nvSpPr>
          <p:spPr>
            <a:xfrm>
              <a:off x="5772904" y="4904379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AMZN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65C338-A467-4ED0-B74D-FFAD0C4BED75}"/>
                </a:ext>
              </a:extLst>
            </p:cNvPr>
            <p:cNvSpPr/>
            <p:nvPr/>
          </p:nvSpPr>
          <p:spPr>
            <a:xfrm>
              <a:off x="3598755" y="5879800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SPOT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FD0248-F537-4681-9A6D-6E5FFBCE0B71}"/>
                </a:ext>
              </a:extLst>
            </p:cNvPr>
            <p:cNvSpPr/>
            <p:nvPr/>
          </p:nvSpPr>
          <p:spPr>
            <a:xfrm>
              <a:off x="4962529" y="5901864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NFLX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95C85D1-53C5-4DC7-B69A-C4553644B289}"/>
                </a:ext>
              </a:extLst>
            </p:cNvPr>
            <p:cNvCxnSpPr>
              <a:cxnSpLocks/>
              <a:stCxn id="12" idx="4"/>
              <a:endCxn id="13" idx="0"/>
            </p:cNvCxnSpPr>
            <p:nvPr/>
          </p:nvCxnSpPr>
          <p:spPr>
            <a:xfrm flipH="1">
              <a:off x="5502780" y="3827884"/>
              <a:ext cx="108" cy="4598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360D61-1EB3-43AC-9E58-4FF5A02A8B2A}"/>
                </a:ext>
              </a:extLst>
            </p:cNvPr>
            <p:cNvCxnSpPr>
              <a:cxnSpLocks/>
              <a:stCxn id="12" idx="3"/>
              <a:endCxn id="14" idx="0"/>
            </p:cNvCxnSpPr>
            <p:nvPr/>
          </p:nvCxnSpPr>
          <p:spPr>
            <a:xfrm flipH="1">
              <a:off x="4741847" y="3757167"/>
              <a:ext cx="379026" cy="11146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02F5F11-1276-4822-95B1-0C0BC3F055C4}"/>
                </a:ext>
              </a:extLst>
            </p:cNvPr>
            <p:cNvCxnSpPr>
              <a:cxnSpLocks/>
              <a:stCxn id="12" idx="5"/>
              <a:endCxn id="15" idx="0"/>
            </p:cNvCxnSpPr>
            <p:nvPr/>
          </p:nvCxnSpPr>
          <p:spPr>
            <a:xfrm>
              <a:off x="5884902" y="3757167"/>
              <a:ext cx="428252" cy="11472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AC16C98-C573-4412-A153-9BD3A37D12A2}"/>
                </a:ext>
              </a:extLst>
            </p:cNvPr>
            <p:cNvCxnSpPr>
              <a:cxnSpLocks/>
              <a:stCxn id="14" idx="4"/>
              <a:endCxn id="16" idx="0"/>
            </p:cNvCxnSpPr>
            <p:nvPr/>
          </p:nvCxnSpPr>
          <p:spPr>
            <a:xfrm flipH="1">
              <a:off x="4139005" y="5354664"/>
              <a:ext cx="602842" cy="5251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BEFE616-BD2C-4F54-B52A-D80BF000B514}"/>
                </a:ext>
              </a:extLst>
            </p:cNvPr>
            <p:cNvCxnSpPr>
              <a:cxnSpLocks/>
              <a:stCxn id="15" idx="2"/>
              <a:endCxn id="16" idx="7"/>
            </p:cNvCxnSpPr>
            <p:nvPr/>
          </p:nvCxnSpPr>
          <p:spPr>
            <a:xfrm flipH="1">
              <a:off x="4521019" y="5145822"/>
              <a:ext cx="1251885" cy="8046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3089A24-F256-421E-8CEA-BE1DFC48150E}"/>
                </a:ext>
              </a:extLst>
            </p:cNvPr>
            <p:cNvCxnSpPr>
              <a:cxnSpLocks/>
              <a:stCxn id="15" idx="4"/>
              <a:endCxn id="17" idx="0"/>
            </p:cNvCxnSpPr>
            <p:nvPr/>
          </p:nvCxnSpPr>
          <p:spPr>
            <a:xfrm flipH="1">
              <a:off x="5502779" y="5387265"/>
              <a:ext cx="810375" cy="5145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3327A988-54BB-46B6-A67C-2616D54B162A}"/>
                </a:ext>
              </a:extLst>
            </p:cNvPr>
            <p:cNvCxnSpPr>
              <a:cxnSpLocks/>
              <a:stCxn id="14" idx="4"/>
              <a:endCxn id="17" idx="0"/>
            </p:cNvCxnSpPr>
            <p:nvPr/>
          </p:nvCxnSpPr>
          <p:spPr>
            <a:xfrm>
              <a:off x="4741847" y="5354664"/>
              <a:ext cx="760932" cy="54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CPD" descr=" 157">
            <a:extLst>
              <a:ext uri="{FF2B5EF4-FFF2-40B4-BE49-F238E27FC236}">
                <a16:creationId xmlns:a16="http://schemas.microsoft.com/office/drawing/2014/main" id="{2A9DB6DD-E3B6-4FC2-BE29-413BB1D71427}"/>
              </a:ext>
            </a:extLst>
          </p:cNvPr>
          <p:cNvGrpSpPr/>
          <p:nvPr/>
        </p:nvGrpSpPr>
        <p:grpSpPr>
          <a:xfrm>
            <a:off x="2714058" y="3018113"/>
            <a:ext cx="5327822" cy="3014849"/>
            <a:chOff x="2714058" y="3018113"/>
            <a:chExt cx="5327822" cy="3014849"/>
          </a:xfrm>
        </p:grpSpPr>
        <p:sp>
          <p:nvSpPr>
            <p:cNvPr id="155" name="Right Triangle 154">
              <a:extLst>
                <a:ext uri="{FF2B5EF4-FFF2-40B4-BE49-F238E27FC236}">
                  <a16:creationId xmlns:a16="http://schemas.microsoft.com/office/drawing/2014/main" id="{AEC47638-7F94-4C9D-95F3-379CDD9D9E42}"/>
                </a:ext>
              </a:extLst>
            </p:cNvPr>
            <p:cNvSpPr/>
            <p:nvPr/>
          </p:nvSpPr>
          <p:spPr>
            <a:xfrm rot="14862860">
              <a:off x="6040031" y="4265515"/>
              <a:ext cx="206622" cy="19453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ular Callout 44">
              <a:extLst>
                <a:ext uri="{FF2B5EF4-FFF2-40B4-BE49-F238E27FC236}">
                  <a16:creationId xmlns:a16="http://schemas.microsoft.com/office/drawing/2014/main" id="{042FD8FA-6205-459C-996D-A5C43C63485D}"/>
                </a:ext>
              </a:extLst>
            </p:cNvPr>
            <p:cNvSpPr/>
            <p:nvPr/>
          </p:nvSpPr>
          <p:spPr>
            <a:xfrm>
              <a:off x="4046952" y="3167538"/>
              <a:ext cx="712988" cy="306324"/>
            </a:xfrm>
            <a:prstGeom prst="wedgeRoundRectCallout">
              <a:avLst>
                <a:gd name="adj1" fmla="val 78596"/>
                <a:gd name="adj2" fmla="val 85978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1</a:t>
              </a:r>
            </a:p>
          </p:txBody>
        </p:sp>
        <p:sp>
          <p:nvSpPr>
            <p:cNvPr id="25" name="Rounded Rectangular Callout 45">
              <a:extLst>
                <a:ext uri="{FF2B5EF4-FFF2-40B4-BE49-F238E27FC236}">
                  <a16:creationId xmlns:a16="http://schemas.microsoft.com/office/drawing/2014/main" id="{A316665C-CFF0-4528-B7F1-C9AA7667A077}"/>
                </a:ext>
              </a:extLst>
            </p:cNvPr>
            <p:cNvSpPr/>
            <p:nvPr/>
          </p:nvSpPr>
          <p:spPr>
            <a:xfrm>
              <a:off x="7071585" y="4847500"/>
              <a:ext cx="712988" cy="306324"/>
            </a:xfrm>
            <a:prstGeom prst="wedgeRoundRectCallout">
              <a:avLst>
                <a:gd name="adj1" fmla="val -77015"/>
                <a:gd name="adj2" fmla="val 4557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4</a:t>
              </a:r>
            </a:p>
          </p:txBody>
        </p:sp>
        <p:sp>
          <p:nvSpPr>
            <p:cNvPr id="26" name="Rounded Rectangular Callout 47">
              <a:extLst>
                <a:ext uri="{FF2B5EF4-FFF2-40B4-BE49-F238E27FC236}">
                  <a16:creationId xmlns:a16="http://schemas.microsoft.com/office/drawing/2014/main" id="{C5259152-D290-4A1A-BECD-D2C71FA5176C}"/>
                </a:ext>
              </a:extLst>
            </p:cNvPr>
            <p:cNvSpPr/>
            <p:nvPr/>
          </p:nvSpPr>
          <p:spPr>
            <a:xfrm>
              <a:off x="3214313" y="4718616"/>
              <a:ext cx="712988" cy="306324"/>
            </a:xfrm>
            <a:prstGeom prst="wedgeRoundRectCallout">
              <a:avLst>
                <a:gd name="adj1" fmla="val 80037"/>
                <a:gd name="adj2" fmla="val 8262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3</a:t>
              </a:r>
            </a:p>
          </p:txBody>
        </p:sp>
        <p:sp>
          <p:nvSpPr>
            <p:cNvPr id="27" name="Rounded Rectangular Callout 50">
              <a:extLst>
                <a:ext uri="{FF2B5EF4-FFF2-40B4-BE49-F238E27FC236}">
                  <a16:creationId xmlns:a16="http://schemas.microsoft.com/office/drawing/2014/main" id="{34867EF0-F1BA-424B-BEB7-128E6C1FBD22}"/>
                </a:ext>
              </a:extLst>
            </p:cNvPr>
            <p:cNvSpPr/>
            <p:nvPr/>
          </p:nvSpPr>
          <p:spPr>
            <a:xfrm>
              <a:off x="2714058" y="5726638"/>
              <a:ext cx="712988" cy="306324"/>
            </a:xfrm>
            <a:prstGeom prst="wedgeRoundRectCallout">
              <a:avLst>
                <a:gd name="adj1" fmla="val 75123"/>
                <a:gd name="adj2" fmla="val 7690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5</a:t>
              </a:r>
            </a:p>
          </p:txBody>
        </p:sp>
        <p:sp>
          <p:nvSpPr>
            <p:cNvPr id="28" name="Rounded Rectangular Callout 51">
              <a:extLst>
                <a:ext uri="{FF2B5EF4-FFF2-40B4-BE49-F238E27FC236}">
                  <a16:creationId xmlns:a16="http://schemas.microsoft.com/office/drawing/2014/main" id="{E17FD683-B0BF-437A-B08B-399D73378A5D}"/>
                </a:ext>
              </a:extLst>
            </p:cNvPr>
            <p:cNvSpPr/>
            <p:nvPr/>
          </p:nvSpPr>
          <p:spPr>
            <a:xfrm>
              <a:off x="6200505" y="5726638"/>
              <a:ext cx="712988" cy="306324"/>
            </a:xfrm>
            <a:prstGeom prst="wedgeRoundRectCallout">
              <a:avLst>
                <a:gd name="adj1" fmla="val -70942"/>
                <a:gd name="adj2" fmla="val 79733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6</a:t>
              </a:r>
            </a:p>
          </p:txBody>
        </p:sp>
        <p:sp>
          <p:nvSpPr>
            <p:cNvPr id="29" name="Rounded Rectangular Callout 52">
              <a:extLst>
                <a:ext uri="{FF2B5EF4-FFF2-40B4-BE49-F238E27FC236}">
                  <a16:creationId xmlns:a16="http://schemas.microsoft.com/office/drawing/2014/main" id="{561246D3-3117-40E4-B522-ED0CEB834A88}"/>
                </a:ext>
              </a:extLst>
            </p:cNvPr>
            <p:cNvSpPr/>
            <p:nvPr/>
          </p:nvSpPr>
          <p:spPr>
            <a:xfrm>
              <a:off x="6377577" y="3018113"/>
              <a:ext cx="1664303" cy="1628048"/>
            </a:xfrm>
            <a:prstGeom prst="wedgeRoundRectCallout">
              <a:avLst>
                <a:gd name="adj1" fmla="val -69306"/>
                <a:gd name="adj2" fmla="val 4109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2</a:t>
              </a:r>
            </a:p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          </a:t>
              </a:r>
              <a:r>
                <a:rPr lang="en-US" sz="10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P(MSFT)</a:t>
              </a:r>
              <a:endParaRPr lang="en-US" sz="1400" b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" name="Down Arrow 55">
              <a:extLst>
                <a:ext uri="{FF2B5EF4-FFF2-40B4-BE49-F238E27FC236}">
                  <a16:creationId xmlns:a16="http://schemas.microsoft.com/office/drawing/2014/main" id="{28122220-3E5E-45D3-BAE9-8CA2741B8F57}"/>
                </a:ext>
              </a:extLst>
            </p:cNvPr>
            <p:cNvSpPr/>
            <p:nvPr/>
          </p:nvSpPr>
          <p:spPr>
            <a:xfrm>
              <a:off x="6647594" y="3854192"/>
              <a:ext cx="122017" cy="1716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56">
              <a:extLst>
                <a:ext uri="{FF2B5EF4-FFF2-40B4-BE49-F238E27FC236}">
                  <a16:creationId xmlns:a16="http://schemas.microsoft.com/office/drawing/2014/main" id="{20D79FDE-BB83-452C-8F4B-07106441FA4D}"/>
                </a:ext>
              </a:extLst>
            </p:cNvPr>
            <p:cNvSpPr/>
            <p:nvPr/>
          </p:nvSpPr>
          <p:spPr>
            <a:xfrm>
              <a:off x="7079157" y="3592733"/>
              <a:ext cx="122017" cy="1716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57">
              <a:extLst>
                <a:ext uri="{FF2B5EF4-FFF2-40B4-BE49-F238E27FC236}">
                  <a16:creationId xmlns:a16="http://schemas.microsoft.com/office/drawing/2014/main" id="{D098E04E-7D08-49AB-B3F4-E2FD362E775D}"/>
                </a:ext>
              </a:extLst>
            </p:cNvPr>
            <p:cNvSpPr/>
            <p:nvPr/>
          </p:nvSpPr>
          <p:spPr>
            <a:xfrm flipV="1">
              <a:off x="7683432" y="3592732"/>
              <a:ext cx="122017" cy="171609"/>
            </a:xfrm>
            <a:prstGeom prst="downArrow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58">
              <a:extLst>
                <a:ext uri="{FF2B5EF4-FFF2-40B4-BE49-F238E27FC236}">
                  <a16:creationId xmlns:a16="http://schemas.microsoft.com/office/drawing/2014/main" id="{76866319-0669-4241-9EB6-2B991602456E}"/>
                </a:ext>
              </a:extLst>
            </p:cNvPr>
            <p:cNvSpPr/>
            <p:nvPr/>
          </p:nvSpPr>
          <p:spPr>
            <a:xfrm flipV="1">
              <a:off x="6647593" y="4368409"/>
              <a:ext cx="122017" cy="171609"/>
            </a:xfrm>
            <a:prstGeom prst="downArrow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-Right Arrow 59">
              <a:extLst>
                <a:ext uri="{FF2B5EF4-FFF2-40B4-BE49-F238E27FC236}">
                  <a16:creationId xmlns:a16="http://schemas.microsoft.com/office/drawing/2014/main" id="{A9BFE63C-2E9E-41FF-81DB-1AE18CBF8ACA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6606012" y="4144816"/>
              <a:ext cx="210312" cy="116883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-Right Arrow 60">
              <a:extLst>
                <a:ext uri="{FF2B5EF4-FFF2-40B4-BE49-F238E27FC236}">
                  <a16:creationId xmlns:a16="http://schemas.microsoft.com/office/drawing/2014/main" id="{72B227D1-AFB2-44BE-B46E-A095C961D252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7337147" y="3620094"/>
              <a:ext cx="210312" cy="116883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FAF11C0-8AC5-4490-872A-12ABDE141020}"/>
                </a:ext>
              </a:extLst>
            </p:cNvPr>
            <p:cNvSpPr/>
            <p:nvPr/>
          </p:nvSpPr>
          <p:spPr>
            <a:xfrm>
              <a:off x="7667073" y="4362289"/>
              <a:ext cx="137160" cy="219456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EA0020B-E89F-4A71-A397-99CBE35EC573}"/>
                </a:ext>
              </a:extLst>
            </p:cNvPr>
            <p:cNvSpPr/>
            <p:nvPr/>
          </p:nvSpPr>
          <p:spPr>
            <a:xfrm>
              <a:off x="7071585" y="3830268"/>
              <a:ext cx="137160" cy="2194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D8C9B7-E3B6-4F1A-8F88-41158E01A7A8}"/>
                </a:ext>
              </a:extLst>
            </p:cNvPr>
            <p:cNvSpPr/>
            <p:nvPr/>
          </p:nvSpPr>
          <p:spPr>
            <a:xfrm>
              <a:off x="7667073" y="4180346"/>
              <a:ext cx="137160" cy="118872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CC82819-1B5F-4FD2-A433-8C6C8B4A9A51}"/>
                </a:ext>
              </a:extLst>
            </p:cNvPr>
            <p:cNvSpPr/>
            <p:nvPr/>
          </p:nvSpPr>
          <p:spPr>
            <a:xfrm>
              <a:off x="7672234" y="3976572"/>
              <a:ext cx="137160" cy="73152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99AED79-CE61-4406-9355-746A0E7879F5}"/>
                </a:ext>
              </a:extLst>
            </p:cNvPr>
            <p:cNvSpPr/>
            <p:nvPr/>
          </p:nvSpPr>
          <p:spPr>
            <a:xfrm>
              <a:off x="7071585" y="4206529"/>
              <a:ext cx="137160" cy="914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F009CB-83AA-4883-A9E2-AFFBEDDF18D4}"/>
                </a:ext>
              </a:extLst>
            </p:cNvPr>
            <p:cNvSpPr/>
            <p:nvPr/>
          </p:nvSpPr>
          <p:spPr>
            <a:xfrm>
              <a:off x="7071585" y="4537261"/>
              <a:ext cx="137160" cy="457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99ECE8F-D971-4688-A10E-F5E5885953F3}"/>
                </a:ext>
              </a:extLst>
            </p:cNvPr>
            <p:cNvSpPr/>
            <p:nvPr/>
          </p:nvSpPr>
          <p:spPr>
            <a:xfrm>
              <a:off x="7371909" y="3976572"/>
              <a:ext cx="137160" cy="731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7CCB4CB-4720-48E8-8C85-757320C91414}"/>
                </a:ext>
              </a:extLst>
            </p:cNvPr>
            <p:cNvSpPr/>
            <p:nvPr/>
          </p:nvSpPr>
          <p:spPr>
            <a:xfrm>
              <a:off x="7371909" y="4481310"/>
              <a:ext cx="137160" cy="1005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2965099-AE33-452A-8240-3C4364AC0BF8}"/>
                </a:ext>
              </a:extLst>
            </p:cNvPr>
            <p:cNvSpPr>
              <a:spLocks/>
            </p:cNvSpPr>
            <p:nvPr/>
          </p:nvSpPr>
          <p:spPr>
            <a:xfrm>
              <a:off x="7364807" y="4115220"/>
              <a:ext cx="13716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6116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i="1" dirty="0"/>
              <a:t>Lemon-Tree</a:t>
            </a:r>
            <a:r>
              <a:rPr lang="en-US" dirty="0"/>
              <a:t> constructs </a:t>
            </a:r>
            <a:r>
              <a:rPr lang="en-US" dirty="0" err="1"/>
              <a:t>MoNets</a:t>
            </a:r>
            <a:r>
              <a:rPr lang="en-US" dirty="0"/>
              <a:t> by executing three tasks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b="1" dirty="0"/>
              <a:t>Learning Module CPDs and Parents</a:t>
            </a:r>
          </a:p>
          <a:p>
            <a:pPr lvl="2"/>
            <a:r>
              <a:rPr lang="en-US"/>
              <a:t>CPD regression tree structures for each module – </a:t>
            </a:r>
            <a:r>
              <a:rPr lang="en-US" i="1"/>
              <a:t>GaneSH</a:t>
            </a:r>
            <a:r>
              <a:rPr lang="en-US"/>
              <a:t> runs for clustering observations followed by hierarchical agglomerative clustering</a:t>
            </a:r>
          </a:p>
          <a:p>
            <a:pPr lvl="2">
              <a:buChar char=" "/>
            </a:pPr>
            <a:r>
              <a:rPr lang="en-US"/>
              <a:t>                                                                           </a:t>
            </a:r>
            <a:br>
              <a:rPr lang="en-US"/>
            </a:br>
            <a:r>
              <a:rPr lang="en-US"/>
              <a:t>                                                            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 –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grpSp>
        <p:nvGrpSpPr>
          <p:cNvPr id="16" name="Group 15" descr=" 16">
            <a:extLst>
              <a:ext uri="{FF2B5EF4-FFF2-40B4-BE49-F238E27FC236}">
                <a16:creationId xmlns:a16="http://schemas.microsoft.com/office/drawing/2014/main" id="{81317E8E-785B-44EB-A66C-63A3C3D32A0B}"/>
              </a:ext>
            </a:extLst>
          </p:cNvPr>
          <p:cNvGrpSpPr/>
          <p:nvPr/>
        </p:nvGrpSpPr>
        <p:grpSpPr>
          <a:xfrm>
            <a:off x="2630434" y="4873658"/>
            <a:ext cx="5858540" cy="1315247"/>
            <a:chOff x="2615609" y="5013228"/>
            <a:chExt cx="5858540" cy="131524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E72E202-7C11-4565-A5FC-82AC55CB43A8}"/>
                </a:ext>
              </a:extLst>
            </p:cNvPr>
            <p:cNvSpPr/>
            <p:nvPr/>
          </p:nvSpPr>
          <p:spPr>
            <a:xfrm>
              <a:off x="2792143" y="5453086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NVDA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8F85DE-A771-442D-BDF2-8637823079E9}"/>
                </a:ext>
              </a:extLst>
            </p:cNvPr>
            <p:cNvSpPr/>
            <p:nvPr/>
          </p:nvSpPr>
          <p:spPr>
            <a:xfrm>
              <a:off x="7253500" y="5734372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SPOT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92D8FC-F3BF-434D-8BD2-64BEE90ADD5B}"/>
                </a:ext>
              </a:extLst>
            </p:cNvPr>
            <p:cNvSpPr/>
            <p:nvPr/>
          </p:nvSpPr>
          <p:spPr>
            <a:xfrm>
              <a:off x="7253500" y="5138180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NFLX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CA0351-C53F-4924-B769-407B998BCF08}"/>
                </a:ext>
              </a:extLst>
            </p:cNvPr>
            <p:cNvSpPr/>
            <p:nvPr/>
          </p:nvSpPr>
          <p:spPr>
            <a:xfrm>
              <a:off x="2615609" y="5138180"/>
              <a:ext cx="1456661" cy="1079078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1456661"/>
                        <a:gd name="connsiteY0" fmla="*/ 179850 h 1079078"/>
                        <a:gd name="connsiteX1" fmla="*/ 179850 w 1456661"/>
                        <a:gd name="connsiteY1" fmla="*/ 0 h 1079078"/>
                        <a:gd name="connsiteX2" fmla="*/ 739300 w 1456661"/>
                        <a:gd name="connsiteY2" fmla="*/ 0 h 1079078"/>
                        <a:gd name="connsiteX3" fmla="*/ 1276811 w 1456661"/>
                        <a:gd name="connsiteY3" fmla="*/ 0 h 1079078"/>
                        <a:gd name="connsiteX4" fmla="*/ 1456661 w 1456661"/>
                        <a:gd name="connsiteY4" fmla="*/ 179850 h 1079078"/>
                        <a:gd name="connsiteX5" fmla="*/ 1456661 w 1456661"/>
                        <a:gd name="connsiteY5" fmla="*/ 525151 h 1079078"/>
                        <a:gd name="connsiteX6" fmla="*/ 1456661 w 1456661"/>
                        <a:gd name="connsiteY6" fmla="*/ 899228 h 1079078"/>
                        <a:gd name="connsiteX7" fmla="*/ 1276811 w 1456661"/>
                        <a:gd name="connsiteY7" fmla="*/ 1079078 h 1079078"/>
                        <a:gd name="connsiteX8" fmla="*/ 761239 w 1456661"/>
                        <a:gd name="connsiteY8" fmla="*/ 1079078 h 1079078"/>
                        <a:gd name="connsiteX9" fmla="*/ 179850 w 1456661"/>
                        <a:gd name="connsiteY9" fmla="*/ 1079078 h 1079078"/>
                        <a:gd name="connsiteX10" fmla="*/ 0 w 1456661"/>
                        <a:gd name="connsiteY10" fmla="*/ 899228 h 1079078"/>
                        <a:gd name="connsiteX11" fmla="*/ 0 w 1456661"/>
                        <a:gd name="connsiteY11" fmla="*/ 546733 h 1079078"/>
                        <a:gd name="connsiteX12" fmla="*/ 0 w 1456661"/>
                        <a:gd name="connsiteY12" fmla="*/ 179850 h 1079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56661" h="1079078" extrusionOk="0">
                          <a:moveTo>
                            <a:pt x="0" y="179850"/>
                          </a:moveTo>
                          <a:cubicBezTo>
                            <a:pt x="2742" y="89429"/>
                            <a:pt x="87900" y="-18169"/>
                            <a:pt x="179850" y="0"/>
                          </a:cubicBezTo>
                          <a:cubicBezTo>
                            <a:pt x="453386" y="27323"/>
                            <a:pt x="622647" y="22387"/>
                            <a:pt x="739300" y="0"/>
                          </a:cubicBezTo>
                          <a:cubicBezTo>
                            <a:pt x="855953" y="-22387"/>
                            <a:pt x="1092763" y="-22369"/>
                            <a:pt x="1276811" y="0"/>
                          </a:cubicBezTo>
                          <a:cubicBezTo>
                            <a:pt x="1382211" y="16205"/>
                            <a:pt x="1454916" y="72827"/>
                            <a:pt x="1456661" y="179850"/>
                          </a:cubicBezTo>
                          <a:cubicBezTo>
                            <a:pt x="1466470" y="290193"/>
                            <a:pt x="1455577" y="423457"/>
                            <a:pt x="1456661" y="525151"/>
                          </a:cubicBezTo>
                          <a:cubicBezTo>
                            <a:pt x="1457745" y="626845"/>
                            <a:pt x="1456965" y="718743"/>
                            <a:pt x="1456661" y="899228"/>
                          </a:cubicBezTo>
                          <a:cubicBezTo>
                            <a:pt x="1446063" y="998019"/>
                            <a:pt x="1363896" y="1068481"/>
                            <a:pt x="1276811" y="1079078"/>
                          </a:cubicBezTo>
                          <a:cubicBezTo>
                            <a:pt x="1114239" y="1085286"/>
                            <a:pt x="964728" y="1055504"/>
                            <a:pt x="761239" y="1079078"/>
                          </a:cubicBezTo>
                          <a:cubicBezTo>
                            <a:pt x="557750" y="1102652"/>
                            <a:pt x="432975" y="1082478"/>
                            <a:pt x="179850" y="1079078"/>
                          </a:cubicBezTo>
                          <a:cubicBezTo>
                            <a:pt x="63394" y="1085951"/>
                            <a:pt x="11896" y="1010203"/>
                            <a:pt x="0" y="899228"/>
                          </a:cubicBezTo>
                          <a:cubicBezTo>
                            <a:pt x="-5071" y="813580"/>
                            <a:pt x="-4737" y="664666"/>
                            <a:pt x="0" y="546733"/>
                          </a:cubicBezTo>
                          <a:cubicBezTo>
                            <a:pt x="4737" y="428801"/>
                            <a:pt x="3722" y="338203"/>
                            <a:pt x="0" y="17985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DF8E91-867C-4AB7-8DD4-BD895E536E62}"/>
                </a:ext>
              </a:extLst>
            </p:cNvPr>
            <p:cNvSpPr/>
            <p:nvPr/>
          </p:nvSpPr>
          <p:spPr>
            <a:xfrm>
              <a:off x="4235747" y="5023395"/>
              <a:ext cx="2627595" cy="1305080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2627595"/>
                        <a:gd name="connsiteY0" fmla="*/ 217518 h 1305080"/>
                        <a:gd name="connsiteX1" fmla="*/ 217518 w 2627595"/>
                        <a:gd name="connsiteY1" fmla="*/ 0 h 1305080"/>
                        <a:gd name="connsiteX2" fmla="*/ 787583 w 2627595"/>
                        <a:gd name="connsiteY2" fmla="*/ 0 h 1305080"/>
                        <a:gd name="connsiteX3" fmla="*/ 1357649 w 2627595"/>
                        <a:gd name="connsiteY3" fmla="*/ 0 h 1305080"/>
                        <a:gd name="connsiteX4" fmla="*/ 1927714 w 2627595"/>
                        <a:gd name="connsiteY4" fmla="*/ 0 h 1305080"/>
                        <a:gd name="connsiteX5" fmla="*/ 2410077 w 2627595"/>
                        <a:gd name="connsiteY5" fmla="*/ 0 h 1305080"/>
                        <a:gd name="connsiteX6" fmla="*/ 2627595 w 2627595"/>
                        <a:gd name="connsiteY6" fmla="*/ 217518 h 1305080"/>
                        <a:gd name="connsiteX7" fmla="*/ 2627595 w 2627595"/>
                        <a:gd name="connsiteY7" fmla="*/ 635139 h 1305080"/>
                        <a:gd name="connsiteX8" fmla="*/ 2627595 w 2627595"/>
                        <a:gd name="connsiteY8" fmla="*/ 1087562 h 1305080"/>
                        <a:gd name="connsiteX9" fmla="*/ 2410077 w 2627595"/>
                        <a:gd name="connsiteY9" fmla="*/ 1305080 h 1305080"/>
                        <a:gd name="connsiteX10" fmla="*/ 1840012 w 2627595"/>
                        <a:gd name="connsiteY10" fmla="*/ 1305080 h 1305080"/>
                        <a:gd name="connsiteX11" fmla="*/ 1313798 w 2627595"/>
                        <a:gd name="connsiteY11" fmla="*/ 1305080 h 1305080"/>
                        <a:gd name="connsiteX12" fmla="*/ 831435 w 2627595"/>
                        <a:gd name="connsiteY12" fmla="*/ 1305080 h 1305080"/>
                        <a:gd name="connsiteX13" fmla="*/ 217518 w 2627595"/>
                        <a:gd name="connsiteY13" fmla="*/ 1305080 h 1305080"/>
                        <a:gd name="connsiteX14" fmla="*/ 0 w 2627595"/>
                        <a:gd name="connsiteY14" fmla="*/ 1087562 h 1305080"/>
                        <a:gd name="connsiteX15" fmla="*/ 0 w 2627595"/>
                        <a:gd name="connsiteY15" fmla="*/ 661240 h 1305080"/>
                        <a:gd name="connsiteX16" fmla="*/ 0 w 2627595"/>
                        <a:gd name="connsiteY16" fmla="*/ 217518 h 1305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627595" h="1305080" extrusionOk="0">
                          <a:moveTo>
                            <a:pt x="0" y="217518"/>
                          </a:moveTo>
                          <a:cubicBezTo>
                            <a:pt x="3773" y="109640"/>
                            <a:pt x="100519" y="-7715"/>
                            <a:pt x="217518" y="0"/>
                          </a:cubicBezTo>
                          <a:cubicBezTo>
                            <a:pt x="397985" y="-20145"/>
                            <a:pt x="517308" y="24570"/>
                            <a:pt x="787583" y="0"/>
                          </a:cubicBezTo>
                          <a:cubicBezTo>
                            <a:pt x="1057859" y="-24570"/>
                            <a:pt x="1121137" y="19625"/>
                            <a:pt x="1357649" y="0"/>
                          </a:cubicBezTo>
                          <a:cubicBezTo>
                            <a:pt x="1594161" y="-19625"/>
                            <a:pt x="1789038" y="24106"/>
                            <a:pt x="1927714" y="0"/>
                          </a:cubicBezTo>
                          <a:cubicBezTo>
                            <a:pt x="2066390" y="-24106"/>
                            <a:pt x="2198425" y="8794"/>
                            <a:pt x="2410077" y="0"/>
                          </a:cubicBezTo>
                          <a:cubicBezTo>
                            <a:pt x="2537490" y="956"/>
                            <a:pt x="2634286" y="125590"/>
                            <a:pt x="2627595" y="217518"/>
                          </a:cubicBezTo>
                          <a:cubicBezTo>
                            <a:pt x="2616826" y="412723"/>
                            <a:pt x="2617824" y="435467"/>
                            <a:pt x="2627595" y="635139"/>
                          </a:cubicBezTo>
                          <a:cubicBezTo>
                            <a:pt x="2637366" y="834811"/>
                            <a:pt x="2619051" y="989929"/>
                            <a:pt x="2627595" y="1087562"/>
                          </a:cubicBezTo>
                          <a:cubicBezTo>
                            <a:pt x="2622237" y="1201101"/>
                            <a:pt x="2552523" y="1291382"/>
                            <a:pt x="2410077" y="1305080"/>
                          </a:cubicBezTo>
                          <a:cubicBezTo>
                            <a:pt x="2237707" y="1320057"/>
                            <a:pt x="1997930" y="1330498"/>
                            <a:pt x="1840012" y="1305080"/>
                          </a:cubicBezTo>
                          <a:cubicBezTo>
                            <a:pt x="1682095" y="1279662"/>
                            <a:pt x="1447269" y="1331205"/>
                            <a:pt x="1313798" y="1305080"/>
                          </a:cubicBezTo>
                          <a:cubicBezTo>
                            <a:pt x="1180327" y="1278955"/>
                            <a:pt x="1060533" y="1322764"/>
                            <a:pt x="831435" y="1305080"/>
                          </a:cubicBezTo>
                          <a:cubicBezTo>
                            <a:pt x="602337" y="1287396"/>
                            <a:pt x="395077" y="1292111"/>
                            <a:pt x="217518" y="1305080"/>
                          </a:cubicBezTo>
                          <a:cubicBezTo>
                            <a:pt x="94587" y="1303174"/>
                            <a:pt x="-12282" y="1204219"/>
                            <a:pt x="0" y="1087562"/>
                          </a:cubicBezTo>
                          <a:cubicBezTo>
                            <a:pt x="20413" y="989501"/>
                            <a:pt x="16367" y="870110"/>
                            <a:pt x="0" y="661240"/>
                          </a:cubicBezTo>
                          <a:cubicBezTo>
                            <a:pt x="-16367" y="452370"/>
                            <a:pt x="-15718" y="374100"/>
                            <a:pt x="0" y="21751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A447D4-CEDA-411B-9661-21D73CFBBCE9}"/>
                </a:ext>
              </a:extLst>
            </p:cNvPr>
            <p:cNvSpPr/>
            <p:nvPr/>
          </p:nvSpPr>
          <p:spPr>
            <a:xfrm>
              <a:off x="7100102" y="5013228"/>
              <a:ext cx="1374047" cy="1305080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1374047"/>
                        <a:gd name="connsiteY0" fmla="*/ 0 h 1305080"/>
                        <a:gd name="connsiteX1" fmla="*/ 714504 w 1374047"/>
                        <a:gd name="connsiteY1" fmla="*/ 0 h 1305080"/>
                        <a:gd name="connsiteX2" fmla="*/ 1374047 w 1374047"/>
                        <a:gd name="connsiteY2" fmla="*/ 0 h 1305080"/>
                        <a:gd name="connsiteX3" fmla="*/ 1374047 w 1374047"/>
                        <a:gd name="connsiteY3" fmla="*/ 639489 h 1305080"/>
                        <a:gd name="connsiteX4" fmla="*/ 1374047 w 1374047"/>
                        <a:gd name="connsiteY4" fmla="*/ 1305080 h 1305080"/>
                        <a:gd name="connsiteX5" fmla="*/ 714504 w 1374047"/>
                        <a:gd name="connsiteY5" fmla="*/ 1305080 h 1305080"/>
                        <a:gd name="connsiteX6" fmla="*/ 0 w 1374047"/>
                        <a:gd name="connsiteY6" fmla="*/ 1305080 h 1305080"/>
                        <a:gd name="connsiteX7" fmla="*/ 0 w 1374047"/>
                        <a:gd name="connsiteY7" fmla="*/ 665591 h 1305080"/>
                        <a:gd name="connsiteX8" fmla="*/ 0 w 1374047"/>
                        <a:gd name="connsiteY8" fmla="*/ 0 h 1305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374047" h="1305080" extrusionOk="0">
                          <a:moveTo>
                            <a:pt x="0" y="0"/>
                          </a:moveTo>
                          <a:cubicBezTo>
                            <a:pt x="324966" y="13049"/>
                            <a:pt x="397874" y="2434"/>
                            <a:pt x="714504" y="0"/>
                          </a:cubicBezTo>
                          <a:cubicBezTo>
                            <a:pt x="1031134" y="-2434"/>
                            <a:pt x="1134670" y="-27489"/>
                            <a:pt x="1374047" y="0"/>
                          </a:cubicBezTo>
                          <a:cubicBezTo>
                            <a:pt x="1353297" y="254666"/>
                            <a:pt x="1347592" y="442558"/>
                            <a:pt x="1374047" y="639489"/>
                          </a:cubicBezTo>
                          <a:cubicBezTo>
                            <a:pt x="1400502" y="836420"/>
                            <a:pt x="1351424" y="989462"/>
                            <a:pt x="1374047" y="1305080"/>
                          </a:cubicBezTo>
                          <a:cubicBezTo>
                            <a:pt x="1075067" y="1298793"/>
                            <a:pt x="862485" y="1294804"/>
                            <a:pt x="714504" y="1305080"/>
                          </a:cubicBezTo>
                          <a:cubicBezTo>
                            <a:pt x="566523" y="1315356"/>
                            <a:pt x="275984" y="1286192"/>
                            <a:pt x="0" y="1305080"/>
                          </a:cubicBezTo>
                          <a:cubicBezTo>
                            <a:pt x="16443" y="1153114"/>
                            <a:pt x="-402" y="919382"/>
                            <a:pt x="0" y="665591"/>
                          </a:cubicBezTo>
                          <a:cubicBezTo>
                            <a:pt x="402" y="411800"/>
                            <a:pt x="23609" y="20719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 descr=" 36">
            <a:extLst>
              <a:ext uri="{FF2B5EF4-FFF2-40B4-BE49-F238E27FC236}">
                <a16:creationId xmlns:a16="http://schemas.microsoft.com/office/drawing/2014/main" id="{36087459-C14B-4217-8177-3EED8FCD8DF8}"/>
              </a:ext>
            </a:extLst>
          </p:cNvPr>
          <p:cNvGrpSpPr/>
          <p:nvPr/>
        </p:nvGrpSpPr>
        <p:grpSpPr>
          <a:xfrm>
            <a:off x="4362288" y="4988449"/>
            <a:ext cx="2419584" cy="1121479"/>
            <a:chOff x="4360058" y="4993151"/>
            <a:chExt cx="2419584" cy="112147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18EC429-AF76-4B46-8DD3-E4DD6B4FD1D2}"/>
                </a:ext>
              </a:extLst>
            </p:cNvPr>
            <p:cNvSpPr/>
            <p:nvPr/>
          </p:nvSpPr>
          <p:spPr>
            <a:xfrm>
              <a:off x="5532923" y="4993151"/>
              <a:ext cx="124671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GOOGL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51BCFC9-15FD-4ED2-A576-E6659D3733BA}"/>
                </a:ext>
              </a:extLst>
            </p:cNvPr>
            <p:cNvSpPr/>
            <p:nvPr/>
          </p:nvSpPr>
          <p:spPr>
            <a:xfrm>
              <a:off x="5615306" y="5631744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AMZN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8EFEB7-31F2-4CA7-83D2-578D55AD8AA0}"/>
                </a:ext>
              </a:extLst>
            </p:cNvPr>
            <p:cNvSpPr/>
            <p:nvPr/>
          </p:nvSpPr>
          <p:spPr>
            <a:xfrm>
              <a:off x="4360058" y="5228348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MSFT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521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i="1" dirty="0"/>
              <a:t>Lemon-Tree</a:t>
            </a:r>
            <a:r>
              <a:rPr lang="en-US" dirty="0"/>
              <a:t> constructs </a:t>
            </a:r>
            <a:r>
              <a:rPr lang="en-US" dirty="0" err="1"/>
              <a:t>MoNets</a:t>
            </a:r>
            <a:r>
              <a:rPr lang="en-US" dirty="0"/>
              <a:t> by executing three tasks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b="1" dirty="0"/>
              <a:t>Learning Module CPDs and Parents</a:t>
            </a:r>
          </a:p>
          <a:p>
            <a:pPr lvl="2"/>
            <a:r>
              <a:rPr lang="en-US"/>
              <a:t>CPD regression tree structures for each module – </a:t>
            </a:r>
            <a:r>
              <a:rPr lang="en-US" i="1"/>
              <a:t>GaneSH</a:t>
            </a:r>
            <a:r>
              <a:rPr lang="en-US"/>
              <a:t> runs for clustering observations followed by hierarchical agglomerative clustering</a:t>
            </a:r>
          </a:p>
          <a:p>
            <a:pPr lvl="2">
              <a:buChar char=" "/>
            </a:pPr>
            <a:r>
              <a:rPr lang="en-US"/>
              <a:t>                                                                           </a:t>
            </a:r>
            <a:br>
              <a:rPr lang="en-US"/>
            </a:br>
            <a:r>
              <a:rPr lang="en-US"/>
              <a:t>                                                            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 –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grpSp>
        <p:nvGrpSpPr>
          <p:cNvPr id="16" name="Group 15" descr=" 16">
            <a:extLst>
              <a:ext uri="{FF2B5EF4-FFF2-40B4-BE49-F238E27FC236}">
                <a16:creationId xmlns:a16="http://schemas.microsoft.com/office/drawing/2014/main" id="{81317E8E-785B-44EB-A66C-63A3C3D32A0B}"/>
              </a:ext>
            </a:extLst>
          </p:cNvPr>
          <p:cNvGrpSpPr/>
          <p:nvPr/>
        </p:nvGrpSpPr>
        <p:grpSpPr>
          <a:xfrm>
            <a:off x="2630434" y="4873658"/>
            <a:ext cx="5858540" cy="1315247"/>
            <a:chOff x="2615609" y="5013228"/>
            <a:chExt cx="5858540" cy="131524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E72E202-7C11-4565-A5FC-82AC55CB43A8}"/>
                </a:ext>
              </a:extLst>
            </p:cNvPr>
            <p:cNvSpPr/>
            <p:nvPr/>
          </p:nvSpPr>
          <p:spPr>
            <a:xfrm>
              <a:off x="2792143" y="5453086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NVDA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8F85DE-A771-442D-BDF2-8637823079E9}"/>
                </a:ext>
              </a:extLst>
            </p:cNvPr>
            <p:cNvSpPr/>
            <p:nvPr/>
          </p:nvSpPr>
          <p:spPr>
            <a:xfrm>
              <a:off x="7253500" y="5734372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SPOT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92D8FC-F3BF-434D-8BD2-64BEE90ADD5B}"/>
                </a:ext>
              </a:extLst>
            </p:cNvPr>
            <p:cNvSpPr/>
            <p:nvPr/>
          </p:nvSpPr>
          <p:spPr>
            <a:xfrm>
              <a:off x="7253500" y="5138180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NFLX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CA0351-C53F-4924-B769-407B998BCF08}"/>
                </a:ext>
              </a:extLst>
            </p:cNvPr>
            <p:cNvSpPr/>
            <p:nvPr/>
          </p:nvSpPr>
          <p:spPr>
            <a:xfrm>
              <a:off x="2615609" y="5138180"/>
              <a:ext cx="1456661" cy="1079078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1456661"/>
                        <a:gd name="connsiteY0" fmla="*/ 179850 h 1079078"/>
                        <a:gd name="connsiteX1" fmla="*/ 179850 w 1456661"/>
                        <a:gd name="connsiteY1" fmla="*/ 0 h 1079078"/>
                        <a:gd name="connsiteX2" fmla="*/ 739300 w 1456661"/>
                        <a:gd name="connsiteY2" fmla="*/ 0 h 1079078"/>
                        <a:gd name="connsiteX3" fmla="*/ 1276811 w 1456661"/>
                        <a:gd name="connsiteY3" fmla="*/ 0 h 1079078"/>
                        <a:gd name="connsiteX4" fmla="*/ 1456661 w 1456661"/>
                        <a:gd name="connsiteY4" fmla="*/ 179850 h 1079078"/>
                        <a:gd name="connsiteX5" fmla="*/ 1456661 w 1456661"/>
                        <a:gd name="connsiteY5" fmla="*/ 525151 h 1079078"/>
                        <a:gd name="connsiteX6" fmla="*/ 1456661 w 1456661"/>
                        <a:gd name="connsiteY6" fmla="*/ 899228 h 1079078"/>
                        <a:gd name="connsiteX7" fmla="*/ 1276811 w 1456661"/>
                        <a:gd name="connsiteY7" fmla="*/ 1079078 h 1079078"/>
                        <a:gd name="connsiteX8" fmla="*/ 761239 w 1456661"/>
                        <a:gd name="connsiteY8" fmla="*/ 1079078 h 1079078"/>
                        <a:gd name="connsiteX9" fmla="*/ 179850 w 1456661"/>
                        <a:gd name="connsiteY9" fmla="*/ 1079078 h 1079078"/>
                        <a:gd name="connsiteX10" fmla="*/ 0 w 1456661"/>
                        <a:gd name="connsiteY10" fmla="*/ 899228 h 1079078"/>
                        <a:gd name="connsiteX11" fmla="*/ 0 w 1456661"/>
                        <a:gd name="connsiteY11" fmla="*/ 546733 h 1079078"/>
                        <a:gd name="connsiteX12" fmla="*/ 0 w 1456661"/>
                        <a:gd name="connsiteY12" fmla="*/ 179850 h 1079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56661" h="1079078" extrusionOk="0">
                          <a:moveTo>
                            <a:pt x="0" y="179850"/>
                          </a:moveTo>
                          <a:cubicBezTo>
                            <a:pt x="2742" y="89429"/>
                            <a:pt x="87900" y="-18169"/>
                            <a:pt x="179850" y="0"/>
                          </a:cubicBezTo>
                          <a:cubicBezTo>
                            <a:pt x="453386" y="27323"/>
                            <a:pt x="622647" y="22387"/>
                            <a:pt x="739300" y="0"/>
                          </a:cubicBezTo>
                          <a:cubicBezTo>
                            <a:pt x="855953" y="-22387"/>
                            <a:pt x="1092763" y="-22369"/>
                            <a:pt x="1276811" y="0"/>
                          </a:cubicBezTo>
                          <a:cubicBezTo>
                            <a:pt x="1382211" y="16205"/>
                            <a:pt x="1454916" y="72827"/>
                            <a:pt x="1456661" y="179850"/>
                          </a:cubicBezTo>
                          <a:cubicBezTo>
                            <a:pt x="1466470" y="290193"/>
                            <a:pt x="1455577" y="423457"/>
                            <a:pt x="1456661" y="525151"/>
                          </a:cubicBezTo>
                          <a:cubicBezTo>
                            <a:pt x="1457745" y="626845"/>
                            <a:pt x="1456965" y="718743"/>
                            <a:pt x="1456661" y="899228"/>
                          </a:cubicBezTo>
                          <a:cubicBezTo>
                            <a:pt x="1446063" y="998019"/>
                            <a:pt x="1363896" y="1068481"/>
                            <a:pt x="1276811" y="1079078"/>
                          </a:cubicBezTo>
                          <a:cubicBezTo>
                            <a:pt x="1114239" y="1085286"/>
                            <a:pt x="964728" y="1055504"/>
                            <a:pt x="761239" y="1079078"/>
                          </a:cubicBezTo>
                          <a:cubicBezTo>
                            <a:pt x="557750" y="1102652"/>
                            <a:pt x="432975" y="1082478"/>
                            <a:pt x="179850" y="1079078"/>
                          </a:cubicBezTo>
                          <a:cubicBezTo>
                            <a:pt x="63394" y="1085951"/>
                            <a:pt x="11896" y="1010203"/>
                            <a:pt x="0" y="899228"/>
                          </a:cubicBezTo>
                          <a:cubicBezTo>
                            <a:pt x="-5071" y="813580"/>
                            <a:pt x="-4737" y="664666"/>
                            <a:pt x="0" y="546733"/>
                          </a:cubicBezTo>
                          <a:cubicBezTo>
                            <a:pt x="4737" y="428801"/>
                            <a:pt x="3722" y="338203"/>
                            <a:pt x="0" y="17985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DF8E91-867C-4AB7-8DD4-BD895E536E62}"/>
                </a:ext>
              </a:extLst>
            </p:cNvPr>
            <p:cNvSpPr/>
            <p:nvPr/>
          </p:nvSpPr>
          <p:spPr>
            <a:xfrm>
              <a:off x="4235747" y="5023395"/>
              <a:ext cx="2627595" cy="1305080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2627595"/>
                        <a:gd name="connsiteY0" fmla="*/ 217518 h 1305080"/>
                        <a:gd name="connsiteX1" fmla="*/ 217518 w 2627595"/>
                        <a:gd name="connsiteY1" fmla="*/ 0 h 1305080"/>
                        <a:gd name="connsiteX2" fmla="*/ 787583 w 2627595"/>
                        <a:gd name="connsiteY2" fmla="*/ 0 h 1305080"/>
                        <a:gd name="connsiteX3" fmla="*/ 1357649 w 2627595"/>
                        <a:gd name="connsiteY3" fmla="*/ 0 h 1305080"/>
                        <a:gd name="connsiteX4" fmla="*/ 1927714 w 2627595"/>
                        <a:gd name="connsiteY4" fmla="*/ 0 h 1305080"/>
                        <a:gd name="connsiteX5" fmla="*/ 2410077 w 2627595"/>
                        <a:gd name="connsiteY5" fmla="*/ 0 h 1305080"/>
                        <a:gd name="connsiteX6" fmla="*/ 2627595 w 2627595"/>
                        <a:gd name="connsiteY6" fmla="*/ 217518 h 1305080"/>
                        <a:gd name="connsiteX7" fmla="*/ 2627595 w 2627595"/>
                        <a:gd name="connsiteY7" fmla="*/ 635139 h 1305080"/>
                        <a:gd name="connsiteX8" fmla="*/ 2627595 w 2627595"/>
                        <a:gd name="connsiteY8" fmla="*/ 1087562 h 1305080"/>
                        <a:gd name="connsiteX9" fmla="*/ 2410077 w 2627595"/>
                        <a:gd name="connsiteY9" fmla="*/ 1305080 h 1305080"/>
                        <a:gd name="connsiteX10" fmla="*/ 1840012 w 2627595"/>
                        <a:gd name="connsiteY10" fmla="*/ 1305080 h 1305080"/>
                        <a:gd name="connsiteX11" fmla="*/ 1313798 w 2627595"/>
                        <a:gd name="connsiteY11" fmla="*/ 1305080 h 1305080"/>
                        <a:gd name="connsiteX12" fmla="*/ 831435 w 2627595"/>
                        <a:gd name="connsiteY12" fmla="*/ 1305080 h 1305080"/>
                        <a:gd name="connsiteX13" fmla="*/ 217518 w 2627595"/>
                        <a:gd name="connsiteY13" fmla="*/ 1305080 h 1305080"/>
                        <a:gd name="connsiteX14" fmla="*/ 0 w 2627595"/>
                        <a:gd name="connsiteY14" fmla="*/ 1087562 h 1305080"/>
                        <a:gd name="connsiteX15" fmla="*/ 0 w 2627595"/>
                        <a:gd name="connsiteY15" fmla="*/ 661240 h 1305080"/>
                        <a:gd name="connsiteX16" fmla="*/ 0 w 2627595"/>
                        <a:gd name="connsiteY16" fmla="*/ 217518 h 1305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627595" h="1305080" extrusionOk="0">
                          <a:moveTo>
                            <a:pt x="0" y="217518"/>
                          </a:moveTo>
                          <a:cubicBezTo>
                            <a:pt x="3773" y="109640"/>
                            <a:pt x="100519" y="-7715"/>
                            <a:pt x="217518" y="0"/>
                          </a:cubicBezTo>
                          <a:cubicBezTo>
                            <a:pt x="397985" y="-20145"/>
                            <a:pt x="517308" y="24570"/>
                            <a:pt x="787583" y="0"/>
                          </a:cubicBezTo>
                          <a:cubicBezTo>
                            <a:pt x="1057859" y="-24570"/>
                            <a:pt x="1121137" y="19625"/>
                            <a:pt x="1357649" y="0"/>
                          </a:cubicBezTo>
                          <a:cubicBezTo>
                            <a:pt x="1594161" y="-19625"/>
                            <a:pt x="1789038" y="24106"/>
                            <a:pt x="1927714" y="0"/>
                          </a:cubicBezTo>
                          <a:cubicBezTo>
                            <a:pt x="2066390" y="-24106"/>
                            <a:pt x="2198425" y="8794"/>
                            <a:pt x="2410077" y="0"/>
                          </a:cubicBezTo>
                          <a:cubicBezTo>
                            <a:pt x="2537490" y="956"/>
                            <a:pt x="2634286" y="125590"/>
                            <a:pt x="2627595" y="217518"/>
                          </a:cubicBezTo>
                          <a:cubicBezTo>
                            <a:pt x="2616826" y="412723"/>
                            <a:pt x="2617824" y="435467"/>
                            <a:pt x="2627595" y="635139"/>
                          </a:cubicBezTo>
                          <a:cubicBezTo>
                            <a:pt x="2637366" y="834811"/>
                            <a:pt x="2619051" y="989929"/>
                            <a:pt x="2627595" y="1087562"/>
                          </a:cubicBezTo>
                          <a:cubicBezTo>
                            <a:pt x="2622237" y="1201101"/>
                            <a:pt x="2552523" y="1291382"/>
                            <a:pt x="2410077" y="1305080"/>
                          </a:cubicBezTo>
                          <a:cubicBezTo>
                            <a:pt x="2237707" y="1320057"/>
                            <a:pt x="1997930" y="1330498"/>
                            <a:pt x="1840012" y="1305080"/>
                          </a:cubicBezTo>
                          <a:cubicBezTo>
                            <a:pt x="1682095" y="1279662"/>
                            <a:pt x="1447269" y="1331205"/>
                            <a:pt x="1313798" y="1305080"/>
                          </a:cubicBezTo>
                          <a:cubicBezTo>
                            <a:pt x="1180327" y="1278955"/>
                            <a:pt x="1060533" y="1322764"/>
                            <a:pt x="831435" y="1305080"/>
                          </a:cubicBezTo>
                          <a:cubicBezTo>
                            <a:pt x="602337" y="1287396"/>
                            <a:pt x="395077" y="1292111"/>
                            <a:pt x="217518" y="1305080"/>
                          </a:cubicBezTo>
                          <a:cubicBezTo>
                            <a:pt x="94587" y="1303174"/>
                            <a:pt x="-12282" y="1204219"/>
                            <a:pt x="0" y="1087562"/>
                          </a:cubicBezTo>
                          <a:cubicBezTo>
                            <a:pt x="20413" y="989501"/>
                            <a:pt x="16367" y="870110"/>
                            <a:pt x="0" y="661240"/>
                          </a:cubicBezTo>
                          <a:cubicBezTo>
                            <a:pt x="-16367" y="452370"/>
                            <a:pt x="-15718" y="374100"/>
                            <a:pt x="0" y="21751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A447D4-CEDA-411B-9661-21D73CFBBCE9}"/>
                </a:ext>
              </a:extLst>
            </p:cNvPr>
            <p:cNvSpPr/>
            <p:nvPr/>
          </p:nvSpPr>
          <p:spPr>
            <a:xfrm>
              <a:off x="7100102" y="5013228"/>
              <a:ext cx="1374047" cy="1305080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1374047"/>
                        <a:gd name="connsiteY0" fmla="*/ 0 h 1305080"/>
                        <a:gd name="connsiteX1" fmla="*/ 714504 w 1374047"/>
                        <a:gd name="connsiteY1" fmla="*/ 0 h 1305080"/>
                        <a:gd name="connsiteX2" fmla="*/ 1374047 w 1374047"/>
                        <a:gd name="connsiteY2" fmla="*/ 0 h 1305080"/>
                        <a:gd name="connsiteX3" fmla="*/ 1374047 w 1374047"/>
                        <a:gd name="connsiteY3" fmla="*/ 639489 h 1305080"/>
                        <a:gd name="connsiteX4" fmla="*/ 1374047 w 1374047"/>
                        <a:gd name="connsiteY4" fmla="*/ 1305080 h 1305080"/>
                        <a:gd name="connsiteX5" fmla="*/ 714504 w 1374047"/>
                        <a:gd name="connsiteY5" fmla="*/ 1305080 h 1305080"/>
                        <a:gd name="connsiteX6" fmla="*/ 0 w 1374047"/>
                        <a:gd name="connsiteY6" fmla="*/ 1305080 h 1305080"/>
                        <a:gd name="connsiteX7" fmla="*/ 0 w 1374047"/>
                        <a:gd name="connsiteY7" fmla="*/ 665591 h 1305080"/>
                        <a:gd name="connsiteX8" fmla="*/ 0 w 1374047"/>
                        <a:gd name="connsiteY8" fmla="*/ 0 h 1305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374047" h="1305080" extrusionOk="0">
                          <a:moveTo>
                            <a:pt x="0" y="0"/>
                          </a:moveTo>
                          <a:cubicBezTo>
                            <a:pt x="324966" y="13049"/>
                            <a:pt x="397874" y="2434"/>
                            <a:pt x="714504" y="0"/>
                          </a:cubicBezTo>
                          <a:cubicBezTo>
                            <a:pt x="1031134" y="-2434"/>
                            <a:pt x="1134670" y="-27489"/>
                            <a:pt x="1374047" y="0"/>
                          </a:cubicBezTo>
                          <a:cubicBezTo>
                            <a:pt x="1353297" y="254666"/>
                            <a:pt x="1347592" y="442558"/>
                            <a:pt x="1374047" y="639489"/>
                          </a:cubicBezTo>
                          <a:cubicBezTo>
                            <a:pt x="1400502" y="836420"/>
                            <a:pt x="1351424" y="989462"/>
                            <a:pt x="1374047" y="1305080"/>
                          </a:cubicBezTo>
                          <a:cubicBezTo>
                            <a:pt x="1075067" y="1298793"/>
                            <a:pt x="862485" y="1294804"/>
                            <a:pt x="714504" y="1305080"/>
                          </a:cubicBezTo>
                          <a:cubicBezTo>
                            <a:pt x="566523" y="1315356"/>
                            <a:pt x="275984" y="1286192"/>
                            <a:pt x="0" y="1305080"/>
                          </a:cubicBezTo>
                          <a:cubicBezTo>
                            <a:pt x="16443" y="1153114"/>
                            <a:pt x="-402" y="919382"/>
                            <a:pt x="0" y="665591"/>
                          </a:cubicBezTo>
                          <a:cubicBezTo>
                            <a:pt x="402" y="411800"/>
                            <a:pt x="23609" y="20719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51" descr=" 24">
            <a:extLst>
              <a:ext uri="{FF2B5EF4-FFF2-40B4-BE49-F238E27FC236}">
                <a16:creationId xmlns:a16="http://schemas.microsoft.com/office/drawing/2014/main" id="{9BC575E6-F547-4983-9C0A-3DC67267B7BD}"/>
              </a:ext>
            </a:extLst>
          </p:cNvPr>
          <p:cNvSpPr/>
          <p:nvPr/>
        </p:nvSpPr>
        <p:spPr>
          <a:xfrm>
            <a:off x="4837813" y="4430043"/>
            <a:ext cx="472388" cy="298075"/>
          </a:xfrm>
          <a:custGeom>
            <a:avLst/>
            <a:gdLst>
              <a:gd name="connsiteX0" fmla="*/ 0 w 472388"/>
              <a:gd name="connsiteY0" fmla="*/ 49680 h 298075"/>
              <a:gd name="connsiteX1" fmla="*/ 49680 w 472388"/>
              <a:gd name="connsiteY1" fmla="*/ 0 h 298075"/>
              <a:gd name="connsiteX2" fmla="*/ 422708 w 472388"/>
              <a:gd name="connsiteY2" fmla="*/ 0 h 298075"/>
              <a:gd name="connsiteX3" fmla="*/ 472388 w 472388"/>
              <a:gd name="connsiteY3" fmla="*/ 49680 h 298075"/>
              <a:gd name="connsiteX4" fmla="*/ 472388 w 472388"/>
              <a:gd name="connsiteY4" fmla="*/ 248395 h 298075"/>
              <a:gd name="connsiteX5" fmla="*/ 422708 w 472388"/>
              <a:gd name="connsiteY5" fmla="*/ 298075 h 298075"/>
              <a:gd name="connsiteX6" fmla="*/ 49680 w 472388"/>
              <a:gd name="connsiteY6" fmla="*/ 298075 h 298075"/>
              <a:gd name="connsiteX7" fmla="*/ 0 w 472388"/>
              <a:gd name="connsiteY7" fmla="*/ 248395 h 298075"/>
              <a:gd name="connsiteX8" fmla="*/ 0 w 472388"/>
              <a:gd name="connsiteY8" fmla="*/ 49680 h 29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5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82019" y="124929"/>
                  <a:pt x="448726" y="158978"/>
                  <a:pt x="472388" y="248395"/>
                </a:cubicBezTo>
                <a:cubicBezTo>
                  <a:pt x="475723" y="268970"/>
                  <a:pt x="442134" y="296848"/>
                  <a:pt x="422708" y="298075"/>
                </a:cubicBezTo>
                <a:cubicBezTo>
                  <a:pt x="262127" y="338461"/>
                  <a:pt x="223793" y="294699"/>
                  <a:pt x="49680" y="298075"/>
                </a:cubicBezTo>
                <a:cubicBezTo>
                  <a:pt x="21923" y="298602"/>
                  <a:pt x="-2136" y="273356"/>
                  <a:pt x="0" y="248395"/>
                </a:cubicBezTo>
                <a:cubicBezTo>
                  <a:pt x="-15623" y="190999"/>
                  <a:pt x="20979" y="93278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56" descr=" 25">
            <a:extLst>
              <a:ext uri="{FF2B5EF4-FFF2-40B4-BE49-F238E27FC236}">
                <a16:creationId xmlns:a16="http://schemas.microsoft.com/office/drawing/2014/main" id="{2DD47BE1-ADD6-4909-90BE-BEF6ED8EC3A5}"/>
              </a:ext>
            </a:extLst>
          </p:cNvPr>
          <p:cNvSpPr/>
          <p:nvPr/>
        </p:nvSpPr>
        <p:spPr>
          <a:xfrm>
            <a:off x="5708210" y="4430044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57" descr=" 26">
            <a:extLst>
              <a:ext uri="{FF2B5EF4-FFF2-40B4-BE49-F238E27FC236}">
                <a16:creationId xmlns:a16="http://schemas.microsoft.com/office/drawing/2014/main" id="{2FFCD071-936D-49B0-AB4E-B4EE7973D9A0}"/>
              </a:ext>
            </a:extLst>
          </p:cNvPr>
          <p:cNvSpPr/>
          <p:nvPr/>
        </p:nvSpPr>
        <p:spPr>
          <a:xfrm>
            <a:off x="8799565" y="4426271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58" descr=" 27">
            <a:extLst>
              <a:ext uri="{FF2B5EF4-FFF2-40B4-BE49-F238E27FC236}">
                <a16:creationId xmlns:a16="http://schemas.microsoft.com/office/drawing/2014/main" id="{A2921EE5-34BF-4F31-927B-068F24D30E55}"/>
              </a:ext>
            </a:extLst>
          </p:cNvPr>
          <p:cNvSpPr/>
          <p:nvPr/>
        </p:nvSpPr>
        <p:spPr>
          <a:xfrm>
            <a:off x="7965492" y="4426271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59" descr=" 28">
            <a:extLst>
              <a:ext uri="{FF2B5EF4-FFF2-40B4-BE49-F238E27FC236}">
                <a16:creationId xmlns:a16="http://schemas.microsoft.com/office/drawing/2014/main" id="{16DFB32A-E484-44E3-83A1-6AF61F43C1E8}"/>
              </a:ext>
            </a:extLst>
          </p:cNvPr>
          <p:cNvSpPr/>
          <p:nvPr/>
        </p:nvSpPr>
        <p:spPr>
          <a:xfrm>
            <a:off x="7163675" y="4426271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60" descr=" 29">
            <a:extLst>
              <a:ext uri="{FF2B5EF4-FFF2-40B4-BE49-F238E27FC236}">
                <a16:creationId xmlns:a16="http://schemas.microsoft.com/office/drawing/2014/main" id="{1F7AC480-527A-4E79-B3A6-66DB70893F04}"/>
              </a:ext>
            </a:extLst>
          </p:cNvPr>
          <p:cNvSpPr/>
          <p:nvPr/>
        </p:nvSpPr>
        <p:spPr>
          <a:xfrm>
            <a:off x="3111023" y="4432717"/>
            <a:ext cx="472388" cy="298075"/>
          </a:xfrm>
          <a:custGeom>
            <a:avLst/>
            <a:gdLst>
              <a:gd name="connsiteX0" fmla="*/ 0 w 472388"/>
              <a:gd name="connsiteY0" fmla="*/ 49680 h 298075"/>
              <a:gd name="connsiteX1" fmla="*/ 49680 w 472388"/>
              <a:gd name="connsiteY1" fmla="*/ 0 h 298075"/>
              <a:gd name="connsiteX2" fmla="*/ 422708 w 472388"/>
              <a:gd name="connsiteY2" fmla="*/ 0 h 298075"/>
              <a:gd name="connsiteX3" fmla="*/ 472388 w 472388"/>
              <a:gd name="connsiteY3" fmla="*/ 49680 h 298075"/>
              <a:gd name="connsiteX4" fmla="*/ 472388 w 472388"/>
              <a:gd name="connsiteY4" fmla="*/ 248395 h 298075"/>
              <a:gd name="connsiteX5" fmla="*/ 422708 w 472388"/>
              <a:gd name="connsiteY5" fmla="*/ 298075 h 298075"/>
              <a:gd name="connsiteX6" fmla="*/ 49680 w 472388"/>
              <a:gd name="connsiteY6" fmla="*/ 298075 h 298075"/>
              <a:gd name="connsiteX7" fmla="*/ 0 w 472388"/>
              <a:gd name="connsiteY7" fmla="*/ 248395 h 298075"/>
              <a:gd name="connsiteX8" fmla="*/ 0 w 472388"/>
              <a:gd name="connsiteY8" fmla="*/ 49680 h 29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5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82019" y="124929"/>
                  <a:pt x="448726" y="158978"/>
                  <a:pt x="472388" y="248395"/>
                </a:cubicBezTo>
                <a:cubicBezTo>
                  <a:pt x="475723" y="268970"/>
                  <a:pt x="442134" y="296848"/>
                  <a:pt x="422708" y="298075"/>
                </a:cubicBezTo>
                <a:cubicBezTo>
                  <a:pt x="262127" y="338461"/>
                  <a:pt x="223793" y="294699"/>
                  <a:pt x="49680" y="298075"/>
                </a:cubicBezTo>
                <a:cubicBezTo>
                  <a:pt x="21923" y="298602"/>
                  <a:pt x="-2136" y="273356"/>
                  <a:pt x="0" y="248395"/>
                </a:cubicBezTo>
                <a:cubicBezTo>
                  <a:pt x="-15623" y="190999"/>
                  <a:pt x="20979" y="93278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 descr=" 34">
            <a:extLst>
              <a:ext uri="{FF2B5EF4-FFF2-40B4-BE49-F238E27FC236}">
                <a16:creationId xmlns:a16="http://schemas.microsoft.com/office/drawing/2014/main" id="{F79E0ABE-C318-4ADE-9735-8E1915EADA37}"/>
              </a:ext>
            </a:extLst>
          </p:cNvPr>
          <p:cNvSpPr/>
          <p:nvPr/>
        </p:nvSpPr>
        <p:spPr>
          <a:xfrm>
            <a:off x="380022" y="4395598"/>
            <a:ext cx="2426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Observation Clusters</a:t>
            </a:r>
            <a:endParaRPr lang="en-US" sz="2400" dirty="0"/>
          </a:p>
        </p:txBody>
      </p:sp>
      <p:grpSp>
        <p:nvGrpSpPr>
          <p:cNvPr id="36" name="Group 35" descr=" 36">
            <a:extLst>
              <a:ext uri="{FF2B5EF4-FFF2-40B4-BE49-F238E27FC236}">
                <a16:creationId xmlns:a16="http://schemas.microsoft.com/office/drawing/2014/main" id="{36087459-C14B-4217-8177-3EED8FCD8DF8}"/>
              </a:ext>
            </a:extLst>
          </p:cNvPr>
          <p:cNvGrpSpPr/>
          <p:nvPr/>
        </p:nvGrpSpPr>
        <p:grpSpPr>
          <a:xfrm>
            <a:off x="4362288" y="4988449"/>
            <a:ext cx="2419584" cy="1121479"/>
            <a:chOff x="4360058" y="4993151"/>
            <a:chExt cx="2419584" cy="112147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18EC429-AF76-4B46-8DD3-E4DD6B4FD1D2}"/>
                </a:ext>
              </a:extLst>
            </p:cNvPr>
            <p:cNvSpPr/>
            <p:nvPr/>
          </p:nvSpPr>
          <p:spPr>
            <a:xfrm>
              <a:off x="5532923" y="4993151"/>
              <a:ext cx="124671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GOOGL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51BCFC9-15FD-4ED2-A576-E6659D3733BA}"/>
                </a:ext>
              </a:extLst>
            </p:cNvPr>
            <p:cNvSpPr/>
            <p:nvPr/>
          </p:nvSpPr>
          <p:spPr>
            <a:xfrm>
              <a:off x="5615306" y="5631744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AMZN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8EFEB7-31F2-4CA7-83D2-578D55AD8AA0}"/>
                </a:ext>
              </a:extLst>
            </p:cNvPr>
            <p:cNvSpPr/>
            <p:nvPr/>
          </p:nvSpPr>
          <p:spPr>
            <a:xfrm>
              <a:off x="4360058" y="5228348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MSFT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48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i="1" dirty="0"/>
              <a:t>Lemon-Tree</a:t>
            </a:r>
            <a:r>
              <a:rPr lang="en-US" dirty="0"/>
              <a:t> constructs </a:t>
            </a:r>
            <a:r>
              <a:rPr lang="en-US" dirty="0" err="1"/>
              <a:t>MoNets</a:t>
            </a:r>
            <a:r>
              <a:rPr lang="en-US" dirty="0"/>
              <a:t> by executing three tasks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b="1" dirty="0"/>
              <a:t>Learning Module CPDs and Parents</a:t>
            </a:r>
          </a:p>
          <a:p>
            <a:pPr lvl="2"/>
            <a:r>
              <a:rPr lang="en-US"/>
              <a:t>CPD regression tree structures for each module – </a:t>
            </a:r>
            <a:r>
              <a:rPr lang="en-US" i="1"/>
              <a:t>GaneSH</a:t>
            </a:r>
            <a:r>
              <a:rPr lang="en-US"/>
              <a:t> runs for clustering observations followed by hierarchical agglomerative clustering</a:t>
            </a:r>
          </a:p>
          <a:p>
            <a:pPr lvl="2">
              <a:buChar char=" "/>
            </a:pPr>
            <a:r>
              <a:rPr lang="en-US"/>
              <a:t>                                                                           </a:t>
            </a:r>
            <a:br>
              <a:rPr lang="en-US"/>
            </a:br>
            <a:r>
              <a:rPr lang="en-US"/>
              <a:t>                                                            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 –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grpSp>
        <p:nvGrpSpPr>
          <p:cNvPr id="16" name="Group 15" descr=" 16">
            <a:extLst>
              <a:ext uri="{FF2B5EF4-FFF2-40B4-BE49-F238E27FC236}">
                <a16:creationId xmlns:a16="http://schemas.microsoft.com/office/drawing/2014/main" id="{81317E8E-785B-44EB-A66C-63A3C3D32A0B}"/>
              </a:ext>
            </a:extLst>
          </p:cNvPr>
          <p:cNvGrpSpPr/>
          <p:nvPr/>
        </p:nvGrpSpPr>
        <p:grpSpPr>
          <a:xfrm>
            <a:off x="2630434" y="4873658"/>
            <a:ext cx="5858540" cy="1315247"/>
            <a:chOff x="2615609" y="5013228"/>
            <a:chExt cx="5858540" cy="131524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E72E202-7C11-4565-A5FC-82AC55CB43A8}"/>
                </a:ext>
              </a:extLst>
            </p:cNvPr>
            <p:cNvSpPr/>
            <p:nvPr/>
          </p:nvSpPr>
          <p:spPr>
            <a:xfrm>
              <a:off x="2792143" y="5453086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NVDA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8F85DE-A771-442D-BDF2-8637823079E9}"/>
                </a:ext>
              </a:extLst>
            </p:cNvPr>
            <p:cNvSpPr/>
            <p:nvPr/>
          </p:nvSpPr>
          <p:spPr>
            <a:xfrm>
              <a:off x="7253500" y="5734372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SPOT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92D8FC-F3BF-434D-8BD2-64BEE90ADD5B}"/>
                </a:ext>
              </a:extLst>
            </p:cNvPr>
            <p:cNvSpPr/>
            <p:nvPr/>
          </p:nvSpPr>
          <p:spPr>
            <a:xfrm>
              <a:off x="7253500" y="5138180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NFLX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CA0351-C53F-4924-B769-407B998BCF08}"/>
                </a:ext>
              </a:extLst>
            </p:cNvPr>
            <p:cNvSpPr/>
            <p:nvPr/>
          </p:nvSpPr>
          <p:spPr>
            <a:xfrm>
              <a:off x="2615609" y="5138180"/>
              <a:ext cx="1456661" cy="1079078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1456661"/>
                        <a:gd name="connsiteY0" fmla="*/ 179850 h 1079078"/>
                        <a:gd name="connsiteX1" fmla="*/ 179850 w 1456661"/>
                        <a:gd name="connsiteY1" fmla="*/ 0 h 1079078"/>
                        <a:gd name="connsiteX2" fmla="*/ 739300 w 1456661"/>
                        <a:gd name="connsiteY2" fmla="*/ 0 h 1079078"/>
                        <a:gd name="connsiteX3" fmla="*/ 1276811 w 1456661"/>
                        <a:gd name="connsiteY3" fmla="*/ 0 h 1079078"/>
                        <a:gd name="connsiteX4" fmla="*/ 1456661 w 1456661"/>
                        <a:gd name="connsiteY4" fmla="*/ 179850 h 1079078"/>
                        <a:gd name="connsiteX5" fmla="*/ 1456661 w 1456661"/>
                        <a:gd name="connsiteY5" fmla="*/ 525151 h 1079078"/>
                        <a:gd name="connsiteX6" fmla="*/ 1456661 w 1456661"/>
                        <a:gd name="connsiteY6" fmla="*/ 899228 h 1079078"/>
                        <a:gd name="connsiteX7" fmla="*/ 1276811 w 1456661"/>
                        <a:gd name="connsiteY7" fmla="*/ 1079078 h 1079078"/>
                        <a:gd name="connsiteX8" fmla="*/ 761239 w 1456661"/>
                        <a:gd name="connsiteY8" fmla="*/ 1079078 h 1079078"/>
                        <a:gd name="connsiteX9" fmla="*/ 179850 w 1456661"/>
                        <a:gd name="connsiteY9" fmla="*/ 1079078 h 1079078"/>
                        <a:gd name="connsiteX10" fmla="*/ 0 w 1456661"/>
                        <a:gd name="connsiteY10" fmla="*/ 899228 h 1079078"/>
                        <a:gd name="connsiteX11" fmla="*/ 0 w 1456661"/>
                        <a:gd name="connsiteY11" fmla="*/ 546733 h 1079078"/>
                        <a:gd name="connsiteX12" fmla="*/ 0 w 1456661"/>
                        <a:gd name="connsiteY12" fmla="*/ 179850 h 1079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56661" h="1079078" extrusionOk="0">
                          <a:moveTo>
                            <a:pt x="0" y="179850"/>
                          </a:moveTo>
                          <a:cubicBezTo>
                            <a:pt x="2742" y="89429"/>
                            <a:pt x="87900" y="-18169"/>
                            <a:pt x="179850" y="0"/>
                          </a:cubicBezTo>
                          <a:cubicBezTo>
                            <a:pt x="453386" y="27323"/>
                            <a:pt x="622647" y="22387"/>
                            <a:pt x="739300" y="0"/>
                          </a:cubicBezTo>
                          <a:cubicBezTo>
                            <a:pt x="855953" y="-22387"/>
                            <a:pt x="1092763" y="-22369"/>
                            <a:pt x="1276811" y="0"/>
                          </a:cubicBezTo>
                          <a:cubicBezTo>
                            <a:pt x="1382211" y="16205"/>
                            <a:pt x="1454916" y="72827"/>
                            <a:pt x="1456661" y="179850"/>
                          </a:cubicBezTo>
                          <a:cubicBezTo>
                            <a:pt x="1466470" y="290193"/>
                            <a:pt x="1455577" y="423457"/>
                            <a:pt x="1456661" y="525151"/>
                          </a:cubicBezTo>
                          <a:cubicBezTo>
                            <a:pt x="1457745" y="626845"/>
                            <a:pt x="1456965" y="718743"/>
                            <a:pt x="1456661" y="899228"/>
                          </a:cubicBezTo>
                          <a:cubicBezTo>
                            <a:pt x="1446063" y="998019"/>
                            <a:pt x="1363896" y="1068481"/>
                            <a:pt x="1276811" y="1079078"/>
                          </a:cubicBezTo>
                          <a:cubicBezTo>
                            <a:pt x="1114239" y="1085286"/>
                            <a:pt x="964728" y="1055504"/>
                            <a:pt x="761239" y="1079078"/>
                          </a:cubicBezTo>
                          <a:cubicBezTo>
                            <a:pt x="557750" y="1102652"/>
                            <a:pt x="432975" y="1082478"/>
                            <a:pt x="179850" y="1079078"/>
                          </a:cubicBezTo>
                          <a:cubicBezTo>
                            <a:pt x="63394" y="1085951"/>
                            <a:pt x="11896" y="1010203"/>
                            <a:pt x="0" y="899228"/>
                          </a:cubicBezTo>
                          <a:cubicBezTo>
                            <a:pt x="-5071" y="813580"/>
                            <a:pt x="-4737" y="664666"/>
                            <a:pt x="0" y="546733"/>
                          </a:cubicBezTo>
                          <a:cubicBezTo>
                            <a:pt x="4737" y="428801"/>
                            <a:pt x="3722" y="338203"/>
                            <a:pt x="0" y="17985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DF8E91-867C-4AB7-8DD4-BD895E536E62}"/>
                </a:ext>
              </a:extLst>
            </p:cNvPr>
            <p:cNvSpPr/>
            <p:nvPr/>
          </p:nvSpPr>
          <p:spPr>
            <a:xfrm>
              <a:off x="4235747" y="5023395"/>
              <a:ext cx="2627595" cy="1305080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2627595"/>
                        <a:gd name="connsiteY0" fmla="*/ 217518 h 1305080"/>
                        <a:gd name="connsiteX1" fmla="*/ 217518 w 2627595"/>
                        <a:gd name="connsiteY1" fmla="*/ 0 h 1305080"/>
                        <a:gd name="connsiteX2" fmla="*/ 787583 w 2627595"/>
                        <a:gd name="connsiteY2" fmla="*/ 0 h 1305080"/>
                        <a:gd name="connsiteX3" fmla="*/ 1357649 w 2627595"/>
                        <a:gd name="connsiteY3" fmla="*/ 0 h 1305080"/>
                        <a:gd name="connsiteX4" fmla="*/ 1927714 w 2627595"/>
                        <a:gd name="connsiteY4" fmla="*/ 0 h 1305080"/>
                        <a:gd name="connsiteX5" fmla="*/ 2410077 w 2627595"/>
                        <a:gd name="connsiteY5" fmla="*/ 0 h 1305080"/>
                        <a:gd name="connsiteX6" fmla="*/ 2627595 w 2627595"/>
                        <a:gd name="connsiteY6" fmla="*/ 217518 h 1305080"/>
                        <a:gd name="connsiteX7" fmla="*/ 2627595 w 2627595"/>
                        <a:gd name="connsiteY7" fmla="*/ 635139 h 1305080"/>
                        <a:gd name="connsiteX8" fmla="*/ 2627595 w 2627595"/>
                        <a:gd name="connsiteY8" fmla="*/ 1087562 h 1305080"/>
                        <a:gd name="connsiteX9" fmla="*/ 2410077 w 2627595"/>
                        <a:gd name="connsiteY9" fmla="*/ 1305080 h 1305080"/>
                        <a:gd name="connsiteX10" fmla="*/ 1840012 w 2627595"/>
                        <a:gd name="connsiteY10" fmla="*/ 1305080 h 1305080"/>
                        <a:gd name="connsiteX11" fmla="*/ 1313798 w 2627595"/>
                        <a:gd name="connsiteY11" fmla="*/ 1305080 h 1305080"/>
                        <a:gd name="connsiteX12" fmla="*/ 831435 w 2627595"/>
                        <a:gd name="connsiteY12" fmla="*/ 1305080 h 1305080"/>
                        <a:gd name="connsiteX13" fmla="*/ 217518 w 2627595"/>
                        <a:gd name="connsiteY13" fmla="*/ 1305080 h 1305080"/>
                        <a:gd name="connsiteX14" fmla="*/ 0 w 2627595"/>
                        <a:gd name="connsiteY14" fmla="*/ 1087562 h 1305080"/>
                        <a:gd name="connsiteX15" fmla="*/ 0 w 2627595"/>
                        <a:gd name="connsiteY15" fmla="*/ 661240 h 1305080"/>
                        <a:gd name="connsiteX16" fmla="*/ 0 w 2627595"/>
                        <a:gd name="connsiteY16" fmla="*/ 217518 h 1305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627595" h="1305080" extrusionOk="0">
                          <a:moveTo>
                            <a:pt x="0" y="217518"/>
                          </a:moveTo>
                          <a:cubicBezTo>
                            <a:pt x="3773" y="109640"/>
                            <a:pt x="100519" y="-7715"/>
                            <a:pt x="217518" y="0"/>
                          </a:cubicBezTo>
                          <a:cubicBezTo>
                            <a:pt x="397985" y="-20145"/>
                            <a:pt x="517308" y="24570"/>
                            <a:pt x="787583" y="0"/>
                          </a:cubicBezTo>
                          <a:cubicBezTo>
                            <a:pt x="1057859" y="-24570"/>
                            <a:pt x="1121137" y="19625"/>
                            <a:pt x="1357649" y="0"/>
                          </a:cubicBezTo>
                          <a:cubicBezTo>
                            <a:pt x="1594161" y="-19625"/>
                            <a:pt x="1789038" y="24106"/>
                            <a:pt x="1927714" y="0"/>
                          </a:cubicBezTo>
                          <a:cubicBezTo>
                            <a:pt x="2066390" y="-24106"/>
                            <a:pt x="2198425" y="8794"/>
                            <a:pt x="2410077" y="0"/>
                          </a:cubicBezTo>
                          <a:cubicBezTo>
                            <a:pt x="2537490" y="956"/>
                            <a:pt x="2634286" y="125590"/>
                            <a:pt x="2627595" y="217518"/>
                          </a:cubicBezTo>
                          <a:cubicBezTo>
                            <a:pt x="2616826" y="412723"/>
                            <a:pt x="2617824" y="435467"/>
                            <a:pt x="2627595" y="635139"/>
                          </a:cubicBezTo>
                          <a:cubicBezTo>
                            <a:pt x="2637366" y="834811"/>
                            <a:pt x="2619051" y="989929"/>
                            <a:pt x="2627595" y="1087562"/>
                          </a:cubicBezTo>
                          <a:cubicBezTo>
                            <a:pt x="2622237" y="1201101"/>
                            <a:pt x="2552523" y="1291382"/>
                            <a:pt x="2410077" y="1305080"/>
                          </a:cubicBezTo>
                          <a:cubicBezTo>
                            <a:pt x="2237707" y="1320057"/>
                            <a:pt x="1997930" y="1330498"/>
                            <a:pt x="1840012" y="1305080"/>
                          </a:cubicBezTo>
                          <a:cubicBezTo>
                            <a:pt x="1682095" y="1279662"/>
                            <a:pt x="1447269" y="1331205"/>
                            <a:pt x="1313798" y="1305080"/>
                          </a:cubicBezTo>
                          <a:cubicBezTo>
                            <a:pt x="1180327" y="1278955"/>
                            <a:pt x="1060533" y="1322764"/>
                            <a:pt x="831435" y="1305080"/>
                          </a:cubicBezTo>
                          <a:cubicBezTo>
                            <a:pt x="602337" y="1287396"/>
                            <a:pt x="395077" y="1292111"/>
                            <a:pt x="217518" y="1305080"/>
                          </a:cubicBezTo>
                          <a:cubicBezTo>
                            <a:pt x="94587" y="1303174"/>
                            <a:pt x="-12282" y="1204219"/>
                            <a:pt x="0" y="1087562"/>
                          </a:cubicBezTo>
                          <a:cubicBezTo>
                            <a:pt x="20413" y="989501"/>
                            <a:pt x="16367" y="870110"/>
                            <a:pt x="0" y="661240"/>
                          </a:cubicBezTo>
                          <a:cubicBezTo>
                            <a:pt x="-16367" y="452370"/>
                            <a:pt x="-15718" y="374100"/>
                            <a:pt x="0" y="21751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A447D4-CEDA-411B-9661-21D73CFBBCE9}"/>
                </a:ext>
              </a:extLst>
            </p:cNvPr>
            <p:cNvSpPr/>
            <p:nvPr/>
          </p:nvSpPr>
          <p:spPr>
            <a:xfrm>
              <a:off x="7100102" y="5013228"/>
              <a:ext cx="1374047" cy="1305080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1374047"/>
                        <a:gd name="connsiteY0" fmla="*/ 0 h 1305080"/>
                        <a:gd name="connsiteX1" fmla="*/ 714504 w 1374047"/>
                        <a:gd name="connsiteY1" fmla="*/ 0 h 1305080"/>
                        <a:gd name="connsiteX2" fmla="*/ 1374047 w 1374047"/>
                        <a:gd name="connsiteY2" fmla="*/ 0 h 1305080"/>
                        <a:gd name="connsiteX3" fmla="*/ 1374047 w 1374047"/>
                        <a:gd name="connsiteY3" fmla="*/ 639489 h 1305080"/>
                        <a:gd name="connsiteX4" fmla="*/ 1374047 w 1374047"/>
                        <a:gd name="connsiteY4" fmla="*/ 1305080 h 1305080"/>
                        <a:gd name="connsiteX5" fmla="*/ 714504 w 1374047"/>
                        <a:gd name="connsiteY5" fmla="*/ 1305080 h 1305080"/>
                        <a:gd name="connsiteX6" fmla="*/ 0 w 1374047"/>
                        <a:gd name="connsiteY6" fmla="*/ 1305080 h 1305080"/>
                        <a:gd name="connsiteX7" fmla="*/ 0 w 1374047"/>
                        <a:gd name="connsiteY7" fmla="*/ 665591 h 1305080"/>
                        <a:gd name="connsiteX8" fmla="*/ 0 w 1374047"/>
                        <a:gd name="connsiteY8" fmla="*/ 0 h 1305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374047" h="1305080" extrusionOk="0">
                          <a:moveTo>
                            <a:pt x="0" y="0"/>
                          </a:moveTo>
                          <a:cubicBezTo>
                            <a:pt x="324966" y="13049"/>
                            <a:pt x="397874" y="2434"/>
                            <a:pt x="714504" y="0"/>
                          </a:cubicBezTo>
                          <a:cubicBezTo>
                            <a:pt x="1031134" y="-2434"/>
                            <a:pt x="1134670" y="-27489"/>
                            <a:pt x="1374047" y="0"/>
                          </a:cubicBezTo>
                          <a:cubicBezTo>
                            <a:pt x="1353297" y="254666"/>
                            <a:pt x="1347592" y="442558"/>
                            <a:pt x="1374047" y="639489"/>
                          </a:cubicBezTo>
                          <a:cubicBezTo>
                            <a:pt x="1400502" y="836420"/>
                            <a:pt x="1351424" y="989462"/>
                            <a:pt x="1374047" y="1305080"/>
                          </a:cubicBezTo>
                          <a:cubicBezTo>
                            <a:pt x="1075067" y="1298793"/>
                            <a:pt x="862485" y="1294804"/>
                            <a:pt x="714504" y="1305080"/>
                          </a:cubicBezTo>
                          <a:cubicBezTo>
                            <a:pt x="566523" y="1315356"/>
                            <a:pt x="275984" y="1286192"/>
                            <a:pt x="0" y="1305080"/>
                          </a:cubicBezTo>
                          <a:cubicBezTo>
                            <a:pt x="16443" y="1153114"/>
                            <a:pt x="-402" y="919382"/>
                            <a:pt x="0" y="665591"/>
                          </a:cubicBezTo>
                          <a:cubicBezTo>
                            <a:pt x="402" y="411800"/>
                            <a:pt x="23609" y="20719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 descr=" 23">
            <a:extLst>
              <a:ext uri="{FF2B5EF4-FFF2-40B4-BE49-F238E27FC236}">
                <a16:creationId xmlns:a16="http://schemas.microsoft.com/office/drawing/2014/main" id="{F13C2547-6DDF-4299-873A-9F7D020B2907}"/>
              </a:ext>
            </a:extLst>
          </p:cNvPr>
          <p:cNvCxnSpPr>
            <a:cxnSpLocks/>
          </p:cNvCxnSpPr>
          <p:nvPr/>
        </p:nvCxnSpPr>
        <p:spPr>
          <a:xfrm flipH="1">
            <a:off x="5074007" y="3673284"/>
            <a:ext cx="428488" cy="7567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51" descr=" 24">
            <a:extLst>
              <a:ext uri="{FF2B5EF4-FFF2-40B4-BE49-F238E27FC236}">
                <a16:creationId xmlns:a16="http://schemas.microsoft.com/office/drawing/2014/main" id="{9BC575E6-F547-4983-9C0A-3DC67267B7BD}"/>
              </a:ext>
            </a:extLst>
          </p:cNvPr>
          <p:cNvSpPr/>
          <p:nvPr/>
        </p:nvSpPr>
        <p:spPr>
          <a:xfrm>
            <a:off x="4837813" y="4430043"/>
            <a:ext cx="472388" cy="298075"/>
          </a:xfrm>
          <a:custGeom>
            <a:avLst/>
            <a:gdLst>
              <a:gd name="connsiteX0" fmla="*/ 0 w 472388"/>
              <a:gd name="connsiteY0" fmla="*/ 49680 h 298075"/>
              <a:gd name="connsiteX1" fmla="*/ 49680 w 472388"/>
              <a:gd name="connsiteY1" fmla="*/ 0 h 298075"/>
              <a:gd name="connsiteX2" fmla="*/ 422708 w 472388"/>
              <a:gd name="connsiteY2" fmla="*/ 0 h 298075"/>
              <a:gd name="connsiteX3" fmla="*/ 472388 w 472388"/>
              <a:gd name="connsiteY3" fmla="*/ 49680 h 298075"/>
              <a:gd name="connsiteX4" fmla="*/ 472388 w 472388"/>
              <a:gd name="connsiteY4" fmla="*/ 248395 h 298075"/>
              <a:gd name="connsiteX5" fmla="*/ 422708 w 472388"/>
              <a:gd name="connsiteY5" fmla="*/ 298075 h 298075"/>
              <a:gd name="connsiteX6" fmla="*/ 49680 w 472388"/>
              <a:gd name="connsiteY6" fmla="*/ 298075 h 298075"/>
              <a:gd name="connsiteX7" fmla="*/ 0 w 472388"/>
              <a:gd name="connsiteY7" fmla="*/ 248395 h 298075"/>
              <a:gd name="connsiteX8" fmla="*/ 0 w 472388"/>
              <a:gd name="connsiteY8" fmla="*/ 49680 h 29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5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82019" y="124929"/>
                  <a:pt x="448726" y="158978"/>
                  <a:pt x="472388" y="248395"/>
                </a:cubicBezTo>
                <a:cubicBezTo>
                  <a:pt x="475723" y="268970"/>
                  <a:pt x="442134" y="296848"/>
                  <a:pt x="422708" y="298075"/>
                </a:cubicBezTo>
                <a:cubicBezTo>
                  <a:pt x="262127" y="338461"/>
                  <a:pt x="223793" y="294699"/>
                  <a:pt x="49680" y="298075"/>
                </a:cubicBezTo>
                <a:cubicBezTo>
                  <a:pt x="21923" y="298602"/>
                  <a:pt x="-2136" y="273356"/>
                  <a:pt x="0" y="248395"/>
                </a:cubicBezTo>
                <a:cubicBezTo>
                  <a:pt x="-15623" y="190999"/>
                  <a:pt x="20979" y="93278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56" descr=" 25">
            <a:extLst>
              <a:ext uri="{FF2B5EF4-FFF2-40B4-BE49-F238E27FC236}">
                <a16:creationId xmlns:a16="http://schemas.microsoft.com/office/drawing/2014/main" id="{2DD47BE1-ADD6-4909-90BE-BEF6ED8EC3A5}"/>
              </a:ext>
            </a:extLst>
          </p:cNvPr>
          <p:cNvSpPr/>
          <p:nvPr/>
        </p:nvSpPr>
        <p:spPr>
          <a:xfrm>
            <a:off x="5708210" y="4430044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57" descr=" 26">
            <a:extLst>
              <a:ext uri="{FF2B5EF4-FFF2-40B4-BE49-F238E27FC236}">
                <a16:creationId xmlns:a16="http://schemas.microsoft.com/office/drawing/2014/main" id="{2FFCD071-936D-49B0-AB4E-B4EE7973D9A0}"/>
              </a:ext>
            </a:extLst>
          </p:cNvPr>
          <p:cNvSpPr/>
          <p:nvPr/>
        </p:nvSpPr>
        <p:spPr>
          <a:xfrm>
            <a:off x="8799565" y="4426271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58" descr=" 27">
            <a:extLst>
              <a:ext uri="{FF2B5EF4-FFF2-40B4-BE49-F238E27FC236}">
                <a16:creationId xmlns:a16="http://schemas.microsoft.com/office/drawing/2014/main" id="{A2921EE5-34BF-4F31-927B-068F24D30E55}"/>
              </a:ext>
            </a:extLst>
          </p:cNvPr>
          <p:cNvSpPr/>
          <p:nvPr/>
        </p:nvSpPr>
        <p:spPr>
          <a:xfrm>
            <a:off x="7965492" y="4426271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59" descr=" 28">
            <a:extLst>
              <a:ext uri="{FF2B5EF4-FFF2-40B4-BE49-F238E27FC236}">
                <a16:creationId xmlns:a16="http://schemas.microsoft.com/office/drawing/2014/main" id="{16DFB32A-E484-44E3-83A1-6AF61F43C1E8}"/>
              </a:ext>
            </a:extLst>
          </p:cNvPr>
          <p:cNvSpPr/>
          <p:nvPr/>
        </p:nvSpPr>
        <p:spPr>
          <a:xfrm>
            <a:off x="7163675" y="4426271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60" descr=" 29">
            <a:extLst>
              <a:ext uri="{FF2B5EF4-FFF2-40B4-BE49-F238E27FC236}">
                <a16:creationId xmlns:a16="http://schemas.microsoft.com/office/drawing/2014/main" id="{1F7AC480-527A-4E79-B3A6-66DB70893F04}"/>
              </a:ext>
            </a:extLst>
          </p:cNvPr>
          <p:cNvSpPr/>
          <p:nvPr/>
        </p:nvSpPr>
        <p:spPr>
          <a:xfrm>
            <a:off x="3111023" y="4432717"/>
            <a:ext cx="472388" cy="298075"/>
          </a:xfrm>
          <a:custGeom>
            <a:avLst/>
            <a:gdLst>
              <a:gd name="connsiteX0" fmla="*/ 0 w 472388"/>
              <a:gd name="connsiteY0" fmla="*/ 49680 h 298075"/>
              <a:gd name="connsiteX1" fmla="*/ 49680 w 472388"/>
              <a:gd name="connsiteY1" fmla="*/ 0 h 298075"/>
              <a:gd name="connsiteX2" fmla="*/ 422708 w 472388"/>
              <a:gd name="connsiteY2" fmla="*/ 0 h 298075"/>
              <a:gd name="connsiteX3" fmla="*/ 472388 w 472388"/>
              <a:gd name="connsiteY3" fmla="*/ 49680 h 298075"/>
              <a:gd name="connsiteX4" fmla="*/ 472388 w 472388"/>
              <a:gd name="connsiteY4" fmla="*/ 248395 h 298075"/>
              <a:gd name="connsiteX5" fmla="*/ 422708 w 472388"/>
              <a:gd name="connsiteY5" fmla="*/ 298075 h 298075"/>
              <a:gd name="connsiteX6" fmla="*/ 49680 w 472388"/>
              <a:gd name="connsiteY6" fmla="*/ 298075 h 298075"/>
              <a:gd name="connsiteX7" fmla="*/ 0 w 472388"/>
              <a:gd name="connsiteY7" fmla="*/ 248395 h 298075"/>
              <a:gd name="connsiteX8" fmla="*/ 0 w 472388"/>
              <a:gd name="connsiteY8" fmla="*/ 49680 h 29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5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82019" y="124929"/>
                  <a:pt x="448726" y="158978"/>
                  <a:pt x="472388" y="248395"/>
                </a:cubicBezTo>
                <a:cubicBezTo>
                  <a:pt x="475723" y="268970"/>
                  <a:pt x="442134" y="296848"/>
                  <a:pt x="422708" y="298075"/>
                </a:cubicBezTo>
                <a:cubicBezTo>
                  <a:pt x="262127" y="338461"/>
                  <a:pt x="223793" y="294699"/>
                  <a:pt x="49680" y="298075"/>
                </a:cubicBezTo>
                <a:cubicBezTo>
                  <a:pt x="21923" y="298602"/>
                  <a:pt x="-2136" y="273356"/>
                  <a:pt x="0" y="248395"/>
                </a:cubicBezTo>
                <a:cubicBezTo>
                  <a:pt x="-15623" y="190999"/>
                  <a:pt x="20979" y="93278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 descr=" 30">
            <a:extLst>
              <a:ext uri="{FF2B5EF4-FFF2-40B4-BE49-F238E27FC236}">
                <a16:creationId xmlns:a16="http://schemas.microsoft.com/office/drawing/2014/main" id="{721DE5D4-3305-4CE9-84FA-0600C0177234}"/>
              </a:ext>
            </a:extLst>
          </p:cNvPr>
          <p:cNvCxnSpPr>
            <a:cxnSpLocks noChangeAspect="1"/>
          </p:cNvCxnSpPr>
          <p:nvPr/>
        </p:nvCxnSpPr>
        <p:spPr>
          <a:xfrm>
            <a:off x="5502495" y="3671729"/>
            <a:ext cx="441909" cy="7583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 descr=" 31">
            <a:extLst>
              <a:ext uri="{FF2B5EF4-FFF2-40B4-BE49-F238E27FC236}">
                <a16:creationId xmlns:a16="http://schemas.microsoft.com/office/drawing/2014/main" id="{C521B2A9-27EB-4EB5-AC18-D0EC83A62CED}"/>
              </a:ext>
            </a:extLst>
          </p:cNvPr>
          <p:cNvCxnSpPr>
            <a:cxnSpLocks/>
          </p:cNvCxnSpPr>
          <p:nvPr/>
        </p:nvCxnSpPr>
        <p:spPr>
          <a:xfrm>
            <a:off x="8193189" y="3429000"/>
            <a:ext cx="842570" cy="9972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 descr=" 32">
            <a:extLst>
              <a:ext uri="{FF2B5EF4-FFF2-40B4-BE49-F238E27FC236}">
                <a16:creationId xmlns:a16="http://schemas.microsoft.com/office/drawing/2014/main" id="{FA7BC5E8-D928-4ABE-B541-A38FE9725D53}"/>
              </a:ext>
            </a:extLst>
          </p:cNvPr>
          <p:cNvCxnSpPr>
            <a:cxnSpLocks/>
          </p:cNvCxnSpPr>
          <p:nvPr/>
        </p:nvCxnSpPr>
        <p:spPr>
          <a:xfrm flipH="1">
            <a:off x="8201686" y="3927635"/>
            <a:ext cx="412788" cy="4986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 descr=" 33">
            <a:extLst>
              <a:ext uri="{FF2B5EF4-FFF2-40B4-BE49-F238E27FC236}">
                <a16:creationId xmlns:a16="http://schemas.microsoft.com/office/drawing/2014/main" id="{250EF0D9-DA43-47CB-AF86-5E9A4FF07D3F}"/>
              </a:ext>
            </a:extLst>
          </p:cNvPr>
          <p:cNvCxnSpPr>
            <a:cxnSpLocks/>
          </p:cNvCxnSpPr>
          <p:nvPr/>
        </p:nvCxnSpPr>
        <p:spPr>
          <a:xfrm flipH="1">
            <a:off x="7399869" y="3429000"/>
            <a:ext cx="792343" cy="9972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 descr=" 34">
            <a:extLst>
              <a:ext uri="{FF2B5EF4-FFF2-40B4-BE49-F238E27FC236}">
                <a16:creationId xmlns:a16="http://schemas.microsoft.com/office/drawing/2014/main" id="{F79E0ABE-C318-4ADE-9735-8E1915EADA37}"/>
              </a:ext>
            </a:extLst>
          </p:cNvPr>
          <p:cNvSpPr/>
          <p:nvPr/>
        </p:nvSpPr>
        <p:spPr>
          <a:xfrm>
            <a:off x="380022" y="4395598"/>
            <a:ext cx="2426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Observation Clusters</a:t>
            </a:r>
            <a:endParaRPr lang="en-US" sz="2400" dirty="0"/>
          </a:p>
        </p:txBody>
      </p:sp>
      <p:sp>
        <p:nvSpPr>
          <p:cNvPr id="34" name="Rectangle 33" descr=" 35">
            <a:extLst>
              <a:ext uri="{FF2B5EF4-FFF2-40B4-BE49-F238E27FC236}">
                <a16:creationId xmlns:a16="http://schemas.microsoft.com/office/drawing/2014/main" id="{66EC3262-C4F0-463E-814D-F3E5CBCF2EA9}"/>
              </a:ext>
            </a:extLst>
          </p:cNvPr>
          <p:cNvSpPr/>
          <p:nvPr/>
        </p:nvSpPr>
        <p:spPr>
          <a:xfrm>
            <a:off x="369587" y="3604469"/>
            <a:ext cx="2347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Regression Tree Structures</a:t>
            </a:r>
            <a:endParaRPr lang="en-US" sz="2400" dirty="0"/>
          </a:p>
        </p:txBody>
      </p:sp>
      <p:grpSp>
        <p:nvGrpSpPr>
          <p:cNvPr id="36" name="Group 35" descr=" 36">
            <a:extLst>
              <a:ext uri="{FF2B5EF4-FFF2-40B4-BE49-F238E27FC236}">
                <a16:creationId xmlns:a16="http://schemas.microsoft.com/office/drawing/2014/main" id="{36087459-C14B-4217-8177-3EED8FCD8DF8}"/>
              </a:ext>
            </a:extLst>
          </p:cNvPr>
          <p:cNvGrpSpPr/>
          <p:nvPr/>
        </p:nvGrpSpPr>
        <p:grpSpPr>
          <a:xfrm>
            <a:off x="4362288" y="4988449"/>
            <a:ext cx="2419584" cy="1121479"/>
            <a:chOff x="4360058" y="4993151"/>
            <a:chExt cx="2419584" cy="112147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18EC429-AF76-4B46-8DD3-E4DD6B4FD1D2}"/>
                </a:ext>
              </a:extLst>
            </p:cNvPr>
            <p:cNvSpPr/>
            <p:nvPr/>
          </p:nvSpPr>
          <p:spPr>
            <a:xfrm>
              <a:off x="5532923" y="4993151"/>
              <a:ext cx="124671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GOOGL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51BCFC9-15FD-4ED2-A576-E6659D3733BA}"/>
                </a:ext>
              </a:extLst>
            </p:cNvPr>
            <p:cNvSpPr/>
            <p:nvPr/>
          </p:nvSpPr>
          <p:spPr>
            <a:xfrm>
              <a:off x="5615306" y="5631744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AMZN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8EFEB7-31F2-4CA7-83D2-578D55AD8AA0}"/>
                </a:ext>
              </a:extLst>
            </p:cNvPr>
            <p:cNvSpPr/>
            <p:nvPr/>
          </p:nvSpPr>
          <p:spPr>
            <a:xfrm>
              <a:off x="4360058" y="5228348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MSFT</a:t>
              </a:r>
            </a:p>
          </p:txBody>
        </p:sp>
      </p:grpSp>
      <p:sp>
        <p:nvSpPr>
          <p:cNvPr id="35" name="Oval 34" descr=" 42">
            <a:extLst>
              <a:ext uri="{FF2B5EF4-FFF2-40B4-BE49-F238E27FC236}">
                <a16:creationId xmlns:a16="http://schemas.microsoft.com/office/drawing/2014/main" id="{EAE27DCE-9554-4F66-9534-8E46DF8840F4}"/>
              </a:ext>
            </a:extLst>
          </p:cNvPr>
          <p:cNvSpPr/>
          <p:nvPr/>
        </p:nvSpPr>
        <p:spPr>
          <a:xfrm>
            <a:off x="4972143" y="3498317"/>
            <a:ext cx="1060704" cy="4779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0" name="Oval 39" descr=" 3">
            <a:extLst>
              <a:ext uri="{FF2B5EF4-FFF2-40B4-BE49-F238E27FC236}">
                <a16:creationId xmlns:a16="http://schemas.microsoft.com/office/drawing/2014/main" id="{E9631080-7939-49DE-B9D4-99B22E9FC361}"/>
              </a:ext>
            </a:extLst>
          </p:cNvPr>
          <p:cNvSpPr/>
          <p:nvPr/>
        </p:nvSpPr>
        <p:spPr>
          <a:xfrm>
            <a:off x="7557245" y="3274685"/>
            <a:ext cx="1242319" cy="4779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Oval 40" descr=" 9">
            <a:extLst>
              <a:ext uri="{FF2B5EF4-FFF2-40B4-BE49-F238E27FC236}">
                <a16:creationId xmlns:a16="http://schemas.microsoft.com/office/drawing/2014/main" id="{F8B89251-938B-4832-B478-B67C6295728B}"/>
              </a:ext>
            </a:extLst>
          </p:cNvPr>
          <p:cNvSpPr/>
          <p:nvPr/>
        </p:nvSpPr>
        <p:spPr>
          <a:xfrm>
            <a:off x="8086467" y="3891336"/>
            <a:ext cx="1096959" cy="3943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305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1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i="1" dirty="0"/>
              <a:t>Lemon-Tree</a:t>
            </a:r>
            <a:r>
              <a:rPr lang="en-US" dirty="0"/>
              <a:t> constructs </a:t>
            </a:r>
            <a:r>
              <a:rPr lang="en-US" dirty="0" err="1"/>
              <a:t>MoNets</a:t>
            </a:r>
            <a:r>
              <a:rPr lang="en-US" dirty="0"/>
              <a:t> by executing three tasks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b="1" dirty="0"/>
              <a:t>Learning Module CPDs and Parents</a:t>
            </a:r>
          </a:p>
          <a:p>
            <a:pPr lvl="2"/>
            <a:r>
              <a:rPr lang="en-US"/>
              <a:t>CPD regression tree structures for each module – </a:t>
            </a:r>
            <a:r>
              <a:rPr lang="en-US" i="1"/>
              <a:t>GaneSH</a:t>
            </a:r>
            <a:r>
              <a:rPr lang="en-US"/>
              <a:t> runs for clustering observations followed by hierarchical agglomerative clustering</a:t>
            </a:r>
          </a:p>
          <a:p>
            <a:pPr lvl="2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Candidate parent variables and corresponding observation values are scored,</a:t>
            </a:r>
            <a:b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</a:b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assigned to the non-leaf nodes of regression tree structures</a:t>
            </a:r>
          </a:p>
          <a:p>
            <a:pPr lvl="2">
              <a:buChar char=" "/>
            </a:pP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 –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grpSp>
        <p:nvGrpSpPr>
          <p:cNvPr id="16" name="Group 15" descr=" 16">
            <a:extLst>
              <a:ext uri="{FF2B5EF4-FFF2-40B4-BE49-F238E27FC236}">
                <a16:creationId xmlns:a16="http://schemas.microsoft.com/office/drawing/2014/main" id="{81317E8E-785B-44EB-A66C-63A3C3D32A0B}"/>
              </a:ext>
            </a:extLst>
          </p:cNvPr>
          <p:cNvGrpSpPr/>
          <p:nvPr/>
        </p:nvGrpSpPr>
        <p:grpSpPr>
          <a:xfrm>
            <a:off x="2630434" y="4873658"/>
            <a:ext cx="5858540" cy="1315247"/>
            <a:chOff x="2615609" y="5013228"/>
            <a:chExt cx="5858540" cy="131524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E72E202-7C11-4565-A5FC-82AC55CB43A8}"/>
                </a:ext>
              </a:extLst>
            </p:cNvPr>
            <p:cNvSpPr/>
            <p:nvPr/>
          </p:nvSpPr>
          <p:spPr>
            <a:xfrm>
              <a:off x="2792143" y="5453086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NVDA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8F85DE-A771-442D-BDF2-8637823079E9}"/>
                </a:ext>
              </a:extLst>
            </p:cNvPr>
            <p:cNvSpPr/>
            <p:nvPr/>
          </p:nvSpPr>
          <p:spPr>
            <a:xfrm>
              <a:off x="7253500" y="5734372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SPOT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92D8FC-F3BF-434D-8BD2-64BEE90ADD5B}"/>
                </a:ext>
              </a:extLst>
            </p:cNvPr>
            <p:cNvSpPr/>
            <p:nvPr/>
          </p:nvSpPr>
          <p:spPr>
            <a:xfrm>
              <a:off x="7253500" y="5138180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NFLX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CA0351-C53F-4924-B769-407B998BCF08}"/>
                </a:ext>
              </a:extLst>
            </p:cNvPr>
            <p:cNvSpPr/>
            <p:nvPr/>
          </p:nvSpPr>
          <p:spPr>
            <a:xfrm>
              <a:off x="2615609" y="5138180"/>
              <a:ext cx="1456661" cy="1079078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1456661"/>
                        <a:gd name="connsiteY0" fmla="*/ 179850 h 1079078"/>
                        <a:gd name="connsiteX1" fmla="*/ 179850 w 1456661"/>
                        <a:gd name="connsiteY1" fmla="*/ 0 h 1079078"/>
                        <a:gd name="connsiteX2" fmla="*/ 739300 w 1456661"/>
                        <a:gd name="connsiteY2" fmla="*/ 0 h 1079078"/>
                        <a:gd name="connsiteX3" fmla="*/ 1276811 w 1456661"/>
                        <a:gd name="connsiteY3" fmla="*/ 0 h 1079078"/>
                        <a:gd name="connsiteX4" fmla="*/ 1456661 w 1456661"/>
                        <a:gd name="connsiteY4" fmla="*/ 179850 h 1079078"/>
                        <a:gd name="connsiteX5" fmla="*/ 1456661 w 1456661"/>
                        <a:gd name="connsiteY5" fmla="*/ 525151 h 1079078"/>
                        <a:gd name="connsiteX6" fmla="*/ 1456661 w 1456661"/>
                        <a:gd name="connsiteY6" fmla="*/ 899228 h 1079078"/>
                        <a:gd name="connsiteX7" fmla="*/ 1276811 w 1456661"/>
                        <a:gd name="connsiteY7" fmla="*/ 1079078 h 1079078"/>
                        <a:gd name="connsiteX8" fmla="*/ 761239 w 1456661"/>
                        <a:gd name="connsiteY8" fmla="*/ 1079078 h 1079078"/>
                        <a:gd name="connsiteX9" fmla="*/ 179850 w 1456661"/>
                        <a:gd name="connsiteY9" fmla="*/ 1079078 h 1079078"/>
                        <a:gd name="connsiteX10" fmla="*/ 0 w 1456661"/>
                        <a:gd name="connsiteY10" fmla="*/ 899228 h 1079078"/>
                        <a:gd name="connsiteX11" fmla="*/ 0 w 1456661"/>
                        <a:gd name="connsiteY11" fmla="*/ 546733 h 1079078"/>
                        <a:gd name="connsiteX12" fmla="*/ 0 w 1456661"/>
                        <a:gd name="connsiteY12" fmla="*/ 179850 h 1079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56661" h="1079078" extrusionOk="0">
                          <a:moveTo>
                            <a:pt x="0" y="179850"/>
                          </a:moveTo>
                          <a:cubicBezTo>
                            <a:pt x="2742" y="89429"/>
                            <a:pt x="87900" y="-18169"/>
                            <a:pt x="179850" y="0"/>
                          </a:cubicBezTo>
                          <a:cubicBezTo>
                            <a:pt x="453386" y="27323"/>
                            <a:pt x="622647" y="22387"/>
                            <a:pt x="739300" y="0"/>
                          </a:cubicBezTo>
                          <a:cubicBezTo>
                            <a:pt x="855953" y="-22387"/>
                            <a:pt x="1092763" y="-22369"/>
                            <a:pt x="1276811" y="0"/>
                          </a:cubicBezTo>
                          <a:cubicBezTo>
                            <a:pt x="1382211" y="16205"/>
                            <a:pt x="1454916" y="72827"/>
                            <a:pt x="1456661" y="179850"/>
                          </a:cubicBezTo>
                          <a:cubicBezTo>
                            <a:pt x="1466470" y="290193"/>
                            <a:pt x="1455577" y="423457"/>
                            <a:pt x="1456661" y="525151"/>
                          </a:cubicBezTo>
                          <a:cubicBezTo>
                            <a:pt x="1457745" y="626845"/>
                            <a:pt x="1456965" y="718743"/>
                            <a:pt x="1456661" y="899228"/>
                          </a:cubicBezTo>
                          <a:cubicBezTo>
                            <a:pt x="1446063" y="998019"/>
                            <a:pt x="1363896" y="1068481"/>
                            <a:pt x="1276811" y="1079078"/>
                          </a:cubicBezTo>
                          <a:cubicBezTo>
                            <a:pt x="1114239" y="1085286"/>
                            <a:pt x="964728" y="1055504"/>
                            <a:pt x="761239" y="1079078"/>
                          </a:cubicBezTo>
                          <a:cubicBezTo>
                            <a:pt x="557750" y="1102652"/>
                            <a:pt x="432975" y="1082478"/>
                            <a:pt x="179850" y="1079078"/>
                          </a:cubicBezTo>
                          <a:cubicBezTo>
                            <a:pt x="63394" y="1085951"/>
                            <a:pt x="11896" y="1010203"/>
                            <a:pt x="0" y="899228"/>
                          </a:cubicBezTo>
                          <a:cubicBezTo>
                            <a:pt x="-5071" y="813580"/>
                            <a:pt x="-4737" y="664666"/>
                            <a:pt x="0" y="546733"/>
                          </a:cubicBezTo>
                          <a:cubicBezTo>
                            <a:pt x="4737" y="428801"/>
                            <a:pt x="3722" y="338203"/>
                            <a:pt x="0" y="17985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DF8E91-867C-4AB7-8DD4-BD895E536E62}"/>
                </a:ext>
              </a:extLst>
            </p:cNvPr>
            <p:cNvSpPr/>
            <p:nvPr/>
          </p:nvSpPr>
          <p:spPr>
            <a:xfrm>
              <a:off x="4235747" y="5023395"/>
              <a:ext cx="2627595" cy="1305080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2627595"/>
                        <a:gd name="connsiteY0" fmla="*/ 217518 h 1305080"/>
                        <a:gd name="connsiteX1" fmla="*/ 217518 w 2627595"/>
                        <a:gd name="connsiteY1" fmla="*/ 0 h 1305080"/>
                        <a:gd name="connsiteX2" fmla="*/ 787583 w 2627595"/>
                        <a:gd name="connsiteY2" fmla="*/ 0 h 1305080"/>
                        <a:gd name="connsiteX3" fmla="*/ 1357649 w 2627595"/>
                        <a:gd name="connsiteY3" fmla="*/ 0 h 1305080"/>
                        <a:gd name="connsiteX4" fmla="*/ 1927714 w 2627595"/>
                        <a:gd name="connsiteY4" fmla="*/ 0 h 1305080"/>
                        <a:gd name="connsiteX5" fmla="*/ 2410077 w 2627595"/>
                        <a:gd name="connsiteY5" fmla="*/ 0 h 1305080"/>
                        <a:gd name="connsiteX6" fmla="*/ 2627595 w 2627595"/>
                        <a:gd name="connsiteY6" fmla="*/ 217518 h 1305080"/>
                        <a:gd name="connsiteX7" fmla="*/ 2627595 w 2627595"/>
                        <a:gd name="connsiteY7" fmla="*/ 635139 h 1305080"/>
                        <a:gd name="connsiteX8" fmla="*/ 2627595 w 2627595"/>
                        <a:gd name="connsiteY8" fmla="*/ 1087562 h 1305080"/>
                        <a:gd name="connsiteX9" fmla="*/ 2410077 w 2627595"/>
                        <a:gd name="connsiteY9" fmla="*/ 1305080 h 1305080"/>
                        <a:gd name="connsiteX10" fmla="*/ 1840012 w 2627595"/>
                        <a:gd name="connsiteY10" fmla="*/ 1305080 h 1305080"/>
                        <a:gd name="connsiteX11" fmla="*/ 1313798 w 2627595"/>
                        <a:gd name="connsiteY11" fmla="*/ 1305080 h 1305080"/>
                        <a:gd name="connsiteX12" fmla="*/ 831435 w 2627595"/>
                        <a:gd name="connsiteY12" fmla="*/ 1305080 h 1305080"/>
                        <a:gd name="connsiteX13" fmla="*/ 217518 w 2627595"/>
                        <a:gd name="connsiteY13" fmla="*/ 1305080 h 1305080"/>
                        <a:gd name="connsiteX14" fmla="*/ 0 w 2627595"/>
                        <a:gd name="connsiteY14" fmla="*/ 1087562 h 1305080"/>
                        <a:gd name="connsiteX15" fmla="*/ 0 w 2627595"/>
                        <a:gd name="connsiteY15" fmla="*/ 661240 h 1305080"/>
                        <a:gd name="connsiteX16" fmla="*/ 0 w 2627595"/>
                        <a:gd name="connsiteY16" fmla="*/ 217518 h 1305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627595" h="1305080" extrusionOk="0">
                          <a:moveTo>
                            <a:pt x="0" y="217518"/>
                          </a:moveTo>
                          <a:cubicBezTo>
                            <a:pt x="3773" y="109640"/>
                            <a:pt x="100519" y="-7715"/>
                            <a:pt x="217518" y="0"/>
                          </a:cubicBezTo>
                          <a:cubicBezTo>
                            <a:pt x="397985" y="-20145"/>
                            <a:pt x="517308" y="24570"/>
                            <a:pt x="787583" y="0"/>
                          </a:cubicBezTo>
                          <a:cubicBezTo>
                            <a:pt x="1057859" y="-24570"/>
                            <a:pt x="1121137" y="19625"/>
                            <a:pt x="1357649" y="0"/>
                          </a:cubicBezTo>
                          <a:cubicBezTo>
                            <a:pt x="1594161" y="-19625"/>
                            <a:pt x="1789038" y="24106"/>
                            <a:pt x="1927714" y="0"/>
                          </a:cubicBezTo>
                          <a:cubicBezTo>
                            <a:pt x="2066390" y="-24106"/>
                            <a:pt x="2198425" y="8794"/>
                            <a:pt x="2410077" y="0"/>
                          </a:cubicBezTo>
                          <a:cubicBezTo>
                            <a:pt x="2537490" y="956"/>
                            <a:pt x="2634286" y="125590"/>
                            <a:pt x="2627595" y="217518"/>
                          </a:cubicBezTo>
                          <a:cubicBezTo>
                            <a:pt x="2616826" y="412723"/>
                            <a:pt x="2617824" y="435467"/>
                            <a:pt x="2627595" y="635139"/>
                          </a:cubicBezTo>
                          <a:cubicBezTo>
                            <a:pt x="2637366" y="834811"/>
                            <a:pt x="2619051" y="989929"/>
                            <a:pt x="2627595" y="1087562"/>
                          </a:cubicBezTo>
                          <a:cubicBezTo>
                            <a:pt x="2622237" y="1201101"/>
                            <a:pt x="2552523" y="1291382"/>
                            <a:pt x="2410077" y="1305080"/>
                          </a:cubicBezTo>
                          <a:cubicBezTo>
                            <a:pt x="2237707" y="1320057"/>
                            <a:pt x="1997930" y="1330498"/>
                            <a:pt x="1840012" y="1305080"/>
                          </a:cubicBezTo>
                          <a:cubicBezTo>
                            <a:pt x="1682095" y="1279662"/>
                            <a:pt x="1447269" y="1331205"/>
                            <a:pt x="1313798" y="1305080"/>
                          </a:cubicBezTo>
                          <a:cubicBezTo>
                            <a:pt x="1180327" y="1278955"/>
                            <a:pt x="1060533" y="1322764"/>
                            <a:pt x="831435" y="1305080"/>
                          </a:cubicBezTo>
                          <a:cubicBezTo>
                            <a:pt x="602337" y="1287396"/>
                            <a:pt x="395077" y="1292111"/>
                            <a:pt x="217518" y="1305080"/>
                          </a:cubicBezTo>
                          <a:cubicBezTo>
                            <a:pt x="94587" y="1303174"/>
                            <a:pt x="-12282" y="1204219"/>
                            <a:pt x="0" y="1087562"/>
                          </a:cubicBezTo>
                          <a:cubicBezTo>
                            <a:pt x="20413" y="989501"/>
                            <a:pt x="16367" y="870110"/>
                            <a:pt x="0" y="661240"/>
                          </a:cubicBezTo>
                          <a:cubicBezTo>
                            <a:pt x="-16367" y="452370"/>
                            <a:pt x="-15718" y="374100"/>
                            <a:pt x="0" y="21751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A447D4-CEDA-411B-9661-21D73CFBBCE9}"/>
                </a:ext>
              </a:extLst>
            </p:cNvPr>
            <p:cNvSpPr/>
            <p:nvPr/>
          </p:nvSpPr>
          <p:spPr>
            <a:xfrm>
              <a:off x="7100102" y="5013228"/>
              <a:ext cx="1374047" cy="1305080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1374047"/>
                        <a:gd name="connsiteY0" fmla="*/ 0 h 1305080"/>
                        <a:gd name="connsiteX1" fmla="*/ 714504 w 1374047"/>
                        <a:gd name="connsiteY1" fmla="*/ 0 h 1305080"/>
                        <a:gd name="connsiteX2" fmla="*/ 1374047 w 1374047"/>
                        <a:gd name="connsiteY2" fmla="*/ 0 h 1305080"/>
                        <a:gd name="connsiteX3" fmla="*/ 1374047 w 1374047"/>
                        <a:gd name="connsiteY3" fmla="*/ 639489 h 1305080"/>
                        <a:gd name="connsiteX4" fmla="*/ 1374047 w 1374047"/>
                        <a:gd name="connsiteY4" fmla="*/ 1305080 h 1305080"/>
                        <a:gd name="connsiteX5" fmla="*/ 714504 w 1374047"/>
                        <a:gd name="connsiteY5" fmla="*/ 1305080 h 1305080"/>
                        <a:gd name="connsiteX6" fmla="*/ 0 w 1374047"/>
                        <a:gd name="connsiteY6" fmla="*/ 1305080 h 1305080"/>
                        <a:gd name="connsiteX7" fmla="*/ 0 w 1374047"/>
                        <a:gd name="connsiteY7" fmla="*/ 665591 h 1305080"/>
                        <a:gd name="connsiteX8" fmla="*/ 0 w 1374047"/>
                        <a:gd name="connsiteY8" fmla="*/ 0 h 1305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374047" h="1305080" extrusionOk="0">
                          <a:moveTo>
                            <a:pt x="0" y="0"/>
                          </a:moveTo>
                          <a:cubicBezTo>
                            <a:pt x="324966" y="13049"/>
                            <a:pt x="397874" y="2434"/>
                            <a:pt x="714504" y="0"/>
                          </a:cubicBezTo>
                          <a:cubicBezTo>
                            <a:pt x="1031134" y="-2434"/>
                            <a:pt x="1134670" y="-27489"/>
                            <a:pt x="1374047" y="0"/>
                          </a:cubicBezTo>
                          <a:cubicBezTo>
                            <a:pt x="1353297" y="254666"/>
                            <a:pt x="1347592" y="442558"/>
                            <a:pt x="1374047" y="639489"/>
                          </a:cubicBezTo>
                          <a:cubicBezTo>
                            <a:pt x="1400502" y="836420"/>
                            <a:pt x="1351424" y="989462"/>
                            <a:pt x="1374047" y="1305080"/>
                          </a:cubicBezTo>
                          <a:cubicBezTo>
                            <a:pt x="1075067" y="1298793"/>
                            <a:pt x="862485" y="1294804"/>
                            <a:pt x="714504" y="1305080"/>
                          </a:cubicBezTo>
                          <a:cubicBezTo>
                            <a:pt x="566523" y="1315356"/>
                            <a:pt x="275984" y="1286192"/>
                            <a:pt x="0" y="1305080"/>
                          </a:cubicBezTo>
                          <a:cubicBezTo>
                            <a:pt x="16443" y="1153114"/>
                            <a:pt x="-402" y="919382"/>
                            <a:pt x="0" y="665591"/>
                          </a:cubicBezTo>
                          <a:cubicBezTo>
                            <a:pt x="402" y="411800"/>
                            <a:pt x="23609" y="20719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 descr=" 23">
            <a:extLst>
              <a:ext uri="{FF2B5EF4-FFF2-40B4-BE49-F238E27FC236}">
                <a16:creationId xmlns:a16="http://schemas.microsoft.com/office/drawing/2014/main" id="{F13C2547-6DDF-4299-873A-9F7D020B2907}"/>
              </a:ext>
            </a:extLst>
          </p:cNvPr>
          <p:cNvCxnSpPr>
            <a:cxnSpLocks/>
          </p:cNvCxnSpPr>
          <p:nvPr/>
        </p:nvCxnSpPr>
        <p:spPr>
          <a:xfrm flipH="1">
            <a:off x="5074007" y="3673284"/>
            <a:ext cx="428488" cy="7567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51" descr=" 24">
            <a:extLst>
              <a:ext uri="{FF2B5EF4-FFF2-40B4-BE49-F238E27FC236}">
                <a16:creationId xmlns:a16="http://schemas.microsoft.com/office/drawing/2014/main" id="{9BC575E6-F547-4983-9C0A-3DC67267B7BD}"/>
              </a:ext>
            </a:extLst>
          </p:cNvPr>
          <p:cNvSpPr/>
          <p:nvPr/>
        </p:nvSpPr>
        <p:spPr>
          <a:xfrm>
            <a:off x="4837813" y="4430043"/>
            <a:ext cx="472388" cy="298075"/>
          </a:xfrm>
          <a:custGeom>
            <a:avLst/>
            <a:gdLst>
              <a:gd name="connsiteX0" fmla="*/ 0 w 472388"/>
              <a:gd name="connsiteY0" fmla="*/ 49680 h 298075"/>
              <a:gd name="connsiteX1" fmla="*/ 49680 w 472388"/>
              <a:gd name="connsiteY1" fmla="*/ 0 h 298075"/>
              <a:gd name="connsiteX2" fmla="*/ 422708 w 472388"/>
              <a:gd name="connsiteY2" fmla="*/ 0 h 298075"/>
              <a:gd name="connsiteX3" fmla="*/ 472388 w 472388"/>
              <a:gd name="connsiteY3" fmla="*/ 49680 h 298075"/>
              <a:gd name="connsiteX4" fmla="*/ 472388 w 472388"/>
              <a:gd name="connsiteY4" fmla="*/ 248395 h 298075"/>
              <a:gd name="connsiteX5" fmla="*/ 422708 w 472388"/>
              <a:gd name="connsiteY5" fmla="*/ 298075 h 298075"/>
              <a:gd name="connsiteX6" fmla="*/ 49680 w 472388"/>
              <a:gd name="connsiteY6" fmla="*/ 298075 h 298075"/>
              <a:gd name="connsiteX7" fmla="*/ 0 w 472388"/>
              <a:gd name="connsiteY7" fmla="*/ 248395 h 298075"/>
              <a:gd name="connsiteX8" fmla="*/ 0 w 472388"/>
              <a:gd name="connsiteY8" fmla="*/ 49680 h 29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5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82019" y="124929"/>
                  <a:pt x="448726" y="158978"/>
                  <a:pt x="472388" y="248395"/>
                </a:cubicBezTo>
                <a:cubicBezTo>
                  <a:pt x="475723" y="268970"/>
                  <a:pt x="442134" y="296848"/>
                  <a:pt x="422708" y="298075"/>
                </a:cubicBezTo>
                <a:cubicBezTo>
                  <a:pt x="262127" y="338461"/>
                  <a:pt x="223793" y="294699"/>
                  <a:pt x="49680" y="298075"/>
                </a:cubicBezTo>
                <a:cubicBezTo>
                  <a:pt x="21923" y="298602"/>
                  <a:pt x="-2136" y="273356"/>
                  <a:pt x="0" y="248395"/>
                </a:cubicBezTo>
                <a:cubicBezTo>
                  <a:pt x="-15623" y="190999"/>
                  <a:pt x="20979" y="93278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56" descr=" 25">
            <a:extLst>
              <a:ext uri="{FF2B5EF4-FFF2-40B4-BE49-F238E27FC236}">
                <a16:creationId xmlns:a16="http://schemas.microsoft.com/office/drawing/2014/main" id="{2DD47BE1-ADD6-4909-90BE-BEF6ED8EC3A5}"/>
              </a:ext>
            </a:extLst>
          </p:cNvPr>
          <p:cNvSpPr/>
          <p:nvPr/>
        </p:nvSpPr>
        <p:spPr>
          <a:xfrm>
            <a:off x="5708210" y="4430044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57" descr=" 26">
            <a:extLst>
              <a:ext uri="{FF2B5EF4-FFF2-40B4-BE49-F238E27FC236}">
                <a16:creationId xmlns:a16="http://schemas.microsoft.com/office/drawing/2014/main" id="{2FFCD071-936D-49B0-AB4E-B4EE7973D9A0}"/>
              </a:ext>
            </a:extLst>
          </p:cNvPr>
          <p:cNvSpPr/>
          <p:nvPr/>
        </p:nvSpPr>
        <p:spPr>
          <a:xfrm>
            <a:off x="8799565" y="4426271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58" descr=" 27">
            <a:extLst>
              <a:ext uri="{FF2B5EF4-FFF2-40B4-BE49-F238E27FC236}">
                <a16:creationId xmlns:a16="http://schemas.microsoft.com/office/drawing/2014/main" id="{A2921EE5-34BF-4F31-927B-068F24D30E55}"/>
              </a:ext>
            </a:extLst>
          </p:cNvPr>
          <p:cNvSpPr/>
          <p:nvPr/>
        </p:nvSpPr>
        <p:spPr>
          <a:xfrm>
            <a:off x="7965492" y="4426271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59" descr=" 28">
            <a:extLst>
              <a:ext uri="{FF2B5EF4-FFF2-40B4-BE49-F238E27FC236}">
                <a16:creationId xmlns:a16="http://schemas.microsoft.com/office/drawing/2014/main" id="{16DFB32A-E484-44E3-83A1-6AF61F43C1E8}"/>
              </a:ext>
            </a:extLst>
          </p:cNvPr>
          <p:cNvSpPr/>
          <p:nvPr/>
        </p:nvSpPr>
        <p:spPr>
          <a:xfrm>
            <a:off x="7163675" y="4426271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60" descr=" 29">
            <a:extLst>
              <a:ext uri="{FF2B5EF4-FFF2-40B4-BE49-F238E27FC236}">
                <a16:creationId xmlns:a16="http://schemas.microsoft.com/office/drawing/2014/main" id="{1F7AC480-527A-4E79-B3A6-66DB70893F04}"/>
              </a:ext>
            </a:extLst>
          </p:cNvPr>
          <p:cNvSpPr/>
          <p:nvPr/>
        </p:nvSpPr>
        <p:spPr>
          <a:xfrm>
            <a:off x="3111023" y="4432717"/>
            <a:ext cx="472388" cy="298075"/>
          </a:xfrm>
          <a:custGeom>
            <a:avLst/>
            <a:gdLst>
              <a:gd name="connsiteX0" fmla="*/ 0 w 472388"/>
              <a:gd name="connsiteY0" fmla="*/ 49680 h 298075"/>
              <a:gd name="connsiteX1" fmla="*/ 49680 w 472388"/>
              <a:gd name="connsiteY1" fmla="*/ 0 h 298075"/>
              <a:gd name="connsiteX2" fmla="*/ 422708 w 472388"/>
              <a:gd name="connsiteY2" fmla="*/ 0 h 298075"/>
              <a:gd name="connsiteX3" fmla="*/ 472388 w 472388"/>
              <a:gd name="connsiteY3" fmla="*/ 49680 h 298075"/>
              <a:gd name="connsiteX4" fmla="*/ 472388 w 472388"/>
              <a:gd name="connsiteY4" fmla="*/ 248395 h 298075"/>
              <a:gd name="connsiteX5" fmla="*/ 422708 w 472388"/>
              <a:gd name="connsiteY5" fmla="*/ 298075 h 298075"/>
              <a:gd name="connsiteX6" fmla="*/ 49680 w 472388"/>
              <a:gd name="connsiteY6" fmla="*/ 298075 h 298075"/>
              <a:gd name="connsiteX7" fmla="*/ 0 w 472388"/>
              <a:gd name="connsiteY7" fmla="*/ 248395 h 298075"/>
              <a:gd name="connsiteX8" fmla="*/ 0 w 472388"/>
              <a:gd name="connsiteY8" fmla="*/ 49680 h 29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5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82019" y="124929"/>
                  <a:pt x="448726" y="158978"/>
                  <a:pt x="472388" y="248395"/>
                </a:cubicBezTo>
                <a:cubicBezTo>
                  <a:pt x="475723" y="268970"/>
                  <a:pt x="442134" y="296848"/>
                  <a:pt x="422708" y="298075"/>
                </a:cubicBezTo>
                <a:cubicBezTo>
                  <a:pt x="262127" y="338461"/>
                  <a:pt x="223793" y="294699"/>
                  <a:pt x="49680" y="298075"/>
                </a:cubicBezTo>
                <a:cubicBezTo>
                  <a:pt x="21923" y="298602"/>
                  <a:pt x="-2136" y="273356"/>
                  <a:pt x="0" y="248395"/>
                </a:cubicBezTo>
                <a:cubicBezTo>
                  <a:pt x="-15623" y="190999"/>
                  <a:pt x="20979" y="93278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 descr=" 30">
            <a:extLst>
              <a:ext uri="{FF2B5EF4-FFF2-40B4-BE49-F238E27FC236}">
                <a16:creationId xmlns:a16="http://schemas.microsoft.com/office/drawing/2014/main" id="{721DE5D4-3305-4CE9-84FA-0600C0177234}"/>
              </a:ext>
            </a:extLst>
          </p:cNvPr>
          <p:cNvCxnSpPr>
            <a:cxnSpLocks noChangeAspect="1"/>
          </p:cNvCxnSpPr>
          <p:nvPr/>
        </p:nvCxnSpPr>
        <p:spPr>
          <a:xfrm>
            <a:off x="5502495" y="3671729"/>
            <a:ext cx="441909" cy="7583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 descr=" 31">
            <a:extLst>
              <a:ext uri="{FF2B5EF4-FFF2-40B4-BE49-F238E27FC236}">
                <a16:creationId xmlns:a16="http://schemas.microsoft.com/office/drawing/2014/main" id="{C521B2A9-27EB-4EB5-AC18-D0EC83A62CED}"/>
              </a:ext>
            </a:extLst>
          </p:cNvPr>
          <p:cNvCxnSpPr>
            <a:cxnSpLocks/>
          </p:cNvCxnSpPr>
          <p:nvPr/>
        </p:nvCxnSpPr>
        <p:spPr>
          <a:xfrm>
            <a:off x="8193189" y="3429000"/>
            <a:ext cx="842570" cy="9972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 descr=" 32">
            <a:extLst>
              <a:ext uri="{FF2B5EF4-FFF2-40B4-BE49-F238E27FC236}">
                <a16:creationId xmlns:a16="http://schemas.microsoft.com/office/drawing/2014/main" id="{FA7BC5E8-D928-4ABE-B541-A38FE9725D53}"/>
              </a:ext>
            </a:extLst>
          </p:cNvPr>
          <p:cNvCxnSpPr>
            <a:cxnSpLocks/>
          </p:cNvCxnSpPr>
          <p:nvPr/>
        </p:nvCxnSpPr>
        <p:spPr>
          <a:xfrm flipH="1">
            <a:off x="8201686" y="3927635"/>
            <a:ext cx="412788" cy="4986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 descr=" 33">
            <a:extLst>
              <a:ext uri="{FF2B5EF4-FFF2-40B4-BE49-F238E27FC236}">
                <a16:creationId xmlns:a16="http://schemas.microsoft.com/office/drawing/2014/main" id="{250EF0D9-DA43-47CB-AF86-5E9A4FF07D3F}"/>
              </a:ext>
            </a:extLst>
          </p:cNvPr>
          <p:cNvCxnSpPr>
            <a:cxnSpLocks/>
          </p:cNvCxnSpPr>
          <p:nvPr/>
        </p:nvCxnSpPr>
        <p:spPr>
          <a:xfrm flipH="1">
            <a:off x="7399869" y="3429000"/>
            <a:ext cx="792343" cy="9972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 descr=" 34">
            <a:extLst>
              <a:ext uri="{FF2B5EF4-FFF2-40B4-BE49-F238E27FC236}">
                <a16:creationId xmlns:a16="http://schemas.microsoft.com/office/drawing/2014/main" id="{F79E0ABE-C318-4ADE-9735-8E1915EADA37}"/>
              </a:ext>
            </a:extLst>
          </p:cNvPr>
          <p:cNvSpPr/>
          <p:nvPr/>
        </p:nvSpPr>
        <p:spPr>
          <a:xfrm>
            <a:off x="380022" y="4395598"/>
            <a:ext cx="2426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Observation Clusters</a:t>
            </a:r>
            <a:endParaRPr lang="en-US" sz="2400" dirty="0"/>
          </a:p>
        </p:txBody>
      </p:sp>
      <p:sp>
        <p:nvSpPr>
          <p:cNvPr id="34" name="Rectangle 33" descr=" 35">
            <a:extLst>
              <a:ext uri="{FF2B5EF4-FFF2-40B4-BE49-F238E27FC236}">
                <a16:creationId xmlns:a16="http://schemas.microsoft.com/office/drawing/2014/main" id="{66EC3262-C4F0-463E-814D-F3E5CBCF2EA9}"/>
              </a:ext>
            </a:extLst>
          </p:cNvPr>
          <p:cNvSpPr/>
          <p:nvPr/>
        </p:nvSpPr>
        <p:spPr>
          <a:xfrm>
            <a:off x="369587" y="3604469"/>
            <a:ext cx="2347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Regression Tree Structures</a:t>
            </a:r>
            <a:endParaRPr lang="en-US" sz="2400" dirty="0"/>
          </a:p>
        </p:txBody>
      </p:sp>
      <p:grpSp>
        <p:nvGrpSpPr>
          <p:cNvPr id="36" name="Group 35" descr=" 36">
            <a:extLst>
              <a:ext uri="{FF2B5EF4-FFF2-40B4-BE49-F238E27FC236}">
                <a16:creationId xmlns:a16="http://schemas.microsoft.com/office/drawing/2014/main" id="{36087459-C14B-4217-8177-3EED8FCD8DF8}"/>
              </a:ext>
            </a:extLst>
          </p:cNvPr>
          <p:cNvGrpSpPr/>
          <p:nvPr/>
        </p:nvGrpSpPr>
        <p:grpSpPr>
          <a:xfrm>
            <a:off x="4362288" y="4988449"/>
            <a:ext cx="2419584" cy="1121479"/>
            <a:chOff x="4360058" y="4993151"/>
            <a:chExt cx="2419584" cy="112147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18EC429-AF76-4B46-8DD3-E4DD6B4FD1D2}"/>
                </a:ext>
              </a:extLst>
            </p:cNvPr>
            <p:cNvSpPr/>
            <p:nvPr/>
          </p:nvSpPr>
          <p:spPr>
            <a:xfrm>
              <a:off x="5532923" y="4993151"/>
              <a:ext cx="124671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GOOGL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51BCFC9-15FD-4ED2-A576-E6659D3733BA}"/>
                </a:ext>
              </a:extLst>
            </p:cNvPr>
            <p:cNvSpPr/>
            <p:nvPr/>
          </p:nvSpPr>
          <p:spPr>
            <a:xfrm>
              <a:off x="5615306" y="5631744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AMZN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8EFEB7-31F2-4CA7-83D2-578D55AD8AA0}"/>
                </a:ext>
              </a:extLst>
            </p:cNvPr>
            <p:cNvSpPr/>
            <p:nvPr/>
          </p:nvSpPr>
          <p:spPr>
            <a:xfrm>
              <a:off x="4360058" y="5228348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MSFT</a:t>
              </a:r>
            </a:p>
          </p:txBody>
        </p:sp>
      </p:grpSp>
      <p:sp>
        <p:nvSpPr>
          <p:cNvPr id="35" name="Oval 34" descr=" 42">
            <a:extLst>
              <a:ext uri="{FF2B5EF4-FFF2-40B4-BE49-F238E27FC236}">
                <a16:creationId xmlns:a16="http://schemas.microsoft.com/office/drawing/2014/main" id="{EAE27DCE-9554-4F66-9534-8E46DF8840F4}"/>
              </a:ext>
            </a:extLst>
          </p:cNvPr>
          <p:cNvSpPr/>
          <p:nvPr/>
        </p:nvSpPr>
        <p:spPr>
          <a:xfrm>
            <a:off x="4972143" y="3498317"/>
            <a:ext cx="1060704" cy="4779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0" name="Oval 39" descr=" 3">
            <a:extLst>
              <a:ext uri="{FF2B5EF4-FFF2-40B4-BE49-F238E27FC236}">
                <a16:creationId xmlns:a16="http://schemas.microsoft.com/office/drawing/2014/main" id="{E9631080-7939-49DE-B9D4-99B22E9FC361}"/>
              </a:ext>
            </a:extLst>
          </p:cNvPr>
          <p:cNvSpPr/>
          <p:nvPr/>
        </p:nvSpPr>
        <p:spPr>
          <a:xfrm>
            <a:off x="7557245" y="3274685"/>
            <a:ext cx="1242319" cy="4779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Oval 40" descr=" 9">
            <a:extLst>
              <a:ext uri="{FF2B5EF4-FFF2-40B4-BE49-F238E27FC236}">
                <a16:creationId xmlns:a16="http://schemas.microsoft.com/office/drawing/2014/main" id="{F8B89251-938B-4832-B478-B67C6295728B}"/>
              </a:ext>
            </a:extLst>
          </p:cNvPr>
          <p:cNvSpPr/>
          <p:nvPr/>
        </p:nvSpPr>
        <p:spPr>
          <a:xfrm>
            <a:off x="8086467" y="3891336"/>
            <a:ext cx="1096959" cy="3943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305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4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1EE0DEF-567C-4B95-8C3F-702677D9E4C8}"/>
              </a:ext>
            </a:extLst>
          </p:cNvPr>
          <p:cNvCxnSpPr>
            <a:cxnSpLocks noChangeAspect="1"/>
            <a:endCxn id="6" idx="0"/>
          </p:cNvCxnSpPr>
          <p:nvPr/>
        </p:nvCxnSpPr>
        <p:spPr>
          <a:xfrm>
            <a:off x="8446380" y="3736103"/>
            <a:ext cx="589379" cy="690168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i="1" dirty="0"/>
              <a:t>Lemon-Tree</a:t>
            </a:r>
            <a:r>
              <a:rPr lang="en-US" dirty="0"/>
              <a:t> constructs </a:t>
            </a:r>
            <a:r>
              <a:rPr lang="en-US" dirty="0" err="1"/>
              <a:t>MoNets</a:t>
            </a:r>
            <a:r>
              <a:rPr lang="en-US" dirty="0"/>
              <a:t> by executing three tasks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b="1" dirty="0"/>
              <a:t>Learning Module CPDs and Parents</a:t>
            </a:r>
          </a:p>
          <a:p>
            <a:pPr lvl="2"/>
            <a:r>
              <a:rPr lang="en-US" dirty="0"/>
              <a:t>CPD regression tree structures for each module – </a:t>
            </a:r>
            <a:r>
              <a:rPr lang="en-US" i="1" dirty="0" err="1"/>
              <a:t>GaneSH</a:t>
            </a:r>
            <a:r>
              <a:rPr lang="en-US" dirty="0"/>
              <a:t> runs for clustering observations followed by hierarchical agglomerative clustering</a:t>
            </a:r>
          </a:p>
          <a:p>
            <a:pPr lvl="2"/>
            <a:r>
              <a:rPr lang="en-US" dirty="0"/>
              <a:t>Candidate parent variables and corresponding observation values are scored,</a:t>
            </a:r>
            <a:br>
              <a:rPr lang="en-US" dirty="0"/>
            </a:br>
            <a:r>
              <a:rPr lang="en-US" dirty="0"/>
              <a:t>assigned to the non-leaf nodes of regression tree structures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 –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317E8E-785B-44EB-A66C-63A3C3D32A0B}"/>
              </a:ext>
            </a:extLst>
          </p:cNvPr>
          <p:cNvGrpSpPr/>
          <p:nvPr/>
        </p:nvGrpSpPr>
        <p:grpSpPr>
          <a:xfrm>
            <a:off x="2630434" y="4873658"/>
            <a:ext cx="5858540" cy="1315247"/>
            <a:chOff x="2615609" y="5013228"/>
            <a:chExt cx="5858540" cy="131524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E72E202-7C11-4565-A5FC-82AC55CB43A8}"/>
                </a:ext>
              </a:extLst>
            </p:cNvPr>
            <p:cNvSpPr/>
            <p:nvPr/>
          </p:nvSpPr>
          <p:spPr>
            <a:xfrm>
              <a:off x="2792143" y="5453086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NVDA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8F85DE-A771-442D-BDF2-8637823079E9}"/>
                </a:ext>
              </a:extLst>
            </p:cNvPr>
            <p:cNvSpPr/>
            <p:nvPr/>
          </p:nvSpPr>
          <p:spPr>
            <a:xfrm>
              <a:off x="7253500" y="5734372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SPOT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92D8FC-F3BF-434D-8BD2-64BEE90ADD5B}"/>
                </a:ext>
              </a:extLst>
            </p:cNvPr>
            <p:cNvSpPr/>
            <p:nvPr/>
          </p:nvSpPr>
          <p:spPr>
            <a:xfrm>
              <a:off x="7253500" y="5138180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NFLX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CA0351-C53F-4924-B769-407B998BCF08}"/>
                </a:ext>
              </a:extLst>
            </p:cNvPr>
            <p:cNvSpPr/>
            <p:nvPr/>
          </p:nvSpPr>
          <p:spPr>
            <a:xfrm>
              <a:off x="2615609" y="5138180"/>
              <a:ext cx="1456661" cy="1079078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1456661"/>
                        <a:gd name="connsiteY0" fmla="*/ 179850 h 1079078"/>
                        <a:gd name="connsiteX1" fmla="*/ 179850 w 1456661"/>
                        <a:gd name="connsiteY1" fmla="*/ 0 h 1079078"/>
                        <a:gd name="connsiteX2" fmla="*/ 739300 w 1456661"/>
                        <a:gd name="connsiteY2" fmla="*/ 0 h 1079078"/>
                        <a:gd name="connsiteX3" fmla="*/ 1276811 w 1456661"/>
                        <a:gd name="connsiteY3" fmla="*/ 0 h 1079078"/>
                        <a:gd name="connsiteX4" fmla="*/ 1456661 w 1456661"/>
                        <a:gd name="connsiteY4" fmla="*/ 179850 h 1079078"/>
                        <a:gd name="connsiteX5" fmla="*/ 1456661 w 1456661"/>
                        <a:gd name="connsiteY5" fmla="*/ 525151 h 1079078"/>
                        <a:gd name="connsiteX6" fmla="*/ 1456661 w 1456661"/>
                        <a:gd name="connsiteY6" fmla="*/ 899228 h 1079078"/>
                        <a:gd name="connsiteX7" fmla="*/ 1276811 w 1456661"/>
                        <a:gd name="connsiteY7" fmla="*/ 1079078 h 1079078"/>
                        <a:gd name="connsiteX8" fmla="*/ 761239 w 1456661"/>
                        <a:gd name="connsiteY8" fmla="*/ 1079078 h 1079078"/>
                        <a:gd name="connsiteX9" fmla="*/ 179850 w 1456661"/>
                        <a:gd name="connsiteY9" fmla="*/ 1079078 h 1079078"/>
                        <a:gd name="connsiteX10" fmla="*/ 0 w 1456661"/>
                        <a:gd name="connsiteY10" fmla="*/ 899228 h 1079078"/>
                        <a:gd name="connsiteX11" fmla="*/ 0 w 1456661"/>
                        <a:gd name="connsiteY11" fmla="*/ 546733 h 1079078"/>
                        <a:gd name="connsiteX12" fmla="*/ 0 w 1456661"/>
                        <a:gd name="connsiteY12" fmla="*/ 179850 h 1079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56661" h="1079078" extrusionOk="0">
                          <a:moveTo>
                            <a:pt x="0" y="179850"/>
                          </a:moveTo>
                          <a:cubicBezTo>
                            <a:pt x="2742" y="89429"/>
                            <a:pt x="87900" y="-18169"/>
                            <a:pt x="179850" y="0"/>
                          </a:cubicBezTo>
                          <a:cubicBezTo>
                            <a:pt x="453386" y="27323"/>
                            <a:pt x="622647" y="22387"/>
                            <a:pt x="739300" y="0"/>
                          </a:cubicBezTo>
                          <a:cubicBezTo>
                            <a:pt x="855953" y="-22387"/>
                            <a:pt x="1092763" y="-22369"/>
                            <a:pt x="1276811" y="0"/>
                          </a:cubicBezTo>
                          <a:cubicBezTo>
                            <a:pt x="1382211" y="16205"/>
                            <a:pt x="1454916" y="72827"/>
                            <a:pt x="1456661" y="179850"/>
                          </a:cubicBezTo>
                          <a:cubicBezTo>
                            <a:pt x="1466470" y="290193"/>
                            <a:pt x="1455577" y="423457"/>
                            <a:pt x="1456661" y="525151"/>
                          </a:cubicBezTo>
                          <a:cubicBezTo>
                            <a:pt x="1457745" y="626845"/>
                            <a:pt x="1456965" y="718743"/>
                            <a:pt x="1456661" y="899228"/>
                          </a:cubicBezTo>
                          <a:cubicBezTo>
                            <a:pt x="1446063" y="998019"/>
                            <a:pt x="1363896" y="1068481"/>
                            <a:pt x="1276811" y="1079078"/>
                          </a:cubicBezTo>
                          <a:cubicBezTo>
                            <a:pt x="1114239" y="1085286"/>
                            <a:pt x="964728" y="1055504"/>
                            <a:pt x="761239" y="1079078"/>
                          </a:cubicBezTo>
                          <a:cubicBezTo>
                            <a:pt x="557750" y="1102652"/>
                            <a:pt x="432975" y="1082478"/>
                            <a:pt x="179850" y="1079078"/>
                          </a:cubicBezTo>
                          <a:cubicBezTo>
                            <a:pt x="63394" y="1085951"/>
                            <a:pt x="11896" y="1010203"/>
                            <a:pt x="0" y="899228"/>
                          </a:cubicBezTo>
                          <a:cubicBezTo>
                            <a:pt x="-5071" y="813580"/>
                            <a:pt x="-4737" y="664666"/>
                            <a:pt x="0" y="546733"/>
                          </a:cubicBezTo>
                          <a:cubicBezTo>
                            <a:pt x="4737" y="428801"/>
                            <a:pt x="3722" y="338203"/>
                            <a:pt x="0" y="17985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DF8E91-867C-4AB7-8DD4-BD895E536E62}"/>
                </a:ext>
              </a:extLst>
            </p:cNvPr>
            <p:cNvSpPr/>
            <p:nvPr/>
          </p:nvSpPr>
          <p:spPr>
            <a:xfrm>
              <a:off x="4235747" y="5023395"/>
              <a:ext cx="2627595" cy="1305080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2627595"/>
                        <a:gd name="connsiteY0" fmla="*/ 217518 h 1305080"/>
                        <a:gd name="connsiteX1" fmla="*/ 217518 w 2627595"/>
                        <a:gd name="connsiteY1" fmla="*/ 0 h 1305080"/>
                        <a:gd name="connsiteX2" fmla="*/ 787583 w 2627595"/>
                        <a:gd name="connsiteY2" fmla="*/ 0 h 1305080"/>
                        <a:gd name="connsiteX3" fmla="*/ 1357649 w 2627595"/>
                        <a:gd name="connsiteY3" fmla="*/ 0 h 1305080"/>
                        <a:gd name="connsiteX4" fmla="*/ 1927714 w 2627595"/>
                        <a:gd name="connsiteY4" fmla="*/ 0 h 1305080"/>
                        <a:gd name="connsiteX5" fmla="*/ 2410077 w 2627595"/>
                        <a:gd name="connsiteY5" fmla="*/ 0 h 1305080"/>
                        <a:gd name="connsiteX6" fmla="*/ 2627595 w 2627595"/>
                        <a:gd name="connsiteY6" fmla="*/ 217518 h 1305080"/>
                        <a:gd name="connsiteX7" fmla="*/ 2627595 w 2627595"/>
                        <a:gd name="connsiteY7" fmla="*/ 635139 h 1305080"/>
                        <a:gd name="connsiteX8" fmla="*/ 2627595 w 2627595"/>
                        <a:gd name="connsiteY8" fmla="*/ 1087562 h 1305080"/>
                        <a:gd name="connsiteX9" fmla="*/ 2410077 w 2627595"/>
                        <a:gd name="connsiteY9" fmla="*/ 1305080 h 1305080"/>
                        <a:gd name="connsiteX10" fmla="*/ 1840012 w 2627595"/>
                        <a:gd name="connsiteY10" fmla="*/ 1305080 h 1305080"/>
                        <a:gd name="connsiteX11" fmla="*/ 1313798 w 2627595"/>
                        <a:gd name="connsiteY11" fmla="*/ 1305080 h 1305080"/>
                        <a:gd name="connsiteX12" fmla="*/ 831435 w 2627595"/>
                        <a:gd name="connsiteY12" fmla="*/ 1305080 h 1305080"/>
                        <a:gd name="connsiteX13" fmla="*/ 217518 w 2627595"/>
                        <a:gd name="connsiteY13" fmla="*/ 1305080 h 1305080"/>
                        <a:gd name="connsiteX14" fmla="*/ 0 w 2627595"/>
                        <a:gd name="connsiteY14" fmla="*/ 1087562 h 1305080"/>
                        <a:gd name="connsiteX15" fmla="*/ 0 w 2627595"/>
                        <a:gd name="connsiteY15" fmla="*/ 661240 h 1305080"/>
                        <a:gd name="connsiteX16" fmla="*/ 0 w 2627595"/>
                        <a:gd name="connsiteY16" fmla="*/ 217518 h 1305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627595" h="1305080" extrusionOk="0">
                          <a:moveTo>
                            <a:pt x="0" y="217518"/>
                          </a:moveTo>
                          <a:cubicBezTo>
                            <a:pt x="3773" y="109640"/>
                            <a:pt x="100519" y="-7715"/>
                            <a:pt x="217518" y="0"/>
                          </a:cubicBezTo>
                          <a:cubicBezTo>
                            <a:pt x="397985" y="-20145"/>
                            <a:pt x="517308" y="24570"/>
                            <a:pt x="787583" y="0"/>
                          </a:cubicBezTo>
                          <a:cubicBezTo>
                            <a:pt x="1057859" y="-24570"/>
                            <a:pt x="1121137" y="19625"/>
                            <a:pt x="1357649" y="0"/>
                          </a:cubicBezTo>
                          <a:cubicBezTo>
                            <a:pt x="1594161" y="-19625"/>
                            <a:pt x="1789038" y="24106"/>
                            <a:pt x="1927714" y="0"/>
                          </a:cubicBezTo>
                          <a:cubicBezTo>
                            <a:pt x="2066390" y="-24106"/>
                            <a:pt x="2198425" y="8794"/>
                            <a:pt x="2410077" y="0"/>
                          </a:cubicBezTo>
                          <a:cubicBezTo>
                            <a:pt x="2537490" y="956"/>
                            <a:pt x="2634286" y="125590"/>
                            <a:pt x="2627595" y="217518"/>
                          </a:cubicBezTo>
                          <a:cubicBezTo>
                            <a:pt x="2616826" y="412723"/>
                            <a:pt x="2617824" y="435467"/>
                            <a:pt x="2627595" y="635139"/>
                          </a:cubicBezTo>
                          <a:cubicBezTo>
                            <a:pt x="2637366" y="834811"/>
                            <a:pt x="2619051" y="989929"/>
                            <a:pt x="2627595" y="1087562"/>
                          </a:cubicBezTo>
                          <a:cubicBezTo>
                            <a:pt x="2622237" y="1201101"/>
                            <a:pt x="2552523" y="1291382"/>
                            <a:pt x="2410077" y="1305080"/>
                          </a:cubicBezTo>
                          <a:cubicBezTo>
                            <a:pt x="2237707" y="1320057"/>
                            <a:pt x="1997930" y="1330498"/>
                            <a:pt x="1840012" y="1305080"/>
                          </a:cubicBezTo>
                          <a:cubicBezTo>
                            <a:pt x="1682095" y="1279662"/>
                            <a:pt x="1447269" y="1331205"/>
                            <a:pt x="1313798" y="1305080"/>
                          </a:cubicBezTo>
                          <a:cubicBezTo>
                            <a:pt x="1180327" y="1278955"/>
                            <a:pt x="1060533" y="1322764"/>
                            <a:pt x="831435" y="1305080"/>
                          </a:cubicBezTo>
                          <a:cubicBezTo>
                            <a:pt x="602337" y="1287396"/>
                            <a:pt x="395077" y="1292111"/>
                            <a:pt x="217518" y="1305080"/>
                          </a:cubicBezTo>
                          <a:cubicBezTo>
                            <a:pt x="94587" y="1303174"/>
                            <a:pt x="-12282" y="1204219"/>
                            <a:pt x="0" y="1087562"/>
                          </a:cubicBezTo>
                          <a:cubicBezTo>
                            <a:pt x="20413" y="989501"/>
                            <a:pt x="16367" y="870110"/>
                            <a:pt x="0" y="661240"/>
                          </a:cubicBezTo>
                          <a:cubicBezTo>
                            <a:pt x="-16367" y="452370"/>
                            <a:pt x="-15718" y="374100"/>
                            <a:pt x="0" y="21751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A447D4-CEDA-411B-9661-21D73CFBBCE9}"/>
                </a:ext>
              </a:extLst>
            </p:cNvPr>
            <p:cNvSpPr/>
            <p:nvPr/>
          </p:nvSpPr>
          <p:spPr>
            <a:xfrm>
              <a:off x="7100102" y="5013228"/>
              <a:ext cx="1374047" cy="1305080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1374047"/>
                        <a:gd name="connsiteY0" fmla="*/ 0 h 1305080"/>
                        <a:gd name="connsiteX1" fmla="*/ 714504 w 1374047"/>
                        <a:gd name="connsiteY1" fmla="*/ 0 h 1305080"/>
                        <a:gd name="connsiteX2" fmla="*/ 1374047 w 1374047"/>
                        <a:gd name="connsiteY2" fmla="*/ 0 h 1305080"/>
                        <a:gd name="connsiteX3" fmla="*/ 1374047 w 1374047"/>
                        <a:gd name="connsiteY3" fmla="*/ 639489 h 1305080"/>
                        <a:gd name="connsiteX4" fmla="*/ 1374047 w 1374047"/>
                        <a:gd name="connsiteY4" fmla="*/ 1305080 h 1305080"/>
                        <a:gd name="connsiteX5" fmla="*/ 714504 w 1374047"/>
                        <a:gd name="connsiteY5" fmla="*/ 1305080 h 1305080"/>
                        <a:gd name="connsiteX6" fmla="*/ 0 w 1374047"/>
                        <a:gd name="connsiteY6" fmla="*/ 1305080 h 1305080"/>
                        <a:gd name="connsiteX7" fmla="*/ 0 w 1374047"/>
                        <a:gd name="connsiteY7" fmla="*/ 665591 h 1305080"/>
                        <a:gd name="connsiteX8" fmla="*/ 0 w 1374047"/>
                        <a:gd name="connsiteY8" fmla="*/ 0 h 1305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374047" h="1305080" extrusionOk="0">
                          <a:moveTo>
                            <a:pt x="0" y="0"/>
                          </a:moveTo>
                          <a:cubicBezTo>
                            <a:pt x="324966" y="13049"/>
                            <a:pt x="397874" y="2434"/>
                            <a:pt x="714504" y="0"/>
                          </a:cubicBezTo>
                          <a:cubicBezTo>
                            <a:pt x="1031134" y="-2434"/>
                            <a:pt x="1134670" y="-27489"/>
                            <a:pt x="1374047" y="0"/>
                          </a:cubicBezTo>
                          <a:cubicBezTo>
                            <a:pt x="1353297" y="254666"/>
                            <a:pt x="1347592" y="442558"/>
                            <a:pt x="1374047" y="639489"/>
                          </a:cubicBezTo>
                          <a:cubicBezTo>
                            <a:pt x="1400502" y="836420"/>
                            <a:pt x="1351424" y="989462"/>
                            <a:pt x="1374047" y="1305080"/>
                          </a:cubicBezTo>
                          <a:cubicBezTo>
                            <a:pt x="1075067" y="1298793"/>
                            <a:pt x="862485" y="1294804"/>
                            <a:pt x="714504" y="1305080"/>
                          </a:cubicBezTo>
                          <a:cubicBezTo>
                            <a:pt x="566523" y="1315356"/>
                            <a:pt x="275984" y="1286192"/>
                            <a:pt x="0" y="1305080"/>
                          </a:cubicBezTo>
                          <a:cubicBezTo>
                            <a:pt x="16443" y="1153114"/>
                            <a:pt x="-402" y="919382"/>
                            <a:pt x="0" y="665591"/>
                          </a:cubicBezTo>
                          <a:cubicBezTo>
                            <a:pt x="402" y="411800"/>
                            <a:pt x="23609" y="20719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087459-C14B-4217-8177-3EED8FCD8DF8}"/>
              </a:ext>
            </a:extLst>
          </p:cNvPr>
          <p:cNvGrpSpPr/>
          <p:nvPr/>
        </p:nvGrpSpPr>
        <p:grpSpPr>
          <a:xfrm>
            <a:off x="4362288" y="4988449"/>
            <a:ext cx="2419584" cy="1121479"/>
            <a:chOff x="4360058" y="4993151"/>
            <a:chExt cx="2419584" cy="112147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18EC429-AF76-4B46-8DD3-E4DD6B4FD1D2}"/>
                </a:ext>
              </a:extLst>
            </p:cNvPr>
            <p:cNvSpPr/>
            <p:nvPr/>
          </p:nvSpPr>
          <p:spPr>
            <a:xfrm>
              <a:off x="5532923" y="4993151"/>
              <a:ext cx="124671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GOOGL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51BCFC9-15FD-4ED2-A576-E6659D3733BA}"/>
                </a:ext>
              </a:extLst>
            </p:cNvPr>
            <p:cNvSpPr/>
            <p:nvPr/>
          </p:nvSpPr>
          <p:spPr>
            <a:xfrm>
              <a:off x="5615306" y="5631744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AMZN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8EFEB7-31F2-4CA7-83D2-578D55AD8AA0}"/>
                </a:ext>
              </a:extLst>
            </p:cNvPr>
            <p:cNvSpPr/>
            <p:nvPr/>
          </p:nvSpPr>
          <p:spPr>
            <a:xfrm>
              <a:off x="4360058" y="5228348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MSFT</a:t>
              </a: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D2678C6-362C-44A8-9699-C980C2E1C578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5074007" y="3673284"/>
            <a:ext cx="428488" cy="756759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0664AC6E-EA6E-4ED1-8189-12E11FAA4542}"/>
              </a:ext>
            </a:extLst>
          </p:cNvPr>
          <p:cNvSpPr/>
          <p:nvPr/>
        </p:nvSpPr>
        <p:spPr>
          <a:xfrm>
            <a:off x="4837813" y="4430043"/>
            <a:ext cx="472388" cy="298075"/>
          </a:xfrm>
          <a:custGeom>
            <a:avLst/>
            <a:gdLst>
              <a:gd name="connsiteX0" fmla="*/ 0 w 472388"/>
              <a:gd name="connsiteY0" fmla="*/ 49680 h 298075"/>
              <a:gd name="connsiteX1" fmla="*/ 49680 w 472388"/>
              <a:gd name="connsiteY1" fmla="*/ 0 h 298075"/>
              <a:gd name="connsiteX2" fmla="*/ 422708 w 472388"/>
              <a:gd name="connsiteY2" fmla="*/ 0 h 298075"/>
              <a:gd name="connsiteX3" fmla="*/ 472388 w 472388"/>
              <a:gd name="connsiteY3" fmla="*/ 49680 h 298075"/>
              <a:gd name="connsiteX4" fmla="*/ 472388 w 472388"/>
              <a:gd name="connsiteY4" fmla="*/ 248395 h 298075"/>
              <a:gd name="connsiteX5" fmla="*/ 422708 w 472388"/>
              <a:gd name="connsiteY5" fmla="*/ 298075 h 298075"/>
              <a:gd name="connsiteX6" fmla="*/ 49680 w 472388"/>
              <a:gd name="connsiteY6" fmla="*/ 298075 h 298075"/>
              <a:gd name="connsiteX7" fmla="*/ 0 w 472388"/>
              <a:gd name="connsiteY7" fmla="*/ 248395 h 298075"/>
              <a:gd name="connsiteX8" fmla="*/ 0 w 472388"/>
              <a:gd name="connsiteY8" fmla="*/ 49680 h 29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5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82019" y="124929"/>
                  <a:pt x="448726" y="158978"/>
                  <a:pt x="472388" y="248395"/>
                </a:cubicBezTo>
                <a:cubicBezTo>
                  <a:pt x="475723" y="268970"/>
                  <a:pt x="442134" y="296848"/>
                  <a:pt x="422708" y="298075"/>
                </a:cubicBezTo>
                <a:cubicBezTo>
                  <a:pt x="262127" y="338461"/>
                  <a:pt x="223793" y="294699"/>
                  <a:pt x="49680" y="298075"/>
                </a:cubicBezTo>
                <a:cubicBezTo>
                  <a:pt x="21923" y="298602"/>
                  <a:pt x="-2136" y="273356"/>
                  <a:pt x="0" y="248395"/>
                </a:cubicBezTo>
                <a:cubicBezTo>
                  <a:pt x="-15623" y="190999"/>
                  <a:pt x="20979" y="93278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6">
            <a:extLst>
              <a:ext uri="{FF2B5EF4-FFF2-40B4-BE49-F238E27FC236}">
                <a16:creationId xmlns:a16="http://schemas.microsoft.com/office/drawing/2014/main" id="{A21009BA-65E2-4288-9594-DFC73D918BAA}"/>
              </a:ext>
            </a:extLst>
          </p:cNvPr>
          <p:cNvSpPr/>
          <p:nvPr/>
        </p:nvSpPr>
        <p:spPr>
          <a:xfrm>
            <a:off x="5708210" y="4430044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7">
            <a:extLst>
              <a:ext uri="{FF2B5EF4-FFF2-40B4-BE49-F238E27FC236}">
                <a16:creationId xmlns:a16="http://schemas.microsoft.com/office/drawing/2014/main" id="{782E87AB-0C2D-430A-B6F7-324FAEB3D368}"/>
              </a:ext>
            </a:extLst>
          </p:cNvPr>
          <p:cNvSpPr/>
          <p:nvPr/>
        </p:nvSpPr>
        <p:spPr>
          <a:xfrm>
            <a:off x="8799565" y="4426271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41E0C54B-924C-4010-8659-8D0E9E477410}"/>
              </a:ext>
            </a:extLst>
          </p:cNvPr>
          <p:cNvSpPr/>
          <p:nvPr/>
        </p:nvSpPr>
        <p:spPr>
          <a:xfrm>
            <a:off x="7965492" y="4426271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59">
            <a:extLst>
              <a:ext uri="{FF2B5EF4-FFF2-40B4-BE49-F238E27FC236}">
                <a16:creationId xmlns:a16="http://schemas.microsoft.com/office/drawing/2014/main" id="{EB9CDA70-D7E4-439F-B357-32E45DFCD450}"/>
              </a:ext>
            </a:extLst>
          </p:cNvPr>
          <p:cNvSpPr/>
          <p:nvPr/>
        </p:nvSpPr>
        <p:spPr>
          <a:xfrm>
            <a:off x="7163675" y="4426271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60">
            <a:extLst>
              <a:ext uri="{FF2B5EF4-FFF2-40B4-BE49-F238E27FC236}">
                <a16:creationId xmlns:a16="http://schemas.microsoft.com/office/drawing/2014/main" id="{1768323F-4BB6-4122-AE1D-589611EF3708}"/>
              </a:ext>
            </a:extLst>
          </p:cNvPr>
          <p:cNvSpPr/>
          <p:nvPr/>
        </p:nvSpPr>
        <p:spPr>
          <a:xfrm>
            <a:off x="3111023" y="4432717"/>
            <a:ext cx="472388" cy="298075"/>
          </a:xfrm>
          <a:custGeom>
            <a:avLst/>
            <a:gdLst>
              <a:gd name="connsiteX0" fmla="*/ 0 w 472388"/>
              <a:gd name="connsiteY0" fmla="*/ 49680 h 298075"/>
              <a:gd name="connsiteX1" fmla="*/ 49680 w 472388"/>
              <a:gd name="connsiteY1" fmla="*/ 0 h 298075"/>
              <a:gd name="connsiteX2" fmla="*/ 422708 w 472388"/>
              <a:gd name="connsiteY2" fmla="*/ 0 h 298075"/>
              <a:gd name="connsiteX3" fmla="*/ 472388 w 472388"/>
              <a:gd name="connsiteY3" fmla="*/ 49680 h 298075"/>
              <a:gd name="connsiteX4" fmla="*/ 472388 w 472388"/>
              <a:gd name="connsiteY4" fmla="*/ 248395 h 298075"/>
              <a:gd name="connsiteX5" fmla="*/ 422708 w 472388"/>
              <a:gd name="connsiteY5" fmla="*/ 298075 h 298075"/>
              <a:gd name="connsiteX6" fmla="*/ 49680 w 472388"/>
              <a:gd name="connsiteY6" fmla="*/ 298075 h 298075"/>
              <a:gd name="connsiteX7" fmla="*/ 0 w 472388"/>
              <a:gd name="connsiteY7" fmla="*/ 248395 h 298075"/>
              <a:gd name="connsiteX8" fmla="*/ 0 w 472388"/>
              <a:gd name="connsiteY8" fmla="*/ 49680 h 29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5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82019" y="124929"/>
                  <a:pt x="448726" y="158978"/>
                  <a:pt x="472388" y="248395"/>
                </a:cubicBezTo>
                <a:cubicBezTo>
                  <a:pt x="475723" y="268970"/>
                  <a:pt x="442134" y="296848"/>
                  <a:pt x="422708" y="298075"/>
                </a:cubicBezTo>
                <a:cubicBezTo>
                  <a:pt x="262127" y="338461"/>
                  <a:pt x="223793" y="294699"/>
                  <a:pt x="49680" y="298075"/>
                </a:cubicBezTo>
                <a:cubicBezTo>
                  <a:pt x="21923" y="298602"/>
                  <a:pt x="-2136" y="273356"/>
                  <a:pt x="0" y="248395"/>
                </a:cubicBezTo>
                <a:cubicBezTo>
                  <a:pt x="-15623" y="190999"/>
                  <a:pt x="20979" y="93278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8D0BF8-3938-4C26-A823-F0F6EFFCC916}"/>
              </a:ext>
            </a:extLst>
          </p:cNvPr>
          <p:cNvCxnSpPr>
            <a:cxnSpLocks noChangeAspect="1"/>
            <a:endCxn id="5" idx="0"/>
          </p:cNvCxnSpPr>
          <p:nvPr/>
        </p:nvCxnSpPr>
        <p:spPr>
          <a:xfrm>
            <a:off x="5502495" y="3671729"/>
            <a:ext cx="441909" cy="758315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848493-90D9-4F5C-B684-06CEF538A815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193189" y="3429000"/>
            <a:ext cx="842570" cy="997271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53BC70-E0CA-48A4-872F-844D8BE7D9CB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8201686" y="3927635"/>
            <a:ext cx="412788" cy="498636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BF36F7-3D41-43E0-8701-9B5F099FD8B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7399869" y="3429000"/>
            <a:ext cx="792344" cy="997271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C588CF8-75A2-4D99-ADB5-1D35DAAA73C9}"/>
              </a:ext>
            </a:extLst>
          </p:cNvPr>
          <p:cNvSpPr/>
          <p:nvPr/>
        </p:nvSpPr>
        <p:spPr>
          <a:xfrm>
            <a:off x="7557245" y="3274685"/>
            <a:ext cx="1242319" cy="4779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03F4396-D636-4E69-BAD1-174E8CB141AF}"/>
              </a:ext>
            </a:extLst>
          </p:cNvPr>
          <p:cNvSpPr/>
          <p:nvPr/>
        </p:nvSpPr>
        <p:spPr>
          <a:xfrm>
            <a:off x="8086467" y="3891336"/>
            <a:ext cx="1096959" cy="3943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19C7C2F-869B-4DE7-BF7C-A360C81369B6}"/>
              </a:ext>
            </a:extLst>
          </p:cNvPr>
          <p:cNvSpPr/>
          <p:nvPr/>
        </p:nvSpPr>
        <p:spPr>
          <a:xfrm>
            <a:off x="4972143" y="3498317"/>
            <a:ext cx="1060704" cy="4779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422D2C3-18D9-412A-BA79-AF77C2709B81}"/>
                  </a:ext>
                </a:extLst>
              </p:cNvPr>
              <p:cNvSpPr txBox="1"/>
              <p:nvPr/>
            </p:nvSpPr>
            <p:spPr>
              <a:xfrm>
                <a:off x="8496828" y="3621215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422D2C3-18D9-412A-BA79-AF77C2709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8" y="3621215"/>
                <a:ext cx="68659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F69994E-E695-4B2A-8D6A-F859B7AEA6DB}"/>
                  </a:ext>
                </a:extLst>
              </p:cNvPr>
              <p:cNvSpPr txBox="1"/>
              <p:nvPr/>
            </p:nvSpPr>
            <p:spPr>
              <a:xfrm>
                <a:off x="7246996" y="3619857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F69994E-E695-4B2A-8D6A-F859B7AEA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996" y="3619857"/>
                <a:ext cx="68659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36F525A-E7CB-4BD0-AD8A-D2DD7F7E2699}"/>
                  </a:ext>
                </a:extLst>
              </p:cNvPr>
              <p:cNvSpPr txBox="1"/>
              <p:nvPr/>
            </p:nvSpPr>
            <p:spPr>
              <a:xfrm>
                <a:off x="8985105" y="4118493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36F525A-E7CB-4BD0-AD8A-D2DD7F7E2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105" y="4118493"/>
                <a:ext cx="68659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917808C-73BF-4433-B609-26EBF735B355}"/>
                  </a:ext>
                </a:extLst>
              </p:cNvPr>
              <p:cNvSpPr txBox="1"/>
              <p:nvPr/>
            </p:nvSpPr>
            <p:spPr>
              <a:xfrm>
                <a:off x="7605177" y="4118492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917808C-73BF-4433-B609-26EBF735B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177" y="4118492"/>
                <a:ext cx="68659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33C95AF-A704-45ED-9C61-3EE300F1C11C}"/>
                  </a:ext>
                </a:extLst>
              </p:cNvPr>
              <p:cNvSpPr txBox="1"/>
              <p:nvPr/>
            </p:nvSpPr>
            <p:spPr>
              <a:xfrm>
                <a:off x="4565144" y="3997340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33C95AF-A704-45ED-9C61-3EE300F1C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144" y="3997340"/>
                <a:ext cx="68659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CD8CD38-16CE-4229-B8FF-744F9761D857}"/>
                  </a:ext>
                </a:extLst>
              </p:cNvPr>
              <p:cNvSpPr txBox="1"/>
              <p:nvPr/>
            </p:nvSpPr>
            <p:spPr>
              <a:xfrm>
                <a:off x="5776252" y="3997340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CD8CD38-16CE-4229-B8FF-744F9761D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52" y="3997340"/>
                <a:ext cx="68659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049CA9BE-7F0A-41A5-BC05-14B00E6B7C8E}"/>
              </a:ext>
            </a:extLst>
          </p:cNvPr>
          <p:cNvSpPr/>
          <p:nvPr/>
        </p:nvSpPr>
        <p:spPr>
          <a:xfrm>
            <a:off x="369587" y="3450579"/>
            <a:ext cx="2347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Parent and Split Value Assignments</a:t>
            </a:r>
            <a:endParaRPr lang="en-US" sz="2400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B3FCFD1-118A-426F-8AF7-3E7547ABB59E}"/>
              </a:ext>
            </a:extLst>
          </p:cNvPr>
          <p:cNvSpPr/>
          <p:nvPr/>
        </p:nvSpPr>
        <p:spPr>
          <a:xfrm rot="8166439" flipH="1">
            <a:off x="8539365" y="3843226"/>
            <a:ext cx="48351" cy="45719"/>
          </a:xfrm>
          <a:prstGeom prst="triangl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55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i="1" dirty="0"/>
              <a:t>Lemon-Tree</a:t>
            </a:r>
            <a:r>
              <a:rPr lang="en-US" dirty="0"/>
              <a:t> constructs </a:t>
            </a:r>
            <a:r>
              <a:rPr lang="en-US" dirty="0" err="1"/>
              <a:t>MoNets</a:t>
            </a:r>
            <a:r>
              <a:rPr lang="en-US" dirty="0"/>
              <a:t> by executing three tasks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b="1" dirty="0"/>
              <a:t>Learning Module CPDs and Parents</a:t>
            </a:r>
          </a:p>
          <a:p>
            <a:pPr lvl="2"/>
            <a:r>
              <a:rPr lang="en-US" dirty="0"/>
              <a:t>CPD regression tree structures for each module – </a:t>
            </a:r>
            <a:r>
              <a:rPr lang="en-US" i="1" dirty="0" err="1"/>
              <a:t>GaneSH</a:t>
            </a:r>
            <a:r>
              <a:rPr lang="en-US" dirty="0"/>
              <a:t> runs for clustering observations followed by hierarchical agglomerative clustering</a:t>
            </a:r>
          </a:p>
          <a:p>
            <a:pPr lvl="2"/>
            <a:r>
              <a:rPr lang="en-US" dirty="0"/>
              <a:t>Candidate parent variables and corresponding observation values are scored,</a:t>
            </a:r>
            <a:br>
              <a:rPr lang="en-US" dirty="0"/>
            </a:br>
            <a:r>
              <a:rPr lang="en-US" dirty="0"/>
              <a:t>assigned to the non-leaf nodes of regression tree structures</a:t>
            </a:r>
          </a:p>
          <a:p>
            <a:pPr lvl="2"/>
            <a:r>
              <a:rPr lang="en-US"/>
              <a:t>Variables assigned to module regression trees are parents for the module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 –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grpSp>
        <p:nvGrpSpPr>
          <p:cNvPr id="23" name="Group 22" descr=" 23">
            <a:extLst>
              <a:ext uri="{FF2B5EF4-FFF2-40B4-BE49-F238E27FC236}">
                <a16:creationId xmlns:a16="http://schemas.microsoft.com/office/drawing/2014/main" id="{65104074-9D90-4929-AE91-39A648CEACFB}"/>
              </a:ext>
            </a:extLst>
          </p:cNvPr>
          <p:cNvGrpSpPr/>
          <p:nvPr/>
        </p:nvGrpSpPr>
        <p:grpSpPr>
          <a:xfrm>
            <a:off x="2630470" y="3676290"/>
            <a:ext cx="7041269" cy="2914220"/>
            <a:chOff x="2630434" y="3274685"/>
            <a:chExt cx="7041269" cy="291422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1EE0DEF-567C-4B95-8C3F-702677D9E4C8}"/>
                </a:ext>
              </a:extLst>
            </p:cNvPr>
            <p:cNvCxnSpPr>
              <a:cxnSpLocks noChangeAspect="1"/>
              <a:endCxn id="6" idx="0"/>
            </p:cNvCxnSpPr>
            <p:nvPr/>
          </p:nvCxnSpPr>
          <p:spPr>
            <a:xfrm>
              <a:off x="8446380" y="3736103"/>
              <a:ext cx="589379" cy="690168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1317E8E-785B-44EB-A66C-63A3C3D32A0B}"/>
                </a:ext>
              </a:extLst>
            </p:cNvPr>
            <p:cNvGrpSpPr/>
            <p:nvPr/>
          </p:nvGrpSpPr>
          <p:grpSpPr>
            <a:xfrm>
              <a:off x="2630434" y="4873658"/>
              <a:ext cx="5858540" cy="1315247"/>
              <a:chOff x="2615609" y="5013228"/>
              <a:chExt cx="5858540" cy="131524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E72E202-7C11-4565-A5FC-82AC55CB43A8}"/>
                  </a:ext>
                </a:extLst>
              </p:cNvPr>
              <p:cNvSpPr/>
              <p:nvPr/>
            </p:nvSpPr>
            <p:spPr>
              <a:xfrm>
                <a:off x="2792143" y="5453086"/>
                <a:ext cx="1080499" cy="482886"/>
              </a:xfrm>
              <a:prstGeom prst="ellipse">
                <a:avLst/>
              </a:prstGeom>
              <a:solidFill>
                <a:srgbClr val="A7934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3057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NVDA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E8F85DE-A771-442D-BDF2-8637823079E9}"/>
                  </a:ext>
                </a:extLst>
              </p:cNvPr>
              <p:cNvSpPr/>
              <p:nvPr/>
            </p:nvSpPr>
            <p:spPr>
              <a:xfrm>
                <a:off x="7253500" y="5734372"/>
                <a:ext cx="1080499" cy="482886"/>
              </a:xfrm>
              <a:prstGeom prst="ellipse">
                <a:avLst/>
              </a:prstGeom>
              <a:solidFill>
                <a:srgbClr val="A7934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3057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SPOT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192D8FC-F3BF-434D-8BD2-64BEE90ADD5B}"/>
                  </a:ext>
                </a:extLst>
              </p:cNvPr>
              <p:cNvSpPr/>
              <p:nvPr/>
            </p:nvSpPr>
            <p:spPr>
              <a:xfrm>
                <a:off x="7253500" y="5138180"/>
                <a:ext cx="1080499" cy="482886"/>
              </a:xfrm>
              <a:prstGeom prst="ellipse">
                <a:avLst/>
              </a:prstGeom>
              <a:solidFill>
                <a:srgbClr val="A7934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3057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NFLX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9CA0351-C53F-4924-B769-407B998BCF08}"/>
                  </a:ext>
                </a:extLst>
              </p:cNvPr>
              <p:cNvSpPr/>
              <p:nvPr/>
            </p:nvSpPr>
            <p:spPr>
              <a:xfrm>
                <a:off x="2615609" y="5138180"/>
                <a:ext cx="1456661" cy="1079078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1456661"/>
                          <a:gd name="connsiteY0" fmla="*/ 179850 h 1079078"/>
                          <a:gd name="connsiteX1" fmla="*/ 179850 w 1456661"/>
                          <a:gd name="connsiteY1" fmla="*/ 0 h 1079078"/>
                          <a:gd name="connsiteX2" fmla="*/ 739300 w 1456661"/>
                          <a:gd name="connsiteY2" fmla="*/ 0 h 1079078"/>
                          <a:gd name="connsiteX3" fmla="*/ 1276811 w 1456661"/>
                          <a:gd name="connsiteY3" fmla="*/ 0 h 1079078"/>
                          <a:gd name="connsiteX4" fmla="*/ 1456661 w 1456661"/>
                          <a:gd name="connsiteY4" fmla="*/ 179850 h 1079078"/>
                          <a:gd name="connsiteX5" fmla="*/ 1456661 w 1456661"/>
                          <a:gd name="connsiteY5" fmla="*/ 525151 h 1079078"/>
                          <a:gd name="connsiteX6" fmla="*/ 1456661 w 1456661"/>
                          <a:gd name="connsiteY6" fmla="*/ 899228 h 1079078"/>
                          <a:gd name="connsiteX7" fmla="*/ 1276811 w 1456661"/>
                          <a:gd name="connsiteY7" fmla="*/ 1079078 h 1079078"/>
                          <a:gd name="connsiteX8" fmla="*/ 761239 w 1456661"/>
                          <a:gd name="connsiteY8" fmla="*/ 1079078 h 1079078"/>
                          <a:gd name="connsiteX9" fmla="*/ 179850 w 1456661"/>
                          <a:gd name="connsiteY9" fmla="*/ 1079078 h 1079078"/>
                          <a:gd name="connsiteX10" fmla="*/ 0 w 1456661"/>
                          <a:gd name="connsiteY10" fmla="*/ 899228 h 1079078"/>
                          <a:gd name="connsiteX11" fmla="*/ 0 w 1456661"/>
                          <a:gd name="connsiteY11" fmla="*/ 546733 h 1079078"/>
                          <a:gd name="connsiteX12" fmla="*/ 0 w 1456661"/>
                          <a:gd name="connsiteY12" fmla="*/ 179850 h 10790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456661" h="1079078" extrusionOk="0">
                            <a:moveTo>
                              <a:pt x="0" y="179850"/>
                            </a:moveTo>
                            <a:cubicBezTo>
                              <a:pt x="2742" y="89429"/>
                              <a:pt x="87900" y="-18169"/>
                              <a:pt x="179850" y="0"/>
                            </a:cubicBezTo>
                            <a:cubicBezTo>
                              <a:pt x="453386" y="27323"/>
                              <a:pt x="622647" y="22387"/>
                              <a:pt x="739300" y="0"/>
                            </a:cubicBezTo>
                            <a:cubicBezTo>
                              <a:pt x="855953" y="-22387"/>
                              <a:pt x="1092763" y="-22369"/>
                              <a:pt x="1276811" y="0"/>
                            </a:cubicBezTo>
                            <a:cubicBezTo>
                              <a:pt x="1382211" y="16205"/>
                              <a:pt x="1454916" y="72827"/>
                              <a:pt x="1456661" y="179850"/>
                            </a:cubicBezTo>
                            <a:cubicBezTo>
                              <a:pt x="1466470" y="290193"/>
                              <a:pt x="1455577" y="423457"/>
                              <a:pt x="1456661" y="525151"/>
                            </a:cubicBezTo>
                            <a:cubicBezTo>
                              <a:pt x="1457745" y="626845"/>
                              <a:pt x="1456965" y="718743"/>
                              <a:pt x="1456661" y="899228"/>
                            </a:cubicBezTo>
                            <a:cubicBezTo>
                              <a:pt x="1446063" y="998019"/>
                              <a:pt x="1363896" y="1068481"/>
                              <a:pt x="1276811" y="1079078"/>
                            </a:cubicBezTo>
                            <a:cubicBezTo>
                              <a:pt x="1114239" y="1085286"/>
                              <a:pt x="964728" y="1055504"/>
                              <a:pt x="761239" y="1079078"/>
                            </a:cubicBezTo>
                            <a:cubicBezTo>
                              <a:pt x="557750" y="1102652"/>
                              <a:pt x="432975" y="1082478"/>
                              <a:pt x="179850" y="1079078"/>
                            </a:cubicBezTo>
                            <a:cubicBezTo>
                              <a:pt x="63394" y="1085951"/>
                              <a:pt x="11896" y="1010203"/>
                              <a:pt x="0" y="899228"/>
                            </a:cubicBezTo>
                            <a:cubicBezTo>
                              <a:pt x="-5071" y="813580"/>
                              <a:pt x="-4737" y="664666"/>
                              <a:pt x="0" y="546733"/>
                            </a:cubicBezTo>
                            <a:cubicBezTo>
                              <a:pt x="4737" y="428801"/>
                              <a:pt x="3722" y="338203"/>
                              <a:pt x="0" y="17985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1DF8E91-867C-4AB7-8DD4-BD895E536E62}"/>
                  </a:ext>
                </a:extLst>
              </p:cNvPr>
              <p:cNvSpPr/>
              <p:nvPr/>
            </p:nvSpPr>
            <p:spPr>
              <a:xfrm>
                <a:off x="4235747" y="5023395"/>
                <a:ext cx="2627595" cy="1305080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2627595"/>
                          <a:gd name="connsiteY0" fmla="*/ 217518 h 1305080"/>
                          <a:gd name="connsiteX1" fmla="*/ 217518 w 2627595"/>
                          <a:gd name="connsiteY1" fmla="*/ 0 h 1305080"/>
                          <a:gd name="connsiteX2" fmla="*/ 787583 w 2627595"/>
                          <a:gd name="connsiteY2" fmla="*/ 0 h 1305080"/>
                          <a:gd name="connsiteX3" fmla="*/ 1357649 w 2627595"/>
                          <a:gd name="connsiteY3" fmla="*/ 0 h 1305080"/>
                          <a:gd name="connsiteX4" fmla="*/ 1927714 w 2627595"/>
                          <a:gd name="connsiteY4" fmla="*/ 0 h 1305080"/>
                          <a:gd name="connsiteX5" fmla="*/ 2410077 w 2627595"/>
                          <a:gd name="connsiteY5" fmla="*/ 0 h 1305080"/>
                          <a:gd name="connsiteX6" fmla="*/ 2627595 w 2627595"/>
                          <a:gd name="connsiteY6" fmla="*/ 217518 h 1305080"/>
                          <a:gd name="connsiteX7" fmla="*/ 2627595 w 2627595"/>
                          <a:gd name="connsiteY7" fmla="*/ 635139 h 1305080"/>
                          <a:gd name="connsiteX8" fmla="*/ 2627595 w 2627595"/>
                          <a:gd name="connsiteY8" fmla="*/ 1087562 h 1305080"/>
                          <a:gd name="connsiteX9" fmla="*/ 2410077 w 2627595"/>
                          <a:gd name="connsiteY9" fmla="*/ 1305080 h 1305080"/>
                          <a:gd name="connsiteX10" fmla="*/ 1840012 w 2627595"/>
                          <a:gd name="connsiteY10" fmla="*/ 1305080 h 1305080"/>
                          <a:gd name="connsiteX11" fmla="*/ 1313798 w 2627595"/>
                          <a:gd name="connsiteY11" fmla="*/ 1305080 h 1305080"/>
                          <a:gd name="connsiteX12" fmla="*/ 831435 w 2627595"/>
                          <a:gd name="connsiteY12" fmla="*/ 1305080 h 1305080"/>
                          <a:gd name="connsiteX13" fmla="*/ 217518 w 2627595"/>
                          <a:gd name="connsiteY13" fmla="*/ 1305080 h 1305080"/>
                          <a:gd name="connsiteX14" fmla="*/ 0 w 2627595"/>
                          <a:gd name="connsiteY14" fmla="*/ 1087562 h 1305080"/>
                          <a:gd name="connsiteX15" fmla="*/ 0 w 2627595"/>
                          <a:gd name="connsiteY15" fmla="*/ 661240 h 1305080"/>
                          <a:gd name="connsiteX16" fmla="*/ 0 w 2627595"/>
                          <a:gd name="connsiteY16" fmla="*/ 217518 h 13050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627595" h="1305080" extrusionOk="0">
                            <a:moveTo>
                              <a:pt x="0" y="217518"/>
                            </a:moveTo>
                            <a:cubicBezTo>
                              <a:pt x="3773" y="109640"/>
                              <a:pt x="100519" y="-7715"/>
                              <a:pt x="217518" y="0"/>
                            </a:cubicBezTo>
                            <a:cubicBezTo>
                              <a:pt x="397985" y="-20145"/>
                              <a:pt x="517308" y="24570"/>
                              <a:pt x="787583" y="0"/>
                            </a:cubicBezTo>
                            <a:cubicBezTo>
                              <a:pt x="1057859" y="-24570"/>
                              <a:pt x="1121137" y="19625"/>
                              <a:pt x="1357649" y="0"/>
                            </a:cubicBezTo>
                            <a:cubicBezTo>
                              <a:pt x="1594161" y="-19625"/>
                              <a:pt x="1789038" y="24106"/>
                              <a:pt x="1927714" y="0"/>
                            </a:cubicBezTo>
                            <a:cubicBezTo>
                              <a:pt x="2066390" y="-24106"/>
                              <a:pt x="2198425" y="8794"/>
                              <a:pt x="2410077" y="0"/>
                            </a:cubicBezTo>
                            <a:cubicBezTo>
                              <a:pt x="2537490" y="956"/>
                              <a:pt x="2634286" y="125590"/>
                              <a:pt x="2627595" y="217518"/>
                            </a:cubicBezTo>
                            <a:cubicBezTo>
                              <a:pt x="2616826" y="412723"/>
                              <a:pt x="2617824" y="435467"/>
                              <a:pt x="2627595" y="635139"/>
                            </a:cubicBezTo>
                            <a:cubicBezTo>
                              <a:pt x="2637366" y="834811"/>
                              <a:pt x="2619051" y="989929"/>
                              <a:pt x="2627595" y="1087562"/>
                            </a:cubicBezTo>
                            <a:cubicBezTo>
                              <a:pt x="2622237" y="1201101"/>
                              <a:pt x="2552523" y="1291382"/>
                              <a:pt x="2410077" y="1305080"/>
                            </a:cubicBezTo>
                            <a:cubicBezTo>
                              <a:pt x="2237707" y="1320057"/>
                              <a:pt x="1997930" y="1330498"/>
                              <a:pt x="1840012" y="1305080"/>
                            </a:cubicBezTo>
                            <a:cubicBezTo>
                              <a:pt x="1682095" y="1279662"/>
                              <a:pt x="1447269" y="1331205"/>
                              <a:pt x="1313798" y="1305080"/>
                            </a:cubicBezTo>
                            <a:cubicBezTo>
                              <a:pt x="1180327" y="1278955"/>
                              <a:pt x="1060533" y="1322764"/>
                              <a:pt x="831435" y="1305080"/>
                            </a:cubicBezTo>
                            <a:cubicBezTo>
                              <a:pt x="602337" y="1287396"/>
                              <a:pt x="395077" y="1292111"/>
                              <a:pt x="217518" y="1305080"/>
                            </a:cubicBezTo>
                            <a:cubicBezTo>
                              <a:pt x="94587" y="1303174"/>
                              <a:pt x="-12282" y="1204219"/>
                              <a:pt x="0" y="1087562"/>
                            </a:cubicBezTo>
                            <a:cubicBezTo>
                              <a:pt x="20413" y="989501"/>
                              <a:pt x="16367" y="870110"/>
                              <a:pt x="0" y="661240"/>
                            </a:cubicBezTo>
                            <a:cubicBezTo>
                              <a:pt x="-16367" y="452370"/>
                              <a:pt x="-15718" y="374100"/>
                              <a:pt x="0" y="217518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A447D4-CEDA-411B-9661-21D73CFBBCE9}"/>
                  </a:ext>
                </a:extLst>
              </p:cNvPr>
              <p:cNvSpPr/>
              <p:nvPr/>
            </p:nvSpPr>
            <p:spPr>
              <a:xfrm>
                <a:off x="7100102" y="5013228"/>
                <a:ext cx="1374047" cy="1305080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1374047"/>
                          <a:gd name="connsiteY0" fmla="*/ 0 h 1305080"/>
                          <a:gd name="connsiteX1" fmla="*/ 714504 w 1374047"/>
                          <a:gd name="connsiteY1" fmla="*/ 0 h 1305080"/>
                          <a:gd name="connsiteX2" fmla="*/ 1374047 w 1374047"/>
                          <a:gd name="connsiteY2" fmla="*/ 0 h 1305080"/>
                          <a:gd name="connsiteX3" fmla="*/ 1374047 w 1374047"/>
                          <a:gd name="connsiteY3" fmla="*/ 639489 h 1305080"/>
                          <a:gd name="connsiteX4" fmla="*/ 1374047 w 1374047"/>
                          <a:gd name="connsiteY4" fmla="*/ 1305080 h 1305080"/>
                          <a:gd name="connsiteX5" fmla="*/ 714504 w 1374047"/>
                          <a:gd name="connsiteY5" fmla="*/ 1305080 h 1305080"/>
                          <a:gd name="connsiteX6" fmla="*/ 0 w 1374047"/>
                          <a:gd name="connsiteY6" fmla="*/ 1305080 h 1305080"/>
                          <a:gd name="connsiteX7" fmla="*/ 0 w 1374047"/>
                          <a:gd name="connsiteY7" fmla="*/ 665591 h 1305080"/>
                          <a:gd name="connsiteX8" fmla="*/ 0 w 1374047"/>
                          <a:gd name="connsiteY8" fmla="*/ 0 h 13050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374047" h="1305080" extrusionOk="0">
                            <a:moveTo>
                              <a:pt x="0" y="0"/>
                            </a:moveTo>
                            <a:cubicBezTo>
                              <a:pt x="324966" y="13049"/>
                              <a:pt x="397874" y="2434"/>
                              <a:pt x="714504" y="0"/>
                            </a:cubicBezTo>
                            <a:cubicBezTo>
                              <a:pt x="1031134" y="-2434"/>
                              <a:pt x="1134670" y="-27489"/>
                              <a:pt x="1374047" y="0"/>
                            </a:cubicBezTo>
                            <a:cubicBezTo>
                              <a:pt x="1353297" y="254666"/>
                              <a:pt x="1347592" y="442558"/>
                              <a:pt x="1374047" y="639489"/>
                            </a:cubicBezTo>
                            <a:cubicBezTo>
                              <a:pt x="1400502" y="836420"/>
                              <a:pt x="1351424" y="989462"/>
                              <a:pt x="1374047" y="1305080"/>
                            </a:cubicBezTo>
                            <a:cubicBezTo>
                              <a:pt x="1075067" y="1298793"/>
                              <a:pt x="862485" y="1294804"/>
                              <a:pt x="714504" y="1305080"/>
                            </a:cubicBezTo>
                            <a:cubicBezTo>
                              <a:pt x="566523" y="1315356"/>
                              <a:pt x="275984" y="1286192"/>
                              <a:pt x="0" y="1305080"/>
                            </a:cubicBezTo>
                            <a:cubicBezTo>
                              <a:pt x="16443" y="1153114"/>
                              <a:pt x="-402" y="919382"/>
                              <a:pt x="0" y="665591"/>
                            </a:cubicBezTo>
                            <a:cubicBezTo>
                              <a:pt x="402" y="411800"/>
                              <a:pt x="23609" y="20719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6087459-C14B-4217-8177-3EED8FCD8DF8}"/>
                </a:ext>
              </a:extLst>
            </p:cNvPr>
            <p:cNvGrpSpPr/>
            <p:nvPr/>
          </p:nvGrpSpPr>
          <p:grpSpPr>
            <a:xfrm>
              <a:off x="4362288" y="4988449"/>
              <a:ext cx="2419584" cy="1121479"/>
              <a:chOff x="4360058" y="4993151"/>
              <a:chExt cx="2419584" cy="1121479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18EC429-AF76-4B46-8DD3-E4DD6B4FD1D2}"/>
                  </a:ext>
                </a:extLst>
              </p:cNvPr>
              <p:cNvSpPr/>
              <p:nvPr/>
            </p:nvSpPr>
            <p:spPr>
              <a:xfrm>
                <a:off x="5532923" y="4993151"/>
                <a:ext cx="1246719" cy="482886"/>
              </a:xfrm>
              <a:prstGeom prst="ellipse">
                <a:avLst/>
              </a:prstGeom>
              <a:solidFill>
                <a:srgbClr val="A7934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3057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GOOGL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51BCFC9-15FD-4ED2-A576-E6659D3733BA}"/>
                  </a:ext>
                </a:extLst>
              </p:cNvPr>
              <p:cNvSpPr/>
              <p:nvPr/>
            </p:nvSpPr>
            <p:spPr>
              <a:xfrm>
                <a:off x="5615306" y="5631744"/>
                <a:ext cx="1080499" cy="482886"/>
              </a:xfrm>
              <a:prstGeom prst="ellipse">
                <a:avLst/>
              </a:prstGeom>
              <a:solidFill>
                <a:srgbClr val="A7934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3057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AMZN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B8EFEB7-31F2-4CA7-83D2-578D55AD8AA0}"/>
                  </a:ext>
                </a:extLst>
              </p:cNvPr>
              <p:cNvSpPr/>
              <p:nvPr/>
            </p:nvSpPr>
            <p:spPr>
              <a:xfrm>
                <a:off x="4360058" y="5228348"/>
                <a:ext cx="1080499" cy="482886"/>
              </a:xfrm>
              <a:prstGeom prst="ellipse">
                <a:avLst/>
              </a:prstGeom>
              <a:solidFill>
                <a:srgbClr val="A7934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3057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MSFT</a:t>
                </a:r>
              </a:p>
            </p:txBody>
          </p:sp>
        </p:grp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6D2678C6-362C-44A8-9699-C980C2E1C578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 flipH="1">
              <a:off x="5074007" y="3673284"/>
              <a:ext cx="428488" cy="756759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0664AC6E-EA6E-4ED1-8189-12E11FAA4542}"/>
                </a:ext>
              </a:extLst>
            </p:cNvPr>
            <p:cNvSpPr/>
            <p:nvPr/>
          </p:nvSpPr>
          <p:spPr>
            <a:xfrm>
              <a:off x="4837813" y="4430043"/>
              <a:ext cx="472388" cy="298075"/>
            </a:xfrm>
            <a:custGeom>
              <a:avLst/>
              <a:gdLst>
                <a:gd name="connsiteX0" fmla="*/ 0 w 472388"/>
                <a:gd name="connsiteY0" fmla="*/ 49680 h 298075"/>
                <a:gd name="connsiteX1" fmla="*/ 49680 w 472388"/>
                <a:gd name="connsiteY1" fmla="*/ 0 h 298075"/>
                <a:gd name="connsiteX2" fmla="*/ 422708 w 472388"/>
                <a:gd name="connsiteY2" fmla="*/ 0 h 298075"/>
                <a:gd name="connsiteX3" fmla="*/ 472388 w 472388"/>
                <a:gd name="connsiteY3" fmla="*/ 49680 h 298075"/>
                <a:gd name="connsiteX4" fmla="*/ 472388 w 472388"/>
                <a:gd name="connsiteY4" fmla="*/ 248395 h 298075"/>
                <a:gd name="connsiteX5" fmla="*/ 422708 w 472388"/>
                <a:gd name="connsiteY5" fmla="*/ 298075 h 298075"/>
                <a:gd name="connsiteX6" fmla="*/ 49680 w 472388"/>
                <a:gd name="connsiteY6" fmla="*/ 298075 h 298075"/>
                <a:gd name="connsiteX7" fmla="*/ 0 w 472388"/>
                <a:gd name="connsiteY7" fmla="*/ 248395 h 298075"/>
                <a:gd name="connsiteX8" fmla="*/ 0 w 472388"/>
                <a:gd name="connsiteY8" fmla="*/ 49680 h 29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388" h="298075" extrusionOk="0">
                  <a:moveTo>
                    <a:pt x="0" y="49680"/>
                  </a:moveTo>
                  <a:cubicBezTo>
                    <a:pt x="-1867" y="21090"/>
                    <a:pt x="18825" y="1283"/>
                    <a:pt x="49680" y="0"/>
                  </a:cubicBezTo>
                  <a:cubicBezTo>
                    <a:pt x="189672" y="-30041"/>
                    <a:pt x="237944" y="42035"/>
                    <a:pt x="422708" y="0"/>
                  </a:cubicBezTo>
                  <a:cubicBezTo>
                    <a:pt x="448127" y="-1536"/>
                    <a:pt x="471738" y="23577"/>
                    <a:pt x="472388" y="49680"/>
                  </a:cubicBezTo>
                  <a:cubicBezTo>
                    <a:pt x="482019" y="124929"/>
                    <a:pt x="448726" y="158978"/>
                    <a:pt x="472388" y="248395"/>
                  </a:cubicBezTo>
                  <a:cubicBezTo>
                    <a:pt x="475723" y="268970"/>
                    <a:pt x="442134" y="296848"/>
                    <a:pt x="422708" y="298075"/>
                  </a:cubicBezTo>
                  <a:cubicBezTo>
                    <a:pt x="262127" y="338461"/>
                    <a:pt x="223793" y="294699"/>
                    <a:pt x="49680" y="298075"/>
                  </a:cubicBezTo>
                  <a:cubicBezTo>
                    <a:pt x="21923" y="298602"/>
                    <a:pt x="-2136" y="273356"/>
                    <a:pt x="0" y="248395"/>
                  </a:cubicBezTo>
                  <a:cubicBezTo>
                    <a:pt x="-15623" y="190999"/>
                    <a:pt x="20979" y="93278"/>
                    <a:pt x="0" y="4968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56">
              <a:extLst>
                <a:ext uri="{FF2B5EF4-FFF2-40B4-BE49-F238E27FC236}">
                  <a16:creationId xmlns:a16="http://schemas.microsoft.com/office/drawing/2014/main" id="{A21009BA-65E2-4288-9594-DFC73D918BAA}"/>
                </a:ext>
              </a:extLst>
            </p:cNvPr>
            <p:cNvSpPr/>
            <p:nvPr/>
          </p:nvSpPr>
          <p:spPr>
            <a:xfrm>
              <a:off x="5708210" y="4430044"/>
              <a:ext cx="472388" cy="298074"/>
            </a:xfrm>
            <a:custGeom>
              <a:avLst/>
              <a:gdLst>
                <a:gd name="connsiteX0" fmla="*/ 0 w 472388"/>
                <a:gd name="connsiteY0" fmla="*/ 49680 h 298074"/>
                <a:gd name="connsiteX1" fmla="*/ 49680 w 472388"/>
                <a:gd name="connsiteY1" fmla="*/ 0 h 298074"/>
                <a:gd name="connsiteX2" fmla="*/ 422708 w 472388"/>
                <a:gd name="connsiteY2" fmla="*/ 0 h 298074"/>
                <a:gd name="connsiteX3" fmla="*/ 472388 w 472388"/>
                <a:gd name="connsiteY3" fmla="*/ 49680 h 298074"/>
                <a:gd name="connsiteX4" fmla="*/ 472388 w 472388"/>
                <a:gd name="connsiteY4" fmla="*/ 248394 h 298074"/>
                <a:gd name="connsiteX5" fmla="*/ 422708 w 472388"/>
                <a:gd name="connsiteY5" fmla="*/ 298074 h 298074"/>
                <a:gd name="connsiteX6" fmla="*/ 49680 w 472388"/>
                <a:gd name="connsiteY6" fmla="*/ 298074 h 298074"/>
                <a:gd name="connsiteX7" fmla="*/ 0 w 472388"/>
                <a:gd name="connsiteY7" fmla="*/ 248394 h 298074"/>
                <a:gd name="connsiteX8" fmla="*/ 0 w 472388"/>
                <a:gd name="connsiteY8" fmla="*/ 49680 h 29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388" h="298074" extrusionOk="0">
                  <a:moveTo>
                    <a:pt x="0" y="49680"/>
                  </a:moveTo>
                  <a:cubicBezTo>
                    <a:pt x="-1867" y="21090"/>
                    <a:pt x="18825" y="1283"/>
                    <a:pt x="49680" y="0"/>
                  </a:cubicBezTo>
                  <a:cubicBezTo>
                    <a:pt x="189672" y="-30041"/>
                    <a:pt x="237944" y="42035"/>
                    <a:pt x="422708" y="0"/>
                  </a:cubicBezTo>
                  <a:cubicBezTo>
                    <a:pt x="448127" y="-1536"/>
                    <a:pt x="471738" y="23577"/>
                    <a:pt x="472388" y="49680"/>
                  </a:cubicBezTo>
                  <a:cubicBezTo>
                    <a:pt x="476879" y="135557"/>
                    <a:pt x="467053" y="172314"/>
                    <a:pt x="472388" y="248394"/>
                  </a:cubicBezTo>
                  <a:cubicBezTo>
                    <a:pt x="475723" y="268969"/>
                    <a:pt x="442134" y="296847"/>
                    <a:pt x="422708" y="298074"/>
                  </a:cubicBezTo>
                  <a:cubicBezTo>
                    <a:pt x="262127" y="338460"/>
                    <a:pt x="223793" y="294698"/>
                    <a:pt x="49680" y="298074"/>
                  </a:cubicBezTo>
                  <a:cubicBezTo>
                    <a:pt x="21923" y="298601"/>
                    <a:pt x="-2136" y="273355"/>
                    <a:pt x="0" y="248394"/>
                  </a:cubicBezTo>
                  <a:cubicBezTo>
                    <a:pt x="-2698" y="186058"/>
                    <a:pt x="12024" y="148480"/>
                    <a:pt x="0" y="4968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782E87AB-0C2D-430A-B6F7-324FAEB3D368}"/>
                </a:ext>
              </a:extLst>
            </p:cNvPr>
            <p:cNvSpPr/>
            <p:nvPr/>
          </p:nvSpPr>
          <p:spPr>
            <a:xfrm>
              <a:off x="8799565" y="4426271"/>
              <a:ext cx="472388" cy="298074"/>
            </a:xfrm>
            <a:custGeom>
              <a:avLst/>
              <a:gdLst>
                <a:gd name="connsiteX0" fmla="*/ 0 w 472388"/>
                <a:gd name="connsiteY0" fmla="*/ 49680 h 298074"/>
                <a:gd name="connsiteX1" fmla="*/ 49680 w 472388"/>
                <a:gd name="connsiteY1" fmla="*/ 0 h 298074"/>
                <a:gd name="connsiteX2" fmla="*/ 422708 w 472388"/>
                <a:gd name="connsiteY2" fmla="*/ 0 h 298074"/>
                <a:gd name="connsiteX3" fmla="*/ 472388 w 472388"/>
                <a:gd name="connsiteY3" fmla="*/ 49680 h 298074"/>
                <a:gd name="connsiteX4" fmla="*/ 472388 w 472388"/>
                <a:gd name="connsiteY4" fmla="*/ 248394 h 298074"/>
                <a:gd name="connsiteX5" fmla="*/ 422708 w 472388"/>
                <a:gd name="connsiteY5" fmla="*/ 298074 h 298074"/>
                <a:gd name="connsiteX6" fmla="*/ 49680 w 472388"/>
                <a:gd name="connsiteY6" fmla="*/ 298074 h 298074"/>
                <a:gd name="connsiteX7" fmla="*/ 0 w 472388"/>
                <a:gd name="connsiteY7" fmla="*/ 248394 h 298074"/>
                <a:gd name="connsiteX8" fmla="*/ 0 w 472388"/>
                <a:gd name="connsiteY8" fmla="*/ 49680 h 29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388" h="298074" extrusionOk="0">
                  <a:moveTo>
                    <a:pt x="0" y="49680"/>
                  </a:moveTo>
                  <a:cubicBezTo>
                    <a:pt x="-1867" y="21090"/>
                    <a:pt x="18825" y="1283"/>
                    <a:pt x="49680" y="0"/>
                  </a:cubicBezTo>
                  <a:cubicBezTo>
                    <a:pt x="189672" y="-30041"/>
                    <a:pt x="237944" y="42035"/>
                    <a:pt x="422708" y="0"/>
                  </a:cubicBezTo>
                  <a:cubicBezTo>
                    <a:pt x="448127" y="-1536"/>
                    <a:pt x="471738" y="23577"/>
                    <a:pt x="472388" y="49680"/>
                  </a:cubicBezTo>
                  <a:cubicBezTo>
                    <a:pt x="476879" y="135557"/>
                    <a:pt x="467053" y="172314"/>
                    <a:pt x="472388" y="248394"/>
                  </a:cubicBezTo>
                  <a:cubicBezTo>
                    <a:pt x="475723" y="268969"/>
                    <a:pt x="442134" y="296847"/>
                    <a:pt x="422708" y="298074"/>
                  </a:cubicBezTo>
                  <a:cubicBezTo>
                    <a:pt x="262127" y="338460"/>
                    <a:pt x="223793" y="294698"/>
                    <a:pt x="49680" y="298074"/>
                  </a:cubicBezTo>
                  <a:cubicBezTo>
                    <a:pt x="21923" y="298601"/>
                    <a:pt x="-2136" y="273355"/>
                    <a:pt x="0" y="248394"/>
                  </a:cubicBezTo>
                  <a:cubicBezTo>
                    <a:pt x="-2698" y="186058"/>
                    <a:pt x="12024" y="148480"/>
                    <a:pt x="0" y="4968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58">
              <a:extLst>
                <a:ext uri="{FF2B5EF4-FFF2-40B4-BE49-F238E27FC236}">
                  <a16:creationId xmlns:a16="http://schemas.microsoft.com/office/drawing/2014/main" id="{41E0C54B-924C-4010-8659-8D0E9E477410}"/>
                </a:ext>
              </a:extLst>
            </p:cNvPr>
            <p:cNvSpPr/>
            <p:nvPr/>
          </p:nvSpPr>
          <p:spPr>
            <a:xfrm>
              <a:off x="7965492" y="4426271"/>
              <a:ext cx="472388" cy="298074"/>
            </a:xfrm>
            <a:custGeom>
              <a:avLst/>
              <a:gdLst>
                <a:gd name="connsiteX0" fmla="*/ 0 w 472388"/>
                <a:gd name="connsiteY0" fmla="*/ 49680 h 298074"/>
                <a:gd name="connsiteX1" fmla="*/ 49680 w 472388"/>
                <a:gd name="connsiteY1" fmla="*/ 0 h 298074"/>
                <a:gd name="connsiteX2" fmla="*/ 422708 w 472388"/>
                <a:gd name="connsiteY2" fmla="*/ 0 h 298074"/>
                <a:gd name="connsiteX3" fmla="*/ 472388 w 472388"/>
                <a:gd name="connsiteY3" fmla="*/ 49680 h 298074"/>
                <a:gd name="connsiteX4" fmla="*/ 472388 w 472388"/>
                <a:gd name="connsiteY4" fmla="*/ 248394 h 298074"/>
                <a:gd name="connsiteX5" fmla="*/ 422708 w 472388"/>
                <a:gd name="connsiteY5" fmla="*/ 298074 h 298074"/>
                <a:gd name="connsiteX6" fmla="*/ 49680 w 472388"/>
                <a:gd name="connsiteY6" fmla="*/ 298074 h 298074"/>
                <a:gd name="connsiteX7" fmla="*/ 0 w 472388"/>
                <a:gd name="connsiteY7" fmla="*/ 248394 h 298074"/>
                <a:gd name="connsiteX8" fmla="*/ 0 w 472388"/>
                <a:gd name="connsiteY8" fmla="*/ 49680 h 29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388" h="298074" extrusionOk="0">
                  <a:moveTo>
                    <a:pt x="0" y="49680"/>
                  </a:moveTo>
                  <a:cubicBezTo>
                    <a:pt x="-1867" y="21090"/>
                    <a:pt x="18825" y="1283"/>
                    <a:pt x="49680" y="0"/>
                  </a:cubicBezTo>
                  <a:cubicBezTo>
                    <a:pt x="189672" y="-30041"/>
                    <a:pt x="237944" y="42035"/>
                    <a:pt x="422708" y="0"/>
                  </a:cubicBezTo>
                  <a:cubicBezTo>
                    <a:pt x="448127" y="-1536"/>
                    <a:pt x="471738" y="23577"/>
                    <a:pt x="472388" y="49680"/>
                  </a:cubicBezTo>
                  <a:cubicBezTo>
                    <a:pt x="476879" y="135557"/>
                    <a:pt x="467053" y="172314"/>
                    <a:pt x="472388" y="248394"/>
                  </a:cubicBezTo>
                  <a:cubicBezTo>
                    <a:pt x="475723" y="268969"/>
                    <a:pt x="442134" y="296847"/>
                    <a:pt x="422708" y="298074"/>
                  </a:cubicBezTo>
                  <a:cubicBezTo>
                    <a:pt x="262127" y="338460"/>
                    <a:pt x="223793" y="294698"/>
                    <a:pt x="49680" y="298074"/>
                  </a:cubicBezTo>
                  <a:cubicBezTo>
                    <a:pt x="21923" y="298601"/>
                    <a:pt x="-2136" y="273355"/>
                    <a:pt x="0" y="248394"/>
                  </a:cubicBezTo>
                  <a:cubicBezTo>
                    <a:pt x="-2698" y="186058"/>
                    <a:pt x="12024" y="148480"/>
                    <a:pt x="0" y="4968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59">
              <a:extLst>
                <a:ext uri="{FF2B5EF4-FFF2-40B4-BE49-F238E27FC236}">
                  <a16:creationId xmlns:a16="http://schemas.microsoft.com/office/drawing/2014/main" id="{EB9CDA70-D7E4-439F-B357-32E45DFCD450}"/>
                </a:ext>
              </a:extLst>
            </p:cNvPr>
            <p:cNvSpPr/>
            <p:nvPr/>
          </p:nvSpPr>
          <p:spPr>
            <a:xfrm>
              <a:off x="7163675" y="4426271"/>
              <a:ext cx="472388" cy="298074"/>
            </a:xfrm>
            <a:custGeom>
              <a:avLst/>
              <a:gdLst>
                <a:gd name="connsiteX0" fmla="*/ 0 w 472388"/>
                <a:gd name="connsiteY0" fmla="*/ 49680 h 298074"/>
                <a:gd name="connsiteX1" fmla="*/ 49680 w 472388"/>
                <a:gd name="connsiteY1" fmla="*/ 0 h 298074"/>
                <a:gd name="connsiteX2" fmla="*/ 422708 w 472388"/>
                <a:gd name="connsiteY2" fmla="*/ 0 h 298074"/>
                <a:gd name="connsiteX3" fmla="*/ 472388 w 472388"/>
                <a:gd name="connsiteY3" fmla="*/ 49680 h 298074"/>
                <a:gd name="connsiteX4" fmla="*/ 472388 w 472388"/>
                <a:gd name="connsiteY4" fmla="*/ 248394 h 298074"/>
                <a:gd name="connsiteX5" fmla="*/ 422708 w 472388"/>
                <a:gd name="connsiteY5" fmla="*/ 298074 h 298074"/>
                <a:gd name="connsiteX6" fmla="*/ 49680 w 472388"/>
                <a:gd name="connsiteY6" fmla="*/ 298074 h 298074"/>
                <a:gd name="connsiteX7" fmla="*/ 0 w 472388"/>
                <a:gd name="connsiteY7" fmla="*/ 248394 h 298074"/>
                <a:gd name="connsiteX8" fmla="*/ 0 w 472388"/>
                <a:gd name="connsiteY8" fmla="*/ 49680 h 29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388" h="298074" extrusionOk="0">
                  <a:moveTo>
                    <a:pt x="0" y="49680"/>
                  </a:moveTo>
                  <a:cubicBezTo>
                    <a:pt x="-1867" y="21090"/>
                    <a:pt x="18825" y="1283"/>
                    <a:pt x="49680" y="0"/>
                  </a:cubicBezTo>
                  <a:cubicBezTo>
                    <a:pt x="189672" y="-30041"/>
                    <a:pt x="237944" y="42035"/>
                    <a:pt x="422708" y="0"/>
                  </a:cubicBezTo>
                  <a:cubicBezTo>
                    <a:pt x="448127" y="-1536"/>
                    <a:pt x="471738" y="23577"/>
                    <a:pt x="472388" y="49680"/>
                  </a:cubicBezTo>
                  <a:cubicBezTo>
                    <a:pt x="476879" y="135557"/>
                    <a:pt x="467053" y="172314"/>
                    <a:pt x="472388" y="248394"/>
                  </a:cubicBezTo>
                  <a:cubicBezTo>
                    <a:pt x="475723" y="268969"/>
                    <a:pt x="442134" y="296847"/>
                    <a:pt x="422708" y="298074"/>
                  </a:cubicBezTo>
                  <a:cubicBezTo>
                    <a:pt x="262127" y="338460"/>
                    <a:pt x="223793" y="294698"/>
                    <a:pt x="49680" y="298074"/>
                  </a:cubicBezTo>
                  <a:cubicBezTo>
                    <a:pt x="21923" y="298601"/>
                    <a:pt x="-2136" y="273355"/>
                    <a:pt x="0" y="248394"/>
                  </a:cubicBezTo>
                  <a:cubicBezTo>
                    <a:pt x="-2698" y="186058"/>
                    <a:pt x="12024" y="148480"/>
                    <a:pt x="0" y="4968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60">
              <a:extLst>
                <a:ext uri="{FF2B5EF4-FFF2-40B4-BE49-F238E27FC236}">
                  <a16:creationId xmlns:a16="http://schemas.microsoft.com/office/drawing/2014/main" id="{1768323F-4BB6-4122-AE1D-589611EF3708}"/>
                </a:ext>
              </a:extLst>
            </p:cNvPr>
            <p:cNvSpPr/>
            <p:nvPr/>
          </p:nvSpPr>
          <p:spPr>
            <a:xfrm>
              <a:off x="3111023" y="4432717"/>
              <a:ext cx="472388" cy="298075"/>
            </a:xfrm>
            <a:custGeom>
              <a:avLst/>
              <a:gdLst>
                <a:gd name="connsiteX0" fmla="*/ 0 w 472388"/>
                <a:gd name="connsiteY0" fmla="*/ 49680 h 298075"/>
                <a:gd name="connsiteX1" fmla="*/ 49680 w 472388"/>
                <a:gd name="connsiteY1" fmla="*/ 0 h 298075"/>
                <a:gd name="connsiteX2" fmla="*/ 422708 w 472388"/>
                <a:gd name="connsiteY2" fmla="*/ 0 h 298075"/>
                <a:gd name="connsiteX3" fmla="*/ 472388 w 472388"/>
                <a:gd name="connsiteY3" fmla="*/ 49680 h 298075"/>
                <a:gd name="connsiteX4" fmla="*/ 472388 w 472388"/>
                <a:gd name="connsiteY4" fmla="*/ 248395 h 298075"/>
                <a:gd name="connsiteX5" fmla="*/ 422708 w 472388"/>
                <a:gd name="connsiteY5" fmla="*/ 298075 h 298075"/>
                <a:gd name="connsiteX6" fmla="*/ 49680 w 472388"/>
                <a:gd name="connsiteY6" fmla="*/ 298075 h 298075"/>
                <a:gd name="connsiteX7" fmla="*/ 0 w 472388"/>
                <a:gd name="connsiteY7" fmla="*/ 248395 h 298075"/>
                <a:gd name="connsiteX8" fmla="*/ 0 w 472388"/>
                <a:gd name="connsiteY8" fmla="*/ 49680 h 29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388" h="298075" extrusionOk="0">
                  <a:moveTo>
                    <a:pt x="0" y="49680"/>
                  </a:moveTo>
                  <a:cubicBezTo>
                    <a:pt x="-1867" y="21090"/>
                    <a:pt x="18825" y="1283"/>
                    <a:pt x="49680" y="0"/>
                  </a:cubicBezTo>
                  <a:cubicBezTo>
                    <a:pt x="189672" y="-30041"/>
                    <a:pt x="237944" y="42035"/>
                    <a:pt x="422708" y="0"/>
                  </a:cubicBezTo>
                  <a:cubicBezTo>
                    <a:pt x="448127" y="-1536"/>
                    <a:pt x="471738" y="23577"/>
                    <a:pt x="472388" y="49680"/>
                  </a:cubicBezTo>
                  <a:cubicBezTo>
                    <a:pt x="482019" y="124929"/>
                    <a:pt x="448726" y="158978"/>
                    <a:pt x="472388" y="248395"/>
                  </a:cubicBezTo>
                  <a:cubicBezTo>
                    <a:pt x="475723" y="268970"/>
                    <a:pt x="442134" y="296848"/>
                    <a:pt x="422708" y="298075"/>
                  </a:cubicBezTo>
                  <a:cubicBezTo>
                    <a:pt x="262127" y="338461"/>
                    <a:pt x="223793" y="294699"/>
                    <a:pt x="49680" y="298075"/>
                  </a:cubicBezTo>
                  <a:cubicBezTo>
                    <a:pt x="21923" y="298602"/>
                    <a:pt x="-2136" y="273356"/>
                    <a:pt x="0" y="248395"/>
                  </a:cubicBezTo>
                  <a:cubicBezTo>
                    <a:pt x="-15623" y="190999"/>
                    <a:pt x="20979" y="93278"/>
                    <a:pt x="0" y="4968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8D0BF8-3938-4C26-A823-F0F6EFFCC916}"/>
                </a:ext>
              </a:extLst>
            </p:cNvPr>
            <p:cNvCxnSpPr>
              <a:cxnSpLocks noChangeAspect="1"/>
              <a:endCxn id="5" idx="0"/>
            </p:cNvCxnSpPr>
            <p:nvPr/>
          </p:nvCxnSpPr>
          <p:spPr>
            <a:xfrm>
              <a:off x="5502495" y="3671729"/>
              <a:ext cx="441909" cy="758315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848493-90D9-4F5C-B684-06CEF538A815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8193189" y="3429000"/>
              <a:ext cx="842570" cy="997271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53BC70-E0CA-48A4-872F-844D8BE7D9CB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8201686" y="3927635"/>
              <a:ext cx="412788" cy="498636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BF36F7-3D41-43E0-8701-9B5F099FD8BC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H="1">
              <a:off x="7399869" y="3429000"/>
              <a:ext cx="792344" cy="997271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C588CF8-75A2-4D99-ADB5-1D35DAAA73C9}"/>
                </a:ext>
              </a:extLst>
            </p:cNvPr>
            <p:cNvSpPr/>
            <p:nvPr/>
          </p:nvSpPr>
          <p:spPr>
            <a:xfrm>
              <a:off x="7557245" y="3274685"/>
              <a:ext cx="1242319" cy="4779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GOOGL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03F4396-D636-4E69-BAD1-174E8CB141AF}"/>
                </a:ext>
              </a:extLst>
            </p:cNvPr>
            <p:cNvSpPr/>
            <p:nvPr/>
          </p:nvSpPr>
          <p:spPr>
            <a:xfrm>
              <a:off x="8086467" y="3891336"/>
              <a:ext cx="1096959" cy="3943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AMZN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19C7C2F-869B-4DE7-BF7C-A360C81369B6}"/>
                </a:ext>
              </a:extLst>
            </p:cNvPr>
            <p:cNvSpPr/>
            <p:nvPr/>
          </p:nvSpPr>
          <p:spPr>
            <a:xfrm>
              <a:off x="4972143" y="3498317"/>
              <a:ext cx="1060704" cy="4779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NVDA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422D2C3-18D9-412A-BA79-AF77C2709B81}"/>
                    </a:ext>
                  </a:extLst>
                </p:cNvPr>
                <p:cNvSpPr txBox="1"/>
                <p:nvPr/>
              </p:nvSpPr>
              <p:spPr>
                <a:xfrm>
                  <a:off x="8496828" y="3621215"/>
                  <a:ext cx="6865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422D2C3-18D9-412A-BA79-AF77C2709B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6828" y="3621215"/>
                  <a:ext cx="686598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F69994E-E695-4B2A-8D6A-F859B7AEA6DB}"/>
                    </a:ext>
                  </a:extLst>
                </p:cNvPr>
                <p:cNvSpPr txBox="1"/>
                <p:nvPr/>
              </p:nvSpPr>
              <p:spPr>
                <a:xfrm>
                  <a:off x="7246996" y="3619857"/>
                  <a:ext cx="6865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F69994E-E695-4B2A-8D6A-F859B7AEA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996" y="3619857"/>
                  <a:ext cx="686598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36F525A-E7CB-4BD0-AD8A-D2DD7F7E2699}"/>
                    </a:ext>
                  </a:extLst>
                </p:cNvPr>
                <p:cNvSpPr txBox="1"/>
                <p:nvPr/>
              </p:nvSpPr>
              <p:spPr>
                <a:xfrm>
                  <a:off x="8985105" y="4118493"/>
                  <a:ext cx="6865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36F525A-E7CB-4BD0-AD8A-D2DD7F7E2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5105" y="4118493"/>
                  <a:ext cx="686598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917808C-73BF-4433-B609-26EBF735B355}"/>
                    </a:ext>
                  </a:extLst>
                </p:cNvPr>
                <p:cNvSpPr txBox="1"/>
                <p:nvPr/>
              </p:nvSpPr>
              <p:spPr>
                <a:xfrm>
                  <a:off x="7605177" y="4118492"/>
                  <a:ext cx="6865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917808C-73BF-4433-B609-26EBF735B3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177" y="4118492"/>
                  <a:ext cx="68659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33C95AF-A704-45ED-9C61-3EE300F1C11C}"/>
                    </a:ext>
                  </a:extLst>
                </p:cNvPr>
                <p:cNvSpPr txBox="1"/>
                <p:nvPr/>
              </p:nvSpPr>
              <p:spPr>
                <a:xfrm>
                  <a:off x="4565144" y="3997340"/>
                  <a:ext cx="6865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33C95AF-A704-45ED-9C61-3EE300F1C1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5144" y="3997340"/>
                  <a:ext cx="68659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0CD8CD38-16CE-4229-B8FF-744F9761D857}"/>
                    </a:ext>
                  </a:extLst>
                </p:cNvPr>
                <p:cNvSpPr txBox="1"/>
                <p:nvPr/>
              </p:nvSpPr>
              <p:spPr>
                <a:xfrm>
                  <a:off x="5776252" y="3997340"/>
                  <a:ext cx="6865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oMath>
                    </m:oMathPara>
                  </a14:m>
                  <a:endParaRPr 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0CD8CD38-16CE-4229-B8FF-744F9761D8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6252" y="3997340"/>
                  <a:ext cx="686598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Isosceles Triangle 23" descr=" 24">
            <a:extLst>
              <a:ext uri="{FF2B5EF4-FFF2-40B4-BE49-F238E27FC236}">
                <a16:creationId xmlns:a16="http://schemas.microsoft.com/office/drawing/2014/main" id="{10FC03B4-6902-4571-8B87-85B53DEBB851}"/>
              </a:ext>
            </a:extLst>
          </p:cNvPr>
          <p:cNvSpPr/>
          <p:nvPr/>
        </p:nvSpPr>
        <p:spPr>
          <a:xfrm rot="8166439" flipH="1">
            <a:off x="8539400" y="4244830"/>
            <a:ext cx="48351" cy="45719"/>
          </a:xfrm>
          <a:prstGeom prst="triangl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4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i="1" dirty="0"/>
              <a:t>Lemon-Tree</a:t>
            </a:r>
            <a:r>
              <a:rPr lang="en-US" dirty="0"/>
              <a:t> constructs </a:t>
            </a:r>
            <a:r>
              <a:rPr lang="en-US" dirty="0" err="1"/>
              <a:t>MoNets</a:t>
            </a:r>
            <a:r>
              <a:rPr lang="en-US" dirty="0"/>
              <a:t> by executing three tasks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b="1" dirty="0"/>
              <a:t>Learning Module CPDs and Parents</a:t>
            </a:r>
          </a:p>
          <a:p>
            <a:pPr lvl="2"/>
            <a:r>
              <a:rPr lang="en-US" dirty="0"/>
              <a:t>CPD regression tree structures for each module – </a:t>
            </a:r>
            <a:r>
              <a:rPr lang="en-US" i="1" dirty="0" err="1"/>
              <a:t>GaneSH</a:t>
            </a:r>
            <a:r>
              <a:rPr lang="en-US" dirty="0"/>
              <a:t> runs for clustering observations followed by hierarchical agglomerative clustering</a:t>
            </a:r>
          </a:p>
          <a:p>
            <a:pPr lvl="2"/>
            <a:r>
              <a:rPr lang="en-US" dirty="0"/>
              <a:t>Candidate parent variables and corresponding observation values are scored,</a:t>
            </a:r>
            <a:br>
              <a:rPr lang="en-US" dirty="0"/>
            </a:br>
            <a:r>
              <a:rPr lang="en-US" dirty="0"/>
              <a:t>assigned to the non-leaf nodes of regression tree structures</a:t>
            </a:r>
          </a:p>
          <a:p>
            <a:pPr lvl="2"/>
            <a:r>
              <a:rPr lang="en-US" dirty="0"/>
              <a:t>Variables assigned to module regression trees are parents for the module</a:t>
            </a:r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 –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cxnSp>
        <p:nvCxnSpPr>
          <p:cNvPr id="60" name="Straight Connector 59" descr=" 60">
            <a:extLst>
              <a:ext uri="{FF2B5EF4-FFF2-40B4-BE49-F238E27FC236}">
                <a16:creationId xmlns:a16="http://schemas.microsoft.com/office/drawing/2014/main" id="{71EE0DEF-567C-4B95-8C3F-702677D9E4C8}"/>
              </a:ext>
            </a:extLst>
          </p:cNvPr>
          <p:cNvCxnSpPr>
            <a:cxnSpLocks noChangeAspect="1"/>
            <a:endCxn id="6" idx="0"/>
          </p:cNvCxnSpPr>
          <p:nvPr/>
        </p:nvCxnSpPr>
        <p:spPr>
          <a:xfrm>
            <a:off x="8446380" y="4138880"/>
            <a:ext cx="589379" cy="690168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 descr=" 17">
            <a:extLst>
              <a:ext uri="{FF2B5EF4-FFF2-40B4-BE49-F238E27FC236}">
                <a16:creationId xmlns:a16="http://schemas.microsoft.com/office/drawing/2014/main" id="{CE72E202-7C11-4565-A5FC-82AC55CB43A8}"/>
              </a:ext>
            </a:extLst>
          </p:cNvPr>
          <p:cNvSpPr/>
          <p:nvPr/>
        </p:nvSpPr>
        <p:spPr>
          <a:xfrm>
            <a:off x="2806968" y="5716293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18" name="Oval 17" descr=" 18">
            <a:extLst>
              <a:ext uri="{FF2B5EF4-FFF2-40B4-BE49-F238E27FC236}">
                <a16:creationId xmlns:a16="http://schemas.microsoft.com/office/drawing/2014/main" id="{DE8F85DE-A771-442D-BDF2-8637823079E9}"/>
              </a:ext>
            </a:extLst>
          </p:cNvPr>
          <p:cNvSpPr/>
          <p:nvPr/>
        </p:nvSpPr>
        <p:spPr>
          <a:xfrm>
            <a:off x="7268325" y="599757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19" name="Oval 18" descr=" 19">
            <a:extLst>
              <a:ext uri="{FF2B5EF4-FFF2-40B4-BE49-F238E27FC236}">
                <a16:creationId xmlns:a16="http://schemas.microsoft.com/office/drawing/2014/main" id="{8192D8FC-F3BF-434D-8BD2-64BEE90ADD5B}"/>
              </a:ext>
            </a:extLst>
          </p:cNvPr>
          <p:cNvSpPr/>
          <p:nvPr/>
        </p:nvSpPr>
        <p:spPr>
          <a:xfrm>
            <a:off x="7268325" y="5401387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20" name="Rectangle 19" descr=" 20">
            <a:extLst>
              <a:ext uri="{FF2B5EF4-FFF2-40B4-BE49-F238E27FC236}">
                <a16:creationId xmlns:a16="http://schemas.microsoft.com/office/drawing/2014/main" id="{E9CA0351-C53F-4924-B769-407B998BCF08}"/>
              </a:ext>
            </a:extLst>
          </p:cNvPr>
          <p:cNvSpPr/>
          <p:nvPr/>
        </p:nvSpPr>
        <p:spPr>
          <a:xfrm>
            <a:off x="2630434" y="5401387"/>
            <a:ext cx="1456661" cy="1079078"/>
          </a:xfrm>
          <a:prstGeom prst="rect">
            <a:avLst/>
          </a:pr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456661"/>
                      <a:gd name="connsiteY0" fmla="*/ 179850 h 1079078"/>
                      <a:gd name="connsiteX1" fmla="*/ 179850 w 1456661"/>
                      <a:gd name="connsiteY1" fmla="*/ 0 h 1079078"/>
                      <a:gd name="connsiteX2" fmla="*/ 739300 w 1456661"/>
                      <a:gd name="connsiteY2" fmla="*/ 0 h 1079078"/>
                      <a:gd name="connsiteX3" fmla="*/ 1276811 w 1456661"/>
                      <a:gd name="connsiteY3" fmla="*/ 0 h 1079078"/>
                      <a:gd name="connsiteX4" fmla="*/ 1456661 w 1456661"/>
                      <a:gd name="connsiteY4" fmla="*/ 179850 h 1079078"/>
                      <a:gd name="connsiteX5" fmla="*/ 1456661 w 1456661"/>
                      <a:gd name="connsiteY5" fmla="*/ 525151 h 1079078"/>
                      <a:gd name="connsiteX6" fmla="*/ 1456661 w 1456661"/>
                      <a:gd name="connsiteY6" fmla="*/ 899228 h 1079078"/>
                      <a:gd name="connsiteX7" fmla="*/ 1276811 w 1456661"/>
                      <a:gd name="connsiteY7" fmla="*/ 1079078 h 1079078"/>
                      <a:gd name="connsiteX8" fmla="*/ 761239 w 1456661"/>
                      <a:gd name="connsiteY8" fmla="*/ 1079078 h 1079078"/>
                      <a:gd name="connsiteX9" fmla="*/ 179850 w 1456661"/>
                      <a:gd name="connsiteY9" fmla="*/ 1079078 h 1079078"/>
                      <a:gd name="connsiteX10" fmla="*/ 0 w 1456661"/>
                      <a:gd name="connsiteY10" fmla="*/ 899228 h 1079078"/>
                      <a:gd name="connsiteX11" fmla="*/ 0 w 1456661"/>
                      <a:gd name="connsiteY11" fmla="*/ 546733 h 1079078"/>
                      <a:gd name="connsiteX12" fmla="*/ 0 w 1456661"/>
                      <a:gd name="connsiteY12" fmla="*/ 179850 h 1079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56661" h="1079078" extrusionOk="0">
                        <a:moveTo>
                          <a:pt x="0" y="179850"/>
                        </a:moveTo>
                        <a:cubicBezTo>
                          <a:pt x="2742" y="89429"/>
                          <a:pt x="87900" y="-18169"/>
                          <a:pt x="179850" y="0"/>
                        </a:cubicBezTo>
                        <a:cubicBezTo>
                          <a:pt x="453386" y="27323"/>
                          <a:pt x="622647" y="22387"/>
                          <a:pt x="739300" y="0"/>
                        </a:cubicBezTo>
                        <a:cubicBezTo>
                          <a:pt x="855953" y="-22387"/>
                          <a:pt x="1092763" y="-22369"/>
                          <a:pt x="1276811" y="0"/>
                        </a:cubicBezTo>
                        <a:cubicBezTo>
                          <a:pt x="1382211" y="16205"/>
                          <a:pt x="1454916" y="72827"/>
                          <a:pt x="1456661" y="179850"/>
                        </a:cubicBezTo>
                        <a:cubicBezTo>
                          <a:pt x="1466470" y="290193"/>
                          <a:pt x="1455577" y="423457"/>
                          <a:pt x="1456661" y="525151"/>
                        </a:cubicBezTo>
                        <a:cubicBezTo>
                          <a:pt x="1457745" y="626845"/>
                          <a:pt x="1456965" y="718743"/>
                          <a:pt x="1456661" y="899228"/>
                        </a:cubicBezTo>
                        <a:cubicBezTo>
                          <a:pt x="1446063" y="998019"/>
                          <a:pt x="1363896" y="1068481"/>
                          <a:pt x="1276811" y="1079078"/>
                        </a:cubicBezTo>
                        <a:cubicBezTo>
                          <a:pt x="1114239" y="1085286"/>
                          <a:pt x="964728" y="1055504"/>
                          <a:pt x="761239" y="1079078"/>
                        </a:cubicBezTo>
                        <a:cubicBezTo>
                          <a:pt x="557750" y="1102652"/>
                          <a:pt x="432975" y="1082478"/>
                          <a:pt x="179850" y="1079078"/>
                        </a:cubicBezTo>
                        <a:cubicBezTo>
                          <a:pt x="63394" y="1085951"/>
                          <a:pt x="11896" y="1010203"/>
                          <a:pt x="0" y="899228"/>
                        </a:cubicBezTo>
                        <a:cubicBezTo>
                          <a:pt x="-5071" y="813580"/>
                          <a:pt x="-4737" y="664666"/>
                          <a:pt x="0" y="546733"/>
                        </a:cubicBezTo>
                        <a:cubicBezTo>
                          <a:pt x="4737" y="428801"/>
                          <a:pt x="3722" y="338203"/>
                          <a:pt x="0" y="17985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 descr=" 21">
            <a:extLst>
              <a:ext uri="{FF2B5EF4-FFF2-40B4-BE49-F238E27FC236}">
                <a16:creationId xmlns:a16="http://schemas.microsoft.com/office/drawing/2014/main" id="{01DF8E91-867C-4AB7-8DD4-BD895E536E62}"/>
              </a:ext>
            </a:extLst>
          </p:cNvPr>
          <p:cNvSpPr/>
          <p:nvPr/>
        </p:nvSpPr>
        <p:spPr>
          <a:xfrm>
            <a:off x="4250572" y="5286602"/>
            <a:ext cx="2627595" cy="1305080"/>
          </a:xfrm>
          <a:prstGeom prst="rect">
            <a:avLst/>
          </a:pr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2627595"/>
                      <a:gd name="connsiteY0" fmla="*/ 217518 h 1305080"/>
                      <a:gd name="connsiteX1" fmla="*/ 217518 w 2627595"/>
                      <a:gd name="connsiteY1" fmla="*/ 0 h 1305080"/>
                      <a:gd name="connsiteX2" fmla="*/ 787583 w 2627595"/>
                      <a:gd name="connsiteY2" fmla="*/ 0 h 1305080"/>
                      <a:gd name="connsiteX3" fmla="*/ 1357649 w 2627595"/>
                      <a:gd name="connsiteY3" fmla="*/ 0 h 1305080"/>
                      <a:gd name="connsiteX4" fmla="*/ 1927714 w 2627595"/>
                      <a:gd name="connsiteY4" fmla="*/ 0 h 1305080"/>
                      <a:gd name="connsiteX5" fmla="*/ 2410077 w 2627595"/>
                      <a:gd name="connsiteY5" fmla="*/ 0 h 1305080"/>
                      <a:gd name="connsiteX6" fmla="*/ 2627595 w 2627595"/>
                      <a:gd name="connsiteY6" fmla="*/ 217518 h 1305080"/>
                      <a:gd name="connsiteX7" fmla="*/ 2627595 w 2627595"/>
                      <a:gd name="connsiteY7" fmla="*/ 635139 h 1305080"/>
                      <a:gd name="connsiteX8" fmla="*/ 2627595 w 2627595"/>
                      <a:gd name="connsiteY8" fmla="*/ 1087562 h 1305080"/>
                      <a:gd name="connsiteX9" fmla="*/ 2410077 w 2627595"/>
                      <a:gd name="connsiteY9" fmla="*/ 1305080 h 1305080"/>
                      <a:gd name="connsiteX10" fmla="*/ 1840012 w 2627595"/>
                      <a:gd name="connsiteY10" fmla="*/ 1305080 h 1305080"/>
                      <a:gd name="connsiteX11" fmla="*/ 1313798 w 2627595"/>
                      <a:gd name="connsiteY11" fmla="*/ 1305080 h 1305080"/>
                      <a:gd name="connsiteX12" fmla="*/ 831435 w 2627595"/>
                      <a:gd name="connsiteY12" fmla="*/ 1305080 h 1305080"/>
                      <a:gd name="connsiteX13" fmla="*/ 217518 w 2627595"/>
                      <a:gd name="connsiteY13" fmla="*/ 1305080 h 1305080"/>
                      <a:gd name="connsiteX14" fmla="*/ 0 w 2627595"/>
                      <a:gd name="connsiteY14" fmla="*/ 1087562 h 1305080"/>
                      <a:gd name="connsiteX15" fmla="*/ 0 w 2627595"/>
                      <a:gd name="connsiteY15" fmla="*/ 661240 h 1305080"/>
                      <a:gd name="connsiteX16" fmla="*/ 0 w 2627595"/>
                      <a:gd name="connsiteY16" fmla="*/ 217518 h 130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27595" h="1305080" extrusionOk="0">
                        <a:moveTo>
                          <a:pt x="0" y="217518"/>
                        </a:moveTo>
                        <a:cubicBezTo>
                          <a:pt x="3773" y="109640"/>
                          <a:pt x="100519" y="-7715"/>
                          <a:pt x="217518" y="0"/>
                        </a:cubicBezTo>
                        <a:cubicBezTo>
                          <a:pt x="397985" y="-20145"/>
                          <a:pt x="517308" y="24570"/>
                          <a:pt x="787583" y="0"/>
                        </a:cubicBezTo>
                        <a:cubicBezTo>
                          <a:pt x="1057859" y="-24570"/>
                          <a:pt x="1121137" y="19625"/>
                          <a:pt x="1357649" y="0"/>
                        </a:cubicBezTo>
                        <a:cubicBezTo>
                          <a:pt x="1594161" y="-19625"/>
                          <a:pt x="1789038" y="24106"/>
                          <a:pt x="1927714" y="0"/>
                        </a:cubicBezTo>
                        <a:cubicBezTo>
                          <a:pt x="2066390" y="-24106"/>
                          <a:pt x="2198425" y="8794"/>
                          <a:pt x="2410077" y="0"/>
                        </a:cubicBezTo>
                        <a:cubicBezTo>
                          <a:pt x="2537490" y="956"/>
                          <a:pt x="2634286" y="125590"/>
                          <a:pt x="2627595" y="217518"/>
                        </a:cubicBezTo>
                        <a:cubicBezTo>
                          <a:pt x="2616826" y="412723"/>
                          <a:pt x="2617824" y="435467"/>
                          <a:pt x="2627595" y="635139"/>
                        </a:cubicBezTo>
                        <a:cubicBezTo>
                          <a:pt x="2637366" y="834811"/>
                          <a:pt x="2619051" y="989929"/>
                          <a:pt x="2627595" y="1087562"/>
                        </a:cubicBezTo>
                        <a:cubicBezTo>
                          <a:pt x="2622237" y="1201101"/>
                          <a:pt x="2552523" y="1291382"/>
                          <a:pt x="2410077" y="1305080"/>
                        </a:cubicBezTo>
                        <a:cubicBezTo>
                          <a:pt x="2237707" y="1320057"/>
                          <a:pt x="1997930" y="1330498"/>
                          <a:pt x="1840012" y="1305080"/>
                        </a:cubicBezTo>
                        <a:cubicBezTo>
                          <a:pt x="1682095" y="1279662"/>
                          <a:pt x="1447269" y="1331205"/>
                          <a:pt x="1313798" y="1305080"/>
                        </a:cubicBezTo>
                        <a:cubicBezTo>
                          <a:pt x="1180327" y="1278955"/>
                          <a:pt x="1060533" y="1322764"/>
                          <a:pt x="831435" y="1305080"/>
                        </a:cubicBezTo>
                        <a:cubicBezTo>
                          <a:pt x="602337" y="1287396"/>
                          <a:pt x="395077" y="1292111"/>
                          <a:pt x="217518" y="1305080"/>
                        </a:cubicBezTo>
                        <a:cubicBezTo>
                          <a:pt x="94587" y="1303174"/>
                          <a:pt x="-12282" y="1204219"/>
                          <a:pt x="0" y="1087562"/>
                        </a:cubicBezTo>
                        <a:cubicBezTo>
                          <a:pt x="20413" y="989501"/>
                          <a:pt x="16367" y="870110"/>
                          <a:pt x="0" y="661240"/>
                        </a:cubicBezTo>
                        <a:cubicBezTo>
                          <a:pt x="-16367" y="452370"/>
                          <a:pt x="-15718" y="374100"/>
                          <a:pt x="0" y="21751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descr=" 22">
            <a:extLst>
              <a:ext uri="{FF2B5EF4-FFF2-40B4-BE49-F238E27FC236}">
                <a16:creationId xmlns:a16="http://schemas.microsoft.com/office/drawing/2014/main" id="{38A447D4-CEDA-411B-9661-21D73CFBBCE9}"/>
              </a:ext>
            </a:extLst>
          </p:cNvPr>
          <p:cNvSpPr/>
          <p:nvPr/>
        </p:nvSpPr>
        <p:spPr>
          <a:xfrm>
            <a:off x="7114927" y="5276435"/>
            <a:ext cx="1374047" cy="1305080"/>
          </a:xfrm>
          <a:prstGeom prst="rect">
            <a:avLst/>
          </a:pr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374047"/>
                      <a:gd name="connsiteY0" fmla="*/ 0 h 1305080"/>
                      <a:gd name="connsiteX1" fmla="*/ 714504 w 1374047"/>
                      <a:gd name="connsiteY1" fmla="*/ 0 h 1305080"/>
                      <a:gd name="connsiteX2" fmla="*/ 1374047 w 1374047"/>
                      <a:gd name="connsiteY2" fmla="*/ 0 h 1305080"/>
                      <a:gd name="connsiteX3" fmla="*/ 1374047 w 1374047"/>
                      <a:gd name="connsiteY3" fmla="*/ 639489 h 1305080"/>
                      <a:gd name="connsiteX4" fmla="*/ 1374047 w 1374047"/>
                      <a:gd name="connsiteY4" fmla="*/ 1305080 h 1305080"/>
                      <a:gd name="connsiteX5" fmla="*/ 714504 w 1374047"/>
                      <a:gd name="connsiteY5" fmla="*/ 1305080 h 1305080"/>
                      <a:gd name="connsiteX6" fmla="*/ 0 w 1374047"/>
                      <a:gd name="connsiteY6" fmla="*/ 1305080 h 1305080"/>
                      <a:gd name="connsiteX7" fmla="*/ 0 w 1374047"/>
                      <a:gd name="connsiteY7" fmla="*/ 665591 h 1305080"/>
                      <a:gd name="connsiteX8" fmla="*/ 0 w 1374047"/>
                      <a:gd name="connsiteY8" fmla="*/ 0 h 130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74047" h="1305080" extrusionOk="0">
                        <a:moveTo>
                          <a:pt x="0" y="0"/>
                        </a:moveTo>
                        <a:cubicBezTo>
                          <a:pt x="324966" y="13049"/>
                          <a:pt x="397874" y="2434"/>
                          <a:pt x="714504" y="0"/>
                        </a:cubicBezTo>
                        <a:cubicBezTo>
                          <a:pt x="1031134" y="-2434"/>
                          <a:pt x="1134670" y="-27489"/>
                          <a:pt x="1374047" y="0"/>
                        </a:cubicBezTo>
                        <a:cubicBezTo>
                          <a:pt x="1353297" y="254666"/>
                          <a:pt x="1347592" y="442558"/>
                          <a:pt x="1374047" y="639489"/>
                        </a:cubicBezTo>
                        <a:cubicBezTo>
                          <a:pt x="1400502" y="836420"/>
                          <a:pt x="1351424" y="989462"/>
                          <a:pt x="1374047" y="1305080"/>
                        </a:cubicBezTo>
                        <a:cubicBezTo>
                          <a:pt x="1075067" y="1298793"/>
                          <a:pt x="862485" y="1294804"/>
                          <a:pt x="714504" y="1305080"/>
                        </a:cubicBezTo>
                        <a:cubicBezTo>
                          <a:pt x="566523" y="1315356"/>
                          <a:pt x="275984" y="1286192"/>
                          <a:pt x="0" y="1305080"/>
                        </a:cubicBezTo>
                        <a:cubicBezTo>
                          <a:pt x="16443" y="1153114"/>
                          <a:pt x="-402" y="919382"/>
                          <a:pt x="0" y="665591"/>
                        </a:cubicBezTo>
                        <a:cubicBezTo>
                          <a:pt x="402" y="411800"/>
                          <a:pt x="23609" y="2071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 descr=" 37">
            <a:extLst>
              <a:ext uri="{FF2B5EF4-FFF2-40B4-BE49-F238E27FC236}">
                <a16:creationId xmlns:a16="http://schemas.microsoft.com/office/drawing/2014/main" id="{118EC429-AF76-4B46-8DD3-E4DD6B4FD1D2}"/>
              </a:ext>
            </a:extLst>
          </p:cNvPr>
          <p:cNvSpPr/>
          <p:nvPr/>
        </p:nvSpPr>
        <p:spPr>
          <a:xfrm>
            <a:off x="5535153" y="5391226"/>
            <a:ext cx="124671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38" name="Oval 37" descr=" 38">
            <a:extLst>
              <a:ext uri="{FF2B5EF4-FFF2-40B4-BE49-F238E27FC236}">
                <a16:creationId xmlns:a16="http://schemas.microsoft.com/office/drawing/2014/main" id="{B51BCFC9-15FD-4ED2-A576-E6659D3733BA}"/>
              </a:ext>
            </a:extLst>
          </p:cNvPr>
          <p:cNvSpPr/>
          <p:nvPr/>
        </p:nvSpPr>
        <p:spPr>
          <a:xfrm>
            <a:off x="5617536" y="602981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cxnSp>
        <p:nvCxnSpPr>
          <p:cNvPr id="2" name="Straight Connector 1" descr=" 2">
            <a:extLst>
              <a:ext uri="{FF2B5EF4-FFF2-40B4-BE49-F238E27FC236}">
                <a16:creationId xmlns:a16="http://schemas.microsoft.com/office/drawing/2014/main" id="{6D2678C6-362C-44A8-9699-C980C2E1C578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5074007" y="4076061"/>
            <a:ext cx="428488" cy="756759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ounded Rectangle 51" descr=" 3">
            <a:extLst>
              <a:ext uri="{FF2B5EF4-FFF2-40B4-BE49-F238E27FC236}">
                <a16:creationId xmlns:a16="http://schemas.microsoft.com/office/drawing/2014/main" id="{0664AC6E-EA6E-4ED1-8189-12E11FAA4542}"/>
              </a:ext>
            </a:extLst>
          </p:cNvPr>
          <p:cNvSpPr/>
          <p:nvPr/>
        </p:nvSpPr>
        <p:spPr>
          <a:xfrm>
            <a:off x="4837813" y="4832820"/>
            <a:ext cx="472388" cy="298075"/>
          </a:xfrm>
          <a:custGeom>
            <a:avLst/>
            <a:gdLst>
              <a:gd name="connsiteX0" fmla="*/ 0 w 472388"/>
              <a:gd name="connsiteY0" fmla="*/ 49680 h 298075"/>
              <a:gd name="connsiteX1" fmla="*/ 49680 w 472388"/>
              <a:gd name="connsiteY1" fmla="*/ 0 h 298075"/>
              <a:gd name="connsiteX2" fmla="*/ 422708 w 472388"/>
              <a:gd name="connsiteY2" fmla="*/ 0 h 298075"/>
              <a:gd name="connsiteX3" fmla="*/ 472388 w 472388"/>
              <a:gd name="connsiteY3" fmla="*/ 49680 h 298075"/>
              <a:gd name="connsiteX4" fmla="*/ 472388 w 472388"/>
              <a:gd name="connsiteY4" fmla="*/ 248395 h 298075"/>
              <a:gd name="connsiteX5" fmla="*/ 422708 w 472388"/>
              <a:gd name="connsiteY5" fmla="*/ 298075 h 298075"/>
              <a:gd name="connsiteX6" fmla="*/ 49680 w 472388"/>
              <a:gd name="connsiteY6" fmla="*/ 298075 h 298075"/>
              <a:gd name="connsiteX7" fmla="*/ 0 w 472388"/>
              <a:gd name="connsiteY7" fmla="*/ 248395 h 298075"/>
              <a:gd name="connsiteX8" fmla="*/ 0 w 472388"/>
              <a:gd name="connsiteY8" fmla="*/ 49680 h 29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5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82019" y="124929"/>
                  <a:pt x="448726" y="158978"/>
                  <a:pt x="472388" y="248395"/>
                </a:cubicBezTo>
                <a:cubicBezTo>
                  <a:pt x="475723" y="268970"/>
                  <a:pt x="442134" y="296848"/>
                  <a:pt x="422708" y="298075"/>
                </a:cubicBezTo>
                <a:cubicBezTo>
                  <a:pt x="262127" y="338461"/>
                  <a:pt x="223793" y="294699"/>
                  <a:pt x="49680" y="298075"/>
                </a:cubicBezTo>
                <a:cubicBezTo>
                  <a:pt x="21923" y="298602"/>
                  <a:pt x="-2136" y="273356"/>
                  <a:pt x="0" y="248395"/>
                </a:cubicBezTo>
                <a:cubicBezTo>
                  <a:pt x="-15623" y="190999"/>
                  <a:pt x="20979" y="93278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6" descr=" 5">
            <a:extLst>
              <a:ext uri="{FF2B5EF4-FFF2-40B4-BE49-F238E27FC236}">
                <a16:creationId xmlns:a16="http://schemas.microsoft.com/office/drawing/2014/main" id="{A21009BA-65E2-4288-9594-DFC73D918BAA}"/>
              </a:ext>
            </a:extLst>
          </p:cNvPr>
          <p:cNvSpPr/>
          <p:nvPr/>
        </p:nvSpPr>
        <p:spPr>
          <a:xfrm>
            <a:off x="5708210" y="4832821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7" descr=" 6">
            <a:extLst>
              <a:ext uri="{FF2B5EF4-FFF2-40B4-BE49-F238E27FC236}">
                <a16:creationId xmlns:a16="http://schemas.microsoft.com/office/drawing/2014/main" id="{782E87AB-0C2D-430A-B6F7-324FAEB3D368}"/>
              </a:ext>
            </a:extLst>
          </p:cNvPr>
          <p:cNvSpPr/>
          <p:nvPr/>
        </p:nvSpPr>
        <p:spPr>
          <a:xfrm>
            <a:off x="8799565" y="4829048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58" descr=" 7">
            <a:extLst>
              <a:ext uri="{FF2B5EF4-FFF2-40B4-BE49-F238E27FC236}">
                <a16:creationId xmlns:a16="http://schemas.microsoft.com/office/drawing/2014/main" id="{41E0C54B-924C-4010-8659-8D0E9E477410}"/>
              </a:ext>
            </a:extLst>
          </p:cNvPr>
          <p:cNvSpPr/>
          <p:nvPr/>
        </p:nvSpPr>
        <p:spPr>
          <a:xfrm>
            <a:off x="7965492" y="4829048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59" descr=" 9">
            <a:extLst>
              <a:ext uri="{FF2B5EF4-FFF2-40B4-BE49-F238E27FC236}">
                <a16:creationId xmlns:a16="http://schemas.microsoft.com/office/drawing/2014/main" id="{EB9CDA70-D7E4-439F-B357-32E45DFCD450}"/>
              </a:ext>
            </a:extLst>
          </p:cNvPr>
          <p:cNvSpPr/>
          <p:nvPr/>
        </p:nvSpPr>
        <p:spPr>
          <a:xfrm>
            <a:off x="7163675" y="4829048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60" descr=" 10">
            <a:extLst>
              <a:ext uri="{FF2B5EF4-FFF2-40B4-BE49-F238E27FC236}">
                <a16:creationId xmlns:a16="http://schemas.microsoft.com/office/drawing/2014/main" id="{1768323F-4BB6-4122-AE1D-589611EF3708}"/>
              </a:ext>
            </a:extLst>
          </p:cNvPr>
          <p:cNvSpPr/>
          <p:nvPr/>
        </p:nvSpPr>
        <p:spPr>
          <a:xfrm>
            <a:off x="3111023" y="4835494"/>
            <a:ext cx="472388" cy="298075"/>
          </a:xfrm>
          <a:custGeom>
            <a:avLst/>
            <a:gdLst>
              <a:gd name="connsiteX0" fmla="*/ 0 w 472388"/>
              <a:gd name="connsiteY0" fmla="*/ 49680 h 298075"/>
              <a:gd name="connsiteX1" fmla="*/ 49680 w 472388"/>
              <a:gd name="connsiteY1" fmla="*/ 0 h 298075"/>
              <a:gd name="connsiteX2" fmla="*/ 422708 w 472388"/>
              <a:gd name="connsiteY2" fmla="*/ 0 h 298075"/>
              <a:gd name="connsiteX3" fmla="*/ 472388 w 472388"/>
              <a:gd name="connsiteY3" fmla="*/ 49680 h 298075"/>
              <a:gd name="connsiteX4" fmla="*/ 472388 w 472388"/>
              <a:gd name="connsiteY4" fmla="*/ 248395 h 298075"/>
              <a:gd name="connsiteX5" fmla="*/ 422708 w 472388"/>
              <a:gd name="connsiteY5" fmla="*/ 298075 h 298075"/>
              <a:gd name="connsiteX6" fmla="*/ 49680 w 472388"/>
              <a:gd name="connsiteY6" fmla="*/ 298075 h 298075"/>
              <a:gd name="connsiteX7" fmla="*/ 0 w 472388"/>
              <a:gd name="connsiteY7" fmla="*/ 248395 h 298075"/>
              <a:gd name="connsiteX8" fmla="*/ 0 w 472388"/>
              <a:gd name="connsiteY8" fmla="*/ 49680 h 29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5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82019" y="124929"/>
                  <a:pt x="448726" y="158978"/>
                  <a:pt x="472388" y="248395"/>
                </a:cubicBezTo>
                <a:cubicBezTo>
                  <a:pt x="475723" y="268970"/>
                  <a:pt x="442134" y="296848"/>
                  <a:pt x="422708" y="298075"/>
                </a:cubicBezTo>
                <a:cubicBezTo>
                  <a:pt x="262127" y="338461"/>
                  <a:pt x="223793" y="294699"/>
                  <a:pt x="49680" y="298075"/>
                </a:cubicBezTo>
                <a:cubicBezTo>
                  <a:pt x="21923" y="298602"/>
                  <a:pt x="-2136" y="273356"/>
                  <a:pt x="0" y="248395"/>
                </a:cubicBezTo>
                <a:cubicBezTo>
                  <a:pt x="-15623" y="190999"/>
                  <a:pt x="20979" y="93278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 11">
            <a:extLst>
              <a:ext uri="{FF2B5EF4-FFF2-40B4-BE49-F238E27FC236}">
                <a16:creationId xmlns:a16="http://schemas.microsoft.com/office/drawing/2014/main" id="{B78D0BF8-3938-4C26-A823-F0F6EFFCC916}"/>
              </a:ext>
            </a:extLst>
          </p:cNvPr>
          <p:cNvCxnSpPr>
            <a:cxnSpLocks noChangeAspect="1"/>
            <a:endCxn id="5" idx="0"/>
          </p:cNvCxnSpPr>
          <p:nvPr/>
        </p:nvCxnSpPr>
        <p:spPr>
          <a:xfrm>
            <a:off x="5502495" y="4074506"/>
            <a:ext cx="441909" cy="758315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 descr=" 12">
            <a:extLst>
              <a:ext uri="{FF2B5EF4-FFF2-40B4-BE49-F238E27FC236}">
                <a16:creationId xmlns:a16="http://schemas.microsoft.com/office/drawing/2014/main" id="{6E848493-90D9-4F5C-B684-06CEF538A815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193189" y="3831777"/>
            <a:ext cx="842570" cy="997271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 descr=" 13">
            <a:extLst>
              <a:ext uri="{FF2B5EF4-FFF2-40B4-BE49-F238E27FC236}">
                <a16:creationId xmlns:a16="http://schemas.microsoft.com/office/drawing/2014/main" id="{A253BC70-E0CA-48A4-872F-844D8BE7D9CB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8201686" y="4330412"/>
            <a:ext cx="412788" cy="498636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 descr=" 14">
            <a:extLst>
              <a:ext uri="{FF2B5EF4-FFF2-40B4-BE49-F238E27FC236}">
                <a16:creationId xmlns:a16="http://schemas.microsoft.com/office/drawing/2014/main" id="{D9BF36F7-3D41-43E0-8701-9B5F099FD8B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7399869" y="3831777"/>
            <a:ext cx="792344" cy="997271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 descr=" 15">
            <a:extLst>
              <a:ext uri="{FF2B5EF4-FFF2-40B4-BE49-F238E27FC236}">
                <a16:creationId xmlns:a16="http://schemas.microsoft.com/office/drawing/2014/main" id="{CC588CF8-75A2-4D99-ADB5-1D35DAAA73C9}"/>
              </a:ext>
            </a:extLst>
          </p:cNvPr>
          <p:cNvSpPr/>
          <p:nvPr/>
        </p:nvSpPr>
        <p:spPr>
          <a:xfrm>
            <a:off x="7557245" y="3677462"/>
            <a:ext cx="1242319" cy="4779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56" name="Oval 55" descr=" 56">
            <a:extLst>
              <a:ext uri="{FF2B5EF4-FFF2-40B4-BE49-F238E27FC236}">
                <a16:creationId xmlns:a16="http://schemas.microsoft.com/office/drawing/2014/main" id="{103F4396-D636-4E69-BAD1-174E8CB141AF}"/>
              </a:ext>
            </a:extLst>
          </p:cNvPr>
          <p:cNvSpPr/>
          <p:nvPr/>
        </p:nvSpPr>
        <p:spPr>
          <a:xfrm>
            <a:off x="8086467" y="4294113"/>
            <a:ext cx="1096959" cy="3943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58" name="Oval 57" descr=" 58">
            <a:extLst>
              <a:ext uri="{FF2B5EF4-FFF2-40B4-BE49-F238E27FC236}">
                <a16:creationId xmlns:a16="http://schemas.microsoft.com/office/drawing/2014/main" id="{819C7C2F-869B-4DE7-BF7C-A360C81369B6}"/>
              </a:ext>
            </a:extLst>
          </p:cNvPr>
          <p:cNvSpPr/>
          <p:nvPr/>
        </p:nvSpPr>
        <p:spPr>
          <a:xfrm>
            <a:off x="4972143" y="3901094"/>
            <a:ext cx="1060704" cy="4779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 descr=" 62">
                <a:extLst>
                  <a:ext uri="{FF2B5EF4-FFF2-40B4-BE49-F238E27FC236}">
                    <a16:creationId xmlns:a16="http://schemas.microsoft.com/office/drawing/2014/main" id="{A422D2C3-18D9-412A-BA79-AF77C2709B81}"/>
                  </a:ext>
                </a:extLst>
              </p:cNvPr>
              <p:cNvSpPr txBox="1"/>
              <p:nvPr/>
            </p:nvSpPr>
            <p:spPr>
              <a:xfrm>
                <a:off x="8496828" y="4023992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2" name="TextBox 61" descr=" 62">
                <a:extLst>
                  <a:ext uri="{FF2B5EF4-FFF2-40B4-BE49-F238E27FC236}">
                    <a16:creationId xmlns:a16="http://schemas.microsoft.com/office/drawing/2014/main" id="{A422D2C3-18D9-412A-BA79-AF77C2709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8" y="4023992"/>
                <a:ext cx="68659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 descr=" 64">
                <a:extLst>
                  <a:ext uri="{FF2B5EF4-FFF2-40B4-BE49-F238E27FC236}">
                    <a16:creationId xmlns:a16="http://schemas.microsoft.com/office/drawing/2014/main" id="{0F69994E-E695-4B2A-8D6A-F859B7AEA6DB}"/>
                  </a:ext>
                </a:extLst>
              </p:cNvPr>
              <p:cNvSpPr txBox="1"/>
              <p:nvPr/>
            </p:nvSpPr>
            <p:spPr>
              <a:xfrm>
                <a:off x="7246996" y="4022634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4" name="TextBox 63" descr=" 64">
                <a:extLst>
                  <a:ext uri="{FF2B5EF4-FFF2-40B4-BE49-F238E27FC236}">
                    <a16:creationId xmlns:a16="http://schemas.microsoft.com/office/drawing/2014/main" id="{0F69994E-E695-4B2A-8D6A-F859B7AEA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996" y="4022634"/>
                <a:ext cx="68659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 descr=" 66">
                <a:extLst>
                  <a:ext uri="{FF2B5EF4-FFF2-40B4-BE49-F238E27FC236}">
                    <a16:creationId xmlns:a16="http://schemas.microsoft.com/office/drawing/2014/main" id="{A36F525A-E7CB-4BD0-AD8A-D2DD7F7E2699}"/>
                  </a:ext>
                </a:extLst>
              </p:cNvPr>
              <p:cNvSpPr txBox="1"/>
              <p:nvPr/>
            </p:nvSpPr>
            <p:spPr>
              <a:xfrm>
                <a:off x="8985105" y="4521270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6" name="TextBox 65" descr=" 66">
                <a:extLst>
                  <a:ext uri="{FF2B5EF4-FFF2-40B4-BE49-F238E27FC236}">
                    <a16:creationId xmlns:a16="http://schemas.microsoft.com/office/drawing/2014/main" id="{A36F525A-E7CB-4BD0-AD8A-D2DD7F7E2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105" y="4521270"/>
                <a:ext cx="68659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 descr=" 68">
                <a:extLst>
                  <a:ext uri="{FF2B5EF4-FFF2-40B4-BE49-F238E27FC236}">
                    <a16:creationId xmlns:a16="http://schemas.microsoft.com/office/drawing/2014/main" id="{4917808C-73BF-4433-B609-26EBF735B355}"/>
                  </a:ext>
                </a:extLst>
              </p:cNvPr>
              <p:cNvSpPr txBox="1"/>
              <p:nvPr/>
            </p:nvSpPr>
            <p:spPr>
              <a:xfrm>
                <a:off x="7605177" y="4521269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8" name="TextBox 67" descr=" 68">
                <a:extLst>
                  <a:ext uri="{FF2B5EF4-FFF2-40B4-BE49-F238E27FC236}">
                    <a16:creationId xmlns:a16="http://schemas.microsoft.com/office/drawing/2014/main" id="{4917808C-73BF-4433-B609-26EBF735B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177" y="4521269"/>
                <a:ext cx="68659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 descr=" 70">
                <a:extLst>
                  <a:ext uri="{FF2B5EF4-FFF2-40B4-BE49-F238E27FC236}">
                    <a16:creationId xmlns:a16="http://schemas.microsoft.com/office/drawing/2014/main" id="{F33C95AF-A704-45ED-9C61-3EE300F1C11C}"/>
                  </a:ext>
                </a:extLst>
              </p:cNvPr>
              <p:cNvSpPr txBox="1"/>
              <p:nvPr/>
            </p:nvSpPr>
            <p:spPr>
              <a:xfrm>
                <a:off x="4565144" y="4400117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0" name="TextBox 69" descr=" 70">
                <a:extLst>
                  <a:ext uri="{FF2B5EF4-FFF2-40B4-BE49-F238E27FC236}">
                    <a16:creationId xmlns:a16="http://schemas.microsoft.com/office/drawing/2014/main" id="{F33C95AF-A704-45ED-9C61-3EE300F1C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144" y="4400117"/>
                <a:ext cx="68659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 descr=" 72">
                <a:extLst>
                  <a:ext uri="{FF2B5EF4-FFF2-40B4-BE49-F238E27FC236}">
                    <a16:creationId xmlns:a16="http://schemas.microsoft.com/office/drawing/2014/main" id="{0CD8CD38-16CE-4229-B8FF-744F9761D857}"/>
                  </a:ext>
                </a:extLst>
              </p:cNvPr>
              <p:cNvSpPr txBox="1"/>
              <p:nvPr/>
            </p:nvSpPr>
            <p:spPr>
              <a:xfrm>
                <a:off x="5776252" y="4400117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2" name="TextBox 71" descr=" 72">
                <a:extLst>
                  <a:ext uri="{FF2B5EF4-FFF2-40B4-BE49-F238E27FC236}">
                    <a16:creationId xmlns:a16="http://schemas.microsoft.com/office/drawing/2014/main" id="{0CD8CD38-16CE-4229-B8FF-744F9761D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52" y="4400117"/>
                <a:ext cx="68659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Isosceles Triangle 22" descr=" 23">
            <a:extLst>
              <a:ext uri="{FF2B5EF4-FFF2-40B4-BE49-F238E27FC236}">
                <a16:creationId xmlns:a16="http://schemas.microsoft.com/office/drawing/2014/main" id="{9D3BBD18-D5BF-4BCC-A795-322F67468445}"/>
              </a:ext>
            </a:extLst>
          </p:cNvPr>
          <p:cNvSpPr/>
          <p:nvPr/>
        </p:nvSpPr>
        <p:spPr>
          <a:xfrm rot="8166439" flipH="1">
            <a:off x="8539365" y="4243008"/>
            <a:ext cx="48351" cy="45719"/>
          </a:xfrm>
          <a:prstGeom prst="triangl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 descr=" 35">
            <a:extLst>
              <a:ext uri="{FF2B5EF4-FFF2-40B4-BE49-F238E27FC236}">
                <a16:creationId xmlns:a16="http://schemas.microsoft.com/office/drawing/2014/main" id="{5156DADC-F16B-49E8-9621-391BDC1E7D6E}"/>
              </a:ext>
            </a:extLst>
          </p:cNvPr>
          <p:cNvCxnSpPr>
            <a:cxnSpLocks/>
            <a:stCxn id="38" idx="6"/>
            <a:endCxn id="18" idx="2"/>
          </p:cNvCxnSpPr>
          <p:nvPr/>
        </p:nvCxnSpPr>
        <p:spPr>
          <a:xfrm flipV="1">
            <a:off x="6698035" y="6239022"/>
            <a:ext cx="570290" cy="32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 descr=" 45">
            <a:extLst>
              <a:ext uri="{FF2B5EF4-FFF2-40B4-BE49-F238E27FC236}">
                <a16:creationId xmlns:a16="http://schemas.microsoft.com/office/drawing/2014/main" id="{5B30C25C-4BE1-4E6A-8A66-91D653E670D5}"/>
              </a:ext>
            </a:extLst>
          </p:cNvPr>
          <p:cNvCxnSpPr>
            <a:cxnSpLocks/>
            <a:stCxn id="37" idx="6"/>
            <a:endCxn id="19" idx="2"/>
          </p:cNvCxnSpPr>
          <p:nvPr/>
        </p:nvCxnSpPr>
        <p:spPr>
          <a:xfrm>
            <a:off x="6781872" y="5632669"/>
            <a:ext cx="486453" cy="101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 descr=" 49">
            <a:extLst>
              <a:ext uri="{FF2B5EF4-FFF2-40B4-BE49-F238E27FC236}">
                <a16:creationId xmlns:a16="http://schemas.microsoft.com/office/drawing/2014/main" id="{16F67729-8A86-4F52-9DCA-2AA5BD81E19B}"/>
              </a:ext>
            </a:extLst>
          </p:cNvPr>
          <p:cNvCxnSpPr>
            <a:cxnSpLocks/>
            <a:stCxn id="37" idx="5"/>
            <a:endCxn id="18" idx="2"/>
          </p:cNvCxnSpPr>
          <p:nvPr/>
        </p:nvCxnSpPr>
        <p:spPr>
          <a:xfrm>
            <a:off x="6599294" y="5803395"/>
            <a:ext cx="669031" cy="4356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 descr=" 53">
            <a:extLst>
              <a:ext uri="{FF2B5EF4-FFF2-40B4-BE49-F238E27FC236}">
                <a16:creationId xmlns:a16="http://schemas.microsoft.com/office/drawing/2014/main" id="{F0D47FCE-EE31-4308-9A68-3F66BADCC6F5}"/>
              </a:ext>
            </a:extLst>
          </p:cNvPr>
          <p:cNvCxnSpPr>
            <a:cxnSpLocks/>
            <a:stCxn id="38" idx="7"/>
            <a:endCxn id="19" idx="2"/>
          </p:cNvCxnSpPr>
          <p:nvPr/>
        </p:nvCxnSpPr>
        <p:spPr>
          <a:xfrm flipV="1">
            <a:off x="6539800" y="5642830"/>
            <a:ext cx="728525" cy="4577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 descr=" 29">
            <a:extLst>
              <a:ext uri="{FF2B5EF4-FFF2-40B4-BE49-F238E27FC236}">
                <a16:creationId xmlns:a16="http://schemas.microsoft.com/office/drawing/2014/main" id="{DCCD5280-3EC0-4D72-8FFB-E37FA48132DE}"/>
              </a:ext>
            </a:extLst>
          </p:cNvPr>
          <p:cNvCxnSpPr>
            <a:cxnSpLocks/>
            <a:stCxn id="17" idx="5"/>
            <a:endCxn id="38" idx="2"/>
          </p:cNvCxnSpPr>
          <p:nvPr/>
        </p:nvCxnSpPr>
        <p:spPr>
          <a:xfrm>
            <a:off x="3729232" y="6128462"/>
            <a:ext cx="1888304" cy="142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 descr=" 24">
            <a:extLst>
              <a:ext uri="{FF2B5EF4-FFF2-40B4-BE49-F238E27FC236}">
                <a16:creationId xmlns:a16="http://schemas.microsoft.com/office/drawing/2014/main" id="{DE0BB47D-5106-42D5-8C82-138281520C28}"/>
              </a:ext>
            </a:extLst>
          </p:cNvPr>
          <p:cNvCxnSpPr>
            <a:cxnSpLocks/>
            <a:stCxn id="17" idx="7"/>
            <a:endCxn id="37" idx="2"/>
          </p:cNvCxnSpPr>
          <p:nvPr/>
        </p:nvCxnSpPr>
        <p:spPr>
          <a:xfrm flipV="1">
            <a:off x="3729232" y="5632669"/>
            <a:ext cx="1805921" cy="1543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descr=" 32">
            <a:extLst>
              <a:ext uri="{FF2B5EF4-FFF2-40B4-BE49-F238E27FC236}">
                <a16:creationId xmlns:a16="http://schemas.microsoft.com/office/drawing/2014/main" id="{5A25B5CE-1D6E-4A00-9263-87D4E7D97B30}"/>
              </a:ext>
            </a:extLst>
          </p:cNvPr>
          <p:cNvCxnSpPr>
            <a:cxnSpLocks/>
            <a:stCxn id="17" idx="6"/>
            <a:endCxn id="39" idx="2"/>
          </p:cNvCxnSpPr>
          <p:nvPr/>
        </p:nvCxnSpPr>
        <p:spPr>
          <a:xfrm flipV="1">
            <a:off x="3887467" y="5867866"/>
            <a:ext cx="474821" cy="898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 descr=" 39">
            <a:extLst>
              <a:ext uri="{FF2B5EF4-FFF2-40B4-BE49-F238E27FC236}">
                <a16:creationId xmlns:a16="http://schemas.microsoft.com/office/drawing/2014/main" id="{6B8EFEB7-31F2-4CA7-83D2-578D55AD8AA0}"/>
              </a:ext>
            </a:extLst>
          </p:cNvPr>
          <p:cNvSpPr/>
          <p:nvPr/>
        </p:nvSpPr>
        <p:spPr>
          <a:xfrm>
            <a:off x="4362288" y="5626423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</p:spTree>
    <p:extLst>
      <p:ext uri="{BB962C8B-B14F-4D97-AF65-F5344CB8AC3E}">
        <p14:creationId xmlns:p14="http://schemas.microsoft.com/office/powerpoint/2010/main" val="795189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3057">
                    <a:alpha val="10000"/>
                  </a:srgbClr>
                </a:solidFill>
              </a:rPr>
              <a:t>Lemon-Tree</a:t>
            </a:r>
            <a:r>
              <a:rPr lang="en-US" dirty="0">
                <a:solidFill>
                  <a:srgbClr val="003057">
                    <a:alpha val="10000"/>
                  </a:srgbClr>
                </a:solidFill>
              </a:rPr>
              <a:t> constructs </a:t>
            </a:r>
            <a:r>
              <a:rPr lang="en-US" dirty="0" err="1">
                <a:solidFill>
                  <a:srgbClr val="003057">
                    <a:alpha val="10000"/>
                  </a:srgbClr>
                </a:solidFill>
              </a:rPr>
              <a:t>MoNets</a:t>
            </a:r>
            <a:r>
              <a:rPr lang="en-US" dirty="0">
                <a:solidFill>
                  <a:srgbClr val="003057">
                    <a:alpha val="10000"/>
                  </a:srgbClr>
                </a:solidFill>
              </a:rPr>
              <a:t> by executing three tasks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b="1" dirty="0">
                <a:solidFill>
                  <a:srgbClr val="003057">
                    <a:alpha val="10000"/>
                  </a:srgbClr>
                </a:solidFill>
              </a:rPr>
              <a:t>Learning Module CPDs and Parents</a:t>
            </a:r>
          </a:p>
          <a:p>
            <a:pPr lvl="2"/>
            <a:r>
              <a:rPr lang="en-US" dirty="0">
                <a:solidFill>
                  <a:srgbClr val="003057">
                    <a:alpha val="10000"/>
                  </a:srgbClr>
                </a:solidFill>
              </a:rPr>
              <a:t>CPD regression tree structures for each module – </a:t>
            </a:r>
            <a:r>
              <a:rPr lang="en-US" i="1" dirty="0" err="1">
                <a:solidFill>
                  <a:srgbClr val="003057">
                    <a:alpha val="10000"/>
                  </a:srgbClr>
                </a:solidFill>
              </a:rPr>
              <a:t>GaneSH</a:t>
            </a:r>
            <a:r>
              <a:rPr lang="en-US" dirty="0">
                <a:solidFill>
                  <a:srgbClr val="003057">
                    <a:alpha val="10000"/>
                  </a:srgbClr>
                </a:solidFill>
              </a:rPr>
              <a:t> runs for clustering observations followed by hierarchical agglomerative clustering</a:t>
            </a:r>
          </a:p>
          <a:p>
            <a:pPr lvl="2"/>
            <a:r>
              <a:rPr lang="en-US" dirty="0"/>
              <a:t>Candidate parent variables and corresponding observation values are scored,</a:t>
            </a:r>
            <a:br>
              <a:rPr lang="en-US" dirty="0"/>
            </a:br>
            <a:r>
              <a:rPr lang="en-US" dirty="0"/>
              <a:t>assigned to the non-leaf nodes of regression tree structures</a:t>
            </a:r>
          </a:p>
          <a:p>
            <a:pPr lvl="2"/>
            <a:r>
              <a:rPr lang="en-US" dirty="0">
                <a:solidFill>
                  <a:srgbClr val="003057">
                    <a:alpha val="10000"/>
                  </a:srgbClr>
                </a:solidFill>
              </a:rPr>
              <a:t>Variables assigned to module regression trees are parents for the module</a:t>
            </a:r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 Construction –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cxnSp>
        <p:nvCxnSpPr>
          <p:cNvPr id="60" name="Straight Connector 59" descr=" 60">
            <a:extLst>
              <a:ext uri="{FF2B5EF4-FFF2-40B4-BE49-F238E27FC236}">
                <a16:creationId xmlns:a16="http://schemas.microsoft.com/office/drawing/2014/main" id="{71EE0DEF-567C-4B95-8C3F-702677D9E4C8}"/>
              </a:ext>
            </a:extLst>
          </p:cNvPr>
          <p:cNvCxnSpPr>
            <a:cxnSpLocks noChangeAspect="1"/>
            <a:endCxn id="6" idx="0"/>
          </p:cNvCxnSpPr>
          <p:nvPr/>
        </p:nvCxnSpPr>
        <p:spPr>
          <a:xfrm>
            <a:off x="8446380" y="4138880"/>
            <a:ext cx="589379" cy="690168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 descr=" 17">
            <a:extLst>
              <a:ext uri="{FF2B5EF4-FFF2-40B4-BE49-F238E27FC236}">
                <a16:creationId xmlns:a16="http://schemas.microsoft.com/office/drawing/2014/main" id="{CE72E202-7C11-4565-A5FC-82AC55CB43A8}"/>
              </a:ext>
            </a:extLst>
          </p:cNvPr>
          <p:cNvSpPr/>
          <p:nvPr/>
        </p:nvSpPr>
        <p:spPr>
          <a:xfrm>
            <a:off x="2806968" y="5716293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p:sp>
        <p:nvSpPr>
          <p:cNvPr id="18" name="Oval 17" descr=" 18">
            <a:extLst>
              <a:ext uri="{FF2B5EF4-FFF2-40B4-BE49-F238E27FC236}">
                <a16:creationId xmlns:a16="http://schemas.microsoft.com/office/drawing/2014/main" id="{DE8F85DE-A771-442D-BDF2-8637823079E9}"/>
              </a:ext>
            </a:extLst>
          </p:cNvPr>
          <p:cNvSpPr/>
          <p:nvPr/>
        </p:nvSpPr>
        <p:spPr>
          <a:xfrm>
            <a:off x="7268325" y="599757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</a:t>
            </a:r>
          </a:p>
        </p:txBody>
      </p:sp>
      <p:sp>
        <p:nvSpPr>
          <p:cNvPr id="19" name="Oval 18" descr=" 19">
            <a:extLst>
              <a:ext uri="{FF2B5EF4-FFF2-40B4-BE49-F238E27FC236}">
                <a16:creationId xmlns:a16="http://schemas.microsoft.com/office/drawing/2014/main" id="{8192D8FC-F3BF-434D-8BD2-64BEE90ADD5B}"/>
              </a:ext>
            </a:extLst>
          </p:cNvPr>
          <p:cNvSpPr/>
          <p:nvPr/>
        </p:nvSpPr>
        <p:spPr>
          <a:xfrm>
            <a:off x="7268325" y="5401387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NFLX</a:t>
            </a:r>
          </a:p>
        </p:txBody>
      </p:sp>
      <p:sp>
        <p:nvSpPr>
          <p:cNvPr id="20" name="Rectangle 19" descr=" 20">
            <a:extLst>
              <a:ext uri="{FF2B5EF4-FFF2-40B4-BE49-F238E27FC236}">
                <a16:creationId xmlns:a16="http://schemas.microsoft.com/office/drawing/2014/main" id="{E9CA0351-C53F-4924-B769-407B998BCF08}"/>
              </a:ext>
            </a:extLst>
          </p:cNvPr>
          <p:cNvSpPr/>
          <p:nvPr/>
        </p:nvSpPr>
        <p:spPr>
          <a:xfrm>
            <a:off x="2630434" y="5401387"/>
            <a:ext cx="1456661" cy="1079078"/>
          </a:xfrm>
          <a:prstGeom prst="rect">
            <a:avLst/>
          </a:pr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456661"/>
                      <a:gd name="connsiteY0" fmla="*/ 179850 h 1079078"/>
                      <a:gd name="connsiteX1" fmla="*/ 179850 w 1456661"/>
                      <a:gd name="connsiteY1" fmla="*/ 0 h 1079078"/>
                      <a:gd name="connsiteX2" fmla="*/ 739300 w 1456661"/>
                      <a:gd name="connsiteY2" fmla="*/ 0 h 1079078"/>
                      <a:gd name="connsiteX3" fmla="*/ 1276811 w 1456661"/>
                      <a:gd name="connsiteY3" fmla="*/ 0 h 1079078"/>
                      <a:gd name="connsiteX4" fmla="*/ 1456661 w 1456661"/>
                      <a:gd name="connsiteY4" fmla="*/ 179850 h 1079078"/>
                      <a:gd name="connsiteX5" fmla="*/ 1456661 w 1456661"/>
                      <a:gd name="connsiteY5" fmla="*/ 525151 h 1079078"/>
                      <a:gd name="connsiteX6" fmla="*/ 1456661 w 1456661"/>
                      <a:gd name="connsiteY6" fmla="*/ 899228 h 1079078"/>
                      <a:gd name="connsiteX7" fmla="*/ 1276811 w 1456661"/>
                      <a:gd name="connsiteY7" fmla="*/ 1079078 h 1079078"/>
                      <a:gd name="connsiteX8" fmla="*/ 761239 w 1456661"/>
                      <a:gd name="connsiteY8" fmla="*/ 1079078 h 1079078"/>
                      <a:gd name="connsiteX9" fmla="*/ 179850 w 1456661"/>
                      <a:gd name="connsiteY9" fmla="*/ 1079078 h 1079078"/>
                      <a:gd name="connsiteX10" fmla="*/ 0 w 1456661"/>
                      <a:gd name="connsiteY10" fmla="*/ 899228 h 1079078"/>
                      <a:gd name="connsiteX11" fmla="*/ 0 w 1456661"/>
                      <a:gd name="connsiteY11" fmla="*/ 546733 h 1079078"/>
                      <a:gd name="connsiteX12" fmla="*/ 0 w 1456661"/>
                      <a:gd name="connsiteY12" fmla="*/ 179850 h 1079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56661" h="1079078" extrusionOk="0">
                        <a:moveTo>
                          <a:pt x="0" y="179850"/>
                        </a:moveTo>
                        <a:cubicBezTo>
                          <a:pt x="2742" y="89429"/>
                          <a:pt x="87900" y="-18169"/>
                          <a:pt x="179850" y="0"/>
                        </a:cubicBezTo>
                        <a:cubicBezTo>
                          <a:pt x="453386" y="27323"/>
                          <a:pt x="622647" y="22387"/>
                          <a:pt x="739300" y="0"/>
                        </a:cubicBezTo>
                        <a:cubicBezTo>
                          <a:pt x="855953" y="-22387"/>
                          <a:pt x="1092763" y="-22369"/>
                          <a:pt x="1276811" y="0"/>
                        </a:cubicBezTo>
                        <a:cubicBezTo>
                          <a:pt x="1382211" y="16205"/>
                          <a:pt x="1454916" y="72827"/>
                          <a:pt x="1456661" y="179850"/>
                        </a:cubicBezTo>
                        <a:cubicBezTo>
                          <a:pt x="1466470" y="290193"/>
                          <a:pt x="1455577" y="423457"/>
                          <a:pt x="1456661" y="525151"/>
                        </a:cubicBezTo>
                        <a:cubicBezTo>
                          <a:pt x="1457745" y="626845"/>
                          <a:pt x="1456965" y="718743"/>
                          <a:pt x="1456661" y="899228"/>
                        </a:cubicBezTo>
                        <a:cubicBezTo>
                          <a:pt x="1446063" y="998019"/>
                          <a:pt x="1363896" y="1068481"/>
                          <a:pt x="1276811" y="1079078"/>
                        </a:cubicBezTo>
                        <a:cubicBezTo>
                          <a:pt x="1114239" y="1085286"/>
                          <a:pt x="964728" y="1055504"/>
                          <a:pt x="761239" y="1079078"/>
                        </a:cubicBezTo>
                        <a:cubicBezTo>
                          <a:pt x="557750" y="1102652"/>
                          <a:pt x="432975" y="1082478"/>
                          <a:pt x="179850" y="1079078"/>
                        </a:cubicBezTo>
                        <a:cubicBezTo>
                          <a:pt x="63394" y="1085951"/>
                          <a:pt x="11896" y="1010203"/>
                          <a:pt x="0" y="899228"/>
                        </a:cubicBezTo>
                        <a:cubicBezTo>
                          <a:pt x="-5071" y="813580"/>
                          <a:pt x="-4737" y="664666"/>
                          <a:pt x="0" y="546733"/>
                        </a:cubicBezTo>
                        <a:cubicBezTo>
                          <a:pt x="4737" y="428801"/>
                          <a:pt x="3722" y="338203"/>
                          <a:pt x="0" y="17985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 descr=" 21">
            <a:extLst>
              <a:ext uri="{FF2B5EF4-FFF2-40B4-BE49-F238E27FC236}">
                <a16:creationId xmlns:a16="http://schemas.microsoft.com/office/drawing/2014/main" id="{01DF8E91-867C-4AB7-8DD4-BD895E536E62}"/>
              </a:ext>
            </a:extLst>
          </p:cNvPr>
          <p:cNvSpPr/>
          <p:nvPr/>
        </p:nvSpPr>
        <p:spPr>
          <a:xfrm>
            <a:off x="4250572" y="5286602"/>
            <a:ext cx="2627595" cy="1305080"/>
          </a:xfrm>
          <a:prstGeom prst="rect">
            <a:avLst/>
          </a:pr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2627595"/>
                      <a:gd name="connsiteY0" fmla="*/ 217518 h 1305080"/>
                      <a:gd name="connsiteX1" fmla="*/ 217518 w 2627595"/>
                      <a:gd name="connsiteY1" fmla="*/ 0 h 1305080"/>
                      <a:gd name="connsiteX2" fmla="*/ 787583 w 2627595"/>
                      <a:gd name="connsiteY2" fmla="*/ 0 h 1305080"/>
                      <a:gd name="connsiteX3" fmla="*/ 1357649 w 2627595"/>
                      <a:gd name="connsiteY3" fmla="*/ 0 h 1305080"/>
                      <a:gd name="connsiteX4" fmla="*/ 1927714 w 2627595"/>
                      <a:gd name="connsiteY4" fmla="*/ 0 h 1305080"/>
                      <a:gd name="connsiteX5" fmla="*/ 2410077 w 2627595"/>
                      <a:gd name="connsiteY5" fmla="*/ 0 h 1305080"/>
                      <a:gd name="connsiteX6" fmla="*/ 2627595 w 2627595"/>
                      <a:gd name="connsiteY6" fmla="*/ 217518 h 1305080"/>
                      <a:gd name="connsiteX7" fmla="*/ 2627595 w 2627595"/>
                      <a:gd name="connsiteY7" fmla="*/ 635139 h 1305080"/>
                      <a:gd name="connsiteX8" fmla="*/ 2627595 w 2627595"/>
                      <a:gd name="connsiteY8" fmla="*/ 1087562 h 1305080"/>
                      <a:gd name="connsiteX9" fmla="*/ 2410077 w 2627595"/>
                      <a:gd name="connsiteY9" fmla="*/ 1305080 h 1305080"/>
                      <a:gd name="connsiteX10" fmla="*/ 1840012 w 2627595"/>
                      <a:gd name="connsiteY10" fmla="*/ 1305080 h 1305080"/>
                      <a:gd name="connsiteX11" fmla="*/ 1313798 w 2627595"/>
                      <a:gd name="connsiteY11" fmla="*/ 1305080 h 1305080"/>
                      <a:gd name="connsiteX12" fmla="*/ 831435 w 2627595"/>
                      <a:gd name="connsiteY12" fmla="*/ 1305080 h 1305080"/>
                      <a:gd name="connsiteX13" fmla="*/ 217518 w 2627595"/>
                      <a:gd name="connsiteY13" fmla="*/ 1305080 h 1305080"/>
                      <a:gd name="connsiteX14" fmla="*/ 0 w 2627595"/>
                      <a:gd name="connsiteY14" fmla="*/ 1087562 h 1305080"/>
                      <a:gd name="connsiteX15" fmla="*/ 0 w 2627595"/>
                      <a:gd name="connsiteY15" fmla="*/ 661240 h 1305080"/>
                      <a:gd name="connsiteX16" fmla="*/ 0 w 2627595"/>
                      <a:gd name="connsiteY16" fmla="*/ 217518 h 130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27595" h="1305080" extrusionOk="0">
                        <a:moveTo>
                          <a:pt x="0" y="217518"/>
                        </a:moveTo>
                        <a:cubicBezTo>
                          <a:pt x="3773" y="109640"/>
                          <a:pt x="100519" y="-7715"/>
                          <a:pt x="217518" y="0"/>
                        </a:cubicBezTo>
                        <a:cubicBezTo>
                          <a:pt x="397985" y="-20145"/>
                          <a:pt x="517308" y="24570"/>
                          <a:pt x="787583" y="0"/>
                        </a:cubicBezTo>
                        <a:cubicBezTo>
                          <a:pt x="1057859" y="-24570"/>
                          <a:pt x="1121137" y="19625"/>
                          <a:pt x="1357649" y="0"/>
                        </a:cubicBezTo>
                        <a:cubicBezTo>
                          <a:pt x="1594161" y="-19625"/>
                          <a:pt x="1789038" y="24106"/>
                          <a:pt x="1927714" y="0"/>
                        </a:cubicBezTo>
                        <a:cubicBezTo>
                          <a:pt x="2066390" y="-24106"/>
                          <a:pt x="2198425" y="8794"/>
                          <a:pt x="2410077" y="0"/>
                        </a:cubicBezTo>
                        <a:cubicBezTo>
                          <a:pt x="2537490" y="956"/>
                          <a:pt x="2634286" y="125590"/>
                          <a:pt x="2627595" y="217518"/>
                        </a:cubicBezTo>
                        <a:cubicBezTo>
                          <a:pt x="2616826" y="412723"/>
                          <a:pt x="2617824" y="435467"/>
                          <a:pt x="2627595" y="635139"/>
                        </a:cubicBezTo>
                        <a:cubicBezTo>
                          <a:pt x="2637366" y="834811"/>
                          <a:pt x="2619051" y="989929"/>
                          <a:pt x="2627595" y="1087562"/>
                        </a:cubicBezTo>
                        <a:cubicBezTo>
                          <a:pt x="2622237" y="1201101"/>
                          <a:pt x="2552523" y="1291382"/>
                          <a:pt x="2410077" y="1305080"/>
                        </a:cubicBezTo>
                        <a:cubicBezTo>
                          <a:pt x="2237707" y="1320057"/>
                          <a:pt x="1997930" y="1330498"/>
                          <a:pt x="1840012" y="1305080"/>
                        </a:cubicBezTo>
                        <a:cubicBezTo>
                          <a:pt x="1682095" y="1279662"/>
                          <a:pt x="1447269" y="1331205"/>
                          <a:pt x="1313798" y="1305080"/>
                        </a:cubicBezTo>
                        <a:cubicBezTo>
                          <a:pt x="1180327" y="1278955"/>
                          <a:pt x="1060533" y="1322764"/>
                          <a:pt x="831435" y="1305080"/>
                        </a:cubicBezTo>
                        <a:cubicBezTo>
                          <a:pt x="602337" y="1287396"/>
                          <a:pt x="395077" y="1292111"/>
                          <a:pt x="217518" y="1305080"/>
                        </a:cubicBezTo>
                        <a:cubicBezTo>
                          <a:pt x="94587" y="1303174"/>
                          <a:pt x="-12282" y="1204219"/>
                          <a:pt x="0" y="1087562"/>
                        </a:cubicBezTo>
                        <a:cubicBezTo>
                          <a:pt x="20413" y="989501"/>
                          <a:pt x="16367" y="870110"/>
                          <a:pt x="0" y="661240"/>
                        </a:cubicBezTo>
                        <a:cubicBezTo>
                          <a:pt x="-16367" y="452370"/>
                          <a:pt x="-15718" y="374100"/>
                          <a:pt x="0" y="21751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descr=" 22">
            <a:extLst>
              <a:ext uri="{FF2B5EF4-FFF2-40B4-BE49-F238E27FC236}">
                <a16:creationId xmlns:a16="http://schemas.microsoft.com/office/drawing/2014/main" id="{38A447D4-CEDA-411B-9661-21D73CFBBCE9}"/>
              </a:ext>
            </a:extLst>
          </p:cNvPr>
          <p:cNvSpPr/>
          <p:nvPr/>
        </p:nvSpPr>
        <p:spPr>
          <a:xfrm>
            <a:off x="7114927" y="5276435"/>
            <a:ext cx="1374047" cy="1305080"/>
          </a:xfrm>
          <a:prstGeom prst="rect">
            <a:avLst/>
          </a:pr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374047"/>
                      <a:gd name="connsiteY0" fmla="*/ 0 h 1305080"/>
                      <a:gd name="connsiteX1" fmla="*/ 714504 w 1374047"/>
                      <a:gd name="connsiteY1" fmla="*/ 0 h 1305080"/>
                      <a:gd name="connsiteX2" fmla="*/ 1374047 w 1374047"/>
                      <a:gd name="connsiteY2" fmla="*/ 0 h 1305080"/>
                      <a:gd name="connsiteX3" fmla="*/ 1374047 w 1374047"/>
                      <a:gd name="connsiteY3" fmla="*/ 639489 h 1305080"/>
                      <a:gd name="connsiteX4" fmla="*/ 1374047 w 1374047"/>
                      <a:gd name="connsiteY4" fmla="*/ 1305080 h 1305080"/>
                      <a:gd name="connsiteX5" fmla="*/ 714504 w 1374047"/>
                      <a:gd name="connsiteY5" fmla="*/ 1305080 h 1305080"/>
                      <a:gd name="connsiteX6" fmla="*/ 0 w 1374047"/>
                      <a:gd name="connsiteY6" fmla="*/ 1305080 h 1305080"/>
                      <a:gd name="connsiteX7" fmla="*/ 0 w 1374047"/>
                      <a:gd name="connsiteY7" fmla="*/ 665591 h 1305080"/>
                      <a:gd name="connsiteX8" fmla="*/ 0 w 1374047"/>
                      <a:gd name="connsiteY8" fmla="*/ 0 h 130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74047" h="1305080" extrusionOk="0">
                        <a:moveTo>
                          <a:pt x="0" y="0"/>
                        </a:moveTo>
                        <a:cubicBezTo>
                          <a:pt x="324966" y="13049"/>
                          <a:pt x="397874" y="2434"/>
                          <a:pt x="714504" y="0"/>
                        </a:cubicBezTo>
                        <a:cubicBezTo>
                          <a:pt x="1031134" y="-2434"/>
                          <a:pt x="1134670" y="-27489"/>
                          <a:pt x="1374047" y="0"/>
                        </a:cubicBezTo>
                        <a:cubicBezTo>
                          <a:pt x="1353297" y="254666"/>
                          <a:pt x="1347592" y="442558"/>
                          <a:pt x="1374047" y="639489"/>
                        </a:cubicBezTo>
                        <a:cubicBezTo>
                          <a:pt x="1400502" y="836420"/>
                          <a:pt x="1351424" y="989462"/>
                          <a:pt x="1374047" y="1305080"/>
                        </a:cubicBezTo>
                        <a:cubicBezTo>
                          <a:pt x="1075067" y="1298793"/>
                          <a:pt x="862485" y="1294804"/>
                          <a:pt x="714504" y="1305080"/>
                        </a:cubicBezTo>
                        <a:cubicBezTo>
                          <a:pt x="566523" y="1315356"/>
                          <a:pt x="275984" y="1286192"/>
                          <a:pt x="0" y="1305080"/>
                        </a:cubicBezTo>
                        <a:cubicBezTo>
                          <a:pt x="16443" y="1153114"/>
                          <a:pt x="-402" y="919382"/>
                          <a:pt x="0" y="665591"/>
                        </a:cubicBezTo>
                        <a:cubicBezTo>
                          <a:pt x="402" y="411800"/>
                          <a:pt x="23609" y="2071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 descr=" 37">
            <a:extLst>
              <a:ext uri="{FF2B5EF4-FFF2-40B4-BE49-F238E27FC236}">
                <a16:creationId xmlns:a16="http://schemas.microsoft.com/office/drawing/2014/main" id="{118EC429-AF76-4B46-8DD3-E4DD6B4FD1D2}"/>
              </a:ext>
            </a:extLst>
          </p:cNvPr>
          <p:cNvSpPr/>
          <p:nvPr/>
        </p:nvSpPr>
        <p:spPr>
          <a:xfrm>
            <a:off x="5535153" y="5391226"/>
            <a:ext cx="124671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38" name="Oval 37" descr=" 38">
            <a:extLst>
              <a:ext uri="{FF2B5EF4-FFF2-40B4-BE49-F238E27FC236}">
                <a16:creationId xmlns:a16="http://schemas.microsoft.com/office/drawing/2014/main" id="{B51BCFC9-15FD-4ED2-A576-E6659D3733BA}"/>
              </a:ext>
            </a:extLst>
          </p:cNvPr>
          <p:cNvSpPr/>
          <p:nvPr/>
        </p:nvSpPr>
        <p:spPr>
          <a:xfrm>
            <a:off x="5617536" y="6029819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cxnSp>
        <p:nvCxnSpPr>
          <p:cNvPr id="2" name="Straight Connector 1" descr=" 2">
            <a:extLst>
              <a:ext uri="{FF2B5EF4-FFF2-40B4-BE49-F238E27FC236}">
                <a16:creationId xmlns:a16="http://schemas.microsoft.com/office/drawing/2014/main" id="{6D2678C6-362C-44A8-9699-C980C2E1C578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5074007" y="4076061"/>
            <a:ext cx="428488" cy="756759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ounded Rectangle 51" descr=" 3">
            <a:extLst>
              <a:ext uri="{FF2B5EF4-FFF2-40B4-BE49-F238E27FC236}">
                <a16:creationId xmlns:a16="http://schemas.microsoft.com/office/drawing/2014/main" id="{0664AC6E-EA6E-4ED1-8189-12E11FAA4542}"/>
              </a:ext>
            </a:extLst>
          </p:cNvPr>
          <p:cNvSpPr/>
          <p:nvPr/>
        </p:nvSpPr>
        <p:spPr>
          <a:xfrm>
            <a:off x="4837813" y="4832820"/>
            <a:ext cx="472388" cy="298075"/>
          </a:xfrm>
          <a:custGeom>
            <a:avLst/>
            <a:gdLst>
              <a:gd name="connsiteX0" fmla="*/ 0 w 472388"/>
              <a:gd name="connsiteY0" fmla="*/ 49680 h 298075"/>
              <a:gd name="connsiteX1" fmla="*/ 49680 w 472388"/>
              <a:gd name="connsiteY1" fmla="*/ 0 h 298075"/>
              <a:gd name="connsiteX2" fmla="*/ 422708 w 472388"/>
              <a:gd name="connsiteY2" fmla="*/ 0 h 298075"/>
              <a:gd name="connsiteX3" fmla="*/ 472388 w 472388"/>
              <a:gd name="connsiteY3" fmla="*/ 49680 h 298075"/>
              <a:gd name="connsiteX4" fmla="*/ 472388 w 472388"/>
              <a:gd name="connsiteY4" fmla="*/ 248395 h 298075"/>
              <a:gd name="connsiteX5" fmla="*/ 422708 w 472388"/>
              <a:gd name="connsiteY5" fmla="*/ 298075 h 298075"/>
              <a:gd name="connsiteX6" fmla="*/ 49680 w 472388"/>
              <a:gd name="connsiteY6" fmla="*/ 298075 h 298075"/>
              <a:gd name="connsiteX7" fmla="*/ 0 w 472388"/>
              <a:gd name="connsiteY7" fmla="*/ 248395 h 298075"/>
              <a:gd name="connsiteX8" fmla="*/ 0 w 472388"/>
              <a:gd name="connsiteY8" fmla="*/ 49680 h 29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5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82019" y="124929"/>
                  <a:pt x="448726" y="158978"/>
                  <a:pt x="472388" y="248395"/>
                </a:cubicBezTo>
                <a:cubicBezTo>
                  <a:pt x="475723" y="268970"/>
                  <a:pt x="442134" y="296848"/>
                  <a:pt x="422708" y="298075"/>
                </a:cubicBezTo>
                <a:cubicBezTo>
                  <a:pt x="262127" y="338461"/>
                  <a:pt x="223793" y="294699"/>
                  <a:pt x="49680" y="298075"/>
                </a:cubicBezTo>
                <a:cubicBezTo>
                  <a:pt x="21923" y="298602"/>
                  <a:pt x="-2136" y="273356"/>
                  <a:pt x="0" y="248395"/>
                </a:cubicBezTo>
                <a:cubicBezTo>
                  <a:pt x="-15623" y="190999"/>
                  <a:pt x="20979" y="93278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6" descr=" 5">
            <a:extLst>
              <a:ext uri="{FF2B5EF4-FFF2-40B4-BE49-F238E27FC236}">
                <a16:creationId xmlns:a16="http://schemas.microsoft.com/office/drawing/2014/main" id="{A21009BA-65E2-4288-9594-DFC73D918BAA}"/>
              </a:ext>
            </a:extLst>
          </p:cNvPr>
          <p:cNvSpPr/>
          <p:nvPr/>
        </p:nvSpPr>
        <p:spPr>
          <a:xfrm>
            <a:off x="5708210" y="4832821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7" descr=" 6">
            <a:extLst>
              <a:ext uri="{FF2B5EF4-FFF2-40B4-BE49-F238E27FC236}">
                <a16:creationId xmlns:a16="http://schemas.microsoft.com/office/drawing/2014/main" id="{782E87AB-0C2D-430A-B6F7-324FAEB3D368}"/>
              </a:ext>
            </a:extLst>
          </p:cNvPr>
          <p:cNvSpPr/>
          <p:nvPr/>
        </p:nvSpPr>
        <p:spPr>
          <a:xfrm>
            <a:off x="8799565" y="4829048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58" descr=" 7">
            <a:extLst>
              <a:ext uri="{FF2B5EF4-FFF2-40B4-BE49-F238E27FC236}">
                <a16:creationId xmlns:a16="http://schemas.microsoft.com/office/drawing/2014/main" id="{41E0C54B-924C-4010-8659-8D0E9E477410}"/>
              </a:ext>
            </a:extLst>
          </p:cNvPr>
          <p:cNvSpPr/>
          <p:nvPr/>
        </p:nvSpPr>
        <p:spPr>
          <a:xfrm>
            <a:off x="7965492" y="4829048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59" descr=" 9">
            <a:extLst>
              <a:ext uri="{FF2B5EF4-FFF2-40B4-BE49-F238E27FC236}">
                <a16:creationId xmlns:a16="http://schemas.microsoft.com/office/drawing/2014/main" id="{EB9CDA70-D7E4-439F-B357-32E45DFCD450}"/>
              </a:ext>
            </a:extLst>
          </p:cNvPr>
          <p:cNvSpPr/>
          <p:nvPr/>
        </p:nvSpPr>
        <p:spPr>
          <a:xfrm>
            <a:off x="7163675" y="4829048"/>
            <a:ext cx="472388" cy="298074"/>
          </a:xfrm>
          <a:custGeom>
            <a:avLst/>
            <a:gdLst>
              <a:gd name="connsiteX0" fmla="*/ 0 w 472388"/>
              <a:gd name="connsiteY0" fmla="*/ 49680 h 298074"/>
              <a:gd name="connsiteX1" fmla="*/ 49680 w 472388"/>
              <a:gd name="connsiteY1" fmla="*/ 0 h 298074"/>
              <a:gd name="connsiteX2" fmla="*/ 422708 w 472388"/>
              <a:gd name="connsiteY2" fmla="*/ 0 h 298074"/>
              <a:gd name="connsiteX3" fmla="*/ 472388 w 472388"/>
              <a:gd name="connsiteY3" fmla="*/ 49680 h 298074"/>
              <a:gd name="connsiteX4" fmla="*/ 472388 w 472388"/>
              <a:gd name="connsiteY4" fmla="*/ 248394 h 298074"/>
              <a:gd name="connsiteX5" fmla="*/ 422708 w 472388"/>
              <a:gd name="connsiteY5" fmla="*/ 298074 h 298074"/>
              <a:gd name="connsiteX6" fmla="*/ 49680 w 472388"/>
              <a:gd name="connsiteY6" fmla="*/ 298074 h 298074"/>
              <a:gd name="connsiteX7" fmla="*/ 0 w 472388"/>
              <a:gd name="connsiteY7" fmla="*/ 248394 h 298074"/>
              <a:gd name="connsiteX8" fmla="*/ 0 w 472388"/>
              <a:gd name="connsiteY8" fmla="*/ 49680 h 29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4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76879" y="135557"/>
                  <a:pt x="467053" y="172314"/>
                  <a:pt x="472388" y="248394"/>
                </a:cubicBezTo>
                <a:cubicBezTo>
                  <a:pt x="475723" y="268969"/>
                  <a:pt x="442134" y="296847"/>
                  <a:pt x="422708" y="298074"/>
                </a:cubicBezTo>
                <a:cubicBezTo>
                  <a:pt x="262127" y="338460"/>
                  <a:pt x="223793" y="294698"/>
                  <a:pt x="49680" y="298074"/>
                </a:cubicBezTo>
                <a:cubicBezTo>
                  <a:pt x="21923" y="298601"/>
                  <a:pt x="-2136" y="273355"/>
                  <a:pt x="0" y="248394"/>
                </a:cubicBezTo>
                <a:cubicBezTo>
                  <a:pt x="-2698" y="186058"/>
                  <a:pt x="12024" y="148480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60" descr=" 10">
            <a:extLst>
              <a:ext uri="{FF2B5EF4-FFF2-40B4-BE49-F238E27FC236}">
                <a16:creationId xmlns:a16="http://schemas.microsoft.com/office/drawing/2014/main" id="{1768323F-4BB6-4122-AE1D-589611EF3708}"/>
              </a:ext>
            </a:extLst>
          </p:cNvPr>
          <p:cNvSpPr/>
          <p:nvPr/>
        </p:nvSpPr>
        <p:spPr>
          <a:xfrm>
            <a:off x="3111023" y="4835494"/>
            <a:ext cx="472388" cy="298075"/>
          </a:xfrm>
          <a:custGeom>
            <a:avLst/>
            <a:gdLst>
              <a:gd name="connsiteX0" fmla="*/ 0 w 472388"/>
              <a:gd name="connsiteY0" fmla="*/ 49680 h 298075"/>
              <a:gd name="connsiteX1" fmla="*/ 49680 w 472388"/>
              <a:gd name="connsiteY1" fmla="*/ 0 h 298075"/>
              <a:gd name="connsiteX2" fmla="*/ 422708 w 472388"/>
              <a:gd name="connsiteY2" fmla="*/ 0 h 298075"/>
              <a:gd name="connsiteX3" fmla="*/ 472388 w 472388"/>
              <a:gd name="connsiteY3" fmla="*/ 49680 h 298075"/>
              <a:gd name="connsiteX4" fmla="*/ 472388 w 472388"/>
              <a:gd name="connsiteY4" fmla="*/ 248395 h 298075"/>
              <a:gd name="connsiteX5" fmla="*/ 422708 w 472388"/>
              <a:gd name="connsiteY5" fmla="*/ 298075 h 298075"/>
              <a:gd name="connsiteX6" fmla="*/ 49680 w 472388"/>
              <a:gd name="connsiteY6" fmla="*/ 298075 h 298075"/>
              <a:gd name="connsiteX7" fmla="*/ 0 w 472388"/>
              <a:gd name="connsiteY7" fmla="*/ 248395 h 298075"/>
              <a:gd name="connsiteX8" fmla="*/ 0 w 472388"/>
              <a:gd name="connsiteY8" fmla="*/ 49680 h 29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388" h="298075" extrusionOk="0">
                <a:moveTo>
                  <a:pt x="0" y="49680"/>
                </a:moveTo>
                <a:cubicBezTo>
                  <a:pt x="-1867" y="21090"/>
                  <a:pt x="18825" y="1283"/>
                  <a:pt x="49680" y="0"/>
                </a:cubicBezTo>
                <a:cubicBezTo>
                  <a:pt x="189672" y="-30041"/>
                  <a:pt x="237944" y="42035"/>
                  <a:pt x="422708" y="0"/>
                </a:cubicBezTo>
                <a:cubicBezTo>
                  <a:pt x="448127" y="-1536"/>
                  <a:pt x="471738" y="23577"/>
                  <a:pt x="472388" y="49680"/>
                </a:cubicBezTo>
                <a:cubicBezTo>
                  <a:pt x="482019" y="124929"/>
                  <a:pt x="448726" y="158978"/>
                  <a:pt x="472388" y="248395"/>
                </a:cubicBezTo>
                <a:cubicBezTo>
                  <a:pt x="475723" y="268970"/>
                  <a:pt x="442134" y="296848"/>
                  <a:pt x="422708" y="298075"/>
                </a:cubicBezTo>
                <a:cubicBezTo>
                  <a:pt x="262127" y="338461"/>
                  <a:pt x="223793" y="294699"/>
                  <a:pt x="49680" y="298075"/>
                </a:cubicBezTo>
                <a:cubicBezTo>
                  <a:pt x="21923" y="298602"/>
                  <a:pt x="-2136" y="273356"/>
                  <a:pt x="0" y="248395"/>
                </a:cubicBezTo>
                <a:cubicBezTo>
                  <a:pt x="-15623" y="190999"/>
                  <a:pt x="20979" y="93278"/>
                  <a:pt x="0" y="4968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 11">
            <a:extLst>
              <a:ext uri="{FF2B5EF4-FFF2-40B4-BE49-F238E27FC236}">
                <a16:creationId xmlns:a16="http://schemas.microsoft.com/office/drawing/2014/main" id="{B78D0BF8-3938-4C26-A823-F0F6EFFCC916}"/>
              </a:ext>
            </a:extLst>
          </p:cNvPr>
          <p:cNvCxnSpPr>
            <a:cxnSpLocks noChangeAspect="1"/>
            <a:endCxn id="5" idx="0"/>
          </p:cNvCxnSpPr>
          <p:nvPr/>
        </p:nvCxnSpPr>
        <p:spPr>
          <a:xfrm>
            <a:off x="5502495" y="4074506"/>
            <a:ext cx="441909" cy="758315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 descr=" 12">
            <a:extLst>
              <a:ext uri="{FF2B5EF4-FFF2-40B4-BE49-F238E27FC236}">
                <a16:creationId xmlns:a16="http://schemas.microsoft.com/office/drawing/2014/main" id="{6E848493-90D9-4F5C-B684-06CEF538A815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193189" y="3831777"/>
            <a:ext cx="842570" cy="997271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 descr=" 13">
            <a:extLst>
              <a:ext uri="{FF2B5EF4-FFF2-40B4-BE49-F238E27FC236}">
                <a16:creationId xmlns:a16="http://schemas.microsoft.com/office/drawing/2014/main" id="{A253BC70-E0CA-48A4-872F-844D8BE7D9CB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8201686" y="4330412"/>
            <a:ext cx="412788" cy="498636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 descr=" 14">
            <a:extLst>
              <a:ext uri="{FF2B5EF4-FFF2-40B4-BE49-F238E27FC236}">
                <a16:creationId xmlns:a16="http://schemas.microsoft.com/office/drawing/2014/main" id="{D9BF36F7-3D41-43E0-8701-9B5F099FD8B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7399869" y="3831777"/>
            <a:ext cx="792344" cy="997271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 descr=" 15">
            <a:extLst>
              <a:ext uri="{FF2B5EF4-FFF2-40B4-BE49-F238E27FC236}">
                <a16:creationId xmlns:a16="http://schemas.microsoft.com/office/drawing/2014/main" id="{CC588CF8-75A2-4D99-ADB5-1D35DAAA73C9}"/>
              </a:ext>
            </a:extLst>
          </p:cNvPr>
          <p:cNvSpPr/>
          <p:nvPr/>
        </p:nvSpPr>
        <p:spPr>
          <a:xfrm>
            <a:off x="7557245" y="3677462"/>
            <a:ext cx="1242319" cy="4779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GOOGL</a:t>
            </a:r>
          </a:p>
        </p:txBody>
      </p:sp>
      <p:sp>
        <p:nvSpPr>
          <p:cNvPr id="56" name="Oval 55" descr=" 56">
            <a:extLst>
              <a:ext uri="{FF2B5EF4-FFF2-40B4-BE49-F238E27FC236}">
                <a16:creationId xmlns:a16="http://schemas.microsoft.com/office/drawing/2014/main" id="{103F4396-D636-4E69-BAD1-174E8CB141AF}"/>
              </a:ext>
            </a:extLst>
          </p:cNvPr>
          <p:cNvSpPr/>
          <p:nvPr/>
        </p:nvSpPr>
        <p:spPr>
          <a:xfrm>
            <a:off x="8086467" y="4294113"/>
            <a:ext cx="1096959" cy="3943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AMZN</a:t>
            </a:r>
          </a:p>
        </p:txBody>
      </p:sp>
      <p:sp>
        <p:nvSpPr>
          <p:cNvPr id="58" name="Oval 57" descr=" 58">
            <a:extLst>
              <a:ext uri="{FF2B5EF4-FFF2-40B4-BE49-F238E27FC236}">
                <a16:creationId xmlns:a16="http://schemas.microsoft.com/office/drawing/2014/main" id="{819C7C2F-869B-4DE7-BF7C-A360C81369B6}"/>
              </a:ext>
            </a:extLst>
          </p:cNvPr>
          <p:cNvSpPr/>
          <p:nvPr/>
        </p:nvSpPr>
        <p:spPr>
          <a:xfrm>
            <a:off x="4972143" y="3901094"/>
            <a:ext cx="1060704" cy="4779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 descr=" 62">
                <a:extLst>
                  <a:ext uri="{FF2B5EF4-FFF2-40B4-BE49-F238E27FC236}">
                    <a16:creationId xmlns:a16="http://schemas.microsoft.com/office/drawing/2014/main" id="{A422D2C3-18D9-412A-BA79-AF77C2709B81}"/>
                  </a:ext>
                </a:extLst>
              </p:cNvPr>
              <p:cNvSpPr txBox="1"/>
              <p:nvPr/>
            </p:nvSpPr>
            <p:spPr>
              <a:xfrm>
                <a:off x="8496828" y="4023992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2" name="TextBox 61" descr=" 62">
                <a:extLst>
                  <a:ext uri="{FF2B5EF4-FFF2-40B4-BE49-F238E27FC236}">
                    <a16:creationId xmlns:a16="http://schemas.microsoft.com/office/drawing/2014/main" id="{A422D2C3-18D9-412A-BA79-AF77C2709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28" y="4023992"/>
                <a:ext cx="68659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 descr=" 64">
                <a:extLst>
                  <a:ext uri="{FF2B5EF4-FFF2-40B4-BE49-F238E27FC236}">
                    <a16:creationId xmlns:a16="http://schemas.microsoft.com/office/drawing/2014/main" id="{0F69994E-E695-4B2A-8D6A-F859B7AEA6DB}"/>
                  </a:ext>
                </a:extLst>
              </p:cNvPr>
              <p:cNvSpPr txBox="1"/>
              <p:nvPr/>
            </p:nvSpPr>
            <p:spPr>
              <a:xfrm>
                <a:off x="7246996" y="4022634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4" name="TextBox 63" descr=" 64">
                <a:extLst>
                  <a:ext uri="{FF2B5EF4-FFF2-40B4-BE49-F238E27FC236}">
                    <a16:creationId xmlns:a16="http://schemas.microsoft.com/office/drawing/2014/main" id="{0F69994E-E695-4B2A-8D6A-F859B7AEA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996" y="4022634"/>
                <a:ext cx="68659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 descr=" 66">
                <a:extLst>
                  <a:ext uri="{FF2B5EF4-FFF2-40B4-BE49-F238E27FC236}">
                    <a16:creationId xmlns:a16="http://schemas.microsoft.com/office/drawing/2014/main" id="{A36F525A-E7CB-4BD0-AD8A-D2DD7F7E2699}"/>
                  </a:ext>
                </a:extLst>
              </p:cNvPr>
              <p:cNvSpPr txBox="1"/>
              <p:nvPr/>
            </p:nvSpPr>
            <p:spPr>
              <a:xfrm>
                <a:off x="8985105" y="4521270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6" name="TextBox 65" descr=" 66">
                <a:extLst>
                  <a:ext uri="{FF2B5EF4-FFF2-40B4-BE49-F238E27FC236}">
                    <a16:creationId xmlns:a16="http://schemas.microsoft.com/office/drawing/2014/main" id="{A36F525A-E7CB-4BD0-AD8A-D2DD7F7E2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105" y="4521270"/>
                <a:ext cx="68659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 descr=" 68">
                <a:extLst>
                  <a:ext uri="{FF2B5EF4-FFF2-40B4-BE49-F238E27FC236}">
                    <a16:creationId xmlns:a16="http://schemas.microsoft.com/office/drawing/2014/main" id="{4917808C-73BF-4433-B609-26EBF735B355}"/>
                  </a:ext>
                </a:extLst>
              </p:cNvPr>
              <p:cNvSpPr txBox="1"/>
              <p:nvPr/>
            </p:nvSpPr>
            <p:spPr>
              <a:xfrm>
                <a:off x="7605177" y="4521269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8" name="TextBox 67" descr=" 68">
                <a:extLst>
                  <a:ext uri="{FF2B5EF4-FFF2-40B4-BE49-F238E27FC236}">
                    <a16:creationId xmlns:a16="http://schemas.microsoft.com/office/drawing/2014/main" id="{4917808C-73BF-4433-B609-26EBF735B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177" y="4521269"/>
                <a:ext cx="68659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 descr=" 70">
                <a:extLst>
                  <a:ext uri="{FF2B5EF4-FFF2-40B4-BE49-F238E27FC236}">
                    <a16:creationId xmlns:a16="http://schemas.microsoft.com/office/drawing/2014/main" id="{F33C95AF-A704-45ED-9C61-3EE300F1C11C}"/>
                  </a:ext>
                </a:extLst>
              </p:cNvPr>
              <p:cNvSpPr txBox="1"/>
              <p:nvPr/>
            </p:nvSpPr>
            <p:spPr>
              <a:xfrm>
                <a:off x="4565144" y="4400117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0" name="TextBox 69" descr=" 70">
                <a:extLst>
                  <a:ext uri="{FF2B5EF4-FFF2-40B4-BE49-F238E27FC236}">
                    <a16:creationId xmlns:a16="http://schemas.microsoft.com/office/drawing/2014/main" id="{F33C95AF-A704-45ED-9C61-3EE300F1C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144" y="4400117"/>
                <a:ext cx="68659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 descr=" 72">
                <a:extLst>
                  <a:ext uri="{FF2B5EF4-FFF2-40B4-BE49-F238E27FC236}">
                    <a16:creationId xmlns:a16="http://schemas.microsoft.com/office/drawing/2014/main" id="{0CD8CD38-16CE-4229-B8FF-744F9761D857}"/>
                  </a:ext>
                </a:extLst>
              </p:cNvPr>
              <p:cNvSpPr txBox="1"/>
              <p:nvPr/>
            </p:nvSpPr>
            <p:spPr>
              <a:xfrm>
                <a:off x="5776252" y="4400117"/>
                <a:ext cx="6865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2" name="TextBox 71" descr=" 72">
                <a:extLst>
                  <a:ext uri="{FF2B5EF4-FFF2-40B4-BE49-F238E27FC236}">
                    <a16:creationId xmlns:a16="http://schemas.microsoft.com/office/drawing/2014/main" id="{0CD8CD38-16CE-4229-B8FF-744F9761D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52" y="4400117"/>
                <a:ext cx="68659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Isosceles Triangle 22" descr=" 23">
            <a:extLst>
              <a:ext uri="{FF2B5EF4-FFF2-40B4-BE49-F238E27FC236}">
                <a16:creationId xmlns:a16="http://schemas.microsoft.com/office/drawing/2014/main" id="{9D3BBD18-D5BF-4BCC-A795-322F67468445}"/>
              </a:ext>
            </a:extLst>
          </p:cNvPr>
          <p:cNvSpPr/>
          <p:nvPr/>
        </p:nvSpPr>
        <p:spPr>
          <a:xfrm rot="8166439" flipH="1">
            <a:off x="8539365" y="4243008"/>
            <a:ext cx="48351" cy="45719"/>
          </a:xfrm>
          <a:prstGeom prst="triangl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 descr=" 69">
            <a:extLst>
              <a:ext uri="{FF2B5EF4-FFF2-40B4-BE49-F238E27FC236}">
                <a16:creationId xmlns:a16="http://schemas.microsoft.com/office/drawing/2014/main" id="{22B61668-3783-4F15-B288-10F89A9A044D}"/>
              </a:ext>
            </a:extLst>
          </p:cNvPr>
          <p:cNvSpPr txBox="1"/>
          <p:nvPr/>
        </p:nvSpPr>
        <p:spPr>
          <a:xfrm>
            <a:off x="9700109" y="2960316"/>
            <a:ext cx="254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&gt; 90% of Total Sequential Run-time</a:t>
            </a:r>
          </a:p>
        </p:txBody>
      </p:sp>
      <p:cxnSp>
        <p:nvCxnSpPr>
          <p:cNvPr id="35" name="Straight Arrow Connector 34" descr=" 35">
            <a:extLst>
              <a:ext uri="{FF2B5EF4-FFF2-40B4-BE49-F238E27FC236}">
                <a16:creationId xmlns:a16="http://schemas.microsoft.com/office/drawing/2014/main" id="{5156DADC-F16B-49E8-9621-391BDC1E7D6E}"/>
              </a:ext>
            </a:extLst>
          </p:cNvPr>
          <p:cNvCxnSpPr>
            <a:cxnSpLocks/>
            <a:stCxn id="38" idx="6"/>
            <a:endCxn id="18" idx="2"/>
          </p:cNvCxnSpPr>
          <p:nvPr/>
        </p:nvCxnSpPr>
        <p:spPr>
          <a:xfrm flipV="1">
            <a:off x="6698035" y="6239022"/>
            <a:ext cx="570290" cy="32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 descr=" 45">
            <a:extLst>
              <a:ext uri="{FF2B5EF4-FFF2-40B4-BE49-F238E27FC236}">
                <a16:creationId xmlns:a16="http://schemas.microsoft.com/office/drawing/2014/main" id="{5B30C25C-4BE1-4E6A-8A66-91D653E670D5}"/>
              </a:ext>
            </a:extLst>
          </p:cNvPr>
          <p:cNvCxnSpPr>
            <a:cxnSpLocks/>
            <a:stCxn id="37" idx="6"/>
            <a:endCxn id="19" idx="2"/>
          </p:cNvCxnSpPr>
          <p:nvPr/>
        </p:nvCxnSpPr>
        <p:spPr>
          <a:xfrm>
            <a:off x="6781872" y="5632669"/>
            <a:ext cx="486453" cy="101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 descr=" 49">
            <a:extLst>
              <a:ext uri="{FF2B5EF4-FFF2-40B4-BE49-F238E27FC236}">
                <a16:creationId xmlns:a16="http://schemas.microsoft.com/office/drawing/2014/main" id="{16F67729-8A86-4F52-9DCA-2AA5BD81E19B}"/>
              </a:ext>
            </a:extLst>
          </p:cNvPr>
          <p:cNvCxnSpPr>
            <a:cxnSpLocks/>
            <a:stCxn id="37" idx="5"/>
            <a:endCxn id="18" idx="2"/>
          </p:cNvCxnSpPr>
          <p:nvPr/>
        </p:nvCxnSpPr>
        <p:spPr>
          <a:xfrm>
            <a:off x="6599294" y="5803395"/>
            <a:ext cx="669031" cy="4356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 descr=" 53">
            <a:extLst>
              <a:ext uri="{FF2B5EF4-FFF2-40B4-BE49-F238E27FC236}">
                <a16:creationId xmlns:a16="http://schemas.microsoft.com/office/drawing/2014/main" id="{F0D47FCE-EE31-4308-9A68-3F66BADCC6F5}"/>
              </a:ext>
            </a:extLst>
          </p:cNvPr>
          <p:cNvCxnSpPr>
            <a:cxnSpLocks/>
            <a:stCxn id="38" idx="7"/>
            <a:endCxn id="19" idx="2"/>
          </p:cNvCxnSpPr>
          <p:nvPr/>
        </p:nvCxnSpPr>
        <p:spPr>
          <a:xfrm flipV="1">
            <a:off x="6539800" y="5642830"/>
            <a:ext cx="728525" cy="4577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 descr=" 29">
            <a:extLst>
              <a:ext uri="{FF2B5EF4-FFF2-40B4-BE49-F238E27FC236}">
                <a16:creationId xmlns:a16="http://schemas.microsoft.com/office/drawing/2014/main" id="{DCCD5280-3EC0-4D72-8FFB-E37FA48132DE}"/>
              </a:ext>
            </a:extLst>
          </p:cNvPr>
          <p:cNvCxnSpPr>
            <a:cxnSpLocks/>
            <a:stCxn id="17" idx="5"/>
            <a:endCxn id="38" idx="2"/>
          </p:cNvCxnSpPr>
          <p:nvPr/>
        </p:nvCxnSpPr>
        <p:spPr>
          <a:xfrm>
            <a:off x="3729232" y="6128462"/>
            <a:ext cx="1888304" cy="142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 descr=" 24">
            <a:extLst>
              <a:ext uri="{FF2B5EF4-FFF2-40B4-BE49-F238E27FC236}">
                <a16:creationId xmlns:a16="http://schemas.microsoft.com/office/drawing/2014/main" id="{DE0BB47D-5106-42D5-8C82-138281520C28}"/>
              </a:ext>
            </a:extLst>
          </p:cNvPr>
          <p:cNvCxnSpPr>
            <a:cxnSpLocks/>
            <a:stCxn id="17" idx="7"/>
            <a:endCxn id="37" idx="2"/>
          </p:cNvCxnSpPr>
          <p:nvPr/>
        </p:nvCxnSpPr>
        <p:spPr>
          <a:xfrm flipV="1">
            <a:off x="3729232" y="5632669"/>
            <a:ext cx="1805921" cy="1543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descr=" 32">
            <a:extLst>
              <a:ext uri="{FF2B5EF4-FFF2-40B4-BE49-F238E27FC236}">
                <a16:creationId xmlns:a16="http://schemas.microsoft.com/office/drawing/2014/main" id="{5A25B5CE-1D6E-4A00-9263-87D4E7D97B30}"/>
              </a:ext>
            </a:extLst>
          </p:cNvPr>
          <p:cNvCxnSpPr>
            <a:cxnSpLocks/>
            <a:stCxn id="17" idx="6"/>
            <a:endCxn id="39" idx="2"/>
          </p:cNvCxnSpPr>
          <p:nvPr/>
        </p:nvCxnSpPr>
        <p:spPr>
          <a:xfrm flipV="1">
            <a:off x="3887467" y="5867866"/>
            <a:ext cx="474821" cy="898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 descr=" 39">
            <a:extLst>
              <a:ext uri="{FF2B5EF4-FFF2-40B4-BE49-F238E27FC236}">
                <a16:creationId xmlns:a16="http://schemas.microsoft.com/office/drawing/2014/main" id="{6B8EFEB7-31F2-4CA7-83D2-578D55AD8AA0}"/>
              </a:ext>
            </a:extLst>
          </p:cNvPr>
          <p:cNvSpPr/>
          <p:nvPr/>
        </p:nvSpPr>
        <p:spPr>
          <a:xfrm>
            <a:off x="4362288" y="5626423"/>
            <a:ext cx="1080499" cy="482886"/>
          </a:xfrm>
          <a:prstGeom prst="ellipse">
            <a:avLst/>
          </a:prstGeom>
          <a:solidFill>
            <a:srgbClr val="A793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MSFT</a:t>
            </a:r>
          </a:p>
        </p:txBody>
      </p:sp>
    </p:spTree>
    <p:extLst>
      <p:ext uri="{BB962C8B-B14F-4D97-AF65-F5344CB8AC3E}">
        <p14:creationId xmlns:p14="http://schemas.microsoft.com/office/powerpoint/2010/main" val="2783045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b="1" dirty="0"/>
              <a:t>Proposed the first parallel solution for the </a:t>
            </a:r>
            <a:r>
              <a:rPr lang="en-US" b="1" i="1" dirty="0"/>
              <a:t>Lemon-Tree</a:t>
            </a:r>
            <a:r>
              <a:rPr lang="en-US" b="1" dirty="0"/>
              <a:t> method</a:t>
            </a:r>
          </a:p>
          <a:p>
            <a:pPr lvl="1"/>
            <a:r>
              <a:rPr lang="en-US" dirty="0"/>
              <a:t>Developed parallel algorithms for the first and the last task – </a:t>
            </a:r>
            <a:br>
              <a:rPr lang="en-US" dirty="0"/>
            </a:br>
            <a:r>
              <a:rPr lang="en-US" i="1" dirty="0" err="1"/>
              <a:t>GaneSH</a:t>
            </a:r>
            <a:r>
              <a:rPr lang="en-US" dirty="0"/>
              <a:t> clustering and learning module CPDs and parents</a:t>
            </a:r>
          </a:p>
          <a:p>
            <a:pPr lvl="1">
              <a:buChar char=" "/>
            </a:pPr>
            <a:r>
              <a:rPr lang="en-US"/>
              <a:t>                                                                     </a:t>
            </a:r>
            <a:br>
              <a:rPr lang="en-US"/>
            </a:br>
            <a:r>
              <a:rPr lang="en-US"/>
              <a:t>                            </a:t>
            </a:r>
            <a:endParaRPr lang="en-US" dirty="0"/>
          </a:p>
          <a:p>
            <a:pPr lvl="1"/>
            <a:endParaRPr lang="en-US" dirty="0"/>
          </a:p>
          <a:p>
            <a:pPr>
              <a:buChar char=" "/>
            </a:pPr>
            <a:r>
              <a:rPr lang="en-US" b="1" i="1" u="sng"/>
              <a:t>        </a:t>
            </a:r>
            <a:r>
              <a:rPr lang="en-US"/>
              <a:t>                                                            </a:t>
            </a:r>
            <a:br>
              <a:rPr lang="en-US"/>
            </a:br>
            <a:r>
              <a:rPr lang="en-US"/>
              <a:t>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                                                           </a:t>
            </a:r>
            <a:br>
              <a:rPr lang="en-US"/>
            </a:br>
            <a:r>
              <a:rPr lang="en-US"/>
              <a:t>                                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</a:t>
            </a:r>
            <a:r>
              <a:rPr lang="en-US" i="1"/>
              <a:t>      </a:t>
            </a:r>
            <a:r>
              <a:rPr lang="en-US"/>
              <a:t>  </a:t>
            </a:r>
            <a:r>
              <a:rPr lang="en-US" i="1"/>
              <a:t>    </a:t>
            </a:r>
            <a:r>
              <a:rPr lang="en-US"/>
              <a:t>  </a:t>
            </a:r>
            <a:r>
              <a:rPr lang="en-US" i="1"/>
              <a:t>    </a:t>
            </a:r>
            <a:r>
              <a:rPr lang="en-US"/>
              <a:t>  </a:t>
            </a:r>
            <a:r>
              <a:rPr lang="en-US" i="1"/>
              <a:t>        </a:t>
            </a:r>
            <a:r>
              <a:rPr lang="en-US"/>
              <a:t>  </a:t>
            </a:r>
            <a:r>
              <a:rPr lang="en-US" i="1"/>
              <a:t>           </a:t>
            </a:r>
            <a:r>
              <a:rPr lang="en-US"/>
              <a:t>                       </a:t>
            </a:r>
            <a:br>
              <a:rPr lang="en-US"/>
            </a:br>
            <a:r>
              <a:rPr lang="en-US"/>
              <a:t>                                                                 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Parallelizing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</p:spTree>
    <p:extLst>
      <p:ext uri="{BB962C8B-B14F-4D97-AF65-F5344CB8AC3E}">
        <p14:creationId xmlns:p14="http://schemas.microsoft.com/office/powerpoint/2010/main" val="2616232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b="1" dirty="0"/>
              <a:t>Proposed the first parallel solution for the </a:t>
            </a:r>
            <a:r>
              <a:rPr lang="en-US" b="1" i="1" dirty="0"/>
              <a:t>Lemon-Tree</a:t>
            </a:r>
            <a:r>
              <a:rPr lang="en-US" b="1" dirty="0"/>
              <a:t> method</a:t>
            </a:r>
          </a:p>
          <a:p>
            <a:pPr lvl="1"/>
            <a:r>
              <a:rPr lang="en-US" dirty="0"/>
              <a:t>Developed parallel algorithms for the first and the last task – </a:t>
            </a:r>
            <a:br>
              <a:rPr lang="en-US" dirty="0"/>
            </a:br>
            <a:r>
              <a:rPr lang="en-US" i="1" dirty="0" err="1"/>
              <a:t>GaneSH</a:t>
            </a:r>
            <a:r>
              <a:rPr lang="en-US" dirty="0"/>
              <a:t> clustering and learning module CPDs and parents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Consensus clustering takes &lt; 0.04% of the total sequential run-time –</a:t>
            </a:r>
            <a:b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</a:b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can be executed sequentially</a:t>
            </a:r>
          </a:p>
          <a:p>
            <a:pPr lvl="1"/>
            <a:endParaRPr lang="en-US" dirty="0"/>
          </a:p>
          <a:p>
            <a:pPr>
              <a:buChar char=" "/>
            </a:pPr>
            <a:r>
              <a:rPr lang="en-US" b="1" i="1" u="sng"/>
              <a:t>        </a:t>
            </a:r>
            <a:r>
              <a:rPr lang="en-US"/>
              <a:t>                                                            </a:t>
            </a:r>
            <a:br>
              <a:rPr lang="en-US"/>
            </a:br>
            <a:r>
              <a:rPr lang="en-US"/>
              <a:t>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                                                           </a:t>
            </a:r>
            <a:br>
              <a:rPr lang="en-US"/>
            </a:br>
            <a:r>
              <a:rPr lang="en-US"/>
              <a:t>                                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</a:t>
            </a:r>
            <a:r>
              <a:rPr lang="en-US" i="1"/>
              <a:t>      </a:t>
            </a:r>
            <a:r>
              <a:rPr lang="en-US"/>
              <a:t>  </a:t>
            </a:r>
            <a:r>
              <a:rPr lang="en-US" i="1"/>
              <a:t>    </a:t>
            </a:r>
            <a:r>
              <a:rPr lang="en-US"/>
              <a:t>  </a:t>
            </a:r>
            <a:r>
              <a:rPr lang="en-US" i="1"/>
              <a:t>    </a:t>
            </a:r>
            <a:r>
              <a:rPr lang="en-US"/>
              <a:t>  </a:t>
            </a:r>
            <a:r>
              <a:rPr lang="en-US" i="1"/>
              <a:t>        </a:t>
            </a:r>
            <a:r>
              <a:rPr lang="en-US"/>
              <a:t>  </a:t>
            </a:r>
            <a:r>
              <a:rPr lang="en-US" i="1"/>
              <a:t>           </a:t>
            </a:r>
            <a:r>
              <a:rPr lang="en-US"/>
              <a:t>                       </a:t>
            </a:r>
            <a:br>
              <a:rPr lang="en-US"/>
            </a:br>
            <a:r>
              <a:rPr lang="en-US"/>
              <a:t>                                                                 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Parallelizing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</p:spTree>
    <p:extLst>
      <p:ext uri="{BB962C8B-B14F-4D97-AF65-F5344CB8AC3E}">
        <p14:creationId xmlns:p14="http://schemas.microsoft.com/office/powerpoint/2010/main" val="164063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54" descr=" 9">
            <a:extLst>
              <a:ext uri="{FF2B5EF4-FFF2-40B4-BE49-F238E27FC236}">
                <a16:creationId xmlns:a16="http://schemas.microsoft.com/office/drawing/2014/main" id="{5992B6BE-26A9-4507-9ECB-8186917F4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22373"/>
              </p:ext>
            </p:extLst>
          </p:nvPr>
        </p:nvGraphicFramePr>
        <p:xfrm>
          <a:off x="6395720" y="3539465"/>
          <a:ext cx="1634708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46">
                  <a:extLst>
                    <a:ext uri="{9D8B030D-6E8A-4147-A177-3AD203B41FA5}">
                      <a16:colId xmlns:a16="http://schemas.microsoft.com/office/drawing/2014/main" val="4226550275"/>
                    </a:ext>
                  </a:extLst>
                </a:gridCol>
                <a:gridCol w="335364">
                  <a:extLst>
                    <a:ext uri="{9D8B030D-6E8A-4147-A177-3AD203B41FA5}">
                      <a16:colId xmlns:a16="http://schemas.microsoft.com/office/drawing/2014/main" val="1717290835"/>
                    </a:ext>
                  </a:extLst>
                </a:gridCol>
                <a:gridCol w="322445">
                  <a:extLst>
                    <a:ext uri="{9D8B030D-6E8A-4147-A177-3AD203B41FA5}">
                      <a16:colId xmlns:a16="http://schemas.microsoft.com/office/drawing/2014/main" val="9704313"/>
                    </a:ext>
                  </a:extLst>
                </a:gridCol>
                <a:gridCol w="439253">
                  <a:extLst>
                    <a:ext uri="{9D8B030D-6E8A-4147-A177-3AD203B41FA5}">
                      <a16:colId xmlns:a16="http://schemas.microsoft.com/office/drawing/2014/main" val="290063678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rgbClr val="003057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NVDA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901307"/>
                  </a:ext>
                </a:extLst>
              </a:tr>
              <a:tr h="250724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725807"/>
                  </a:ext>
                </a:extLst>
              </a:tr>
              <a:tr h="23448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588133"/>
                  </a:ext>
                </a:extLst>
              </a:tr>
              <a:tr h="23448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916972"/>
                  </a:ext>
                </a:extLst>
              </a:tr>
            </a:tbl>
          </a:graphicData>
        </a:graphic>
      </p:graphicFrame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4596355"/>
          </a:xfrm>
        </p:spPr>
        <p:txBody>
          <a:bodyPr>
            <a:normAutofit/>
          </a:bodyPr>
          <a:lstStyle/>
          <a:p>
            <a:r>
              <a:rPr lang="en-US" dirty="0"/>
              <a:t>Bayesian networks (BNs) learn direct interactions between variables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Difficult to use BNs to understand indirect relationships – emergent behaviors</a:t>
            </a:r>
          </a:p>
          <a:p>
            <a:pPr>
              <a:buChar char=" "/>
            </a:pPr>
            <a:r>
              <a:rPr lang="en-US"/>
              <a:t>                    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                                                 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Networks</a:t>
            </a:r>
          </a:p>
        </p:txBody>
      </p:sp>
      <p:sp>
        <p:nvSpPr>
          <p:cNvPr id="45" name="TextBox 44" descr=" 45">
            <a:extLst>
              <a:ext uri="{FF2B5EF4-FFF2-40B4-BE49-F238E27FC236}">
                <a16:creationId xmlns:a16="http://schemas.microsoft.com/office/drawing/2014/main" id="{33322F12-6AD0-4525-A31D-673DECE2AFC7}"/>
              </a:ext>
            </a:extLst>
          </p:cNvPr>
          <p:cNvSpPr txBox="1"/>
          <p:nvPr/>
        </p:nvSpPr>
        <p:spPr>
          <a:xfrm>
            <a:off x="1849120" y="3473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Rectangle 45" descr=" 46">
            <a:extLst>
              <a:ext uri="{FF2B5EF4-FFF2-40B4-BE49-F238E27FC236}">
                <a16:creationId xmlns:a16="http://schemas.microsoft.com/office/drawing/2014/main" id="{6F1785AE-0B90-4551-94C0-CC768BE9C1BF}"/>
              </a:ext>
            </a:extLst>
          </p:cNvPr>
          <p:cNvSpPr/>
          <p:nvPr/>
        </p:nvSpPr>
        <p:spPr>
          <a:xfrm>
            <a:off x="585518" y="3951391"/>
            <a:ext cx="2080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CPD = Conditional Probability Distribution</a:t>
            </a:r>
            <a:endParaRPr lang="en-US" sz="2400" dirty="0">
              <a:solidFill>
                <a:srgbClr val="003057"/>
              </a:solidFill>
            </a:endParaRPr>
          </a:p>
        </p:txBody>
      </p:sp>
      <p:grpSp>
        <p:nvGrpSpPr>
          <p:cNvPr id="153" name="DAG" descr=" 153">
            <a:extLst>
              <a:ext uri="{FF2B5EF4-FFF2-40B4-BE49-F238E27FC236}">
                <a16:creationId xmlns:a16="http://schemas.microsoft.com/office/drawing/2014/main" id="{813F2C4F-C1D9-4C17-B79B-6E655542A1E9}"/>
              </a:ext>
            </a:extLst>
          </p:cNvPr>
          <p:cNvGrpSpPr/>
          <p:nvPr/>
        </p:nvGrpSpPr>
        <p:grpSpPr>
          <a:xfrm>
            <a:off x="3598755" y="3344998"/>
            <a:ext cx="3254648" cy="3039752"/>
            <a:chOff x="3598755" y="3344998"/>
            <a:chExt cx="3254648" cy="303975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BEA839-1934-4946-8B06-59E4CE8494AC}"/>
                </a:ext>
              </a:extLst>
            </p:cNvPr>
            <p:cNvSpPr/>
            <p:nvPr/>
          </p:nvSpPr>
          <p:spPr>
            <a:xfrm>
              <a:off x="4962638" y="3344998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NVDA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1D399B-62C0-4BA9-82EF-2F5D98AD238E}"/>
                </a:ext>
              </a:extLst>
            </p:cNvPr>
            <p:cNvSpPr/>
            <p:nvPr/>
          </p:nvSpPr>
          <p:spPr>
            <a:xfrm>
              <a:off x="4962530" y="4287738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MSFT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350C11-D8C1-4E39-854C-71EACA872588}"/>
                </a:ext>
              </a:extLst>
            </p:cNvPr>
            <p:cNvSpPr/>
            <p:nvPr/>
          </p:nvSpPr>
          <p:spPr>
            <a:xfrm>
              <a:off x="4139041" y="4871778"/>
              <a:ext cx="1205612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GOOGL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43ACE9-6BBC-43DE-91F9-CC468EEB9578}"/>
                </a:ext>
              </a:extLst>
            </p:cNvPr>
            <p:cNvSpPr/>
            <p:nvPr/>
          </p:nvSpPr>
          <p:spPr>
            <a:xfrm>
              <a:off x="5772904" y="4904379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AMZN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65C338-A467-4ED0-B74D-FFAD0C4BED75}"/>
                </a:ext>
              </a:extLst>
            </p:cNvPr>
            <p:cNvSpPr/>
            <p:nvPr/>
          </p:nvSpPr>
          <p:spPr>
            <a:xfrm>
              <a:off x="3598755" y="5879800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SPOT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FD0248-F537-4681-9A6D-6E5FFBCE0B71}"/>
                </a:ext>
              </a:extLst>
            </p:cNvPr>
            <p:cNvSpPr/>
            <p:nvPr/>
          </p:nvSpPr>
          <p:spPr>
            <a:xfrm>
              <a:off x="4962529" y="5901864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NFLX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95C85D1-53C5-4DC7-B69A-C4553644B289}"/>
                </a:ext>
              </a:extLst>
            </p:cNvPr>
            <p:cNvCxnSpPr>
              <a:cxnSpLocks/>
              <a:stCxn id="12" idx="4"/>
              <a:endCxn id="13" idx="0"/>
            </p:cNvCxnSpPr>
            <p:nvPr/>
          </p:nvCxnSpPr>
          <p:spPr>
            <a:xfrm flipH="1">
              <a:off x="5502780" y="3827884"/>
              <a:ext cx="108" cy="4598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360D61-1EB3-43AC-9E58-4FF5A02A8B2A}"/>
                </a:ext>
              </a:extLst>
            </p:cNvPr>
            <p:cNvCxnSpPr>
              <a:cxnSpLocks/>
              <a:stCxn id="12" idx="3"/>
              <a:endCxn id="14" idx="0"/>
            </p:cNvCxnSpPr>
            <p:nvPr/>
          </p:nvCxnSpPr>
          <p:spPr>
            <a:xfrm flipH="1">
              <a:off x="4741847" y="3757167"/>
              <a:ext cx="379026" cy="11146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02F5F11-1276-4822-95B1-0C0BC3F055C4}"/>
                </a:ext>
              </a:extLst>
            </p:cNvPr>
            <p:cNvCxnSpPr>
              <a:cxnSpLocks/>
              <a:stCxn id="12" idx="5"/>
              <a:endCxn id="15" idx="0"/>
            </p:cNvCxnSpPr>
            <p:nvPr/>
          </p:nvCxnSpPr>
          <p:spPr>
            <a:xfrm>
              <a:off x="5884902" y="3757167"/>
              <a:ext cx="428252" cy="11472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AC16C98-C573-4412-A153-9BD3A37D12A2}"/>
                </a:ext>
              </a:extLst>
            </p:cNvPr>
            <p:cNvCxnSpPr>
              <a:cxnSpLocks/>
              <a:stCxn id="14" idx="4"/>
              <a:endCxn id="16" idx="0"/>
            </p:cNvCxnSpPr>
            <p:nvPr/>
          </p:nvCxnSpPr>
          <p:spPr>
            <a:xfrm flipH="1">
              <a:off x="4139005" y="5354664"/>
              <a:ext cx="602842" cy="5251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BEFE616-BD2C-4F54-B52A-D80BF000B514}"/>
                </a:ext>
              </a:extLst>
            </p:cNvPr>
            <p:cNvCxnSpPr>
              <a:cxnSpLocks/>
              <a:stCxn id="15" idx="2"/>
              <a:endCxn id="16" idx="7"/>
            </p:cNvCxnSpPr>
            <p:nvPr/>
          </p:nvCxnSpPr>
          <p:spPr>
            <a:xfrm flipH="1">
              <a:off x="4521019" y="5145822"/>
              <a:ext cx="1251885" cy="8046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3089A24-F256-421E-8CEA-BE1DFC48150E}"/>
                </a:ext>
              </a:extLst>
            </p:cNvPr>
            <p:cNvCxnSpPr>
              <a:cxnSpLocks/>
              <a:stCxn id="15" idx="4"/>
              <a:endCxn id="17" idx="0"/>
            </p:cNvCxnSpPr>
            <p:nvPr/>
          </p:nvCxnSpPr>
          <p:spPr>
            <a:xfrm flipH="1">
              <a:off x="5502779" y="5387265"/>
              <a:ext cx="810375" cy="5145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3327A988-54BB-46B6-A67C-2616D54B162A}"/>
                </a:ext>
              </a:extLst>
            </p:cNvPr>
            <p:cNvCxnSpPr>
              <a:cxnSpLocks/>
              <a:stCxn id="14" idx="4"/>
              <a:endCxn id="17" idx="0"/>
            </p:cNvCxnSpPr>
            <p:nvPr/>
          </p:nvCxnSpPr>
          <p:spPr>
            <a:xfrm>
              <a:off x="4741847" y="5354664"/>
              <a:ext cx="760932" cy="54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CPD" descr=" 157">
            <a:extLst>
              <a:ext uri="{FF2B5EF4-FFF2-40B4-BE49-F238E27FC236}">
                <a16:creationId xmlns:a16="http://schemas.microsoft.com/office/drawing/2014/main" id="{2A9DB6DD-E3B6-4FC2-BE29-413BB1D71427}"/>
              </a:ext>
            </a:extLst>
          </p:cNvPr>
          <p:cNvGrpSpPr/>
          <p:nvPr/>
        </p:nvGrpSpPr>
        <p:grpSpPr>
          <a:xfrm>
            <a:off x="2714058" y="3018113"/>
            <a:ext cx="5327822" cy="3014849"/>
            <a:chOff x="2714058" y="3018113"/>
            <a:chExt cx="5327822" cy="3014849"/>
          </a:xfrm>
        </p:grpSpPr>
        <p:sp>
          <p:nvSpPr>
            <p:cNvPr id="155" name="Right Triangle 154">
              <a:extLst>
                <a:ext uri="{FF2B5EF4-FFF2-40B4-BE49-F238E27FC236}">
                  <a16:creationId xmlns:a16="http://schemas.microsoft.com/office/drawing/2014/main" id="{AEC47638-7F94-4C9D-95F3-379CDD9D9E42}"/>
                </a:ext>
              </a:extLst>
            </p:cNvPr>
            <p:cNvSpPr/>
            <p:nvPr/>
          </p:nvSpPr>
          <p:spPr>
            <a:xfrm rot="14862860">
              <a:off x="6040031" y="4265515"/>
              <a:ext cx="206622" cy="19453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ular Callout 44">
              <a:extLst>
                <a:ext uri="{FF2B5EF4-FFF2-40B4-BE49-F238E27FC236}">
                  <a16:creationId xmlns:a16="http://schemas.microsoft.com/office/drawing/2014/main" id="{042FD8FA-6205-459C-996D-A5C43C63485D}"/>
                </a:ext>
              </a:extLst>
            </p:cNvPr>
            <p:cNvSpPr/>
            <p:nvPr/>
          </p:nvSpPr>
          <p:spPr>
            <a:xfrm>
              <a:off x="4046952" y="3167538"/>
              <a:ext cx="712988" cy="306324"/>
            </a:xfrm>
            <a:prstGeom prst="wedgeRoundRectCallout">
              <a:avLst>
                <a:gd name="adj1" fmla="val 78596"/>
                <a:gd name="adj2" fmla="val 85978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1</a:t>
              </a:r>
            </a:p>
          </p:txBody>
        </p:sp>
        <p:sp>
          <p:nvSpPr>
            <p:cNvPr id="25" name="Rounded Rectangular Callout 45">
              <a:extLst>
                <a:ext uri="{FF2B5EF4-FFF2-40B4-BE49-F238E27FC236}">
                  <a16:creationId xmlns:a16="http://schemas.microsoft.com/office/drawing/2014/main" id="{A316665C-CFF0-4528-B7F1-C9AA7667A077}"/>
                </a:ext>
              </a:extLst>
            </p:cNvPr>
            <p:cNvSpPr/>
            <p:nvPr/>
          </p:nvSpPr>
          <p:spPr>
            <a:xfrm>
              <a:off x="7071585" y="4847500"/>
              <a:ext cx="712988" cy="306324"/>
            </a:xfrm>
            <a:prstGeom prst="wedgeRoundRectCallout">
              <a:avLst>
                <a:gd name="adj1" fmla="val -77015"/>
                <a:gd name="adj2" fmla="val 4557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4</a:t>
              </a:r>
            </a:p>
          </p:txBody>
        </p:sp>
        <p:sp>
          <p:nvSpPr>
            <p:cNvPr id="26" name="Rounded Rectangular Callout 47">
              <a:extLst>
                <a:ext uri="{FF2B5EF4-FFF2-40B4-BE49-F238E27FC236}">
                  <a16:creationId xmlns:a16="http://schemas.microsoft.com/office/drawing/2014/main" id="{C5259152-D290-4A1A-BECD-D2C71FA5176C}"/>
                </a:ext>
              </a:extLst>
            </p:cNvPr>
            <p:cNvSpPr/>
            <p:nvPr/>
          </p:nvSpPr>
          <p:spPr>
            <a:xfrm>
              <a:off x="3214313" y="4718616"/>
              <a:ext cx="712988" cy="306324"/>
            </a:xfrm>
            <a:prstGeom prst="wedgeRoundRectCallout">
              <a:avLst>
                <a:gd name="adj1" fmla="val 80037"/>
                <a:gd name="adj2" fmla="val 8262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3</a:t>
              </a:r>
            </a:p>
          </p:txBody>
        </p:sp>
        <p:sp>
          <p:nvSpPr>
            <p:cNvPr id="27" name="Rounded Rectangular Callout 50">
              <a:extLst>
                <a:ext uri="{FF2B5EF4-FFF2-40B4-BE49-F238E27FC236}">
                  <a16:creationId xmlns:a16="http://schemas.microsoft.com/office/drawing/2014/main" id="{34867EF0-F1BA-424B-BEB7-128E6C1FBD22}"/>
                </a:ext>
              </a:extLst>
            </p:cNvPr>
            <p:cNvSpPr/>
            <p:nvPr/>
          </p:nvSpPr>
          <p:spPr>
            <a:xfrm>
              <a:off x="2714058" y="5726638"/>
              <a:ext cx="712988" cy="306324"/>
            </a:xfrm>
            <a:prstGeom prst="wedgeRoundRectCallout">
              <a:avLst>
                <a:gd name="adj1" fmla="val 75123"/>
                <a:gd name="adj2" fmla="val 7690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5</a:t>
              </a:r>
            </a:p>
          </p:txBody>
        </p:sp>
        <p:sp>
          <p:nvSpPr>
            <p:cNvPr id="28" name="Rounded Rectangular Callout 51">
              <a:extLst>
                <a:ext uri="{FF2B5EF4-FFF2-40B4-BE49-F238E27FC236}">
                  <a16:creationId xmlns:a16="http://schemas.microsoft.com/office/drawing/2014/main" id="{E17FD683-B0BF-437A-B08B-399D73378A5D}"/>
                </a:ext>
              </a:extLst>
            </p:cNvPr>
            <p:cNvSpPr/>
            <p:nvPr/>
          </p:nvSpPr>
          <p:spPr>
            <a:xfrm>
              <a:off x="6200505" y="5726638"/>
              <a:ext cx="712988" cy="306324"/>
            </a:xfrm>
            <a:prstGeom prst="wedgeRoundRectCallout">
              <a:avLst>
                <a:gd name="adj1" fmla="val -70942"/>
                <a:gd name="adj2" fmla="val 79733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6</a:t>
              </a:r>
            </a:p>
          </p:txBody>
        </p:sp>
        <p:sp>
          <p:nvSpPr>
            <p:cNvPr id="29" name="Rounded Rectangular Callout 52">
              <a:extLst>
                <a:ext uri="{FF2B5EF4-FFF2-40B4-BE49-F238E27FC236}">
                  <a16:creationId xmlns:a16="http://schemas.microsoft.com/office/drawing/2014/main" id="{561246D3-3117-40E4-B522-ED0CEB834A88}"/>
                </a:ext>
              </a:extLst>
            </p:cNvPr>
            <p:cNvSpPr/>
            <p:nvPr/>
          </p:nvSpPr>
          <p:spPr>
            <a:xfrm>
              <a:off x="6377577" y="3018113"/>
              <a:ext cx="1664303" cy="1628048"/>
            </a:xfrm>
            <a:prstGeom prst="wedgeRoundRectCallout">
              <a:avLst>
                <a:gd name="adj1" fmla="val -69306"/>
                <a:gd name="adj2" fmla="val 4109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2</a:t>
              </a:r>
            </a:p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          </a:t>
              </a:r>
              <a:r>
                <a:rPr lang="en-US" sz="10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P(MSFT)</a:t>
              </a:r>
              <a:endParaRPr lang="en-US" sz="1400" b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" name="Down Arrow 55">
              <a:extLst>
                <a:ext uri="{FF2B5EF4-FFF2-40B4-BE49-F238E27FC236}">
                  <a16:creationId xmlns:a16="http://schemas.microsoft.com/office/drawing/2014/main" id="{28122220-3E5E-45D3-BAE9-8CA2741B8F57}"/>
                </a:ext>
              </a:extLst>
            </p:cNvPr>
            <p:cNvSpPr/>
            <p:nvPr/>
          </p:nvSpPr>
          <p:spPr>
            <a:xfrm>
              <a:off x="6647594" y="3854192"/>
              <a:ext cx="122017" cy="1716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56">
              <a:extLst>
                <a:ext uri="{FF2B5EF4-FFF2-40B4-BE49-F238E27FC236}">
                  <a16:creationId xmlns:a16="http://schemas.microsoft.com/office/drawing/2014/main" id="{20D79FDE-BB83-452C-8F4B-07106441FA4D}"/>
                </a:ext>
              </a:extLst>
            </p:cNvPr>
            <p:cNvSpPr/>
            <p:nvPr/>
          </p:nvSpPr>
          <p:spPr>
            <a:xfrm>
              <a:off x="7079157" y="3592733"/>
              <a:ext cx="122017" cy="1716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57">
              <a:extLst>
                <a:ext uri="{FF2B5EF4-FFF2-40B4-BE49-F238E27FC236}">
                  <a16:creationId xmlns:a16="http://schemas.microsoft.com/office/drawing/2014/main" id="{D098E04E-7D08-49AB-B3F4-E2FD362E775D}"/>
                </a:ext>
              </a:extLst>
            </p:cNvPr>
            <p:cNvSpPr/>
            <p:nvPr/>
          </p:nvSpPr>
          <p:spPr>
            <a:xfrm flipV="1">
              <a:off x="7683432" y="3592732"/>
              <a:ext cx="122017" cy="171609"/>
            </a:xfrm>
            <a:prstGeom prst="downArrow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58">
              <a:extLst>
                <a:ext uri="{FF2B5EF4-FFF2-40B4-BE49-F238E27FC236}">
                  <a16:creationId xmlns:a16="http://schemas.microsoft.com/office/drawing/2014/main" id="{76866319-0669-4241-9EB6-2B991602456E}"/>
                </a:ext>
              </a:extLst>
            </p:cNvPr>
            <p:cNvSpPr/>
            <p:nvPr/>
          </p:nvSpPr>
          <p:spPr>
            <a:xfrm flipV="1">
              <a:off x="6647593" y="4368409"/>
              <a:ext cx="122017" cy="171609"/>
            </a:xfrm>
            <a:prstGeom prst="downArrow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-Right Arrow 59">
              <a:extLst>
                <a:ext uri="{FF2B5EF4-FFF2-40B4-BE49-F238E27FC236}">
                  <a16:creationId xmlns:a16="http://schemas.microsoft.com/office/drawing/2014/main" id="{A9BFE63C-2E9E-41FF-81DB-1AE18CBF8ACA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6606012" y="4144816"/>
              <a:ext cx="210312" cy="116883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-Right Arrow 60">
              <a:extLst>
                <a:ext uri="{FF2B5EF4-FFF2-40B4-BE49-F238E27FC236}">
                  <a16:creationId xmlns:a16="http://schemas.microsoft.com/office/drawing/2014/main" id="{72B227D1-AFB2-44BE-B46E-A095C961D252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7337147" y="3620094"/>
              <a:ext cx="210312" cy="116883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FAF11C0-8AC5-4490-872A-12ABDE141020}"/>
                </a:ext>
              </a:extLst>
            </p:cNvPr>
            <p:cNvSpPr/>
            <p:nvPr/>
          </p:nvSpPr>
          <p:spPr>
            <a:xfrm>
              <a:off x="7667073" y="4362289"/>
              <a:ext cx="137160" cy="219456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EA0020B-E89F-4A71-A397-99CBE35EC573}"/>
                </a:ext>
              </a:extLst>
            </p:cNvPr>
            <p:cNvSpPr/>
            <p:nvPr/>
          </p:nvSpPr>
          <p:spPr>
            <a:xfrm>
              <a:off x="7071585" y="3830268"/>
              <a:ext cx="137160" cy="2194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D8C9B7-E3B6-4F1A-8F88-41158E01A7A8}"/>
                </a:ext>
              </a:extLst>
            </p:cNvPr>
            <p:cNvSpPr/>
            <p:nvPr/>
          </p:nvSpPr>
          <p:spPr>
            <a:xfrm>
              <a:off x="7667073" y="4180346"/>
              <a:ext cx="137160" cy="118872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CC82819-1B5F-4FD2-A433-8C6C8B4A9A51}"/>
                </a:ext>
              </a:extLst>
            </p:cNvPr>
            <p:cNvSpPr/>
            <p:nvPr/>
          </p:nvSpPr>
          <p:spPr>
            <a:xfrm>
              <a:off x="7672234" y="3976572"/>
              <a:ext cx="137160" cy="73152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99AED79-CE61-4406-9355-746A0E7879F5}"/>
                </a:ext>
              </a:extLst>
            </p:cNvPr>
            <p:cNvSpPr/>
            <p:nvPr/>
          </p:nvSpPr>
          <p:spPr>
            <a:xfrm>
              <a:off x="7071585" y="4206529"/>
              <a:ext cx="137160" cy="914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F009CB-83AA-4883-A9E2-AFFBEDDF18D4}"/>
                </a:ext>
              </a:extLst>
            </p:cNvPr>
            <p:cNvSpPr/>
            <p:nvPr/>
          </p:nvSpPr>
          <p:spPr>
            <a:xfrm>
              <a:off x="7071585" y="4537261"/>
              <a:ext cx="137160" cy="457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99ECE8F-D971-4688-A10E-F5E5885953F3}"/>
                </a:ext>
              </a:extLst>
            </p:cNvPr>
            <p:cNvSpPr/>
            <p:nvPr/>
          </p:nvSpPr>
          <p:spPr>
            <a:xfrm>
              <a:off x="7371909" y="3976572"/>
              <a:ext cx="137160" cy="731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7CCB4CB-4720-48E8-8C85-757320C91414}"/>
                </a:ext>
              </a:extLst>
            </p:cNvPr>
            <p:cNvSpPr/>
            <p:nvPr/>
          </p:nvSpPr>
          <p:spPr>
            <a:xfrm>
              <a:off x="7371909" y="4481310"/>
              <a:ext cx="137160" cy="1005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2965099-AE33-452A-8240-3C4364AC0BF8}"/>
                </a:ext>
              </a:extLst>
            </p:cNvPr>
            <p:cNvSpPr>
              <a:spLocks/>
            </p:cNvSpPr>
            <p:nvPr/>
          </p:nvSpPr>
          <p:spPr>
            <a:xfrm>
              <a:off x="7364807" y="4115220"/>
              <a:ext cx="13716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6473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b="1" dirty="0"/>
              <a:t>Proposed the first parallel solution for the </a:t>
            </a:r>
            <a:r>
              <a:rPr lang="en-US" b="1" i="1" dirty="0"/>
              <a:t>Lemon-Tree</a:t>
            </a:r>
            <a:r>
              <a:rPr lang="en-US" b="1" dirty="0"/>
              <a:t> method</a:t>
            </a:r>
          </a:p>
          <a:p>
            <a:pPr lvl="1"/>
            <a:r>
              <a:rPr lang="en-US" dirty="0"/>
              <a:t>Developed parallel algorithms for the first and the last task – </a:t>
            </a:r>
            <a:br>
              <a:rPr lang="en-US" dirty="0"/>
            </a:br>
            <a:r>
              <a:rPr lang="en-US" i="1" dirty="0" err="1"/>
              <a:t>GaneSH</a:t>
            </a:r>
            <a:r>
              <a:rPr lang="en-US" dirty="0"/>
              <a:t> clustering and learning module CPDs and parents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Consensus clustering takes &lt; 0.04% of the total sequential run-time –</a:t>
            </a:r>
            <a:b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</a:b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can be executed sequentially</a:t>
            </a:r>
          </a:p>
          <a:p>
            <a:pPr lvl="1"/>
            <a:endParaRPr lang="en-US" dirty="0"/>
          </a:p>
          <a:p>
            <a:pPr>
              <a:defRPr/>
            </a:pPr>
            <a:r>
              <a:rPr kumimoji="0" lang="en-US" b="1" i="1" u="sng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Key Idea</a:t>
            </a: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: Parallel algorithm for the most computationally expensive phase – scoring candidate parent splits</a:t>
            </a:r>
          </a:p>
          <a:p>
            <a:pPr lvl="1">
              <a:buChar char=" "/>
            </a:pPr>
            <a:r>
              <a:rPr lang="en-US"/>
              <a:t>                                                                           </a:t>
            </a:r>
            <a:br>
              <a:rPr lang="en-US"/>
            </a:br>
            <a:r>
              <a:rPr lang="en-US"/>
              <a:t>                                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</a:t>
            </a:r>
            <a:r>
              <a:rPr lang="en-US" i="1"/>
              <a:t>      </a:t>
            </a:r>
            <a:r>
              <a:rPr lang="en-US"/>
              <a:t>  </a:t>
            </a:r>
            <a:r>
              <a:rPr lang="en-US" i="1"/>
              <a:t>    </a:t>
            </a:r>
            <a:r>
              <a:rPr lang="en-US"/>
              <a:t>  </a:t>
            </a:r>
            <a:r>
              <a:rPr lang="en-US" i="1"/>
              <a:t>    </a:t>
            </a:r>
            <a:r>
              <a:rPr lang="en-US"/>
              <a:t>  </a:t>
            </a:r>
            <a:r>
              <a:rPr lang="en-US" i="1"/>
              <a:t>        </a:t>
            </a:r>
            <a:r>
              <a:rPr lang="en-US"/>
              <a:t>  </a:t>
            </a:r>
            <a:r>
              <a:rPr lang="en-US" i="1"/>
              <a:t>           </a:t>
            </a:r>
            <a:r>
              <a:rPr lang="en-US"/>
              <a:t>                       </a:t>
            </a:r>
            <a:br>
              <a:rPr lang="en-US"/>
            </a:br>
            <a:r>
              <a:rPr lang="en-US"/>
              <a:t>                                                                 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Parallelizing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</p:spTree>
    <p:extLst>
      <p:ext uri="{BB962C8B-B14F-4D97-AF65-F5344CB8AC3E}">
        <p14:creationId xmlns:p14="http://schemas.microsoft.com/office/powerpoint/2010/main" val="3713767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b="1" dirty="0"/>
              <a:t>Proposed the first parallel solution for the </a:t>
            </a:r>
            <a:r>
              <a:rPr lang="en-US" b="1" i="1" dirty="0"/>
              <a:t>Lemon-Tree</a:t>
            </a:r>
            <a:r>
              <a:rPr lang="en-US" b="1" dirty="0"/>
              <a:t> method</a:t>
            </a:r>
          </a:p>
          <a:p>
            <a:pPr lvl="1"/>
            <a:r>
              <a:rPr lang="en-US" dirty="0"/>
              <a:t>Developed parallel algorithms for the first and the last task – </a:t>
            </a:r>
            <a:br>
              <a:rPr lang="en-US" dirty="0"/>
            </a:br>
            <a:r>
              <a:rPr lang="en-US" i="1" dirty="0" err="1"/>
              <a:t>GaneSH</a:t>
            </a:r>
            <a:r>
              <a:rPr lang="en-US" dirty="0"/>
              <a:t> clustering and learning module CPDs and parents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Consensus clustering takes &lt; 0.04% of the total sequential run-time –</a:t>
            </a:r>
            <a:b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</a:b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can be executed sequentially</a:t>
            </a:r>
          </a:p>
          <a:p>
            <a:pPr lvl="1"/>
            <a:endParaRPr lang="en-US" dirty="0"/>
          </a:p>
          <a:p>
            <a:pPr>
              <a:defRPr/>
            </a:pPr>
            <a:r>
              <a:rPr kumimoji="0" lang="en-US" b="1" i="1" u="sng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Key Idea</a:t>
            </a: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: Parallel algorithm for the most computationally expensive phase – scoring candidate parent splits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Multiple modules, multiple regression tree structures per module, multiple non-leaf nodes per regression tree structure, multiple candidate splits</a:t>
            </a:r>
          </a:p>
          <a:p>
            <a:pPr lvl="1">
              <a:buChar char=" "/>
            </a:pPr>
            <a:r>
              <a:rPr lang="en-US"/>
              <a:t>                </a:t>
            </a:r>
            <a:r>
              <a:rPr lang="en-US" i="1"/>
              <a:t>      </a:t>
            </a:r>
            <a:r>
              <a:rPr lang="en-US"/>
              <a:t>  </a:t>
            </a:r>
            <a:r>
              <a:rPr lang="en-US" i="1"/>
              <a:t>    </a:t>
            </a:r>
            <a:r>
              <a:rPr lang="en-US"/>
              <a:t>  </a:t>
            </a:r>
            <a:r>
              <a:rPr lang="en-US" i="1"/>
              <a:t>    </a:t>
            </a:r>
            <a:r>
              <a:rPr lang="en-US"/>
              <a:t>  </a:t>
            </a:r>
            <a:r>
              <a:rPr lang="en-US" i="1"/>
              <a:t>        </a:t>
            </a:r>
            <a:r>
              <a:rPr lang="en-US"/>
              <a:t>  </a:t>
            </a:r>
            <a:r>
              <a:rPr lang="en-US" i="1"/>
              <a:t>           </a:t>
            </a:r>
            <a:r>
              <a:rPr lang="en-US"/>
              <a:t>                       </a:t>
            </a:r>
            <a:br>
              <a:rPr lang="en-US"/>
            </a:br>
            <a:r>
              <a:rPr lang="en-US"/>
              <a:t>                                                                 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Parallelizing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</p:spTree>
    <p:extLst>
      <p:ext uri="{BB962C8B-B14F-4D97-AF65-F5344CB8AC3E}">
        <p14:creationId xmlns:p14="http://schemas.microsoft.com/office/powerpoint/2010/main" val="3327768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b="1" dirty="0"/>
              <a:t>Proposed the first parallel solution for the </a:t>
            </a:r>
            <a:r>
              <a:rPr lang="en-US" b="1" i="1" dirty="0"/>
              <a:t>Lemon-Tree</a:t>
            </a:r>
            <a:r>
              <a:rPr lang="en-US" b="1" dirty="0"/>
              <a:t> method</a:t>
            </a:r>
          </a:p>
          <a:p>
            <a:pPr lvl="1"/>
            <a:r>
              <a:rPr lang="en-US" dirty="0"/>
              <a:t>Developed parallel algorithms for the first and the last task – </a:t>
            </a:r>
            <a:br>
              <a:rPr lang="en-US" dirty="0"/>
            </a:br>
            <a:r>
              <a:rPr lang="en-US" i="1" dirty="0" err="1"/>
              <a:t>GaneSH</a:t>
            </a:r>
            <a:r>
              <a:rPr lang="en-US" dirty="0"/>
              <a:t> clustering and learning module CPDs and parents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Consensus clustering takes &lt; 0.04% of the total sequential run-time –</a:t>
            </a:r>
            <a:b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</a:b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can be executed sequentially</a:t>
            </a:r>
          </a:p>
          <a:p>
            <a:pPr lvl="1"/>
            <a:endParaRPr lang="en-US" dirty="0"/>
          </a:p>
          <a:p>
            <a:pPr>
              <a:defRPr/>
            </a:pPr>
            <a:r>
              <a:rPr kumimoji="0" lang="en-US" b="1" i="1" u="sng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Key Idea</a:t>
            </a: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: Parallel algorithm for the most computationally expensive phase – scoring candidate parent splits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Multiple modules, multiple regression tree structures per module, multiple non-leaf nodes per regression tree structure, multiple candidate splits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Create a tuple &lt;</a:t>
            </a:r>
            <a:r>
              <a:rPr kumimoji="0" lang="en-US" i="1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module</a:t>
            </a: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, </a:t>
            </a:r>
            <a:r>
              <a:rPr kumimoji="0" lang="en-US" i="1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tree</a:t>
            </a: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, </a:t>
            </a:r>
            <a:r>
              <a:rPr kumimoji="0" lang="en-US" i="1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node</a:t>
            </a: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, </a:t>
            </a:r>
            <a:r>
              <a:rPr kumimoji="0" lang="en-US" i="1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variable</a:t>
            </a: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, </a:t>
            </a:r>
            <a:r>
              <a:rPr kumimoji="0" lang="en-US" i="1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split value</a:t>
            </a: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&gt; corresponding to all the candidate parent splits for fine-grained distribution of work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Parallelizing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</p:spTree>
    <p:extLst>
      <p:ext uri="{BB962C8B-B14F-4D97-AF65-F5344CB8AC3E}">
        <p14:creationId xmlns:p14="http://schemas.microsoft.com/office/powerpoint/2010/main" val="2764419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Parallelizing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sp>
        <p:nvSpPr>
          <p:cNvPr id="19" name="TextBox 18" descr=" 19">
            <a:extLst>
              <a:ext uri="{FF2B5EF4-FFF2-40B4-BE49-F238E27FC236}">
                <a16:creationId xmlns:a16="http://schemas.microsoft.com/office/drawing/2014/main" id="{C909F35E-14CE-4D18-B9E9-E133E34D8C11}"/>
              </a:ext>
            </a:extLst>
          </p:cNvPr>
          <p:cNvSpPr txBox="1"/>
          <p:nvPr/>
        </p:nvSpPr>
        <p:spPr>
          <a:xfrm>
            <a:off x="3120105" y="1238670"/>
            <a:ext cx="176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Data set, Parameters</a:t>
            </a:r>
          </a:p>
        </p:txBody>
      </p:sp>
      <p:sp>
        <p:nvSpPr>
          <p:cNvPr id="32" name="TextBox 31" descr=" 32">
            <a:extLst>
              <a:ext uri="{FF2B5EF4-FFF2-40B4-BE49-F238E27FC236}">
                <a16:creationId xmlns:a16="http://schemas.microsoft.com/office/drawing/2014/main" id="{C537639B-EC85-4E87-BE41-076D5BBE36AF}"/>
              </a:ext>
            </a:extLst>
          </p:cNvPr>
          <p:cNvSpPr txBox="1"/>
          <p:nvPr/>
        </p:nvSpPr>
        <p:spPr>
          <a:xfrm>
            <a:off x="3739111" y="97047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3057"/>
                </a:solidFill>
                <a:latin typeface="Bookman Old Style" panose="02050604050505020204" pitchFamily="18" charset="0"/>
              </a:rPr>
              <a:t>p=0</a:t>
            </a:r>
          </a:p>
        </p:txBody>
      </p:sp>
      <p:sp>
        <p:nvSpPr>
          <p:cNvPr id="33" name="TextBox 32" descr=" 33">
            <a:extLst>
              <a:ext uri="{FF2B5EF4-FFF2-40B4-BE49-F238E27FC236}">
                <a16:creationId xmlns:a16="http://schemas.microsoft.com/office/drawing/2014/main" id="{06D164B2-9854-48E3-BA75-3B0125CA3AED}"/>
              </a:ext>
            </a:extLst>
          </p:cNvPr>
          <p:cNvSpPr txBox="1"/>
          <p:nvPr/>
        </p:nvSpPr>
        <p:spPr>
          <a:xfrm>
            <a:off x="7582218" y="97744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3057"/>
                </a:solidFill>
                <a:latin typeface="Bookman Old Style" panose="02050604050505020204" pitchFamily="18" charset="0"/>
              </a:rPr>
              <a:t>p=1</a:t>
            </a:r>
          </a:p>
        </p:txBody>
      </p:sp>
      <p:sp>
        <p:nvSpPr>
          <p:cNvPr id="34" name="TextBox 33" descr=" 34">
            <a:extLst>
              <a:ext uri="{FF2B5EF4-FFF2-40B4-BE49-F238E27FC236}">
                <a16:creationId xmlns:a16="http://schemas.microsoft.com/office/drawing/2014/main" id="{40EAF68A-11CF-483A-8255-91F6DB7362C6}"/>
              </a:ext>
            </a:extLst>
          </p:cNvPr>
          <p:cNvSpPr txBox="1"/>
          <p:nvPr/>
        </p:nvSpPr>
        <p:spPr>
          <a:xfrm>
            <a:off x="5072929" y="971377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3057"/>
                </a:solidFill>
                <a:latin typeface="Bookman Old Style" panose="02050604050505020204" pitchFamily="18" charset="0"/>
              </a:rPr>
              <a:t>Communication</a:t>
            </a:r>
          </a:p>
        </p:txBody>
      </p:sp>
      <p:sp>
        <p:nvSpPr>
          <p:cNvPr id="38" name="TextBox 37" descr=" 38">
            <a:extLst>
              <a:ext uri="{FF2B5EF4-FFF2-40B4-BE49-F238E27FC236}">
                <a16:creationId xmlns:a16="http://schemas.microsoft.com/office/drawing/2014/main" id="{63D1281D-F204-4275-9353-70FC71C41CA6}"/>
              </a:ext>
            </a:extLst>
          </p:cNvPr>
          <p:cNvSpPr txBox="1"/>
          <p:nvPr/>
        </p:nvSpPr>
        <p:spPr>
          <a:xfrm>
            <a:off x="6963214" y="1237743"/>
            <a:ext cx="176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Data set, Parameters</a:t>
            </a:r>
          </a:p>
        </p:txBody>
      </p:sp>
    </p:spTree>
    <p:extLst>
      <p:ext uri="{BB962C8B-B14F-4D97-AF65-F5344CB8AC3E}">
        <p14:creationId xmlns:p14="http://schemas.microsoft.com/office/powerpoint/2010/main" val="2408024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Parallelizing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sp>
        <p:nvSpPr>
          <p:cNvPr id="8" name="Rounded Rectangle 61" descr=" 6">
            <a:extLst>
              <a:ext uri="{FF2B5EF4-FFF2-40B4-BE49-F238E27FC236}">
                <a16:creationId xmlns:a16="http://schemas.microsoft.com/office/drawing/2014/main" id="{4A8A4B6A-75EB-42EE-AFC0-C65DF58C7D81}"/>
              </a:ext>
            </a:extLst>
          </p:cNvPr>
          <p:cNvSpPr/>
          <p:nvPr/>
        </p:nvSpPr>
        <p:spPr>
          <a:xfrm>
            <a:off x="2996258" y="2142487"/>
            <a:ext cx="1969160" cy="42524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Reassign-Var-Cluster</a:t>
            </a:r>
          </a:p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Merge-Var-Cluster</a:t>
            </a:r>
          </a:p>
        </p:txBody>
      </p:sp>
      <p:sp>
        <p:nvSpPr>
          <p:cNvPr id="9" name="Rounded Rectangle 62" descr=" 7">
            <a:extLst>
              <a:ext uri="{FF2B5EF4-FFF2-40B4-BE49-F238E27FC236}">
                <a16:creationId xmlns:a16="http://schemas.microsoft.com/office/drawing/2014/main" id="{855095F5-53A7-4D7E-9135-DA345D291CE0}"/>
              </a:ext>
            </a:extLst>
          </p:cNvPr>
          <p:cNvSpPr/>
          <p:nvPr/>
        </p:nvSpPr>
        <p:spPr>
          <a:xfrm>
            <a:off x="2998917" y="2733116"/>
            <a:ext cx="1969160" cy="42221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Reassign-Obs-Cluster</a:t>
            </a:r>
          </a:p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Merge-Obs-Cluster</a:t>
            </a:r>
          </a:p>
        </p:txBody>
      </p:sp>
      <p:sp>
        <p:nvSpPr>
          <p:cNvPr id="10" name="Rounded Rectangle 66" descr=" 12">
            <a:extLst>
              <a:ext uri="{FF2B5EF4-FFF2-40B4-BE49-F238E27FC236}">
                <a16:creationId xmlns:a16="http://schemas.microsoft.com/office/drawing/2014/main" id="{F7A68F29-FF57-4685-963B-A6BF52FC18E8}"/>
              </a:ext>
            </a:extLst>
          </p:cNvPr>
          <p:cNvSpPr/>
          <p:nvPr/>
        </p:nvSpPr>
        <p:spPr>
          <a:xfrm>
            <a:off x="6839365" y="2141560"/>
            <a:ext cx="1969160" cy="42524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Reassign-Var-Cluster</a:t>
            </a:r>
          </a:p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Merge-Var-Cluster</a:t>
            </a:r>
          </a:p>
        </p:txBody>
      </p:sp>
      <p:sp>
        <p:nvSpPr>
          <p:cNvPr id="11" name="Rounded Rectangle 67" descr=" 13">
            <a:extLst>
              <a:ext uri="{FF2B5EF4-FFF2-40B4-BE49-F238E27FC236}">
                <a16:creationId xmlns:a16="http://schemas.microsoft.com/office/drawing/2014/main" id="{C44484D4-FE49-44EF-9AB0-DF7A0181B1FE}"/>
              </a:ext>
            </a:extLst>
          </p:cNvPr>
          <p:cNvSpPr/>
          <p:nvPr/>
        </p:nvSpPr>
        <p:spPr>
          <a:xfrm>
            <a:off x="6835219" y="2732189"/>
            <a:ext cx="1971627" cy="42221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Reassign-Obs-Cluster</a:t>
            </a:r>
          </a:p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Merge-Obs-Cluster</a:t>
            </a:r>
          </a:p>
        </p:txBody>
      </p:sp>
      <p:sp>
        <p:nvSpPr>
          <p:cNvPr id="12" name="Rounded Rectangle 71" descr=" 17">
            <a:extLst>
              <a:ext uri="{FF2B5EF4-FFF2-40B4-BE49-F238E27FC236}">
                <a16:creationId xmlns:a16="http://schemas.microsoft.com/office/drawing/2014/main" id="{A4C79142-F5EB-4C51-9E40-D1CD95A39101}"/>
              </a:ext>
            </a:extLst>
          </p:cNvPr>
          <p:cNvSpPr/>
          <p:nvPr/>
        </p:nvSpPr>
        <p:spPr>
          <a:xfrm>
            <a:off x="2996261" y="1732767"/>
            <a:ext cx="1969161" cy="1598216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defRPr/>
            </a:pPr>
            <a:r>
              <a:rPr lang="en-US" sz="1200" b="1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GaneSH</a:t>
            </a:r>
          </a:p>
        </p:txBody>
      </p:sp>
      <p:sp>
        <p:nvSpPr>
          <p:cNvPr id="13" name="Down Arrow 72" descr=" 18">
            <a:extLst>
              <a:ext uri="{FF2B5EF4-FFF2-40B4-BE49-F238E27FC236}">
                <a16:creationId xmlns:a16="http://schemas.microsoft.com/office/drawing/2014/main" id="{62930346-CC0F-4BAF-A770-37FCE78E0A69}"/>
              </a:ext>
            </a:extLst>
          </p:cNvPr>
          <p:cNvSpPr/>
          <p:nvPr/>
        </p:nvSpPr>
        <p:spPr>
          <a:xfrm flipH="1">
            <a:off x="3914223" y="1506150"/>
            <a:ext cx="176992" cy="22569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19" name="TextBox 18" descr=" 19">
            <a:extLst>
              <a:ext uri="{FF2B5EF4-FFF2-40B4-BE49-F238E27FC236}">
                <a16:creationId xmlns:a16="http://schemas.microsoft.com/office/drawing/2014/main" id="{C909F35E-14CE-4D18-B9E9-E133E34D8C11}"/>
              </a:ext>
            </a:extLst>
          </p:cNvPr>
          <p:cNvSpPr txBox="1"/>
          <p:nvPr/>
        </p:nvSpPr>
        <p:spPr>
          <a:xfrm>
            <a:off x="3120105" y="1238670"/>
            <a:ext cx="176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Data set, Parameters</a:t>
            </a:r>
          </a:p>
        </p:txBody>
      </p:sp>
      <p:sp>
        <p:nvSpPr>
          <p:cNvPr id="25" name="Down Arrow 74" descr=" 20">
            <a:extLst>
              <a:ext uri="{FF2B5EF4-FFF2-40B4-BE49-F238E27FC236}">
                <a16:creationId xmlns:a16="http://schemas.microsoft.com/office/drawing/2014/main" id="{466B4263-0B7C-4B6F-B7A5-F85D55ECAFB5}"/>
              </a:ext>
            </a:extLst>
          </p:cNvPr>
          <p:cNvSpPr/>
          <p:nvPr/>
        </p:nvSpPr>
        <p:spPr>
          <a:xfrm flipH="1">
            <a:off x="3902867" y="3334815"/>
            <a:ext cx="176992" cy="4872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23" name="TextBox 22" descr=" 21">
            <a:extLst>
              <a:ext uri="{FF2B5EF4-FFF2-40B4-BE49-F238E27FC236}">
                <a16:creationId xmlns:a16="http://schemas.microsoft.com/office/drawing/2014/main" id="{F6BB9E2A-7B8E-45CF-8B03-3255D5DBC72A}"/>
              </a:ext>
            </a:extLst>
          </p:cNvPr>
          <p:cNvSpPr txBox="1"/>
          <p:nvPr/>
        </p:nvSpPr>
        <p:spPr>
          <a:xfrm>
            <a:off x="3038449" y="3414557"/>
            <a:ext cx="19014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Set of variable clusters</a:t>
            </a:r>
          </a:p>
        </p:txBody>
      </p:sp>
      <p:cxnSp>
        <p:nvCxnSpPr>
          <p:cNvPr id="14" name="Straight Arrow Connector 13" descr=" 24">
            <a:extLst>
              <a:ext uri="{FF2B5EF4-FFF2-40B4-BE49-F238E27FC236}">
                <a16:creationId xmlns:a16="http://schemas.microsoft.com/office/drawing/2014/main" id="{60405E39-CBB2-4809-814B-A849FB19978A}"/>
              </a:ext>
            </a:extLst>
          </p:cNvPr>
          <p:cNvCxnSpPr>
            <a:cxnSpLocks/>
          </p:cNvCxnSpPr>
          <p:nvPr/>
        </p:nvCxnSpPr>
        <p:spPr>
          <a:xfrm flipV="1">
            <a:off x="4952590" y="2355101"/>
            <a:ext cx="1873539" cy="473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 descr=" 29">
            <a:extLst>
              <a:ext uri="{FF2B5EF4-FFF2-40B4-BE49-F238E27FC236}">
                <a16:creationId xmlns:a16="http://schemas.microsoft.com/office/drawing/2014/main" id="{71DB1D6E-100E-45BF-80DE-ECA0886CCEA1}"/>
              </a:ext>
            </a:extLst>
          </p:cNvPr>
          <p:cNvCxnSpPr>
            <a:cxnSpLocks/>
          </p:cNvCxnSpPr>
          <p:nvPr/>
        </p:nvCxnSpPr>
        <p:spPr>
          <a:xfrm flipV="1">
            <a:off x="4432190" y="2567730"/>
            <a:ext cx="0" cy="16539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 descr=" 32">
            <a:extLst>
              <a:ext uri="{FF2B5EF4-FFF2-40B4-BE49-F238E27FC236}">
                <a16:creationId xmlns:a16="http://schemas.microsoft.com/office/drawing/2014/main" id="{C537639B-EC85-4E87-BE41-076D5BBE36AF}"/>
              </a:ext>
            </a:extLst>
          </p:cNvPr>
          <p:cNvSpPr txBox="1"/>
          <p:nvPr/>
        </p:nvSpPr>
        <p:spPr>
          <a:xfrm>
            <a:off x="3739111" y="97047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3057"/>
                </a:solidFill>
                <a:latin typeface="Bookman Old Style" panose="02050604050505020204" pitchFamily="18" charset="0"/>
              </a:rPr>
              <a:t>p=0</a:t>
            </a:r>
          </a:p>
        </p:txBody>
      </p:sp>
      <p:sp>
        <p:nvSpPr>
          <p:cNvPr id="33" name="TextBox 32" descr=" 33">
            <a:extLst>
              <a:ext uri="{FF2B5EF4-FFF2-40B4-BE49-F238E27FC236}">
                <a16:creationId xmlns:a16="http://schemas.microsoft.com/office/drawing/2014/main" id="{06D164B2-9854-48E3-BA75-3B0125CA3AED}"/>
              </a:ext>
            </a:extLst>
          </p:cNvPr>
          <p:cNvSpPr txBox="1"/>
          <p:nvPr/>
        </p:nvSpPr>
        <p:spPr>
          <a:xfrm>
            <a:off x="7582218" y="97744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3057"/>
                </a:solidFill>
                <a:latin typeface="Bookman Old Style" panose="02050604050505020204" pitchFamily="18" charset="0"/>
              </a:rPr>
              <a:t>p=1</a:t>
            </a:r>
          </a:p>
        </p:txBody>
      </p:sp>
      <p:sp>
        <p:nvSpPr>
          <p:cNvPr id="34" name="TextBox 33" descr=" 34">
            <a:extLst>
              <a:ext uri="{FF2B5EF4-FFF2-40B4-BE49-F238E27FC236}">
                <a16:creationId xmlns:a16="http://schemas.microsoft.com/office/drawing/2014/main" id="{40EAF68A-11CF-483A-8255-91F6DB7362C6}"/>
              </a:ext>
            </a:extLst>
          </p:cNvPr>
          <p:cNvSpPr txBox="1"/>
          <p:nvPr/>
        </p:nvSpPr>
        <p:spPr>
          <a:xfrm>
            <a:off x="5072929" y="971377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3057"/>
                </a:solidFill>
                <a:latin typeface="Bookman Old Style" panose="02050604050505020204" pitchFamily="18" charset="0"/>
              </a:rPr>
              <a:t>Communication</a:t>
            </a:r>
          </a:p>
        </p:txBody>
      </p:sp>
      <p:cxnSp>
        <p:nvCxnSpPr>
          <p:cNvPr id="16" name="Straight Arrow Connector 15" descr=" 35">
            <a:extLst>
              <a:ext uri="{FF2B5EF4-FFF2-40B4-BE49-F238E27FC236}">
                <a16:creationId xmlns:a16="http://schemas.microsoft.com/office/drawing/2014/main" id="{45ADB98D-EC58-4D44-B515-A767442A344F}"/>
              </a:ext>
            </a:extLst>
          </p:cNvPr>
          <p:cNvCxnSpPr>
            <a:cxnSpLocks/>
          </p:cNvCxnSpPr>
          <p:nvPr/>
        </p:nvCxnSpPr>
        <p:spPr>
          <a:xfrm>
            <a:off x="3650848" y="2563744"/>
            <a:ext cx="4346" cy="1651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1" descr=" 36">
            <a:extLst>
              <a:ext uri="{FF2B5EF4-FFF2-40B4-BE49-F238E27FC236}">
                <a16:creationId xmlns:a16="http://schemas.microsoft.com/office/drawing/2014/main" id="{B1EB4C06-DD11-403C-A77B-C436C6656B71}"/>
              </a:ext>
            </a:extLst>
          </p:cNvPr>
          <p:cNvSpPr/>
          <p:nvPr/>
        </p:nvSpPr>
        <p:spPr>
          <a:xfrm>
            <a:off x="6839371" y="1731840"/>
            <a:ext cx="1969161" cy="1598216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defRPr/>
            </a:pPr>
            <a:r>
              <a:rPr lang="en-US" sz="1200" b="1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GaneSH</a:t>
            </a:r>
          </a:p>
        </p:txBody>
      </p:sp>
      <p:sp>
        <p:nvSpPr>
          <p:cNvPr id="18" name="Down Arrow 92" descr=" 37">
            <a:extLst>
              <a:ext uri="{FF2B5EF4-FFF2-40B4-BE49-F238E27FC236}">
                <a16:creationId xmlns:a16="http://schemas.microsoft.com/office/drawing/2014/main" id="{1A50FE8B-15EC-404B-BD52-1590382B33F4}"/>
              </a:ext>
            </a:extLst>
          </p:cNvPr>
          <p:cNvSpPr/>
          <p:nvPr/>
        </p:nvSpPr>
        <p:spPr>
          <a:xfrm flipH="1">
            <a:off x="7757330" y="1505223"/>
            <a:ext cx="176992" cy="22569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38" name="TextBox 37" descr=" 38">
            <a:extLst>
              <a:ext uri="{FF2B5EF4-FFF2-40B4-BE49-F238E27FC236}">
                <a16:creationId xmlns:a16="http://schemas.microsoft.com/office/drawing/2014/main" id="{63D1281D-F204-4275-9353-70FC71C41CA6}"/>
              </a:ext>
            </a:extLst>
          </p:cNvPr>
          <p:cNvSpPr txBox="1"/>
          <p:nvPr/>
        </p:nvSpPr>
        <p:spPr>
          <a:xfrm>
            <a:off x="6963214" y="1237743"/>
            <a:ext cx="176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Data set, Parameters</a:t>
            </a:r>
          </a:p>
        </p:txBody>
      </p:sp>
      <p:sp>
        <p:nvSpPr>
          <p:cNvPr id="26" name="Down Arrow 94" descr=" 39">
            <a:extLst>
              <a:ext uri="{FF2B5EF4-FFF2-40B4-BE49-F238E27FC236}">
                <a16:creationId xmlns:a16="http://schemas.microsoft.com/office/drawing/2014/main" id="{FCD531E8-3E0F-465E-A396-390EB21C538F}"/>
              </a:ext>
            </a:extLst>
          </p:cNvPr>
          <p:cNvSpPr/>
          <p:nvPr/>
        </p:nvSpPr>
        <p:spPr>
          <a:xfrm flipH="1">
            <a:off x="7745974" y="3333888"/>
            <a:ext cx="176992" cy="4872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cxnSp>
        <p:nvCxnSpPr>
          <p:cNvPr id="20" name="Straight Arrow Connector 19" descr=" 46">
            <a:extLst>
              <a:ext uri="{FF2B5EF4-FFF2-40B4-BE49-F238E27FC236}">
                <a16:creationId xmlns:a16="http://schemas.microsoft.com/office/drawing/2014/main" id="{3BDEDDEA-B083-4D57-86A8-8BA22D70CD7E}"/>
              </a:ext>
            </a:extLst>
          </p:cNvPr>
          <p:cNvCxnSpPr>
            <a:cxnSpLocks/>
          </p:cNvCxnSpPr>
          <p:nvPr/>
        </p:nvCxnSpPr>
        <p:spPr>
          <a:xfrm flipV="1">
            <a:off x="8275297" y="2566803"/>
            <a:ext cx="0" cy="16539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descr=" 49">
            <a:extLst>
              <a:ext uri="{FF2B5EF4-FFF2-40B4-BE49-F238E27FC236}">
                <a16:creationId xmlns:a16="http://schemas.microsoft.com/office/drawing/2014/main" id="{A2817A6F-D679-443C-9D29-799DA3FF0519}"/>
              </a:ext>
            </a:extLst>
          </p:cNvPr>
          <p:cNvCxnSpPr>
            <a:cxnSpLocks/>
          </p:cNvCxnSpPr>
          <p:nvPr/>
        </p:nvCxnSpPr>
        <p:spPr>
          <a:xfrm>
            <a:off x="7493955" y="2562817"/>
            <a:ext cx="4346" cy="1651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 descr=" 50">
            <a:extLst>
              <a:ext uri="{FF2B5EF4-FFF2-40B4-BE49-F238E27FC236}">
                <a16:creationId xmlns:a16="http://schemas.microsoft.com/office/drawing/2014/main" id="{FD2F5E64-3FC8-4AB8-A22B-1D9F0A1E7E3D}"/>
              </a:ext>
            </a:extLst>
          </p:cNvPr>
          <p:cNvCxnSpPr>
            <a:cxnSpLocks/>
          </p:cNvCxnSpPr>
          <p:nvPr/>
        </p:nvCxnSpPr>
        <p:spPr>
          <a:xfrm flipV="1">
            <a:off x="4961680" y="2953894"/>
            <a:ext cx="1873539" cy="473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 descr=" 54">
            <a:extLst>
              <a:ext uri="{FF2B5EF4-FFF2-40B4-BE49-F238E27FC236}">
                <a16:creationId xmlns:a16="http://schemas.microsoft.com/office/drawing/2014/main" id="{9B591DE3-EE36-4ECF-BAA4-1C2B719E99FF}"/>
              </a:ext>
            </a:extLst>
          </p:cNvPr>
          <p:cNvSpPr txBox="1"/>
          <p:nvPr/>
        </p:nvSpPr>
        <p:spPr>
          <a:xfrm>
            <a:off x="6885191" y="3420354"/>
            <a:ext cx="19014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Set of variable clusters</a:t>
            </a:r>
          </a:p>
        </p:txBody>
      </p:sp>
    </p:spTree>
    <p:extLst>
      <p:ext uri="{BB962C8B-B14F-4D97-AF65-F5344CB8AC3E}">
        <p14:creationId xmlns:p14="http://schemas.microsoft.com/office/powerpoint/2010/main" val="4129290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Parallelizing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sp>
        <p:nvSpPr>
          <p:cNvPr id="8" name="Rounded Rectangle 61" descr=" 6">
            <a:extLst>
              <a:ext uri="{FF2B5EF4-FFF2-40B4-BE49-F238E27FC236}">
                <a16:creationId xmlns:a16="http://schemas.microsoft.com/office/drawing/2014/main" id="{4A8A4B6A-75EB-42EE-AFC0-C65DF58C7D81}"/>
              </a:ext>
            </a:extLst>
          </p:cNvPr>
          <p:cNvSpPr/>
          <p:nvPr/>
        </p:nvSpPr>
        <p:spPr>
          <a:xfrm>
            <a:off x="2996258" y="2142487"/>
            <a:ext cx="1969160" cy="42524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Reassign-Var-Cluster</a:t>
            </a:r>
          </a:p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Merge-Var-Cluster</a:t>
            </a:r>
          </a:p>
        </p:txBody>
      </p:sp>
      <p:sp>
        <p:nvSpPr>
          <p:cNvPr id="9" name="Rounded Rectangle 62" descr=" 7">
            <a:extLst>
              <a:ext uri="{FF2B5EF4-FFF2-40B4-BE49-F238E27FC236}">
                <a16:creationId xmlns:a16="http://schemas.microsoft.com/office/drawing/2014/main" id="{855095F5-53A7-4D7E-9135-DA345D291CE0}"/>
              </a:ext>
            </a:extLst>
          </p:cNvPr>
          <p:cNvSpPr/>
          <p:nvPr/>
        </p:nvSpPr>
        <p:spPr>
          <a:xfrm>
            <a:off x="2998917" y="2733116"/>
            <a:ext cx="1969160" cy="42221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Reassign-Obs-Cluster</a:t>
            </a:r>
          </a:p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Merge-Obs-Cluster</a:t>
            </a:r>
          </a:p>
        </p:txBody>
      </p:sp>
      <p:sp>
        <p:nvSpPr>
          <p:cNvPr id="10" name="Rounded Rectangle 66" descr=" 12">
            <a:extLst>
              <a:ext uri="{FF2B5EF4-FFF2-40B4-BE49-F238E27FC236}">
                <a16:creationId xmlns:a16="http://schemas.microsoft.com/office/drawing/2014/main" id="{F7A68F29-FF57-4685-963B-A6BF52FC18E8}"/>
              </a:ext>
            </a:extLst>
          </p:cNvPr>
          <p:cNvSpPr/>
          <p:nvPr/>
        </p:nvSpPr>
        <p:spPr>
          <a:xfrm>
            <a:off x="6839365" y="2141560"/>
            <a:ext cx="1969160" cy="42524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Reassign-Var-Cluster</a:t>
            </a:r>
          </a:p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Merge-Var-Cluster</a:t>
            </a:r>
          </a:p>
        </p:txBody>
      </p:sp>
      <p:sp>
        <p:nvSpPr>
          <p:cNvPr id="11" name="Rounded Rectangle 67" descr=" 13">
            <a:extLst>
              <a:ext uri="{FF2B5EF4-FFF2-40B4-BE49-F238E27FC236}">
                <a16:creationId xmlns:a16="http://schemas.microsoft.com/office/drawing/2014/main" id="{C44484D4-FE49-44EF-9AB0-DF7A0181B1FE}"/>
              </a:ext>
            </a:extLst>
          </p:cNvPr>
          <p:cNvSpPr/>
          <p:nvPr/>
        </p:nvSpPr>
        <p:spPr>
          <a:xfrm>
            <a:off x="6835219" y="2732189"/>
            <a:ext cx="1971627" cy="42221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Reassign-Obs-Cluster</a:t>
            </a:r>
          </a:p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Merge-Obs-Cluster</a:t>
            </a:r>
          </a:p>
        </p:txBody>
      </p:sp>
      <p:sp>
        <p:nvSpPr>
          <p:cNvPr id="12" name="Rounded Rectangle 71" descr=" 17">
            <a:extLst>
              <a:ext uri="{FF2B5EF4-FFF2-40B4-BE49-F238E27FC236}">
                <a16:creationId xmlns:a16="http://schemas.microsoft.com/office/drawing/2014/main" id="{A4C79142-F5EB-4C51-9E40-D1CD95A39101}"/>
              </a:ext>
            </a:extLst>
          </p:cNvPr>
          <p:cNvSpPr/>
          <p:nvPr/>
        </p:nvSpPr>
        <p:spPr>
          <a:xfrm>
            <a:off x="2996261" y="1732767"/>
            <a:ext cx="1969161" cy="1598216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defRPr/>
            </a:pPr>
            <a:r>
              <a:rPr lang="en-US" sz="1200" b="1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GaneSH</a:t>
            </a:r>
          </a:p>
        </p:txBody>
      </p:sp>
      <p:sp>
        <p:nvSpPr>
          <p:cNvPr id="13" name="Down Arrow 72" descr=" 18">
            <a:extLst>
              <a:ext uri="{FF2B5EF4-FFF2-40B4-BE49-F238E27FC236}">
                <a16:creationId xmlns:a16="http://schemas.microsoft.com/office/drawing/2014/main" id="{62930346-CC0F-4BAF-A770-37FCE78E0A69}"/>
              </a:ext>
            </a:extLst>
          </p:cNvPr>
          <p:cNvSpPr/>
          <p:nvPr/>
        </p:nvSpPr>
        <p:spPr>
          <a:xfrm flipH="1">
            <a:off x="3914223" y="1506150"/>
            <a:ext cx="176992" cy="22569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19" name="TextBox 18" descr=" 19">
            <a:extLst>
              <a:ext uri="{FF2B5EF4-FFF2-40B4-BE49-F238E27FC236}">
                <a16:creationId xmlns:a16="http://schemas.microsoft.com/office/drawing/2014/main" id="{C909F35E-14CE-4D18-B9E9-E133E34D8C11}"/>
              </a:ext>
            </a:extLst>
          </p:cNvPr>
          <p:cNvSpPr txBox="1"/>
          <p:nvPr/>
        </p:nvSpPr>
        <p:spPr>
          <a:xfrm>
            <a:off x="3120105" y="1238670"/>
            <a:ext cx="176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Data set, Parameters</a:t>
            </a:r>
          </a:p>
        </p:txBody>
      </p:sp>
      <p:sp>
        <p:nvSpPr>
          <p:cNvPr id="25" name="Down Arrow 74" descr=" 20">
            <a:extLst>
              <a:ext uri="{FF2B5EF4-FFF2-40B4-BE49-F238E27FC236}">
                <a16:creationId xmlns:a16="http://schemas.microsoft.com/office/drawing/2014/main" id="{466B4263-0B7C-4B6F-B7A5-F85D55ECAFB5}"/>
              </a:ext>
            </a:extLst>
          </p:cNvPr>
          <p:cNvSpPr/>
          <p:nvPr/>
        </p:nvSpPr>
        <p:spPr>
          <a:xfrm flipH="1">
            <a:off x="3902867" y="3334815"/>
            <a:ext cx="176992" cy="4872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23" name="TextBox 22" descr=" 21">
            <a:extLst>
              <a:ext uri="{FF2B5EF4-FFF2-40B4-BE49-F238E27FC236}">
                <a16:creationId xmlns:a16="http://schemas.microsoft.com/office/drawing/2014/main" id="{F6BB9E2A-7B8E-45CF-8B03-3255D5DBC72A}"/>
              </a:ext>
            </a:extLst>
          </p:cNvPr>
          <p:cNvSpPr txBox="1"/>
          <p:nvPr/>
        </p:nvSpPr>
        <p:spPr>
          <a:xfrm>
            <a:off x="3038449" y="3414557"/>
            <a:ext cx="19014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Set of variable clusters</a:t>
            </a:r>
          </a:p>
        </p:txBody>
      </p:sp>
      <p:sp>
        <p:nvSpPr>
          <p:cNvPr id="27" name="Rounded Rectangle 76" descr=" 22">
            <a:extLst>
              <a:ext uri="{FF2B5EF4-FFF2-40B4-BE49-F238E27FC236}">
                <a16:creationId xmlns:a16="http://schemas.microsoft.com/office/drawing/2014/main" id="{1597508D-1628-463A-B5F0-EF53F2C0BEB7}"/>
              </a:ext>
            </a:extLst>
          </p:cNvPr>
          <p:cNvSpPr/>
          <p:nvPr/>
        </p:nvSpPr>
        <p:spPr>
          <a:xfrm>
            <a:off x="2984895" y="3818850"/>
            <a:ext cx="1969160" cy="3332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Consensus-Clustering</a:t>
            </a:r>
          </a:p>
        </p:txBody>
      </p:sp>
      <p:cxnSp>
        <p:nvCxnSpPr>
          <p:cNvPr id="14" name="Straight Arrow Connector 13" descr=" 24">
            <a:extLst>
              <a:ext uri="{FF2B5EF4-FFF2-40B4-BE49-F238E27FC236}">
                <a16:creationId xmlns:a16="http://schemas.microsoft.com/office/drawing/2014/main" id="{60405E39-CBB2-4809-814B-A849FB19978A}"/>
              </a:ext>
            </a:extLst>
          </p:cNvPr>
          <p:cNvCxnSpPr>
            <a:cxnSpLocks/>
          </p:cNvCxnSpPr>
          <p:nvPr/>
        </p:nvCxnSpPr>
        <p:spPr>
          <a:xfrm flipV="1">
            <a:off x="4952590" y="2355101"/>
            <a:ext cx="1873539" cy="473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79" descr=" 25">
            <a:extLst>
              <a:ext uri="{FF2B5EF4-FFF2-40B4-BE49-F238E27FC236}">
                <a16:creationId xmlns:a16="http://schemas.microsoft.com/office/drawing/2014/main" id="{85D11E47-91B5-4C5E-8A88-718EEECB8FD8}"/>
              </a:ext>
            </a:extLst>
          </p:cNvPr>
          <p:cNvSpPr/>
          <p:nvPr/>
        </p:nvSpPr>
        <p:spPr>
          <a:xfrm flipH="1">
            <a:off x="3902867" y="4153378"/>
            <a:ext cx="176992" cy="48049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29" name="TextBox 28" descr=" 26">
            <a:extLst>
              <a:ext uri="{FF2B5EF4-FFF2-40B4-BE49-F238E27FC236}">
                <a16:creationId xmlns:a16="http://schemas.microsoft.com/office/drawing/2014/main" id="{42366AED-7800-44AC-999F-7C7C48C9DAD4}"/>
              </a:ext>
            </a:extLst>
          </p:cNvPr>
          <p:cNvSpPr txBox="1"/>
          <p:nvPr/>
        </p:nvSpPr>
        <p:spPr>
          <a:xfrm>
            <a:off x="3581638" y="4232432"/>
            <a:ext cx="8194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Modules</a:t>
            </a:r>
          </a:p>
        </p:txBody>
      </p:sp>
      <p:cxnSp>
        <p:nvCxnSpPr>
          <p:cNvPr id="15" name="Straight Arrow Connector 14" descr=" 29">
            <a:extLst>
              <a:ext uri="{FF2B5EF4-FFF2-40B4-BE49-F238E27FC236}">
                <a16:creationId xmlns:a16="http://schemas.microsoft.com/office/drawing/2014/main" id="{71DB1D6E-100E-45BF-80DE-ECA0886CCEA1}"/>
              </a:ext>
            </a:extLst>
          </p:cNvPr>
          <p:cNvCxnSpPr>
            <a:cxnSpLocks/>
          </p:cNvCxnSpPr>
          <p:nvPr/>
        </p:nvCxnSpPr>
        <p:spPr>
          <a:xfrm flipV="1">
            <a:off x="4432190" y="2567730"/>
            <a:ext cx="0" cy="16539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 descr=" 32">
            <a:extLst>
              <a:ext uri="{FF2B5EF4-FFF2-40B4-BE49-F238E27FC236}">
                <a16:creationId xmlns:a16="http://schemas.microsoft.com/office/drawing/2014/main" id="{C537639B-EC85-4E87-BE41-076D5BBE36AF}"/>
              </a:ext>
            </a:extLst>
          </p:cNvPr>
          <p:cNvSpPr txBox="1"/>
          <p:nvPr/>
        </p:nvSpPr>
        <p:spPr>
          <a:xfrm>
            <a:off x="3739111" y="97047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3057"/>
                </a:solidFill>
                <a:latin typeface="Bookman Old Style" panose="02050604050505020204" pitchFamily="18" charset="0"/>
              </a:rPr>
              <a:t>p=0</a:t>
            </a:r>
          </a:p>
        </p:txBody>
      </p:sp>
      <p:sp>
        <p:nvSpPr>
          <p:cNvPr id="33" name="TextBox 32" descr=" 33">
            <a:extLst>
              <a:ext uri="{FF2B5EF4-FFF2-40B4-BE49-F238E27FC236}">
                <a16:creationId xmlns:a16="http://schemas.microsoft.com/office/drawing/2014/main" id="{06D164B2-9854-48E3-BA75-3B0125CA3AED}"/>
              </a:ext>
            </a:extLst>
          </p:cNvPr>
          <p:cNvSpPr txBox="1"/>
          <p:nvPr/>
        </p:nvSpPr>
        <p:spPr>
          <a:xfrm>
            <a:off x="7582218" y="97744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3057"/>
                </a:solidFill>
                <a:latin typeface="Bookman Old Style" panose="02050604050505020204" pitchFamily="18" charset="0"/>
              </a:rPr>
              <a:t>p=1</a:t>
            </a:r>
          </a:p>
        </p:txBody>
      </p:sp>
      <p:sp>
        <p:nvSpPr>
          <p:cNvPr id="34" name="TextBox 33" descr=" 34">
            <a:extLst>
              <a:ext uri="{FF2B5EF4-FFF2-40B4-BE49-F238E27FC236}">
                <a16:creationId xmlns:a16="http://schemas.microsoft.com/office/drawing/2014/main" id="{40EAF68A-11CF-483A-8255-91F6DB7362C6}"/>
              </a:ext>
            </a:extLst>
          </p:cNvPr>
          <p:cNvSpPr txBox="1"/>
          <p:nvPr/>
        </p:nvSpPr>
        <p:spPr>
          <a:xfrm>
            <a:off x="5072929" y="971377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3057"/>
                </a:solidFill>
                <a:latin typeface="Bookman Old Style" panose="02050604050505020204" pitchFamily="18" charset="0"/>
              </a:rPr>
              <a:t>Communication</a:t>
            </a:r>
          </a:p>
        </p:txBody>
      </p:sp>
      <p:cxnSp>
        <p:nvCxnSpPr>
          <p:cNvPr id="16" name="Straight Arrow Connector 15" descr=" 35">
            <a:extLst>
              <a:ext uri="{FF2B5EF4-FFF2-40B4-BE49-F238E27FC236}">
                <a16:creationId xmlns:a16="http://schemas.microsoft.com/office/drawing/2014/main" id="{45ADB98D-EC58-4D44-B515-A767442A344F}"/>
              </a:ext>
            </a:extLst>
          </p:cNvPr>
          <p:cNvCxnSpPr>
            <a:cxnSpLocks/>
          </p:cNvCxnSpPr>
          <p:nvPr/>
        </p:nvCxnSpPr>
        <p:spPr>
          <a:xfrm>
            <a:off x="3650848" y="2563744"/>
            <a:ext cx="4346" cy="1651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1" descr=" 36">
            <a:extLst>
              <a:ext uri="{FF2B5EF4-FFF2-40B4-BE49-F238E27FC236}">
                <a16:creationId xmlns:a16="http://schemas.microsoft.com/office/drawing/2014/main" id="{B1EB4C06-DD11-403C-A77B-C436C6656B71}"/>
              </a:ext>
            </a:extLst>
          </p:cNvPr>
          <p:cNvSpPr/>
          <p:nvPr/>
        </p:nvSpPr>
        <p:spPr>
          <a:xfrm>
            <a:off x="6839371" y="1731840"/>
            <a:ext cx="1969161" cy="1598216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defRPr/>
            </a:pPr>
            <a:r>
              <a:rPr lang="en-US" sz="1200" b="1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GaneSH</a:t>
            </a:r>
          </a:p>
        </p:txBody>
      </p:sp>
      <p:sp>
        <p:nvSpPr>
          <p:cNvPr id="18" name="Down Arrow 92" descr=" 37">
            <a:extLst>
              <a:ext uri="{FF2B5EF4-FFF2-40B4-BE49-F238E27FC236}">
                <a16:creationId xmlns:a16="http://schemas.microsoft.com/office/drawing/2014/main" id="{1A50FE8B-15EC-404B-BD52-1590382B33F4}"/>
              </a:ext>
            </a:extLst>
          </p:cNvPr>
          <p:cNvSpPr/>
          <p:nvPr/>
        </p:nvSpPr>
        <p:spPr>
          <a:xfrm flipH="1">
            <a:off x="7757330" y="1505223"/>
            <a:ext cx="176992" cy="22569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38" name="TextBox 37" descr=" 38">
            <a:extLst>
              <a:ext uri="{FF2B5EF4-FFF2-40B4-BE49-F238E27FC236}">
                <a16:creationId xmlns:a16="http://schemas.microsoft.com/office/drawing/2014/main" id="{63D1281D-F204-4275-9353-70FC71C41CA6}"/>
              </a:ext>
            </a:extLst>
          </p:cNvPr>
          <p:cNvSpPr txBox="1"/>
          <p:nvPr/>
        </p:nvSpPr>
        <p:spPr>
          <a:xfrm>
            <a:off x="6963214" y="1237743"/>
            <a:ext cx="176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Data set, Parameters</a:t>
            </a:r>
          </a:p>
        </p:txBody>
      </p:sp>
      <p:sp>
        <p:nvSpPr>
          <p:cNvPr id="26" name="Down Arrow 94" descr=" 39">
            <a:extLst>
              <a:ext uri="{FF2B5EF4-FFF2-40B4-BE49-F238E27FC236}">
                <a16:creationId xmlns:a16="http://schemas.microsoft.com/office/drawing/2014/main" id="{FCD531E8-3E0F-465E-A396-390EB21C538F}"/>
              </a:ext>
            </a:extLst>
          </p:cNvPr>
          <p:cNvSpPr/>
          <p:nvPr/>
        </p:nvSpPr>
        <p:spPr>
          <a:xfrm flipH="1">
            <a:off x="7745974" y="3333888"/>
            <a:ext cx="176992" cy="4872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30" name="Rounded Rectangle 95" descr=" 40">
            <a:extLst>
              <a:ext uri="{FF2B5EF4-FFF2-40B4-BE49-F238E27FC236}">
                <a16:creationId xmlns:a16="http://schemas.microsoft.com/office/drawing/2014/main" id="{5331BCFB-4ADC-46CA-B902-63DE37567639}"/>
              </a:ext>
            </a:extLst>
          </p:cNvPr>
          <p:cNvSpPr/>
          <p:nvPr/>
        </p:nvSpPr>
        <p:spPr>
          <a:xfrm>
            <a:off x="6828002" y="3817923"/>
            <a:ext cx="1969160" cy="3332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Consensus-Clustering</a:t>
            </a:r>
          </a:p>
        </p:txBody>
      </p:sp>
      <p:sp>
        <p:nvSpPr>
          <p:cNvPr id="31" name="Down Arrow 97" descr=" 42">
            <a:extLst>
              <a:ext uri="{FF2B5EF4-FFF2-40B4-BE49-F238E27FC236}">
                <a16:creationId xmlns:a16="http://schemas.microsoft.com/office/drawing/2014/main" id="{522827A6-45E1-477F-9F34-D5FA449DE2B8}"/>
              </a:ext>
            </a:extLst>
          </p:cNvPr>
          <p:cNvSpPr/>
          <p:nvPr/>
        </p:nvSpPr>
        <p:spPr>
          <a:xfrm flipH="1">
            <a:off x="7745974" y="4152451"/>
            <a:ext cx="176992" cy="48049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35" name="TextBox 34" descr=" 43">
            <a:extLst>
              <a:ext uri="{FF2B5EF4-FFF2-40B4-BE49-F238E27FC236}">
                <a16:creationId xmlns:a16="http://schemas.microsoft.com/office/drawing/2014/main" id="{947B6A0A-49A5-4C86-8ECD-F646F1491B1F}"/>
              </a:ext>
            </a:extLst>
          </p:cNvPr>
          <p:cNvSpPr txBox="1"/>
          <p:nvPr/>
        </p:nvSpPr>
        <p:spPr>
          <a:xfrm>
            <a:off x="7424747" y="4231505"/>
            <a:ext cx="8194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Modules</a:t>
            </a:r>
          </a:p>
        </p:txBody>
      </p:sp>
      <p:cxnSp>
        <p:nvCxnSpPr>
          <p:cNvPr id="20" name="Straight Arrow Connector 19" descr=" 46">
            <a:extLst>
              <a:ext uri="{FF2B5EF4-FFF2-40B4-BE49-F238E27FC236}">
                <a16:creationId xmlns:a16="http://schemas.microsoft.com/office/drawing/2014/main" id="{3BDEDDEA-B083-4D57-86A8-8BA22D70CD7E}"/>
              </a:ext>
            </a:extLst>
          </p:cNvPr>
          <p:cNvCxnSpPr>
            <a:cxnSpLocks/>
          </p:cNvCxnSpPr>
          <p:nvPr/>
        </p:nvCxnSpPr>
        <p:spPr>
          <a:xfrm flipV="1">
            <a:off x="8275297" y="2566803"/>
            <a:ext cx="0" cy="16539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descr=" 49">
            <a:extLst>
              <a:ext uri="{FF2B5EF4-FFF2-40B4-BE49-F238E27FC236}">
                <a16:creationId xmlns:a16="http://schemas.microsoft.com/office/drawing/2014/main" id="{A2817A6F-D679-443C-9D29-799DA3FF0519}"/>
              </a:ext>
            </a:extLst>
          </p:cNvPr>
          <p:cNvCxnSpPr>
            <a:cxnSpLocks/>
          </p:cNvCxnSpPr>
          <p:nvPr/>
        </p:nvCxnSpPr>
        <p:spPr>
          <a:xfrm>
            <a:off x="7493955" y="2562817"/>
            <a:ext cx="4346" cy="1651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 descr=" 50">
            <a:extLst>
              <a:ext uri="{FF2B5EF4-FFF2-40B4-BE49-F238E27FC236}">
                <a16:creationId xmlns:a16="http://schemas.microsoft.com/office/drawing/2014/main" id="{FD2F5E64-3FC8-4AB8-A22B-1D9F0A1E7E3D}"/>
              </a:ext>
            </a:extLst>
          </p:cNvPr>
          <p:cNvCxnSpPr>
            <a:cxnSpLocks/>
          </p:cNvCxnSpPr>
          <p:nvPr/>
        </p:nvCxnSpPr>
        <p:spPr>
          <a:xfrm flipV="1">
            <a:off x="4961680" y="2953894"/>
            <a:ext cx="1873539" cy="473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 descr=" 54">
            <a:extLst>
              <a:ext uri="{FF2B5EF4-FFF2-40B4-BE49-F238E27FC236}">
                <a16:creationId xmlns:a16="http://schemas.microsoft.com/office/drawing/2014/main" id="{9B591DE3-EE36-4ECF-BAA4-1C2B719E99FF}"/>
              </a:ext>
            </a:extLst>
          </p:cNvPr>
          <p:cNvSpPr txBox="1"/>
          <p:nvPr/>
        </p:nvSpPr>
        <p:spPr>
          <a:xfrm>
            <a:off x="6885191" y="3420354"/>
            <a:ext cx="19014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Set of variable clusters</a:t>
            </a:r>
          </a:p>
        </p:txBody>
      </p:sp>
    </p:spTree>
    <p:extLst>
      <p:ext uri="{BB962C8B-B14F-4D97-AF65-F5344CB8AC3E}">
        <p14:creationId xmlns:p14="http://schemas.microsoft.com/office/powerpoint/2010/main" val="2634706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Parallelizing </a:t>
            </a:r>
            <a:r>
              <a:rPr lang="en-US" b="1" i="1" dirty="0">
                <a:latin typeface="Roboto" panose="02000000000000000000" pitchFamily="2" charset="0"/>
                <a:ea typeface="Roboto" panose="02000000000000000000" pitchFamily="2" charset="0"/>
              </a:rPr>
              <a:t>Lemon-Tree</a:t>
            </a:r>
          </a:p>
        </p:txBody>
      </p:sp>
      <p:sp>
        <p:nvSpPr>
          <p:cNvPr id="8" name="Rounded Rectangle 61" descr=" 6">
            <a:extLst>
              <a:ext uri="{FF2B5EF4-FFF2-40B4-BE49-F238E27FC236}">
                <a16:creationId xmlns:a16="http://schemas.microsoft.com/office/drawing/2014/main" id="{4A8A4B6A-75EB-42EE-AFC0-C65DF58C7D81}"/>
              </a:ext>
            </a:extLst>
          </p:cNvPr>
          <p:cNvSpPr/>
          <p:nvPr/>
        </p:nvSpPr>
        <p:spPr>
          <a:xfrm>
            <a:off x="2996258" y="2142487"/>
            <a:ext cx="1969160" cy="42524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Reassign-Var-Cluster</a:t>
            </a:r>
          </a:p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Merge-Var-Cluster</a:t>
            </a:r>
          </a:p>
        </p:txBody>
      </p:sp>
      <p:sp>
        <p:nvSpPr>
          <p:cNvPr id="9" name="Rounded Rectangle 62" descr=" 7">
            <a:extLst>
              <a:ext uri="{FF2B5EF4-FFF2-40B4-BE49-F238E27FC236}">
                <a16:creationId xmlns:a16="http://schemas.microsoft.com/office/drawing/2014/main" id="{855095F5-53A7-4D7E-9135-DA345D291CE0}"/>
              </a:ext>
            </a:extLst>
          </p:cNvPr>
          <p:cNvSpPr/>
          <p:nvPr/>
        </p:nvSpPr>
        <p:spPr>
          <a:xfrm>
            <a:off x="2998917" y="2733116"/>
            <a:ext cx="1969160" cy="42221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Reassign-Obs-Cluster</a:t>
            </a:r>
          </a:p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Merge-Obs-Cluster</a:t>
            </a:r>
          </a:p>
        </p:txBody>
      </p:sp>
      <p:sp>
        <p:nvSpPr>
          <p:cNvPr id="36" name="Rounded Rectangle 63" descr=" 9">
            <a:extLst>
              <a:ext uri="{FF2B5EF4-FFF2-40B4-BE49-F238E27FC236}">
                <a16:creationId xmlns:a16="http://schemas.microsoft.com/office/drawing/2014/main" id="{9BE09184-9263-4AF0-A338-41FB15143104}"/>
              </a:ext>
            </a:extLst>
          </p:cNvPr>
          <p:cNvSpPr/>
          <p:nvPr/>
        </p:nvSpPr>
        <p:spPr>
          <a:xfrm>
            <a:off x="2980757" y="5062279"/>
            <a:ext cx="1969160" cy="28826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Learn-Tree-Struct</a:t>
            </a:r>
          </a:p>
        </p:txBody>
      </p:sp>
      <p:sp>
        <p:nvSpPr>
          <p:cNvPr id="37" name="Rounded Rectangle 64" descr=" 10">
            <a:extLst>
              <a:ext uri="{FF2B5EF4-FFF2-40B4-BE49-F238E27FC236}">
                <a16:creationId xmlns:a16="http://schemas.microsoft.com/office/drawing/2014/main" id="{E64B1085-09B8-4259-A0B0-286CB7F9E96F}"/>
              </a:ext>
            </a:extLst>
          </p:cNvPr>
          <p:cNvSpPr/>
          <p:nvPr/>
        </p:nvSpPr>
        <p:spPr>
          <a:xfrm>
            <a:off x="2980762" y="5515719"/>
            <a:ext cx="1969156" cy="28191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Learn-Tree-Splits</a:t>
            </a:r>
          </a:p>
        </p:txBody>
      </p:sp>
      <p:sp>
        <p:nvSpPr>
          <p:cNvPr id="39" name="Rounded Rectangle 65" descr=" 11">
            <a:extLst>
              <a:ext uri="{FF2B5EF4-FFF2-40B4-BE49-F238E27FC236}">
                <a16:creationId xmlns:a16="http://schemas.microsoft.com/office/drawing/2014/main" id="{AA096A08-4C78-4F9B-B4B3-9BF8899C7B0E}"/>
              </a:ext>
            </a:extLst>
          </p:cNvPr>
          <p:cNvSpPr/>
          <p:nvPr/>
        </p:nvSpPr>
        <p:spPr>
          <a:xfrm>
            <a:off x="2980764" y="5956831"/>
            <a:ext cx="1969155" cy="27492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Learn-Parents</a:t>
            </a:r>
          </a:p>
        </p:txBody>
      </p:sp>
      <p:sp>
        <p:nvSpPr>
          <p:cNvPr id="10" name="Rounded Rectangle 66" descr=" 12">
            <a:extLst>
              <a:ext uri="{FF2B5EF4-FFF2-40B4-BE49-F238E27FC236}">
                <a16:creationId xmlns:a16="http://schemas.microsoft.com/office/drawing/2014/main" id="{F7A68F29-FF57-4685-963B-A6BF52FC18E8}"/>
              </a:ext>
            </a:extLst>
          </p:cNvPr>
          <p:cNvSpPr/>
          <p:nvPr/>
        </p:nvSpPr>
        <p:spPr>
          <a:xfrm>
            <a:off x="6839365" y="2141560"/>
            <a:ext cx="1969160" cy="42524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Reassign-Var-Cluster</a:t>
            </a:r>
          </a:p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Merge-Var-Cluster</a:t>
            </a:r>
          </a:p>
        </p:txBody>
      </p:sp>
      <p:sp>
        <p:nvSpPr>
          <p:cNvPr id="11" name="Rounded Rectangle 67" descr=" 13">
            <a:extLst>
              <a:ext uri="{FF2B5EF4-FFF2-40B4-BE49-F238E27FC236}">
                <a16:creationId xmlns:a16="http://schemas.microsoft.com/office/drawing/2014/main" id="{C44484D4-FE49-44EF-9AB0-DF7A0181B1FE}"/>
              </a:ext>
            </a:extLst>
          </p:cNvPr>
          <p:cNvSpPr/>
          <p:nvPr/>
        </p:nvSpPr>
        <p:spPr>
          <a:xfrm>
            <a:off x="6835219" y="2732189"/>
            <a:ext cx="1971627" cy="42221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Reassign-Obs-Cluster</a:t>
            </a:r>
          </a:p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Merge-Obs-Cluster</a:t>
            </a:r>
          </a:p>
        </p:txBody>
      </p:sp>
      <p:sp>
        <p:nvSpPr>
          <p:cNvPr id="40" name="Rounded Rectangle 68" descr=" 14">
            <a:extLst>
              <a:ext uri="{FF2B5EF4-FFF2-40B4-BE49-F238E27FC236}">
                <a16:creationId xmlns:a16="http://schemas.microsoft.com/office/drawing/2014/main" id="{62836E60-D636-473C-BBBA-0DBB4A6CEAAB}"/>
              </a:ext>
            </a:extLst>
          </p:cNvPr>
          <p:cNvSpPr/>
          <p:nvPr/>
        </p:nvSpPr>
        <p:spPr>
          <a:xfrm>
            <a:off x="6823864" y="5061352"/>
            <a:ext cx="1969160" cy="28826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Learn-Tree-Struct</a:t>
            </a:r>
          </a:p>
        </p:txBody>
      </p:sp>
      <p:sp>
        <p:nvSpPr>
          <p:cNvPr id="41" name="Rounded Rectangle 69" descr=" 15">
            <a:extLst>
              <a:ext uri="{FF2B5EF4-FFF2-40B4-BE49-F238E27FC236}">
                <a16:creationId xmlns:a16="http://schemas.microsoft.com/office/drawing/2014/main" id="{9BEE4E31-A030-4767-88E2-C89FDDD29C99}"/>
              </a:ext>
            </a:extLst>
          </p:cNvPr>
          <p:cNvSpPr/>
          <p:nvPr/>
        </p:nvSpPr>
        <p:spPr>
          <a:xfrm>
            <a:off x="6823869" y="5514792"/>
            <a:ext cx="1969156" cy="28191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Learn-Tree-Splits</a:t>
            </a:r>
          </a:p>
        </p:txBody>
      </p:sp>
      <p:sp>
        <p:nvSpPr>
          <p:cNvPr id="42" name="Rounded Rectangle 70" descr=" 16">
            <a:extLst>
              <a:ext uri="{FF2B5EF4-FFF2-40B4-BE49-F238E27FC236}">
                <a16:creationId xmlns:a16="http://schemas.microsoft.com/office/drawing/2014/main" id="{7B0E25AC-D47E-4B78-B3A0-AD0395E4C267}"/>
              </a:ext>
            </a:extLst>
          </p:cNvPr>
          <p:cNvSpPr/>
          <p:nvPr/>
        </p:nvSpPr>
        <p:spPr>
          <a:xfrm>
            <a:off x="6823875" y="5955904"/>
            <a:ext cx="1969155" cy="27492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Learn-Parents</a:t>
            </a:r>
          </a:p>
        </p:txBody>
      </p:sp>
      <p:sp>
        <p:nvSpPr>
          <p:cNvPr id="12" name="Rounded Rectangle 71" descr=" 17">
            <a:extLst>
              <a:ext uri="{FF2B5EF4-FFF2-40B4-BE49-F238E27FC236}">
                <a16:creationId xmlns:a16="http://schemas.microsoft.com/office/drawing/2014/main" id="{A4C79142-F5EB-4C51-9E40-D1CD95A39101}"/>
              </a:ext>
            </a:extLst>
          </p:cNvPr>
          <p:cNvSpPr/>
          <p:nvPr/>
        </p:nvSpPr>
        <p:spPr>
          <a:xfrm>
            <a:off x="2996261" y="1732767"/>
            <a:ext cx="1969161" cy="1598216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defRPr/>
            </a:pPr>
            <a:r>
              <a:rPr lang="en-US" sz="1200" b="1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GaneSH</a:t>
            </a:r>
          </a:p>
        </p:txBody>
      </p:sp>
      <p:sp>
        <p:nvSpPr>
          <p:cNvPr id="13" name="Down Arrow 72" descr=" 18">
            <a:extLst>
              <a:ext uri="{FF2B5EF4-FFF2-40B4-BE49-F238E27FC236}">
                <a16:creationId xmlns:a16="http://schemas.microsoft.com/office/drawing/2014/main" id="{62930346-CC0F-4BAF-A770-37FCE78E0A69}"/>
              </a:ext>
            </a:extLst>
          </p:cNvPr>
          <p:cNvSpPr/>
          <p:nvPr/>
        </p:nvSpPr>
        <p:spPr>
          <a:xfrm flipH="1">
            <a:off x="3914223" y="1506150"/>
            <a:ext cx="176992" cy="22569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19" name="TextBox 18" descr=" 19">
            <a:extLst>
              <a:ext uri="{FF2B5EF4-FFF2-40B4-BE49-F238E27FC236}">
                <a16:creationId xmlns:a16="http://schemas.microsoft.com/office/drawing/2014/main" id="{C909F35E-14CE-4D18-B9E9-E133E34D8C11}"/>
              </a:ext>
            </a:extLst>
          </p:cNvPr>
          <p:cNvSpPr txBox="1"/>
          <p:nvPr/>
        </p:nvSpPr>
        <p:spPr>
          <a:xfrm>
            <a:off x="3120105" y="1238670"/>
            <a:ext cx="176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Data set, Parameters</a:t>
            </a:r>
          </a:p>
        </p:txBody>
      </p:sp>
      <p:sp>
        <p:nvSpPr>
          <p:cNvPr id="25" name="Down Arrow 74" descr=" 20">
            <a:extLst>
              <a:ext uri="{FF2B5EF4-FFF2-40B4-BE49-F238E27FC236}">
                <a16:creationId xmlns:a16="http://schemas.microsoft.com/office/drawing/2014/main" id="{466B4263-0B7C-4B6F-B7A5-F85D55ECAFB5}"/>
              </a:ext>
            </a:extLst>
          </p:cNvPr>
          <p:cNvSpPr/>
          <p:nvPr/>
        </p:nvSpPr>
        <p:spPr>
          <a:xfrm flipH="1">
            <a:off x="3902867" y="3334815"/>
            <a:ext cx="176992" cy="4872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23" name="TextBox 22" descr=" 21">
            <a:extLst>
              <a:ext uri="{FF2B5EF4-FFF2-40B4-BE49-F238E27FC236}">
                <a16:creationId xmlns:a16="http://schemas.microsoft.com/office/drawing/2014/main" id="{F6BB9E2A-7B8E-45CF-8B03-3255D5DBC72A}"/>
              </a:ext>
            </a:extLst>
          </p:cNvPr>
          <p:cNvSpPr txBox="1"/>
          <p:nvPr/>
        </p:nvSpPr>
        <p:spPr>
          <a:xfrm>
            <a:off x="3038449" y="3414557"/>
            <a:ext cx="19014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Set of variable clusters</a:t>
            </a:r>
          </a:p>
        </p:txBody>
      </p:sp>
      <p:sp>
        <p:nvSpPr>
          <p:cNvPr id="27" name="Rounded Rectangle 76" descr=" 22">
            <a:extLst>
              <a:ext uri="{FF2B5EF4-FFF2-40B4-BE49-F238E27FC236}">
                <a16:creationId xmlns:a16="http://schemas.microsoft.com/office/drawing/2014/main" id="{1597508D-1628-463A-B5F0-EF53F2C0BEB7}"/>
              </a:ext>
            </a:extLst>
          </p:cNvPr>
          <p:cNvSpPr/>
          <p:nvPr/>
        </p:nvSpPr>
        <p:spPr>
          <a:xfrm>
            <a:off x="2984895" y="3818850"/>
            <a:ext cx="1969160" cy="3332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Consensus-Clustering</a:t>
            </a:r>
          </a:p>
        </p:txBody>
      </p:sp>
      <p:sp>
        <p:nvSpPr>
          <p:cNvPr id="43" name="Rounded Rectangle 77" descr=" 23">
            <a:extLst>
              <a:ext uri="{FF2B5EF4-FFF2-40B4-BE49-F238E27FC236}">
                <a16:creationId xmlns:a16="http://schemas.microsoft.com/office/drawing/2014/main" id="{C6419665-CFFA-4F2D-BB53-3933A084227F}"/>
              </a:ext>
            </a:extLst>
          </p:cNvPr>
          <p:cNvSpPr/>
          <p:nvPr/>
        </p:nvSpPr>
        <p:spPr>
          <a:xfrm>
            <a:off x="2980762" y="4633879"/>
            <a:ext cx="1969156" cy="1789831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defRPr/>
            </a:pPr>
            <a:r>
              <a:rPr lang="en-US" sz="1200" b="1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Learn-Module-CPDs</a:t>
            </a:r>
          </a:p>
        </p:txBody>
      </p:sp>
      <p:cxnSp>
        <p:nvCxnSpPr>
          <p:cNvPr id="14" name="Straight Arrow Connector 13" descr=" 24">
            <a:extLst>
              <a:ext uri="{FF2B5EF4-FFF2-40B4-BE49-F238E27FC236}">
                <a16:creationId xmlns:a16="http://schemas.microsoft.com/office/drawing/2014/main" id="{60405E39-CBB2-4809-814B-A849FB19978A}"/>
              </a:ext>
            </a:extLst>
          </p:cNvPr>
          <p:cNvCxnSpPr>
            <a:cxnSpLocks/>
          </p:cNvCxnSpPr>
          <p:nvPr/>
        </p:nvCxnSpPr>
        <p:spPr>
          <a:xfrm flipV="1">
            <a:off x="4952590" y="2355101"/>
            <a:ext cx="1873539" cy="473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79" descr=" 25">
            <a:extLst>
              <a:ext uri="{FF2B5EF4-FFF2-40B4-BE49-F238E27FC236}">
                <a16:creationId xmlns:a16="http://schemas.microsoft.com/office/drawing/2014/main" id="{85D11E47-91B5-4C5E-8A88-718EEECB8FD8}"/>
              </a:ext>
            </a:extLst>
          </p:cNvPr>
          <p:cNvSpPr/>
          <p:nvPr/>
        </p:nvSpPr>
        <p:spPr>
          <a:xfrm flipH="1">
            <a:off x="3902867" y="4153378"/>
            <a:ext cx="176992" cy="48049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29" name="TextBox 28" descr=" 26">
            <a:extLst>
              <a:ext uri="{FF2B5EF4-FFF2-40B4-BE49-F238E27FC236}">
                <a16:creationId xmlns:a16="http://schemas.microsoft.com/office/drawing/2014/main" id="{42366AED-7800-44AC-999F-7C7C48C9DAD4}"/>
              </a:ext>
            </a:extLst>
          </p:cNvPr>
          <p:cNvSpPr txBox="1"/>
          <p:nvPr/>
        </p:nvSpPr>
        <p:spPr>
          <a:xfrm>
            <a:off x="3581638" y="4232432"/>
            <a:ext cx="8194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Modules</a:t>
            </a:r>
          </a:p>
        </p:txBody>
      </p:sp>
      <p:sp>
        <p:nvSpPr>
          <p:cNvPr id="44" name="Down Arrow 82" descr=" 27">
            <a:extLst>
              <a:ext uri="{FF2B5EF4-FFF2-40B4-BE49-F238E27FC236}">
                <a16:creationId xmlns:a16="http://schemas.microsoft.com/office/drawing/2014/main" id="{2B2E191E-7A59-4D7B-83F8-2D9A131492ED}"/>
              </a:ext>
            </a:extLst>
          </p:cNvPr>
          <p:cNvSpPr/>
          <p:nvPr/>
        </p:nvSpPr>
        <p:spPr>
          <a:xfrm flipH="1">
            <a:off x="3902867" y="6424430"/>
            <a:ext cx="176992" cy="22569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45" name="Rectangle 44" descr=" 28">
            <a:extLst>
              <a:ext uri="{FF2B5EF4-FFF2-40B4-BE49-F238E27FC236}">
                <a16:creationId xmlns:a16="http://schemas.microsoft.com/office/drawing/2014/main" id="{41333C16-1A6F-4397-8627-0A04119907F8}"/>
              </a:ext>
            </a:extLst>
          </p:cNvPr>
          <p:cNvSpPr/>
          <p:nvPr/>
        </p:nvSpPr>
        <p:spPr>
          <a:xfrm>
            <a:off x="3306300" y="6581001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Module network</a:t>
            </a:r>
          </a:p>
        </p:txBody>
      </p:sp>
      <p:cxnSp>
        <p:nvCxnSpPr>
          <p:cNvPr id="15" name="Straight Arrow Connector 14" descr=" 29">
            <a:extLst>
              <a:ext uri="{FF2B5EF4-FFF2-40B4-BE49-F238E27FC236}">
                <a16:creationId xmlns:a16="http://schemas.microsoft.com/office/drawing/2014/main" id="{71DB1D6E-100E-45BF-80DE-ECA0886CCEA1}"/>
              </a:ext>
            </a:extLst>
          </p:cNvPr>
          <p:cNvCxnSpPr>
            <a:cxnSpLocks/>
          </p:cNvCxnSpPr>
          <p:nvPr/>
        </p:nvCxnSpPr>
        <p:spPr>
          <a:xfrm flipV="1">
            <a:off x="4432190" y="2567730"/>
            <a:ext cx="0" cy="16539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 descr=" 30">
            <a:extLst>
              <a:ext uri="{FF2B5EF4-FFF2-40B4-BE49-F238E27FC236}">
                <a16:creationId xmlns:a16="http://schemas.microsoft.com/office/drawing/2014/main" id="{654BACC2-EE7C-4A40-8B15-C4A620A5FEEB}"/>
              </a:ext>
            </a:extLst>
          </p:cNvPr>
          <p:cNvCxnSpPr>
            <a:cxnSpLocks/>
          </p:cNvCxnSpPr>
          <p:nvPr/>
        </p:nvCxnSpPr>
        <p:spPr>
          <a:xfrm>
            <a:off x="3987013" y="5349235"/>
            <a:ext cx="4346" cy="1651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 descr=" 31">
            <a:extLst>
              <a:ext uri="{FF2B5EF4-FFF2-40B4-BE49-F238E27FC236}">
                <a16:creationId xmlns:a16="http://schemas.microsoft.com/office/drawing/2014/main" id="{52B4A936-B478-4974-80C7-26AC7B5F3E77}"/>
              </a:ext>
            </a:extLst>
          </p:cNvPr>
          <p:cNvCxnSpPr>
            <a:cxnSpLocks/>
          </p:cNvCxnSpPr>
          <p:nvPr/>
        </p:nvCxnSpPr>
        <p:spPr>
          <a:xfrm>
            <a:off x="3996944" y="5791145"/>
            <a:ext cx="4346" cy="1651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 descr=" 32">
            <a:extLst>
              <a:ext uri="{FF2B5EF4-FFF2-40B4-BE49-F238E27FC236}">
                <a16:creationId xmlns:a16="http://schemas.microsoft.com/office/drawing/2014/main" id="{C537639B-EC85-4E87-BE41-076D5BBE36AF}"/>
              </a:ext>
            </a:extLst>
          </p:cNvPr>
          <p:cNvSpPr txBox="1"/>
          <p:nvPr/>
        </p:nvSpPr>
        <p:spPr>
          <a:xfrm>
            <a:off x="3739111" y="97047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3057"/>
                </a:solidFill>
                <a:latin typeface="Bookman Old Style" panose="02050604050505020204" pitchFamily="18" charset="0"/>
              </a:rPr>
              <a:t>p=0</a:t>
            </a:r>
          </a:p>
        </p:txBody>
      </p:sp>
      <p:sp>
        <p:nvSpPr>
          <p:cNvPr id="33" name="TextBox 32" descr=" 33">
            <a:extLst>
              <a:ext uri="{FF2B5EF4-FFF2-40B4-BE49-F238E27FC236}">
                <a16:creationId xmlns:a16="http://schemas.microsoft.com/office/drawing/2014/main" id="{06D164B2-9854-48E3-BA75-3B0125CA3AED}"/>
              </a:ext>
            </a:extLst>
          </p:cNvPr>
          <p:cNvSpPr txBox="1"/>
          <p:nvPr/>
        </p:nvSpPr>
        <p:spPr>
          <a:xfrm>
            <a:off x="7582218" y="97744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3057"/>
                </a:solidFill>
                <a:latin typeface="Bookman Old Style" panose="02050604050505020204" pitchFamily="18" charset="0"/>
              </a:rPr>
              <a:t>p=1</a:t>
            </a:r>
          </a:p>
        </p:txBody>
      </p:sp>
      <p:sp>
        <p:nvSpPr>
          <p:cNvPr id="34" name="TextBox 33" descr=" 34">
            <a:extLst>
              <a:ext uri="{FF2B5EF4-FFF2-40B4-BE49-F238E27FC236}">
                <a16:creationId xmlns:a16="http://schemas.microsoft.com/office/drawing/2014/main" id="{40EAF68A-11CF-483A-8255-91F6DB7362C6}"/>
              </a:ext>
            </a:extLst>
          </p:cNvPr>
          <p:cNvSpPr txBox="1"/>
          <p:nvPr/>
        </p:nvSpPr>
        <p:spPr>
          <a:xfrm>
            <a:off x="5072929" y="971377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3057"/>
                </a:solidFill>
                <a:latin typeface="Bookman Old Style" panose="02050604050505020204" pitchFamily="18" charset="0"/>
              </a:rPr>
              <a:t>Communication</a:t>
            </a:r>
          </a:p>
        </p:txBody>
      </p:sp>
      <p:cxnSp>
        <p:nvCxnSpPr>
          <p:cNvPr id="16" name="Straight Arrow Connector 15" descr=" 35">
            <a:extLst>
              <a:ext uri="{FF2B5EF4-FFF2-40B4-BE49-F238E27FC236}">
                <a16:creationId xmlns:a16="http://schemas.microsoft.com/office/drawing/2014/main" id="{45ADB98D-EC58-4D44-B515-A767442A344F}"/>
              </a:ext>
            </a:extLst>
          </p:cNvPr>
          <p:cNvCxnSpPr>
            <a:cxnSpLocks/>
          </p:cNvCxnSpPr>
          <p:nvPr/>
        </p:nvCxnSpPr>
        <p:spPr>
          <a:xfrm>
            <a:off x="3650848" y="2563744"/>
            <a:ext cx="4346" cy="1651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1" descr=" 36">
            <a:extLst>
              <a:ext uri="{FF2B5EF4-FFF2-40B4-BE49-F238E27FC236}">
                <a16:creationId xmlns:a16="http://schemas.microsoft.com/office/drawing/2014/main" id="{B1EB4C06-DD11-403C-A77B-C436C6656B71}"/>
              </a:ext>
            </a:extLst>
          </p:cNvPr>
          <p:cNvSpPr/>
          <p:nvPr/>
        </p:nvSpPr>
        <p:spPr>
          <a:xfrm>
            <a:off x="6839371" y="1731840"/>
            <a:ext cx="1969161" cy="1598216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defRPr/>
            </a:pPr>
            <a:r>
              <a:rPr lang="en-US" sz="1200" b="1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GaneSH</a:t>
            </a:r>
          </a:p>
        </p:txBody>
      </p:sp>
      <p:sp>
        <p:nvSpPr>
          <p:cNvPr id="18" name="Down Arrow 92" descr=" 37">
            <a:extLst>
              <a:ext uri="{FF2B5EF4-FFF2-40B4-BE49-F238E27FC236}">
                <a16:creationId xmlns:a16="http://schemas.microsoft.com/office/drawing/2014/main" id="{1A50FE8B-15EC-404B-BD52-1590382B33F4}"/>
              </a:ext>
            </a:extLst>
          </p:cNvPr>
          <p:cNvSpPr/>
          <p:nvPr/>
        </p:nvSpPr>
        <p:spPr>
          <a:xfrm flipH="1">
            <a:off x="7757330" y="1505223"/>
            <a:ext cx="176992" cy="22569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38" name="TextBox 37" descr=" 38">
            <a:extLst>
              <a:ext uri="{FF2B5EF4-FFF2-40B4-BE49-F238E27FC236}">
                <a16:creationId xmlns:a16="http://schemas.microsoft.com/office/drawing/2014/main" id="{63D1281D-F204-4275-9353-70FC71C41CA6}"/>
              </a:ext>
            </a:extLst>
          </p:cNvPr>
          <p:cNvSpPr txBox="1"/>
          <p:nvPr/>
        </p:nvSpPr>
        <p:spPr>
          <a:xfrm>
            <a:off x="6963214" y="1237743"/>
            <a:ext cx="176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Data set, Parameters</a:t>
            </a:r>
          </a:p>
        </p:txBody>
      </p:sp>
      <p:sp>
        <p:nvSpPr>
          <p:cNvPr id="26" name="Down Arrow 94" descr=" 39">
            <a:extLst>
              <a:ext uri="{FF2B5EF4-FFF2-40B4-BE49-F238E27FC236}">
                <a16:creationId xmlns:a16="http://schemas.microsoft.com/office/drawing/2014/main" id="{FCD531E8-3E0F-465E-A396-390EB21C538F}"/>
              </a:ext>
            </a:extLst>
          </p:cNvPr>
          <p:cNvSpPr/>
          <p:nvPr/>
        </p:nvSpPr>
        <p:spPr>
          <a:xfrm flipH="1">
            <a:off x="7745974" y="3333888"/>
            <a:ext cx="176992" cy="4872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30" name="Rounded Rectangle 95" descr=" 40">
            <a:extLst>
              <a:ext uri="{FF2B5EF4-FFF2-40B4-BE49-F238E27FC236}">
                <a16:creationId xmlns:a16="http://schemas.microsoft.com/office/drawing/2014/main" id="{5331BCFB-4ADC-46CA-B902-63DE37567639}"/>
              </a:ext>
            </a:extLst>
          </p:cNvPr>
          <p:cNvSpPr/>
          <p:nvPr/>
        </p:nvSpPr>
        <p:spPr>
          <a:xfrm>
            <a:off x="6828002" y="3817923"/>
            <a:ext cx="1969160" cy="3332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Consensus-Clustering</a:t>
            </a:r>
          </a:p>
        </p:txBody>
      </p:sp>
      <p:sp>
        <p:nvSpPr>
          <p:cNvPr id="48" name="Rounded Rectangle 96" descr=" 41">
            <a:extLst>
              <a:ext uri="{FF2B5EF4-FFF2-40B4-BE49-F238E27FC236}">
                <a16:creationId xmlns:a16="http://schemas.microsoft.com/office/drawing/2014/main" id="{492EEA8C-E35A-44A9-BD6F-1050BC93A90D}"/>
              </a:ext>
            </a:extLst>
          </p:cNvPr>
          <p:cNvSpPr/>
          <p:nvPr/>
        </p:nvSpPr>
        <p:spPr>
          <a:xfrm>
            <a:off x="6823869" y="4632952"/>
            <a:ext cx="1969156" cy="1789831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defRPr/>
            </a:pPr>
            <a:r>
              <a:rPr lang="en-US" sz="1200" b="1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  <a:t>Learn-Module-CPDs</a:t>
            </a:r>
          </a:p>
        </p:txBody>
      </p:sp>
      <p:sp>
        <p:nvSpPr>
          <p:cNvPr id="31" name="Down Arrow 97" descr=" 42">
            <a:extLst>
              <a:ext uri="{FF2B5EF4-FFF2-40B4-BE49-F238E27FC236}">
                <a16:creationId xmlns:a16="http://schemas.microsoft.com/office/drawing/2014/main" id="{522827A6-45E1-477F-9F34-D5FA449DE2B8}"/>
              </a:ext>
            </a:extLst>
          </p:cNvPr>
          <p:cNvSpPr/>
          <p:nvPr/>
        </p:nvSpPr>
        <p:spPr>
          <a:xfrm flipH="1">
            <a:off x="7745974" y="4152451"/>
            <a:ext cx="176992" cy="48049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35" name="TextBox 34" descr=" 43">
            <a:extLst>
              <a:ext uri="{FF2B5EF4-FFF2-40B4-BE49-F238E27FC236}">
                <a16:creationId xmlns:a16="http://schemas.microsoft.com/office/drawing/2014/main" id="{947B6A0A-49A5-4C86-8ECD-F646F1491B1F}"/>
              </a:ext>
            </a:extLst>
          </p:cNvPr>
          <p:cNvSpPr txBox="1"/>
          <p:nvPr/>
        </p:nvSpPr>
        <p:spPr>
          <a:xfrm>
            <a:off x="7424747" y="4231505"/>
            <a:ext cx="8194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Modules</a:t>
            </a:r>
          </a:p>
        </p:txBody>
      </p:sp>
      <p:sp>
        <p:nvSpPr>
          <p:cNvPr id="49" name="Down Arrow 99" descr=" 44">
            <a:extLst>
              <a:ext uri="{FF2B5EF4-FFF2-40B4-BE49-F238E27FC236}">
                <a16:creationId xmlns:a16="http://schemas.microsoft.com/office/drawing/2014/main" id="{9EFCC713-0AFF-4AA7-BF42-F569B8C5149E}"/>
              </a:ext>
            </a:extLst>
          </p:cNvPr>
          <p:cNvSpPr/>
          <p:nvPr/>
        </p:nvSpPr>
        <p:spPr>
          <a:xfrm flipH="1">
            <a:off x="7745974" y="6423503"/>
            <a:ext cx="176992" cy="22569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50" name="Rectangle 49" descr=" 45">
            <a:extLst>
              <a:ext uri="{FF2B5EF4-FFF2-40B4-BE49-F238E27FC236}">
                <a16:creationId xmlns:a16="http://schemas.microsoft.com/office/drawing/2014/main" id="{E0851F4E-50FD-4510-B932-F628CBD75EBD}"/>
              </a:ext>
            </a:extLst>
          </p:cNvPr>
          <p:cNvSpPr/>
          <p:nvPr/>
        </p:nvSpPr>
        <p:spPr>
          <a:xfrm>
            <a:off x="7149407" y="6580074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Module network</a:t>
            </a:r>
          </a:p>
        </p:txBody>
      </p:sp>
      <p:cxnSp>
        <p:nvCxnSpPr>
          <p:cNvPr id="20" name="Straight Arrow Connector 19" descr=" 46">
            <a:extLst>
              <a:ext uri="{FF2B5EF4-FFF2-40B4-BE49-F238E27FC236}">
                <a16:creationId xmlns:a16="http://schemas.microsoft.com/office/drawing/2014/main" id="{3BDEDDEA-B083-4D57-86A8-8BA22D70CD7E}"/>
              </a:ext>
            </a:extLst>
          </p:cNvPr>
          <p:cNvCxnSpPr>
            <a:cxnSpLocks/>
          </p:cNvCxnSpPr>
          <p:nvPr/>
        </p:nvCxnSpPr>
        <p:spPr>
          <a:xfrm flipV="1">
            <a:off x="8275297" y="2566803"/>
            <a:ext cx="0" cy="16539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 descr=" 47">
            <a:extLst>
              <a:ext uri="{FF2B5EF4-FFF2-40B4-BE49-F238E27FC236}">
                <a16:creationId xmlns:a16="http://schemas.microsoft.com/office/drawing/2014/main" id="{2A45AE83-6B9E-4726-AAB1-8B9A5A4226AE}"/>
              </a:ext>
            </a:extLst>
          </p:cNvPr>
          <p:cNvCxnSpPr>
            <a:cxnSpLocks/>
          </p:cNvCxnSpPr>
          <p:nvPr/>
        </p:nvCxnSpPr>
        <p:spPr>
          <a:xfrm>
            <a:off x="7830120" y="5348308"/>
            <a:ext cx="4346" cy="1651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 descr=" 48">
            <a:extLst>
              <a:ext uri="{FF2B5EF4-FFF2-40B4-BE49-F238E27FC236}">
                <a16:creationId xmlns:a16="http://schemas.microsoft.com/office/drawing/2014/main" id="{2EEEA024-F2B1-40A5-BB73-78E51A77FE14}"/>
              </a:ext>
            </a:extLst>
          </p:cNvPr>
          <p:cNvCxnSpPr>
            <a:cxnSpLocks/>
          </p:cNvCxnSpPr>
          <p:nvPr/>
        </p:nvCxnSpPr>
        <p:spPr>
          <a:xfrm>
            <a:off x="7840051" y="5790218"/>
            <a:ext cx="4346" cy="1651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descr=" 49">
            <a:extLst>
              <a:ext uri="{FF2B5EF4-FFF2-40B4-BE49-F238E27FC236}">
                <a16:creationId xmlns:a16="http://schemas.microsoft.com/office/drawing/2014/main" id="{A2817A6F-D679-443C-9D29-799DA3FF0519}"/>
              </a:ext>
            </a:extLst>
          </p:cNvPr>
          <p:cNvCxnSpPr>
            <a:cxnSpLocks/>
          </p:cNvCxnSpPr>
          <p:nvPr/>
        </p:nvCxnSpPr>
        <p:spPr>
          <a:xfrm>
            <a:off x="7493955" y="2562817"/>
            <a:ext cx="4346" cy="1651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 descr=" 50">
            <a:extLst>
              <a:ext uri="{FF2B5EF4-FFF2-40B4-BE49-F238E27FC236}">
                <a16:creationId xmlns:a16="http://schemas.microsoft.com/office/drawing/2014/main" id="{FD2F5E64-3FC8-4AB8-A22B-1D9F0A1E7E3D}"/>
              </a:ext>
            </a:extLst>
          </p:cNvPr>
          <p:cNvCxnSpPr>
            <a:cxnSpLocks/>
          </p:cNvCxnSpPr>
          <p:nvPr/>
        </p:nvCxnSpPr>
        <p:spPr>
          <a:xfrm flipV="1">
            <a:off x="4961680" y="2953894"/>
            <a:ext cx="1873539" cy="473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 descr=" 51">
            <a:extLst>
              <a:ext uri="{FF2B5EF4-FFF2-40B4-BE49-F238E27FC236}">
                <a16:creationId xmlns:a16="http://schemas.microsoft.com/office/drawing/2014/main" id="{22E75ECF-7FBA-408F-85E5-6B6DF2A34D59}"/>
              </a:ext>
            </a:extLst>
          </p:cNvPr>
          <p:cNvCxnSpPr>
            <a:cxnSpLocks/>
          </p:cNvCxnSpPr>
          <p:nvPr/>
        </p:nvCxnSpPr>
        <p:spPr>
          <a:xfrm flipV="1">
            <a:off x="4946522" y="5204194"/>
            <a:ext cx="1873539" cy="473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 descr=" 52">
            <a:extLst>
              <a:ext uri="{FF2B5EF4-FFF2-40B4-BE49-F238E27FC236}">
                <a16:creationId xmlns:a16="http://schemas.microsoft.com/office/drawing/2014/main" id="{7C7BE01A-EC00-48BE-AD6C-CAA9AA22D9EF}"/>
              </a:ext>
            </a:extLst>
          </p:cNvPr>
          <p:cNvCxnSpPr>
            <a:cxnSpLocks/>
          </p:cNvCxnSpPr>
          <p:nvPr/>
        </p:nvCxnSpPr>
        <p:spPr>
          <a:xfrm flipV="1">
            <a:off x="4952590" y="5648293"/>
            <a:ext cx="1873539" cy="473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 descr=" 53">
            <a:extLst>
              <a:ext uri="{FF2B5EF4-FFF2-40B4-BE49-F238E27FC236}">
                <a16:creationId xmlns:a16="http://schemas.microsoft.com/office/drawing/2014/main" id="{EB356156-9608-4FD9-B1D2-5FADF3DDBB43}"/>
              </a:ext>
            </a:extLst>
          </p:cNvPr>
          <p:cNvSpPr/>
          <p:nvPr/>
        </p:nvSpPr>
        <p:spPr>
          <a:xfrm>
            <a:off x="5818297" y="540763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br>
              <a:rPr lang="en-US" sz="1200" cap="small" dirty="0">
                <a:solidFill>
                  <a:srgbClr val="003057"/>
                </a:solidFill>
                <a:latin typeface="Bookman Old Style" panose="02050604050505020204" pitchFamily="18" charset="0"/>
              </a:rPr>
            </a:br>
            <a:endParaRPr lang="en-US" sz="1200" dirty="0">
              <a:solidFill>
                <a:srgbClr val="003057"/>
              </a:solidFill>
            </a:endParaRPr>
          </a:p>
        </p:txBody>
      </p:sp>
      <p:sp>
        <p:nvSpPr>
          <p:cNvPr id="24" name="TextBox 23" descr=" 54">
            <a:extLst>
              <a:ext uri="{FF2B5EF4-FFF2-40B4-BE49-F238E27FC236}">
                <a16:creationId xmlns:a16="http://schemas.microsoft.com/office/drawing/2014/main" id="{9B591DE3-EE36-4ECF-BAA4-1C2B719E99FF}"/>
              </a:ext>
            </a:extLst>
          </p:cNvPr>
          <p:cNvSpPr txBox="1"/>
          <p:nvPr/>
        </p:nvSpPr>
        <p:spPr>
          <a:xfrm>
            <a:off x="6885191" y="3420354"/>
            <a:ext cx="19014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057"/>
                </a:solidFill>
                <a:latin typeface="Bookman Old Style" panose="02050604050505020204" pitchFamily="18" charset="0"/>
              </a:rPr>
              <a:t>Set of variable clusters</a:t>
            </a:r>
          </a:p>
        </p:txBody>
      </p:sp>
      <p:cxnSp>
        <p:nvCxnSpPr>
          <p:cNvPr id="56" name="Straight Arrow Connector 55" descr=" 55">
            <a:extLst>
              <a:ext uri="{FF2B5EF4-FFF2-40B4-BE49-F238E27FC236}">
                <a16:creationId xmlns:a16="http://schemas.microsoft.com/office/drawing/2014/main" id="{89A33D79-3304-4F14-9103-E0238C66B233}"/>
              </a:ext>
            </a:extLst>
          </p:cNvPr>
          <p:cNvCxnSpPr>
            <a:cxnSpLocks/>
          </p:cNvCxnSpPr>
          <p:nvPr/>
        </p:nvCxnSpPr>
        <p:spPr>
          <a:xfrm flipV="1">
            <a:off x="4946070" y="6074926"/>
            <a:ext cx="1873539" cy="473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297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dirty="0"/>
              <a:t>Experimental setup</a:t>
            </a:r>
          </a:p>
          <a:p>
            <a:pPr lvl="1"/>
            <a:r>
              <a:rPr lang="en-US" dirty="0"/>
              <a:t>171 nodes of the </a:t>
            </a:r>
            <a:r>
              <a:rPr lang="en-US" i="1" dirty="0"/>
              <a:t>Phoenix</a:t>
            </a:r>
            <a:r>
              <a:rPr lang="en-US" dirty="0"/>
              <a:t> cluster, 24 MPI processes per node – </a:t>
            </a:r>
            <a:r>
              <a:rPr lang="en-US" b="1" dirty="0"/>
              <a:t>4096 cores</a:t>
            </a:r>
          </a:p>
          <a:p>
            <a:pPr lvl="1"/>
            <a:r>
              <a:rPr lang="en-US" i="1" dirty="0"/>
              <a:t>RHEL</a:t>
            </a:r>
            <a:r>
              <a:rPr lang="en-US" dirty="0"/>
              <a:t> 7.6, </a:t>
            </a:r>
            <a:r>
              <a:rPr lang="en-US" i="1" dirty="0" err="1"/>
              <a:t>gcc</a:t>
            </a:r>
            <a:r>
              <a:rPr lang="en-US" dirty="0"/>
              <a:t> v10.1.0, </a:t>
            </a:r>
            <a:r>
              <a:rPr lang="en-US" i="1" dirty="0"/>
              <a:t>MVAPICH2</a:t>
            </a:r>
            <a:r>
              <a:rPr lang="en-US" dirty="0"/>
              <a:t> v2.3.3</a:t>
            </a:r>
          </a:p>
          <a:p>
            <a:pPr>
              <a:buChar char=" "/>
            </a:pPr>
            <a:r>
              <a:rPr lang="en-US"/>
              <a:t>                                                                  </a:t>
            </a:r>
            <a:br>
              <a:rPr lang="en-US"/>
            </a:br>
            <a:r>
              <a:rPr lang="en-US"/>
              <a:t>                   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Experiments &amp; Results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68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dirty="0"/>
              <a:t>Experimental setup</a:t>
            </a:r>
          </a:p>
          <a:p>
            <a:pPr lvl="1"/>
            <a:r>
              <a:rPr lang="en-US" dirty="0"/>
              <a:t>171 nodes of the </a:t>
            </a:r>
            <a:r>
              <a:rPr lang="en-US" i="1" dirty="0"/>
              <a:t>Phoenix</a:t>
            </a:r>
            <a:r>
              <a:rPr lang="en-US" dirty="0"/>
              <a:t> cluster, 24 MPI processes per node – </a:t>
            </a:r>
            <a:r>
              <a:rPr lang="en-US" b="1" dirty="0"/>
              <a:t>4096 cores</a:t>
            </a:r>
          </a:p>
          <a:p>
            <a:pPr lvl="1"/>
            <a:r>
              <a:rPr lang="en-US" i="1" dirty="0"/>
              <a:t>RHEL</a:t>
            </a:r>
            <a:r>
              <a:rPr lang="en-US" dirty="0"/>
              <a:t> 7.6, </a:t>
            </a:r>
            <a:r>
              <a:rPr lang="en-US" i="1" dirty="0" err="1"/>
              <a:t>gcc</a:t>
            </a:r>
            <a:r>
              <a:rPr lang="en-US" dirty="0"/>
              <a:t> v10.1.0, </a:t>
            </a:r>
            <a:r>
              <a:rPr lang="en-US" i="1" dirty="0"/>
              <a:t>MVAPICH2</a:t>
            </a:r>
            <a:r>
              <a:rPr lang="en-US" dirty="0"/>
              <a:t> v2.3.3</a:t>
            </a:r>
          </a:p>
          <a:p>
            <a:pPr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Used real gene-expression data set for two different organisms to learn gene networks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Experiments &amp; Results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" name="Group 4" descr=" 3">
            <a:extLst>
              <a:ext uri="{FF2B5EF4-FFF2-40B4-BE49-F238E27FC236}">
                <a16:creationId xmlns:a16="http://schemas.microsoft.com/office/drawing/2014/main" id="{15B1C6AC-86C9-4798-91EB-1316631E1AD5}"/>
              </a:ext>
            </a:extLst>
          </p:cNvPr>
          <p:cNvGrpSpPr/>
          <p:nvPr/>
        </p:nvGrpSpPr>
        <p:grpSpPr>
          <a:xfrm>
            <a:off x="2412274" y="3417201"/>
            <a:ext cx="5376091" cy="1890356"/>
            <a:chOff x="4018280" y="2904121"/>
            <a:chExt cx="5376091" cy="18903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4C7CA-76D6-44A9-BF37-7E0384BDD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504" b="22465"/>
            <a:stretch/>
          </p:blipFill>
          <p:spPr>
            <a:xfrm>
              <a:off x="4018280" y="2904121"/>
              <a:ext cx="5376091" cy="17135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2D32A5-6BE0-4FDB-ADC5-9F0C0E736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504" t="96455"/>
            <a:stretch/>
          </p:blipFill>
          <p:spPr>
            <a:xfrm>
              <a:off x="4018280" y="4716116"/>
              <a:ext cx="5376091" cy="78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254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dirty="0"/>
              <a:t>Experimental setup</a:t>
            </a:r>
          </a:p>
          <a:p>
            <a:pPr lvl="1"/>
            <a:r>
              <a:rPr lang="en-US" dirty="0"/>
              <a:t>171 nodes of the </a:t>
            </a:r>
            <a:r>
              <a:rPr lang="en-US" i="1" dirty="0"/>
              <a:t>Phoenix</a:t>
            </a:r>
            <a:r>
              <a:rPr lang="en-US" dirty="0"/>
              <a:t> cluster, 24 MPI processes per node – </a:t>
            </a:r>
            <a:r>
              <a:rPr lang="en-US" b="1" dirty="0"/>
              <a:t>4096 cores</a:t>
            </a:r>
          </a:p>
          <a:p>
            <a:pPr lvl="1"/>
            <a:r>
              <a:rPr lang="en-US" i="1" dirty="0"/>
              <a:t>RHEL</a:t>
            </a:r>
            <a:r>
              <a:rPr lang="en-US" dirty="0"/>
              <a:t> 7.6, </a:t>
            </a:r>
            <a:r>
              <a:rPr lang="en-US" i="1" dirty="0" err="1"/>
              <a:t>gcc</a:t>
            </a:r>
            <a:r>
              <a:rPr lang="en-US" dirty="0"/>
              <a:t> v10.1.0, </a:t>
            </a:r>
            <a:r>
              <a:rPr lang="en-US" i="1" dirty="0"/>
              <a:t>MVAPICH2</a:t>
            </a:r>
            <a:r>
              <a:rPr lang="en-US" dirty="0"/>
              <a:t> v2.3.3</a:t>
            </a:r>
          </a:p>
          <a:p>
            <a:pPr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Used real gene-expression data set for two different organisms to learn gene networks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Experiments &amp; Results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9" name="Table 8" descr=" 6">
            <a:extLst>
              <a:ext uri="{FF2B5EF4-FFF2-40B4-BE49-F238E27FC236}">
                <a16:creationId xmlns:a16="http://schemas.microsoft.com/office/drawing/2014/main" id="{3E3CB9E8-5B3B-4DE3-BA08-EE439F8FA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642490"/>
              </p:ext>
            </p:extLst>
          </p:nvPr>
        </p:nvGraphicFramePr>
        <p:xfrm>
          <a:off x="7834811" y="3489968"/>
          <a:ext cx="2609668" cy="175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668">
                  <a:extLst>
                    <a:ext uri="{9D8B030D-6E8A-4147-A177-3AD203B41FA5}">
                      <a16:colId xmlns:a16="http://schemas.microsoft.com/office/drawing/2014/main" val="175312213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Estimated sequential</a:t>
                      </a:r>
                      <a:br>
                        <a:rPr lang="en-US" sz="18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run-time of prior implementation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66194"/>
                  </a:ext>
                </a:extLst>
              </a:tr>
              <a:tr h="4215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EE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48.6 days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70399"/>
                  </a:ext>
                </a:extLst>
              </a:tr>
              <a:tr h="421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EE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&gt; 4 years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40482"/>
                  </a:ext>
                </a:extLst>
              </a:tr>
            </a:tbl>
          </a:graphicData>
        </a:graphic>
      </p:graphicFrame>
      <p:grpSp>
        <p:nvGrpSpPr>
          <p:cNvPr id="5" name="Group 4" descr=" 3">
            <a:extLst>
              <a:ext uri="{FF2B5EF4-FFF2-40B4-BE49-F238E27FC236}">
                <a16:creationId xmlns:a16="http://schemas.microsoft.com/office/drawing/2014/main" id="{15B1C6AC-86C9-4798-91EB-1316631E1AD5}"/>
              </a:ext>
            </a:extLst>
          </p:cNvPr>
          <p:cNvGrpSpPr/>
          <p:nvPr/>
        </p:nvGrpSpPr>
        <p:grpSpPr>
          <a:xfrm>
            <a:off x="2412274" y="3417201"/>
            <a:ext cx="5376091" cy="1890356"/>
            <a:chOff x="4018280" y="2904121"/>
            <a:chExt cx="5376091" cy="18903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4C7CA-76D6-44A9-BF37-7E0384BDD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504" b="22465"/>
            <a:stretch/>
          </p:blipFill>
          <p:spPr>
            <a:xfrm>
              <a:off x="4018280" y="2904121"/>
              <a:ext cx="5376091" cy="17135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2D32A5-6BE0-4FDB-ADC5-9F0C0E736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504" t="96455"/>
            <a:stretch/>
          </p:blipFill>
          <p:spPr>
            <a:xfrm>
              <a:off x="4018280" y="4716116"/>
              <a:ext cx="5376091" cy="78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88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54" descr=" 9">
            <a:extLst>
              <a:ext uri="{FF2B5EF4-FFF2-40B4-BE49-F238E27FC236}">
                <a16:creationId xmlns:a16="http://schemas.microsoft.com/office/drawing/2014/main" id="{5992B6BE-26A9-4507-9ECB-8186917F4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22373"/>
              </p:ext>
            </p:extLst>
          </p:nvPr>
        </p:nvGraphicFramePr>
        <p:xfrm>
          <a:off x="6395720" y="3539465"/>
          <a:ext cx="1634708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46">
                  <a:extLst>
                    <a:ext uri="{9D8B030D-6E8A-4147-A177-3AD203B41FA5}">
                      <a16:colId xmlns:a16="http://schemas.microsoft.com/office/drawing/2014/main" val="4226550275"/>
                    </a:ext>
                  </a:extLst>
                </a:gridCol>
                <a:gridCol w="335364">
                  <a:extLst>
                    <a:ext uri="{9D8B030D-6E8A-4147-A177-3AD203B41FA5}">
                      <a16:colId xmlns:a16="http://schemas.microsoft.com/office/drawing/2014/main" val="1717290835"/>
                    </a:ext>
                  </a:extLst>
                </a:gridCol>
                <a:gridCol w="322445">
                  <a:extLst>
                    <a:ext uri="{9D8B030D-6E8A-4147-A177-3AD203B41FA5}">
                      <a16:colId xmlns:a16="http://schemas.microsoft.com/office/drawing/2014/main" val="9704313"/>
                    </a:ext>
                  </a:extLst>
                </a:gridCol>
                <a:gridCol w="439253">
                  <a:extLst>
                    <a:ext uri="{9D8B030D-6E8A-4147-A177-3AD203B41FA5}">
                      <a16:colId xmlns:a16="http://schemas.microsoft.com/office/drawing/2014/main" val="290063678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rgbClr val="003057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NVDA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901307"/>
                  </a:ext>
                </a:extLst>
              </a:tr>
              <a:tr h="250724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725807"/>
                  </a:ext>
                </a:extLst>
              </a:tr>
              <a:tr h="23448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588133"/>
                  </a:ext>
                </a:extLst>
              </a:tr>
              <a:tr h="23448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916972"/>
                  </a:ext>
                </a:extLst>
              </a:tr>
            </a:tbl>
          </a:graphicData>
        </a:graphic>
      </p:graphicFrame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4596355"/>
          </a:xfrm>
        </p:spPr>
        <p:txBody>
          <a:bodyPr>
            <a:normAutofit/>
          </a:bodyPr>
          <a:lstStyle/>
          <a:p>
            <a:r>
              <a:rPr lang="en-US" dirty="0"/>
              <a:t>Bayesian networks (BNs) learn direct interactions between variables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Difficult to use BNs to understand indirect relationships – emergent behaviors</a:t>
            </a:r>
          </a:p>
          <a:p>
            <a:pPr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Important to identify emergent behaviors in multiple fields</a:t>
            </a:r>
          </a:p>
          <a:p>
            <a:pPr lvl="1">
              <a:buClr>
                <a:srgbClr val="000000"/>
              </a:buClr>
              <a:buSzPts val="2400"/>
            </a:pPr>
            <a:r>
              <a:rPr lang="en-US"/>
              <a:t>e.g., stock market analysis, cancer research, genome annotation, etc.</a:t>
            </a:r>
          </a:p>
          <a:p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Networks</a:t>
            </a:r>
          </a:p>
        </p:txBody>
      </p:sp>
      <p:sp>
        <p:nvSpPr>
          <p:cNvPr id="45" name="TextBox 44" descr=" 45">
            <a:extLst>
              <a:ext uri="{FF2B5EF4-FFF2-40B4-BE49-F238E27FC236}">
                <a16:creationId xmlns:a16="http://schemas.microsoft.com/office/drawing/2014/main" id="{33322F12-6AD0-4525-A31D-673DECE2AFC7}"/>
              </a:ext>
            </a:extLst>
          </p:cNvPr>
          <p:cNvSpPr txBox="1"/>
          <p:nvPr/>
        </p:nvSpPr>
        <p:spPr>
          <a:xfrm>
            <a:off x="1849120" y="3473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Rectangle 45" descr=" 46">
            <a:extLst>
              <a:ext uri="{FF2B5EF4-FFF2-40B4-BE49-F238E27FC236}">
                <a16:creationId xmlns:a16="http://schemas.microsoft.com/office/drawing/2014/main" id="{6F1785AE-0B90-4551-94C0-CC768BE9C1BF}"/>
              </a:ext>
            </a:extLst>
          </p:cNvPr>
          <p:cNvSpPr/>
          <p:nvPr/>
        </p:nvSpPr>
        <p:spPr>
          <a:xfrm>
            <a:off x="585518" y="3951391"/>
            <a:ext cx="2080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CPD = Conditional Probability Distribution</a:t>
            </a:r>
            <a:endParaRPr lang="en-US" sz="2400" dirty="0">
              <a:solidFill>
                <a:srgbClr val="003057"/>
              </a:solidFill>
            </a:endParaRPr>
          </a:p>
        </p:txBody>
      </p:sp>
      <p:grpSp>
        <p:nvGrpSpPr>
          <p:cNvPr id="153" name="DAG" descr=" 153">
            <a:extLst>
              <a:ext uri="{FF2B5EF4-FFF2-40B4-BE49-F238E27FC236}">
                <a16:creationId xmlns:a16="http://schemas.microsoft.com/office/drawing/2014/main" id="{813F2C4F-C1D9-4C17-B79B-6E655542A1E9}"/>
              </a:ext>
            </a:extLst>
          </p:cNvPr>
          <p:cNvGrpSpPr/>
          <p:nvPr/>
        </p:nvGrpSpPr>
        <p:grpSpPr>
          <a:xfrm>
            <a:off x="3598755" y="3344998"/>
            <a:ext cx="3254648" cy="3039752"/>
            <a:chOff x="3598755" y="3344998"/>
            <a:chExt cx="3254648" cy="303975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BEA839-1934-4946-8B06-59E4CE8494AC}"/>
                </a:ext>
              </a:extLst>
            </p:cNvPr>
            <p:cNvSpPr/>
            <p:nvPr/>
          </p:nvSpPr>
          <p:spPr>
            <a:xfrm>
              <a:off x="4962638" y="3344998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NVDA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1D399B-62C0-4BA9-82EF-2F5D98AD238E}"/>
                </a:ext>
              </a:extLst>
            </p:cNvPr>
            <p:cNvSpPr/>
            <p:nvPr/>
          </p:nvSpPr>
          <p:spPr>
            <a:xfrm>
              <a:off x="4962530" y="4287738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MSFT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350C11-D8C1-4E39-854C-71EACA872588}"/>
                </a:ext>
              </a:extLst>
            </p:cNvPr>
            <p:cNvSpPr/>
            <p:nvPr/>
          </p:nvSpPr>
          <p:spPr>
            <a:xfrm>
              <a:off x="4139041" y="4871778"/>
              <a:ext cx="1205612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GOOGL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43ACE9-6BBC-43DE-91F9-CC468EEB9578}"/>
                </a:ext>
              </a:extLst>
            </p:cNvPr>
            <p:cNvSpPr/>
            <p:nvPr/>
          </p:nvSpPr>
          <p:spPr>
            <a:xfrm>
              <a:off x="5772904" y="4904379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AMZN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65C338-A467-4ED0-B74D-FFAD0C4BED75}"/>
                </a:ext>
              </a:extLst>
            </p:cNvPr>
            <p:cNvSpPr/>
            <p:nvPr/>
          </p:nvSpPr>
          <p:spPr>
            <a:xfrm>
              <a:off x="3598755" y="5879800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SPOT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FD0248-F537-4681-9A6D-6E5FFBCE0B71}"/>
                </a:ext>
              </a:extLst>
            </p:cNvPr>
            <p:cNvSpPr/>
            <p:nvPr/>
          </p:nvSpPr>
          <p:spPr>
            <a:xfrm>
              <a:off x="4962529" y="5901864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NFLX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95C85D1-53C5-4DC7-B69A-C4553644B289}"/>
                </a:ext>
              </a:extLst>
            </p:cNvPr>
            <p:cNvCxnSpPr>
              <a:cxnSpLocks/>
              <a:stCxn id="12" idx="4"/>
              <a:endCxn id="13" idx="0"/>
            </p:cNvCxnSpPr>
            <p:nvPr/>
          </p:nvCxnSpPr>
          <p:spPr>
            <a:xfrm flipH="1">
              <a:off x="5502780" y="3827884"/>
              <a:ext cx="108" cy="4598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360D61-1EB3-43AC-9E58-4FF5A02A8B2A}"/>
                </a:ext>
              </a:extLst>
            </p:cNvPr>
            <p:cNvCxnSpPr>
              <a:cxnSpLocks/>
              <a:stCxn id="12" idx="3"/>
              <a:endCxn id="14" idx="0"/>
            </p:cNvCxnSpPr>
            <p:nvPr/>
          </p:nvCxnSpPr>
          <p:spPr>
            <a:xfrm flipH="1">
              <a:off x="4741847" y="3757167"/>
              <a:ext cx="379026" cy="11146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02F5F11-1276-4822-95B1-0C0BC3F055C4}"/>
                </a:ext>
              </a:extLst>
            </p:cNvPr>
            <p:cNvCxnSpPr>
              <a:cxnSpLocks/>
              <a:stCxn id="12" idx="5"/>
              <a:endCxn id="15" idx="0"/>
            </p:cNvCxnSpPr>
            <p:nvPr/>
          </p:nvCxnSpPr>
          <p:spPr>
            <a:xfrm>
              <a:off x="5884902" y="3757167"/>
              <a:ext cx="428252" cy="11472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AC16C98-C573-4412-A153-9BD3A37D12A2}"/>
                </a:ext>
              </a:extLst>
            </p:cNvPr>
            <p:cNvCxnSpPr>
              <a:cxnSpLocks/>
              <a:stCxn id="14" idx="4"/>
              <a:endCxn id="16" idx="0"/>
            </p:cNvCxnSpPr>
            <p:nvPr/>
          </p:nvCxnSpPr>
          <p:spPr>
            <a:xfrm flipH="1">
              <a:off x="4139005" y="5354664"/>
              <a:ext cx="602842" cy="5251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BEFE616-BD2C-4F54-B52A-D80BF000B514}"/>
                </a:ext>
              </a:extLst>
            </p:cNvPr>
            <p:cNvCxnSpPr>
              <a:cxnSpLocks/>
              <a:stCxn id="15" idx="2"/>
              <a:endCxn id="16" idx="7"/>
            </p:cNvCxnSpPr>
            <p:nvPr/>
          </p:nvCxnSpPr>
          <p:spPr>
            <a:xfrm flipH="1">
              <a:off x="4521019" y="5145822"/>
              <a:ext cx="1251885" cy="8046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3089A24-F256-421E-8CEA-BE1DFC48150E}"/>
                </a:ext>
              </a:extLst>
            </p:cNvPr>
            <p:cNvCxnSpPr>
              <a:cxnSpLocks/>
              <a:stCxn id="15" idx="4"/>
              <a:endCxn id="17" idx="0"/>
            </p:cNvCxnSpPr>
            <p:nvPr/>
          </p:nvCxnSpPr>
          <p:spPr>
            <a:xfrm flipH="1">
              <a:off x="5502779" y="5387265"/>
              <a:ext cx="810375" cy="5145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3327A988-54BB-46B6-A67C-2616D54B162A}"/>
                </a:ext>
              </a:extLst>
            </p:cNvPr>
            <p:cNvCxnSpPr>
              <a:cxnSpLocks/>
              <a:stCxn id="14" idx="4"/>
              <a:endCxn id="17" idx="0"/>
            </p:cNvCxnSpPr>
            <p:nvPr/>
          </p:nvCxnSpPr>
          <p:spPr>
            <a:xfrm>
              <a:off x="4741847" y="5354664"/>
              <a:ext cx="760932" cy="54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CPD" descr=" 157">
            <a:extLst>
              <a:ext uri="{FF2B5EF4-FFF2-40B4-BE49-F238E27FC236}">
                <a16:creationId xmlns:a16="http://schemas.microsoft.com/office/drawing/2014/main" id="{2A9DB6DD-E3B6-4FC2-BE29-413BB1D71427}"/>
              </a:ext>
            </a:extLst>
          </p:cNvPr>
          <p:cNvGrpSpPr/>
          <p:nvPr/>
        </p:nvGrpSpPr>
        <p:grpSpPr>
          <a:xfrm>
            <a:off x="2714058" y="3018113"/>
            <a:ext cx="5327822" cy="3014849"/>
            <a:chOff x="2714058" y="3018113"/>
            <a:chExt cx="5327822" cy="3014849"/>
          </a:xfrm>
        </p:grpSpPr>
        <p:sp>
          <p:nvSpPr>
            <p:cNvPr id="155" name="Right Triangle 154">
              <a:extLst>
                <a:ext uri="{FF2B5EF4-FFF2-40B4-BE49-F238E27FC236}">
                  <a16:creationId xmlns:a16="http://schemas.microsoft.com/office/drawing/2014/main" id="{AEC47638-7F94-4C9D-95F3-379CDD9D9E42}"/>
                </a:ext>
              </a:extLst>
            </p:cNvPr>
            <p:cNvSpPr/>
            <p:nvPr/>
          </p:nvSpPr>
          <p:spPr>
            <a:xfrm rot="14862860">
              <a:off x="6040031" y="4265515"/>
              <a:ext cx="206622" cy="19453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ular Callout 44">
              <a:extLst>
                <a:ext uri="{FF2B5EF4-FFF2-40B4-BE49-F238E27FC236}">
                  <a16:creationId xmlns:a16="http://schemas.microsoft.com/office/drawing/2014/main" id="{042FD8FA-6205-459C-996D-A5C43C63485D}"/>
                </a:ext>
              </a:extLst>
            </p:cNvPr>
            <p:cNvSpPr/>
            <p:nvPr/>
          </p:nvSpPr>
          <p:spPr>
            <a:xfrm>
              <a:off x="4046952" y="3167538"/>
              <a:ext cx="712988" cy="306324"/>
            </a:xfrm>
            <a:prstGeom prst="wedgeRoundRectCallout">
              <a:avLst>
                <a:gd name="adj1" fmla="val 78596"/>
                <a:gd name="adj2" fmla="val 85978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1</a:t>
              </a:r>
            </a:p>
          </p:txBody>
        </p:sp>
        <p:sp>
          <p:nvSpPr>
            <p:cNvPr id="25" name="Rounded Rectangular Callout 45">
              <a:extLst>
                <a:ext uri="{FF2B5EF4-FFF2-40B4-BE49-F238E27FC236}">
                  <a16:creationId xmlns:a16="http://schemas.microsoft.com/office/drawing/2014/main" id="{A316665C-CFF0-4528-B7F1-C9AA7667A077}"/>
                </a:ext>
              </a:extLst>
            </p:cNvPr>
            <p:cNvSpPr/>
            <p:nvPr/>
          </p:nvSpPr>
          <p:spPr>
            <a:xfrm>
              <a:off x="7071585" y="4847500"/>
              <a:ext cx="712988" cy="306324"/>
            </a:xfrm>
            <a:prstGeom prst="wedgeRoundRectCallout">
              <a:avLst>
                <a:gd name="adj1" fmla="val -77015"/>
                <a:gd name="adj2" fmla="val 4557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4</a:t>
              </a:r>
            </a:p>
          </p:txBody>
        </p:sp>
        <p:sp>
          <p:nvSpPr>
            <p:cNvPr id="26" name="Rounded Rectangular Callout 47">
              <a:extLst>
                <a:ext uri="{FF2B5EF4-FFF2-40B4-BE49-F238E27FC236}">
                  <a16:creationId xmlns:a16="http://schemas.microsoft.com/office/drawing/2014/main" id="{C5259152-D290-4A1A-BECD-D2C71FA5176C}"/>
                </a:ext>
              </a:extLst>
            </p:cNvPr>
            <p:cNvSpPr/>
            <p:nvPr/>
          </p:nvSpPr>
          <p:spPr>
            <a:xfrm>
              <a:off x="3214313" y="4718616"/>
              <a:ext cx="712988" cy="306324"/>
            </a:xfrm>
            <a:prstGeom prst="wedgeRoundRectCallout">
              <a:avLst>
                <a:gd name="adj1" fmla="val 80037"/>
                <a:gd name="adj2" fmla="val 8262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3</a:t>
              </a:r>
            </a:p>
          </p:txBody>
        </p:sp>
        <p:sp>
          <p:nvSpPr>
            <p:cNvPr id="27" name="Rounded Rectangular Callout 50">
              <a:extLst>
                <a:ext uri="{FF2B5EF4-FFF2-40B4-BE49-F238E27FC236}">
                  <a16:creationId xmlns:a16="http://schemas.microsoft.com/office/drawing/2014/main" id="{34867EF0-F1BA-424B-BEB7-128E6C1FBD22}"/>
                </a:ext>
              </a:extLst>
            </p:cNvPr>
            <p:cNvSpPr/>
            <p:nvPr/>
          </p:nvSpPr>
          <p:spPr>
            <a:xfrm>
              <a:off x="2714058" y="5726638"/>
              <a:ext cx="712988" cy="306324"/>
            </a:xfrm>
            <a:prstGeom prst="wedgeRoundRectCallout">
              <a:avLst>
                <a:gd name="adj1" fmla="val 75123"/>
                <a:gd name="adj2" fmla="val 7690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5</a:t>
              </a:r>
            </a:p>
          </p:txBody>
        </p:sp>
        <p:sp>
          <p:nvSpPr>
            <p:cNvPr id="28" name="Rounded Rectangular Callout 51">
              <a:extLst>
                <a:ext uri="{FF2B5EF4-FFF2-40B4-BE49-F238E27FC236}">
                  <a16:creationId xmlns:a16="http://schemas.microsoft.com/office/drawing/2014/main" id="{E17FD683-B0BF-437A-B08B-399D73378A5D}"/>
                </a:ext>
              </a:extLst>
            </p:cNvPr>
            <p:cNvSpPr/>
            <p:nvPr/>
          </p:nvSpPr>
          <p:spPr>
            <a:xfrm>
              <a:off x="6200505" y="5726638"/>
              <a:ext cx="712988" cy="306324"/>
            </a:xfrm>
            <a:prstGeom prst="wedgeRoundRectCallout">
              <a:avLst>
                <a:gd name="adj1" fmla="val -70942"/>
                <a:gd name="adj2" fmla="val 79733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6</a:t>
              </a:r>
            </a:p>
          </p:txBody>
        </p:sp>
        <p:sp>
          <p:nvSpPr>
            <p:cNvPr id="29" name="Rounded Rectangular Callout 52">
              <a:extLst>
                <a:ext uri="{FF2B5EF4-FFF2-40B4-BE49-F238E27FC236}">
                  <a16:creationId xmlns:a16="http://schemas.microsoft.com/office/drawing/2014/main" id="{561246D3-3117-40E4-B522-ED0CEB834A88}"/>
                </a:ext>
              </a:extLst>
            </p:cNvPr>
            <p:cNvSpPr/>
            <p:nvPr/>
          </p:nvSpPr>
          <p:spPr>
            <a:xfrm>
              <a:off x="6377577" y="3018113"/>
              <a:ext cx="1664303" cy="1628048"/>
            </a:xfrm>
            <a:prstGeom prst="wedgeRoundRectCallout">
              <a:avLst>
                <a:gd name="adj1" fmla="val -69306"/>
                <a:gd name="adj2" fmla="val 4109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2</a:t>
              </a:r>
            </a:p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          </a:t>
              </a:r>
              <a:r>
                <a:rPr lang="en-US" sz="10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P(MSFT)</a:t>
              </a:r>
              <a:endParaRPr lang="en-US" sz="1400" b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" name="Down Arrow 55">
              <a:extLst>
                <a:ext uri="{FF2B5EF4-FFF2-40B4-BE49-F238E27FC236}">
                  <a16:creationId xmlns:a16="http://schemas.microsoft.com/office/drawing/2014/main" id="{28122220-3E5E-45D3-BAE9-8CA2741B8F57}"/>
                </a:ext>
              </a:extLst>
            </p:cNvPr>
            <p:cNvSpPr/>
            <p:nvPr/>
          </p:nvSpPr>
          <p:spPr>
            <a:xfrm>
              <a:off x="6647594" y="3854192"/>
              <a:ext cx="122017" cy="1716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56">
              <a:extLst>
                <a:ext uri="{FF2B5EF4-FFF2-40B4-BE49-F238E27FC236}">
                  <a16:creationId xmlns:a16="http://schemas.microsoft.com/office/drawing/2014/main" id="{20D79FDE-BB83-452C-8F4B-07106441FA4D}"/>
                </a:ext>
              </a:extLst>
            </p:cNvPr>
            <p:cNvSpPr/>
            <p:nvPr/>
          </p:nvSpPr>
          <p:spPr>
            <a:xfrm>
              <a:off x="7079157" y="3592733"/>
              <a:ext cx="122017" cy="1716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57">
              <a:extLst>
                <a:ext uri="{FF2B5EF4-FFF2-40B4-BE49-F238E27FC236}">
                  <a16:creationId xmlns:a16="http://schemas.microsoft.com/office/drawing/2014/main" id="{D098E04E-7D08-49AB-B3F4-E2FD362E775D}"/>
                </a:ext>
              </a:extLst>
            </p:cNvPr>
            <p:cNvSpPr/>
            <p:nvPr/>
          </p:nvSpPr>
          <p:spPr>
            <a:xfrm flipV="1">
              <a:off x="7683432" y="3592732"/>
              <a:ext cx="122017" cy="171609"/>
            </a:xfrm>
            <a:prstGeom prst="downArrow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58">
              <a:extLst>
                <a:ext uri="{FF2B5EF4-FFF2-40B4-BE49-F238E27FC236}">
                  <a16:creationId xmlns:a16="http://schemas.microsoft.com/office/drawing/2014/main" id="{76866319-0669-4241-9EB6-2B991602456E}"/>
                </a:ext>
              </a:extLst>
            </p:cNvPr>
            <p:cNvSpPr/>
            <p:nvPr/>
          </p:nvSpPr>
          <p:spPr>
            <a:xfrm flipV="1">
              <a:off x="6647593" y="4368409"/>
              <a:ext cx="122017" cy="171609"/>
            </a:xfrm>
            <a:prstGeom prst="downArrow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-Right Arrow 59">
              <a:extLst>
                <a:ext uri="{FF2B5EF4-FFF2-40B4-BE49-F238E27FC236}">
                  <a16:creationId xmlns:a16="http://schemas.microsoft.com/office/drawing/2014/main" id="{A9BFE63C-2E9E-41FF-81DB-1AE18CBF8ACA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6606012" y="4144816"/>
              <a:ext cx="210312" cy="116883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-Right Arrow 60">
              <a:extLst>
                <a:ext uri="{FF2B5EF4-FFF2-40B4-BE49-F238E27FC236}">
                  <a16:creationId xmlns:a16="http://schemas.microsoft.com/office/drawing/2014/main" id="{72B227D1-AFB2-44BE-B46E-A095C961D252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7337147" y="3620094"/>
              <a:ext cx="210312" cy="116883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FAF11C0-8AC5-4490-872A-12ABDE141020}"/>
                </a:ext>
              </a:extLst>
            </p:cNvPr>
            <p:cNvSpPr/>
            <p:nvPr/>
          </p:nvSpPr>
          <p:spPr>
            <a:xfrm>
              <a:off x="7667073" y="4362289"/>
              <a:ext cx="137160" cy="219456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EA0020B-E89F-4A71-A397-99CBE35EC573}"/>
                </a:ext>
              </a:extLst>
            </p:cNvPr>
            <p:cNvSpPr/>
            <p:nvPr/>
          </p:nvSpPr>
          <p:spPr>
            <a:xfrm>
              <a:off x="7071585" y="3830268"/>
              <a:ext cx="137160" cy="2194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D8C9B7-E3B6-4F1A-8F88-41158E01A7A8}"/>
                </a:ext>
              </a:extLst>
            </p:cNvPr>
            <p:cNvSpPr/>
            <p:nvPr/>
          </p:nvSpPr>
          <p:spPr>
            <a:xfrm>
              <a:off x="7667073" y="4180346"/>
              <a:ext cx="137160" cy="118872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CC82819-1B5F-4FD2-A433-8C6C8B4A9A51}"/>
                </a:ext>
              </a:extLst>
            </p:cNvPr>
            <p:cNvSpPr/>
            <p:nvPr/>
          </p:nvSpPr>
          <p:spPr>
            <a:xfrm>
              <a:off x="7672234" y="3976572"/>
              <a:ext cx="137160" cy="73152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99AED79-CE61-4406-9355-746A0E7879F5}"/>
                </a:ext>
              </a:extLst>
            </p:cNvPr>
            <p:cNvSpPr/>
            <p:nvPr/>
          </p:nvSpPr>
          <p:spPr>
            <a:xfrm>
              <a:off x="7071585" y="4206529"/>
              <a:ext cx="137160" cy="914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F009CB-83AA-4883-A9E2-AFFBEDDF18D4}"/>
                </a:ext>
              </a:extLst>
            </p:cNvPr>
            <p:cNvSpPr/>
            <p:nvPr/>
          </p:nvSpPr>
          <p:spPr>
            <a:xfrm>
              <a:off x="7071585" y="4537261"/>
              <a:ext cx="137160" cy="457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99ECE8F-D971-4688-A10E-F5E5885953F3}"/>
                </a:ext>
              </a:extLst>
            </p:cNvPr>
            <p:cNvSpPr/>
            <p:nvPr/>
          </p:nvSpPr>
          <p:spPr>
            <a:xfrm>
              <a:off x="7371909" y="3976572"/>
              <a:ext cx="137160" cy="731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7CCB4CB-4720-48E8-8C85-757320C91414}"/>
                </a:ext>
              </a:extLst>
            </p:cNvPr>
            <p:cNvSpPr/>
            <p:nvPr/>
          </p:nvSpPr>
          <p:spPr>
            <a:xfrm>
              <a:off x="7371909" y="4481310"/>
              <a:ext cx="137160" cy="1005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2965099-AE33-452A-8240-3C4364AC0BF8}"/>
                </a:ext>
              </a:extLst>
            </p:cNvPr>
            <p:cNvSpPr>
              <a:spLocks/>
            </p:cNvSpPr>
            <p:nvPr/>
          </p:nvSpPr>
          <p:spPr>
            <a:xfrm>
              <a:off x="7364807" y="4115220"/>
              <a:ext cx="13716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7661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dirty="0"/>
              <a:t>Comparison of our optimized implementation in </a:t>
            </a:r>
            <a:r>
              <a:rPr lang="en-US" i="1" dirty="0"/>
              <a:t>C++</a:t>
            </a:r>
            <a:r>
              <a:rPr lang="en-US" dirty="0"/>
              <a:t> with the previous state-of-the-art sequential implementation in </a:t>
            </a:r>
            <a:r>
              <a:rPr lang="en-US" i="1" dirty="0"/>
              <a:t>Java</a:t>
            </a:r>
          </a:p>
          <a:p>
            <a:pPr lvl="1">
              <a:buChar char=" "/>
            </a:pPr>
            <a:r>
              <a:rPr lang="en-US"/>
              <a:t>                                                                 </a:t>
            </a:r>
            <a:endParaRPr lang="en-US" dirty="0"/>
          </a:p>
          <a:p>
            <a:pPr lvl="1"/>
            <a:endParaRPr lang="en-US" i="1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Experiments &amp; Results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 descr=" 2">
            <a:extLst>
              <a:ext uri="{FF2B5EF4-FFF2-40B4-BE49-F238E27FC236}">
                <a16:creationId xmlns:a16="http://schemas.microsoft.com/office/drawing/2014/main" id="{2FB4BAEA-C23E-4282-BFF3-638E3C9F3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50" y="2552638"/>
            <a:ext cx="4056099" cy="42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27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dirty="0"/>
              <a:t>Comparison of our optimized implementation in </a:t>
            </a:r>
            <a:r>
              <a:rPr lang="en-US" i="1" dirty="0"/>
              <a:t>C++</a:t>
            </a:r>
            <a:r>
              <a:rPr lang="en-US" dirty="0"/>
              <a:t> with the previous state-of-the-art sequential implementation in </a:t>
            </a:r>
            <a:r>
              <a:rPr lang="en-US" i="1" dirty="0"/>
              <a:t>Java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3.7–3.8X speedup for generating the same network in all the cases</a:t>
            </a:r>
          </a:p>
          <a:p>
            <a:pPr lvl="1"/>
            <a:endParaRPr lang="en-US" i="1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Experiments &amp; Results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 descr=" 2">
            <a:extLst>
              <a:ext uri="{FF2B5EF4-FFF2-40B4-BE49-F238E27FC236}">
                <a16:creationId xmlns:a16="http://schemas.microsoft.com/office/drawing/2014/main" id="{2FB4BAEA-C23E-4282-BFF3-638E3C9F3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50" y="2552638"/>
            <a:ext cx="4056099" cy="42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73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6" descr=" 8">
                <a:extLst>
                  <a:ext uri="{FF2B5EF4-FFF2-40B4-BE49-F238E27FC236}">
                    <a16:creationId xmlns:a16="http://schemas.microsoft.com/office/drawing/2014/main" id="{30C249F8-A740-46F0-9086-F9D2D42398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5484"/>
                <a:ext cx="11430000" cy="51315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Scalability of our implementation – </a:t>
                </a:r>
                <a:r>
                  <a:rPr lang="en-US" i="1" dirty="0"/>
                  <a:t>S. cerevisiae </a:t>
                </a:r>
                <a:r>
                  <a:rPr lang="en-US" dirty="0"/>
                  <a:t>(all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some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6" descr=" 8">
                <a:extLst>
                  <a:ext uri="{FF2B5EF4-FFF2-40B4-BE49-F238E27FC236}">
                    <a16:creationId xmlns:a16="http://schemas.microsoft.com/office/drawing/2014/main" id="{30C249F8-A740-46F0-9086-F9D2D4239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5484"/>
                <a:ext cx="11430000" cy="5131528"/>
              </a:xfrm>
              <a:blipFill>
                <a:blip r:embed="rId4"/>
                <a:stretch>
                  <a:fillRect l="-960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Experiments &amp; Results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Picture 12" descr=" 13">
            <a:extLst>
              <a:ext uri="{FF2B5EF4-FFF2-40B4-BE49-F238E27FC236}">
                <a16:creationId xmlns:a16="http://schemas.microsoft.com/office/drawing/2014/main" id="{9BF5FC6C-8773-48FD-A058-5A0D9DADCB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3806" y="1746512"/>
            <a:ext cx="5076291" cy="41918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 descr=" 14">
                <a:extLst>
                  <a:ext uri="{FF2B5EF4-FFF2-40B4-BE49-F238E27FC236}">
                    <a16:creationId xmlns:a16="http://schemas.microsoft.com/office/drawing/2014/main" id="{5264740D-37AE-4942-9AF9-1B8287048389}"/>
                  </a:ext>
                </a:extLst>
              </p:cNvPr>
              <p:cNvSpPr txBox="1"/>
              <p:nvPr/>
            </p:nvSpPr>
            <p:spPr>
              <a:xfrm>
                <a:off x="1822151" y="6012807"/>
                <a:ext cx="3063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Number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of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observations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TextBox 13" descr=" 14">
                <a:extLst>
                  <a:ext uri="{FF2B5EF4-FFF2-40B4-BE49-F238E27FC236}">
                    <a16:creationId xmlns:a16="http://schemas.microsoft.com/office/drawing/2014/main" id="{5264740D-37AE-4942-9AF9-1B8287048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151" y="6012807"/>
                <a:ext cx="3063659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 descr=" 15">
                <a:extLst>
                  <a:ext uri="{FF2B5EF4-FFF2-40B4-BE49-F238E27FC236}">
                    <a16:creationId xmlns:a16="http://schemas.microsoft.com/office/drawing/2014/main" id="{96197ABA-4105-46A2-8AE2-C3B63B43E2B9}"/>
                  </a:ext>
                </a:extLst>
              </p:cNvPr>
              <p:cNvSpPr txBox="1"/>
              <p:nvPr/>
            </p:nvSpPr>
            <p:spPr>
              <a:xfrm rot="16200000">
                <a:off x="-1210983" y="3551475"/>
                <a:ext cx="3082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Sequential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run</m:t>
                      </m:r>
                      <m:r>
                        <m:rPr>
                          <m:nor/>
                        </m:rPr>
                        <a:rPr lang="en-US" dirty="0"/>
                        <m:t>–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time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hours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TextBox 14" descr=" 15">
                <a:extLst>
                  <a:ext uri="{FF2B5EF4-FFF2-40B4-BE49-F238E27FC236}">
                    <a16:creationId xmlns:a16="http://schemas.microsoft.com/office/drawing/2014/main" id="{96197ABA-4105-46A2-8AE2-C3B63B43E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10983" y="3551475"/>
                <a:ext cx="3082895" cy="369332"/>
              </a:xfrm>
              <a:prstGeom prst="rect">
                <a:avLst/>
              </a:prstGeom>
              <a:blipFill>
                <a:blip r:embed="rId7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802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 2">
            <a:extLst>
              <a:ext uri="{FF2B5EF4-FFF2-40B4-BE49-F238E27FC236}">
                <a16:creationId xmlns:a16="http://schemas.microsoft.com/office/drawing/2014/main" id="{1F4CDFBB-FE54-4593-A100-C94ACDBEBD52}"/>
              </a:ext>
            </a:extLst>
          </p:cNvPr>
          <p:cNvSpPr/>
          <p:nvPr/>
        </p:nvSpPr>
        <p:spPr>
          <a:xfrm>
            <a:off x="9284051" y="5412829"/>
            <a:ext cx="2888852" cy="14451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6" descr=" 8">
                <a:extLst>
                  <a:ext uri="{FF2B5EF4-FFF2-40B4-BE49-F238E27FC236}">
                    <a16:creationId xmlns:a16="http://schemas.microsoft.com/office/drawing/2014/main" id="{30C249F8-A740-46F0-9086-F9D2D42398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5484"/>
                <a:ext cx="11430000" cy="51315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Scalability of our implementation – </a:t>
                </a:r>
                <a:r>
                  <a:rPr lang="en-US" i="1" dirty="0"/>
                  <a:t>S. cerevisiae </a:t>
                </a:r>
                <a:r>
                  <a:rPr lang="en-US" dirty="0"/>
                  <a:t>(all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some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6" descr=" 8">
                <a:extLst>
                  <a:ext uri="{FF2B5EF4-FFF2-40B4-BE49-F238E27FC236}">
                    <a16:creationId xmlns:a16="http://schemas.microsoft.com/office/drawing/2014/main" id="{30C249F8-A740-46F0-9086-F9D2D4239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5484"/>
                <a:ext cx="11430000" cy="5131528"/>
              </a:xfrm>
              <a:blipFill>
                <a:blip r:embed="rId4"/>
                <a:stretch>
                  <a:fillRect l="-960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Experiments &amp; Results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 descr=" 7">
                <a:extLst>
                  <a:ext uri="{FF2B5EF4-FFF2-40B4-BE49-F238E27FC236}">
                    <a16:creationId xmlns:a16="http://schemas.microsoft.com/office/drawing/2014/main" id="{33DFA869-E35A-4D57-AF37-A8AA856CED77}"/>
                  </a:ext>
                </a:extLst>
              </p:cNvPr>
              <p:cNvSpPr txBox="1"/>
              <p:nvPr/>
            </p:nvSpPr>
            <p:spPr>
              <a:xfrm rot="16200000">
                <a:off x="4183171" y="3556944"/>
                <a:ext cx="3990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un</m:t>
                      </m:r>
                      <m:r>
                        <m:rPr>
                          <m:nor/>
                        </m:rPr>
                        <a:rPr lang="en-US" dirty="0"/>
                        <m:t>–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time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using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=1024 (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minutes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 descr=" 7">
                <a:extLst>
                  <a:ext uri="{FF2B5EF4-FFF2-40B4-BE49-F238E27FC236}">
                    <a16:creationId xmlns:a16="http://schemas.microsoft.com/office/drawing/2014/main" id="{33DFA869-E35A-4D57-AF37-A8AA856CE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83171" y="3556944"/>
                <a:ext cx="3990195" cy="369332"/>
              </a:xfrm>
              <a:prstGeom prst="rect">
                <a:avLst/>
              </a:prstGeom>
              <a:blipFill>
                <a:blip r:embed="rId5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 12">
            <a:extLst>
              <a:ext uri="{FF2B5EF4-FFF2-40B4-BE49-F238E27FC236}">
                <a16:creationId xmlns:a16="http://schemas.microsoft.com/office/drawing/2014/main" id="{9C356DC4-3A24-4AB8-A312-8C0CF555E3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17"/>
          <a:stretch/>
        </p:blipFill>
        <p:spPr>
          <a:xfrm>
            <a:off x="6480535" y="1791773"/>
            <a:ext cx="5076290" cy="4148961"/>
          </a:xfrm>
          <a:prstGeom prst="rect">
            <a:avLst/>
          </a:prstGeom>
        </p:spPr>
      </p:pic>
      <p:pic>
        <p:nvPicPr>
          <p:cNvPr id="13" name="Picture 12" descr=" 13">
            <a:extLst>
              <a:ext uri="{FF2B5EF4-FFF2-40B4-BE49-F238E27FC236}">
                <a16:creationId xmlns:a16="http://schemas.microsoft.com/office/drawing/2014/main" id="{9BF5FC6C-8773-48FD-A058-5A0D9DADCB6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23806" y="1746512"/>
            <a:ext cx="5076291" cy="41918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 descr=" 14">
                <a:extLst>
                  <a:ext uri="{FF2B5EF4-FFF2-40B4-BE49-F238E27FC236}">
                    <a16:creationId xmlns:a16="http://schemas.microsoft.com/office/drawing/2014/main" id="{5264740D-37AE-4942-9AF9-1B8287048389}"/>
                  </a:ext>
                </a:extLst>
              </p:cNvPr>
              <p:cNvSpPr txBox="1"/>
              <p:nvPr/>
            </p:nvSpPr>
            <p:spPr>
              <a:xfrm>
                <a:off x="1822151" y="6012807"/>
                <a:ext cx="3063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Number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of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observations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TextBox 13" descr=" 14">
                <a:extLst>
                  <a:ext uri="{FF2B5EF4-FFF2-40B4-BE49-F238E27FC236}">
                    <a16:creationId xmlns:a16="http://schemas.microsoft.com/office/drawing/2014/main" id="{5264740D-37AE-4942-9AF9-1B8287048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151" y="6012807"/>
                <a:ext cx="3063659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 descr=" 15">
                <a:extLst>
                  <a:ext uri="{FF2B5EF4-FFF2-40B4-BE49-F238E27FC236}">
                    <a16:creationId xmlns:a16="http://schemas.microsoft.com/office/drawing/2014/main" id="{96197ABA-4105-46A2-8AE2-C3B63B43E2B9}"/>
                  </a:ext>
                </a:extLst>
              </p:cNvPr>
              <p:cNvSpPr txBox="1"/>
              <p:nvPr/>
            </p:nvSpPr>
            <p:spPr>
              <a:xfrm rot="16200000">
                <a:off x="-1210983" y="3551475"/>
                <a:ext cx="3082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Sequential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run</m:t>
                      </m:r>
                      <m:r>
                        <m:rPr>
                          <m:nor/>
                        </m:rPr>
                        <a:rPr lang="en-US" dirty="0"/>
                        <m:t>–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time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hours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TextBox 14" descr=" 15">
                <a:extLst>
                  <a:ext uri="{FF2B5EF4-FFF2-40B4-BE49-F238E27FC236}">
                    <a16:creationId xmlns:a16="http://schemas.microsoft.com/office/drawing/2014/main" id="{96197ABA-4105-46A2-8AE2-C3B63B43E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10983" y="3551475"/>
                <a:ext cx="3082895" cy="369332"/>
              </a:xfrm>
              <a:prstGeom prst="rect">
                <a:avLst/>
              </a:prstGeom>
              <a:blipFill>
                <a:blip r:embed="rId9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 descr=" 16">
                <a:extLst>
                  <a:ext uri="{FF2B5EF4-FFF2-40B4-BE49-F238E27FC236}">
                    <a16:creationId xmlns:a16="http://schemas.microsoft.com/office/drawing/2014/main" id="{C0BE2B07-B5EE-4915-B158-06FEC2E6DF96}"/>
                  </a:ext>
                </a:extLst>
              </p:cNvPr>
              <p:cNvSpPr txBox="1"/>
              <p:nvPr/>
            </p:nvSpPr>
            <p:spPr>
              <a:xfrm>
                <a:off x="7480855" y="6013697"/>
                <a:ext cx="30756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Number</m:t>
                      </m:r>
                      <m:r>
                        <a:rPr lang="en-US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observations</m:t>
                      </m:r>
                      <m:r>
                        <a:rPr lang="en-US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1" name="TextBox 10" descr=" 16">
                <a:extLst>
                  <a:ext uri="{FF2B5EF4-FFF2-40B4-BE49-F238E27FC236}">
                    <a16:creationId xmlns:a16="http://schemas.microsoft.com/office/drawing/2014/main" id="{C0BE2B07-B5EE-4915-B158-06FEC2E6D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855" y="6013697"/>
                <a:ext cx="3075650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908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 2">
            <a:extLst>
              <a:ext uri="{FF2B5EF4-FFF2-40B4-BE49-F238E27FC236}">
                <a16:creationId xmlns:a16="http://schemas.microsoft.com/office/drawing/2014/main" id="{1F4CDFBB-FE54-4593-A100-C94ACDBEBD52}"/>
              </a:ext>
            </a:extLst>
          </p:cNvPr>
          <p:cNvSpPr/>
          <p:nvPr/>
        </p:nvSpPr>
        <p:spPr>
          <a:xfrm>
            <a:off x="9284051" y="5412829"/>
            <a:ext cx="2888852" cy="14451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6" descr=" 8">
                <a:extLst>
                  <a:ext uri="{FF2B5EF4-FFF2-40B4-BE49-F238E27FC236}">
                    <a16:creationId xmlns:a16="http://schemas.microsoft.com/office/drawing/2014/main" id="{30C249F8-A740-46F0-9086-F9D2D42398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5484"/>
                <a:ext cx="11430000" cy="51315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Scalability of our implementation – </a:t>
                </a:r>
                <a:r>
                  <a:rPr lang="en-US" i="1" dirty="0"/>
                  <a:t>S. cerevisiae </a:t>
                </a:r>
                <a:r>
                  <a:rPr lang="en-US" dirty="0"/>
                  <a:t>(all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some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6" descr=" 8">
                <a:extLst>
                  <a:ext uri="{FF2B5EF4-FFF2-40B4-BE49-F238E27FC236}">
                    <a16:creationId xmlns:a16="http://schemas.microsoft.com/office/drawing/2014/main" id="{30C249F8-A740-46F0-9086-F9D2D4239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5484"/>
                <a:ext cx="11430000" cy="5131528"/>
              </a:xfrm>
              <a:blipFill>
                <a:blip r:embed="rId4"/>
                <a:stretch>
                  <a:fillRect l="-960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Experiments &amp; Results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 descr=" 7">
                <a:extLst>
                  <a:ext uri="{FF2B5EF4-FFF2-40B4-BE49-F238E27FC236}">
                    <a16:creationId xmlns:a16="http://schemas.microsoft.com/office/drawing/2014/main" id="{33DFA869-E35A-4D57-AF37-A8AA856CED77}"/>
                  </a:ext>
                </a:extLst>
              </p:cNvPr>
              <p:cNvSpPr txBox="1"/>
              <p:nvPr/>
            </p:nvSpPr>
            <p:spPr>
              <a:xfrm rot="16200000">
                <a:off x="4183171" y="3556944"/>
                <a:ext cx="3990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un</m:t>
                      </m:r>
                      <m:r>
                        <m:rPr>
                          <m:nor/>
                        </m:rPr>
                        <a:rPr lang="en-US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</a:rPr>
                        <m:t>–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time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using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=1024 (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minutes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 descr=" 7">
                <a:extLst>
                  <a:ext uri="{FF2B5EF4-FFF2-40B4-BE49-F238E27FC236}">
                    <a16:creationId xmlns:a16="http://schemas.microsoft.com/office/drawing/2014/main" id="{33DFA869-E35A-4D57-AF37-A8AA856CE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83171" y="3556944"/>
                <a:ext cx="3990195" cy="369332"/>
              </a:xfrm>
              <a:prstGeom prst="rect">
                <a:avLst/>
              </a:prstGeom>
              <a:blipFill>
                <a:blip r:embed="rId5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 12">
            <a:extLst>
              <a:ext uri="{FF2B5EF4-FFF2-40B4-BE49-F238E27FC236}">
                <a16:creationId xmlns:a16="http://schemas.microsoft.com/office/drawing/2014/main" id="{9C356DC4-3A24-4AB8-A312-8C0CF555E3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17"/>
          <a:stretch/>
        </p:blipFill>
        <p:spPr>
          <a:xfrm>
            <a:off x="6480535" y="1791773"/>
            <a:ext cx="5076290" cy="4148961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 13">
            <a:extLst>
              <a:ext uri="{FF2B5EF4-FFF2-40B4-BE49-F238E27FC236}">
                <a16:creationId xmlns:a16="http://schemas.microsoft.com/office/drawing/2014/main" id="{9BF5FC6C-8773-48FD-A058-5A0D9DADCB6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23806" y="1746512"/>
            <a:ext cx="5076291" cy="4191884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 descr=" 14">
                <a:extLst>
                  <a:ext uri="{FF2B5EF4-FFF2-40B4-BE49-F238E27FC236}">
                    <a16:creationId xmlns:a16="http://schemas.microsoft.com/office/drawing/2014/main" id="{5264740D-37AE-4942-9AF9-1B8287048389}"/>
                  </a:ext>
                </a:extLst>
              </p:cNvPr>
              <p:cNvSpPr txBox="1"/>
              <p:nvPr/>
            </p:nvSpPr>
            <p:spPr>
              <a:xfrm>
                <a:off x="1822151" y="6012807"/>
                <a:ext cx="3063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Number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of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observations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TextBox 13" descr=" 14">
                <a:extLst>
                  <a:ext uri="{FF2B5EF4-FFF2-40B4-BE49-F238E27FC236}">
                    <a16:creationId xmlns:a16="http://schemas.microsoft.com/office/drawing/2014/main" id="{5264740D-37AE-4942-9AF9-1B8287048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151" y="6012807"/>
                <a:ext cx="3063659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 descr=" 15">
                <a:extLst>
                  <a:ext uri="{FF2B5EF4-FFF2-40B4-BE49-F238E27FC236}">
                    <a16:creationId xmlns:a16="http://schemas.microsoft.com/office/drawing/2014/main" id="{96197ABA-4105-46A2-8AE2-C3B63B43E2B9}"/>
                  </a:ext>
                </a:extLst>
              </p:cNvPr>
              <p:cNvSpPr txBox="1"/>
              <p:nvPr/>
            </p:nvSpPr>
            <p:spPr>
              <a:xfrm rot="16200000">
                <a:off x="-1210983" y="3551475"/>
                <a:ext cx="3082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Sequential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run</m:t>
                      </m:r>
                      <m:r>
                        <m:rPr>
                          <m:nor/>
                        </m:rPr>
                        <a:rPr lang="en-US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</a:rPr>
                        <m:t>–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time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hours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TextBox 14" descr=" 15">
                <a:extLst>
                  <a:ext uri="{FF2B5EF4-FFF2-40B4-BE49-F238E27FC236}">
                    <a16:creationId xmlns:a16="http://schemas.microsoft.com/office/drawing/2014/main" id="{96197ABA-4105-46A2-8AE2-C3B63B43E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10983" y="3551475"/>
                <a:ext cx="3082895" cy="369332"/>
              </a:xfrm>
              <a:prstGeom prst="rect">
                <a:avLst/>
              </a:prstGeom>
              <a:blipFill>
                <a:blip r:embed="rId9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 descr=" 16">
                <a:extLst>
                  <a:ext uri="{FF2B5EF4-FFF2-40B4-BE49-F238E27FC236}">
                    <a16:creationId xmlns:a16="http://schemas.microsoft.com/office/drawing/2014/main" id="{C0BE2B07-B5EE-4915-B158-06FEC2E6DF96}"/>
                  </a:ext>
                </a:extLst>
              </p:cNvPr>
              <p:cNvSpPr txBox="1"/>
              <p:nvPr/>
            </p:nvSpPr>
            <p:spPr>
              <a:xfrm>
                <a:off x="7480855" y="6013697"/>
                <a:ext cx="30756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latin typeface="Cambria Math" panose="02040503050406030204" pitchFamily="18" charset="0"/>
                        </a:rPr>
                        <m:t>Number</m:t>
                      </m:r>
                      <m:r>
                        <a:rPr lang="en-US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latin typeface="Cambria Math" panose="02040503050406030204" pitchFamily="18" charset="0"/>
                        </a:rPr>
                        <m:t>observations</m:t>
                      </m:r>
                      <m:r>
                        <a:rPr lang="en-US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dirty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>
                    <a:noFill/>
                  </a:ln>
                  <a:solidFill>
                    <a:prstClr val="black">
                      <a:alpha val="25000"/>
                    </a:prstClr>
                  </a:solidFill>
                </a:endParaRPr>
              </a:p>
            </p:txBody>
          </p:sp>
        </mc:Choice>
        <mc:Fallback>
          <p:sp>
            <p:nvSpPr>
              <p:cNvPr id="11" name="TextBox 10" descr=" 16">
                <a:extLst>
                  <a:ext uri="{FF2B5EF4-FFF2-40B4-BE49-F238E27FC236}">
                    <a16:creationId xmlns:a16="http://schemas.microsoft.com/office/drawing/2014/main" id="{C0BE2B07-B5EE-4915-B158-06FEC2E6D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855" y="6013697"/>
                <a:ext cx="3075650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 17">
            <a:extLst>
              <a:ext uri="{FF2B5EF4-FFF2-40B4-BE49-F238E27FC236}">
                <a16:creationId xmlns:a16="http://schemas.microsoft.com/office/drawing/2014/main" id="{06E4528B-AFD5-4575-AEB9-12B4A4BA6DD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289781" y="1685208"/>
            <a:ext cx="5317555" cy="42519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 descr=" 18">
                <a:extLst>
                  <a:ext uri="{FF2B5EF4-FFF2-40B4-BE49-F238E27FC236}">
                    <a16:creationId xmlns:a16="http://schemas.microsoft.com/office/drawing/2014/main" id="{3291F11A-511B-45F5-9524-B158179DD5F7}"/>
                  </a:ext>
                </a:extLst>
              </p:cNvPr>
              <p:cNvSpPr txBox="1"/>
              <p:nvPr/>
            </p:nvSpPr>
            <p:spPr>
              <a:xfrm>
                <a:off x="5060732" y="6010140"/>
                <a:ext cx="2254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Number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of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cores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TextBox 15" descr=" 18">
                <a:extLst>
                  <a:ext uri="{FF2B5EF4-FFF2-40B4-BE49-F238E27FC236}">
                    <a16:creationId xmlns:a16="http://schemas.microsoft.com/office/drawing/2014/main" id="{3291F11A-511B-45F5-9524-B158179DD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732" y="6010140"/>
                <a:ext cx="2254143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 descr=" 19">
                <a:extLst>
                  <a:ext uri="{FF2B5EF4-FFF2-40B4-BE49-F238E27FC236}">
                    <a16:creationId xmlns:a16="http://schemas.microsoft.com/office/drawing/2014/main" id="{C53BA56F-41DE-4F48-8D97-2E252A912438}"/>
                  </a:ext>
                </a:extLst>
              </p:cNvPr>
              <p:cNvSpPr txBox="1"/>
              <p:nvPr/>
            </p:nvSpPr>
            <p:spPr>
              <a:xfrm rot="16200000">
                <a:off x="2550724" y="3531155"/>
                <a:ext cx="11236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Speedup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TextBox 16" descr=" 19">
                <a:extLst>
                  <a:ext uri="{FF2B5EF4-FFF2-40B4-BE49-F238E27FC236}">
                    <a16:creationId xmlns:a16="http://schemas.microsoft.com/office/drawing/2014/main" id="{C53BA56F-41DE-4F48-8D97-2E252A912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550724" y="3531155"/>
                <a:ext cx="1123641" cy="369332"/>
              </a:xfrm>
              <a:prstGeom prst="rect">
                <a:avLst/>
              </a:prstGeom>
              <a:blipFill>
                <a:blip r:embed="rId13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412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dirty="0"/>
              <a:t>Scalability of our implementation – </a:t>
            </a:r>
            <a:r>
              <a:rPr lang="en-US" i="1" dirty="0"/>
              <a:t>S. cerevisiae </a:t>
            </a:r>
            <a:r>
              <a:rPr lang="en-US" dirty="0"/>
              <a:t>(complete)</a:t>
            </a:r>
          </a:p>
          <a:p>
            <a:pPr lvl="1"/>
            <a:r>
              <a:rPr lang="en-US" dirty="0"/>
              <a:t>Estimated sequential run-time is 13.5 days – used a minimum of 4 cores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Experiments &amp; Results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75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 28">
            <a:extLst>
              <a:ext uri="{FF2B5EF4-FFF2-40B4-BE49-F238E27FC236}">
                <a16:creationId xmlns:a16="http://schemas.microsoft.com/office/drawing/2014/main" id="{330054B1-20E2-4A78-9E44-10FDA0298183}"/>
              </a:ext>
            </a:extLst>
          </p:cNvPr>
          <p:cNvSpPr/>
          <p:nvPr/>
        </p:nvSpPr>
        <p:spPr>
          <a:xfrm>
            <a:off x="9284051" y="5412829"/>
            <a:ext cx="2888852" cy="14451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dirty="0"/>
              <a:t>Scalability of our implementation – </a:t>
            </a:r>
            <a:r>
              <a:rPr lang="en-US" i="1" dirty="0"/>
              <a:t>S. cerevisiae </a:t>
            </a:r>
            <a:r>
              <a:rPr lang="en-US" dirty="0"/>
              <a:t>(complete)</a:t>
            </a:r>
          </a:p>
          <a:p>
            <a:pPr lvl="1"/>
            <a:r>
              <a:rPr lang="en-US" dirty="0"/>
              <a:t>Estimated sequential run-time is 13.5 days – used a minimum of 4 cores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Experiments &amp; Results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 descr=" 20">
            <a:extLst>
              <a:ext uri="{FF2B5EF4-FFF2-40B4-BE49-F238E27FC236}">
                <a16:creationId xmlns:a16="http://schemas.microsoft.com/office/drawing/2014/main" id="{7B7AB272-8742-41CD-9785-489C74FD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15751" y="2070994"/>
            <a:ext cx="5183930" cy="4366839"/>
          </a:xfrm>
          <a:prstGeom prst="rect">
            <a:avLst/>
          </a:prstGeom>
        </p:spPr>
      </p:pic>
      <p:pic>
        <p:nvPicPr>
          <p:cNvPr id="5" name="Picture 4" descr=" 21">
            <a:extLst>
              <a:ext uri="{FF2B5EF4-FFF2-40B4-BE49-F238E27FC236}">
                <a16:creationId xmlns:a16="http://schemas.microsoft.com/office/drawing/2014/main" id="{4B487B38-6169-4AF2-A299-E5BED704A8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7513" y="2055082"/>
            <a:ext cx="5264736" cy="43612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22">
                <a:extLst>
                  <a:ext uri="{FF2B5EF4-FFF2-40B4-BE49-F238E27FC236}">
                    <a16:creationId xmlns:a16="http://schemas.microsoft.com/office/drawing/2014/main" id="{A090AD70-1019-40E7-9EDD-A75F8603B9B5}"/>
                  </a:ext>
                </a:extLst>
              </p:cNvPr>
              <p:cNvSpPr txBox="1"/>
              <p:nvPr/>
            </p:nvSpPr>
            <p:spPr>
              <a:xfrm>
                <a:off x="2180302" y="6409169"/>
                <a:ext cx="2254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Number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of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cores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 descr=" 22">
                <a:extLst>
                  <a:ext uri="{FF2B5EF4-FFF2-40B4-BE49-F238E27FC236}">
                    <a16:creationId xmlns:a16="http://schemas.microsoft.com/office/drawing/2014/main" id="{A090AD70-1019-40E7-9EDD-A75F8603B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302" y="6409169"/>
                <a:ext cx="2254143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 descr=" 23">
                <a:extLst>
                  <a:ext uri="{FF2B5EF4-FFF2-40B4-BE49-F238E27FC236}">
                    <a16:creationId xmlns:a16="http://schemas.microsoft.com/office/drawing/2014/main" id="{CF5E9F70-71B1-400B-8CD0-7319680CD224}"/>
                  </a:ext>
                </a:extLst>
              </p:cNvPr>
              <p:cNvSpPr txBox="1"/>
              <p:nvPr/>
            </p:nvSpPr>
            <p:spPr>
              <a:xfrm rot="16200000">
                <a:off x="-1003790" y="3856275"/>
                <a:ext cx="2537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Total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run</m:t>
                      </m:r>
                      <m:r>
                        <m:rPr>
                          <m:nor/>
                        </m:rPr>
                        <a:rPr lang="en-US" dirty="0"/>
                        <m:t>–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time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hours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 descr=" 23">
                <a:extLst>
                  <a:ext uri="{FF2B5EF4-FFF2-40B4-BE49-F238E27FC236}">
                    <a16:creationId xmlns:a16="http://schemas.microsoft.com/office/drawing/2014/main" id="{CF5E9F70-71B1-400B-8CD0-7319680CD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003790" y="3856275"/>
                <a:ext cx="2537874" cy="369332"/>
              </a:xfrm>
              <a:prstGeom prst="rect">
                <a:avLst/>
              </a:prstGeom>
              <a:blipFill>
                <a:blip r:embed="rId7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 descr=" 24">
                <a:extLst>
                  <a:ext uri="{FF2B5EF4-FFF2-40B4-BE49-F238E27FC236}">
                    <a16:creationId xmlns:a16="http://schemas.microsoft.com/office/drawing/2014/main" id="{7A5BDB65-F8E3-4864-9F92-2A9A4FC3E98E}"/>
                  </a:ext>
                </a:extLst>
              </p:cNvPr>
              <p:cNvSpPr txBox="1"/>
              <p:nvPr/>
            </p:nvSpPr>
            <p:spPr>
              <a:xfrm>
                <a:off x="7697865" y="6413953"/>
                <a:ext cx="2254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Number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of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cores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 descr=" 24">
                <a:extLst>
                  <a:ext uri="{FF2B5EF4-FFF2-40B4-BE49-F238E27FC236}">
                    <a16:creationId xmlns:a16="http://schemas.microsoft.com/office/drawing/2014/main" id="{7A5BDB65-F8E3-4864-9F92-2A9A4FC3E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865" y="6413953"/>
                <a:ext cx="2254143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784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 28">
            <a:extLst>
              <a:ext uri="{FF2B5EF4-FFF2-40B4-BE49-F238E27FC236}">
                <a16:creationId xmlns:a16="http://schemas.microsoft.com/office/drawing/2014/main" id="{330054B1-20E2-4A78-9E44-10FDA0298183}"/>
              </a:ext>
            </a:extLst>
          </p:cNvPr>
          <p:cNvSpPr/>
          <p:nvPr/>
        </p:nvSpPr>
        <p:spPr>
          <a:xfrm>
            <a:off x="9284051" y="5412829"/>
            <a:ext cx="2888852" cy="14451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dirty="0"/>
              <a:t>Scalability of our implementation – </a:t>
            </a:r>
            <a:r>
              <a:rPr lang="en-US" i="1" dirty="0"/>
              <a:t>S. cerevisiae </a:t>
            </a:r>
            <a:r>
              <a:rPr lang="en-US" dirty="0"/>
              <a:t>(complete)</a:t>
            </a:r>
          </a:p>
          <a:p>
            <a:pPr lvl="1"/>
            <a:r>
              <a:rPr lang="en-US" dirty="0"/>
              <a:t>Estimated sequential run-time is 13.5 days – used a minimum of 4 cores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Experiments &amp; Results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 descr=" 20">
            <a:extLst>
              <a:ext uri="{FF2B5EF4-FFF2-40B4-BE49-F238E27FC236}">
                <a16:creationId xmlns:a16="http://schemas.microsoft.com/office/drawing/2014/main" id="{7B7AB272-8742-41CD-9785-489C74FD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15751" y="2070994"/>
            <a:ext cx="5183930" cy="4366839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 21">
            <a:extLst>
              <a:ext uri="{FF2B5EF4-FFF2-40B4-BE49-F238E27FC236}">
                <a16:creationId xmlns:a16="http://schemas.microsoft.com/office/drawing/2014/main" id="{4B487B38-6169-4AF2-A299-E5BED704A8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7513" y="2055082"/>
            <a:ext cx="5264736" cy="4361209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22">
                <a:extLst>
                  <a:ext uri="{FF2B5EF4-FFF2-40B4-BE49-F238E27FC236}">
                    <a16:creationId xmlns:a16="http://schemas.microsoft.com/office/drawing/2014/main" id="{A090AD70-1019-40E7-9EDD-A75F8603B9B5}"/>
                  </a:ext>
                </a:extLst>
              </p:cNvPr>
              <p:cNvSpPr txBox="1"/>
              <p:nvPr/>
            </p:nvSpPr>
            <p:spPr>
              <a:xfrm>
                <a:off x="2180302" y="6409169"/>
                <a:ext cx="2254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Number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of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cores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 descr=" 22">
                <a:extLst>
                  <a:ext uri="{FF2B5EF4-FFF2-40B4-BE49-F238E27FC236}">
                    <a16:creationId xmlns:a16="http://schemas.microsoft.com/office/drawing/2014/main" id="{A090AD70-1019-40E7-9EDD-A75F8603B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302" y="6409169"/>
                <a:ext cx="2254143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 descr=" 23">
                <a:extLst>
                  <a:ext uri="{FF2B5EF4-FFF2-40B4-BE49-F238E27FC236}">
                    <a16:creationId xmlns:a16="http://schemas.microsoft.com/office/drawing/2014/main" id="{CF5E9F70-71B1-400B-8CD0-7319680CD224}"/>
                  </a:ext>
                </a:extLst>
              </p:cNvPr>
              <p:cNvSpPr txBox="1"/>
              <p:nvPr/>
            </p:nvSpPr>
            <p:spPr>
              <a:xfrm rot="16200000">
                <a:off x="-1003790" y="3856275"/>
                <a:ext cx="2537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Total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run</m:t>
                      </m:r>
                      <m:r>
                        <m:rPr>
                          <m:nor/>
                        </m:rPr>
                        <a:rPr lang="en-US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</a:rPr>
                        <m:t>–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time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hours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 descr=" 23">
                <a:extLst>
                  <a:ext uri="{FF2B5EF4-FFF2-40B4-BE49-F238E27FC236}">
                    <a16:creationId xmlns:a16="http://schemas.microsoft.com/office/drawing/2014/main" id="{CF5E9F70-71B1-400B-8CD0-7319680CD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003790" y="3856275"/>
                <a:ext cx="2537874" cy="369332"/>
              </a:xfrm>
              <a:prstGeom prst="rect">
                <a:avLst/>
              </a:prstGeom>
              <a:blipFill>
                <a:blip r:embed="rId7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 descr=" 24">
                <a:extLst>
                  <a:ext uri="{FF2B5EF4-FFF2-40B4-BE49-F238E27FC236}">
                    <a16:creationId xmlns:a16="http://schemas.microsoft.com/office/drawing/2014/main" id="{7A5BDB65-F8E3-4864-9F92-2A9A4FC3E98E}"/>
                  </a:ext>
                </a:extLst>
              </p:cNvPr>
              <p:cNvSpPr txBox="1"/>
              <p:nvPr/>
            </p:nvSpPr>
            <p:spPr>
              <a:xfrm>
                <a:off x="7697865" y="6413953"/>
                <a:ext cx="2254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Number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of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cores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alpha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 descr=" 24">
                <a:extLst>
                  <a:ext uri="{FF2B5EF4-FFF2-40B4-BE49-F238E27FC236}">
                    <a16:creationId xmlns:a16="http://schemas.microsoft.com/office/drawing/2014/main" id="{7A5BDB65-F8E3-4864-9F92-2A9A4FC3E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865" y="6413953"/>
                <a:ext cx="2254143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 descr=" 25">
                <a:extLst>
                  <a:ext uri="{FF2B5EF4-FFF2-40B4-BE49-F238E27FC236}">
                    <a16:creationId xmlns:a16="http://schemas.microsoft.com/office/drawing/2014/main" id="{84705034-0122-439F-BD61-0931EB08D070}"/>
                  </a:ext>
                </a:extLst>
              </p:cNvPr>
              <p:cNvSpPr txBox="1"/>
              <p:nvPr/>
            </p:nvSpPr>
            <p:spPr>
              <a:xfrm>
                <a:off x="4968928" y="6413953"/>
                <a:ext cx="2254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Number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of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cores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 descr=" 25">
                <a:extLst>
                  <a:ext uri="{FF2B5EF4-FFF2-40B4-BE49-F238E27FC236}">
                    <a16:creationId xmlns:a16="http://schemas.microsoft.com/office/drawing/2014/main" id="{84705034-0122-439F-BD61-0931EB08D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928" y="6413953"/>
                <a:ext cx="2254143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 26">
            <a:extLst>
              <a:ext uri="{FF2B5EF4-FFF2-40B4-BE49-F238E27FC236}">
                <a16:creationId xmlns:a16="http://schemas.microsoft.com/office/drawing/2014/main" id="{DC0633D2-06E9-404F-9EF5-ED2CFDE541D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351063" y="2041931"/>
            <a:ext cx="5524932" cy="44074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 descr=" 27">
                <a:extLst>
                  <a:ext uri="{FF2B5EF4-FFF2-40B4-BE49-F238E27FC236}">
                    <a16:creationId xmlns:a16="http://schemas.microsoft.com/office/drawing/2014/main" id="{EEBFE251-3568-4595-B332-464D76B7A154}"/>
                  </a:ext>
                </a:extLst>
              </p:cNvPr>
              <p:cNvSpPr txBox="1"/>
              <p:nvPr/>
            </p:nvSpPr>
            <p:spPr>
              <a:xfrm>
                <a:off x="1444108" y="3480263"/>
                <a:ext cx="22055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Speedup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relative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to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TextBox 13" descr=" 27">
                <a:extLst>
                  <a:ext uri="{FF2B5EF4-FFF2-40B4-BE49-F238E27FC236}">
                    <a16:creationId xmlns:a16="http://schemas.microsoft.com/office/drawing/2014/main" id="{EEBFE251-3568-4595-B332-464D76B7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108" y="3480263"/>
                <a:ext cx="220551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810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dirty="0"/>
              <a:t>Scalability of our parallel implementation – </a:t>
            </a:r>
            <a:r>
              <a:rPr lang="en-US" i="1" dirty="0"/>
              <a:t>A. thaliana</a:t>
            </a:r>
          </a:p>
          <a:p>
            <a:pPr lvl="1"/>
            <a:r>
              <a:rPr lang="en-US" dirty="0"/>
              <a:t>Estimated sequential run-time is 433.6 days – used a minimum of 256 cores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Char char=" "/>
            </a:pPr>
            <a:r>
              <a:rPr lang="en-US"/>
              <a:t>                        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                             </a:t>
            </a:r>
            <a:r>
              <a:rPr lang="en-US" i="1"/>
              <a:t>             </a:t>
            </a:r>
            <a:r>
              <a:rPr lang="en-US"/>
              <a:t>         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Experiments &amp; Results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340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dirty="0"/>
              <a:t>Scalability of our parallel implementation – </a:t>
            </a:r>
            <a:r>
              <a:rPr lang="en-US" i="1" dirty="0"/>
              <a:t>A. thaliana</a:t>
            </a:r>
          </a:p>
          <a:p>
            <a:pPr lvl="1"/>
            <a:r>
              <a:rPr lang="en-US" dirty="0"/>
              <a:t>Estimated sequential run-time is 433.6 days – used a minimum of 256 cores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Char char=" "/>
            </a:pPr>
            <a:r>
              <a:rPr lang="en-US"/>
              <a:t>                        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                             </a:t>
            </a:r>
            <a:r>
              <a:rPr lang="en-US" i="1"/>
              <a:t>             </a:t>
            </a:r>
            <a:r>
              <a:rPr lang="en-US"/>
              <a:t>         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Experiments &amp; Results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 descr=" 13">
            <a:extLst>
              <a:ext uri="{FF2B5EF4-FFF2-40B4-BE49-F238E27FC236}">
                <a16:creationId xmlns:a16="http://schemas.microsoft.com/office/drawing/2014/main" id="{F1C33598-92E9-45DF-B9DA-1D960FFBA5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18080" y="2122248"/>
            <a:ext cx="6985000" cy="298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4596355"/>
          </a:xfrm>
        </p:spPr>
        <p:txBody>
          <a:bodyPr>
            <a:normAutofit/>
          </a:bodyPr>
          <a:lstStyle/>
          <a:p>
            <a:r>
              <a:rPr lang="en-US" dirty="0"/>
              <a:t>Bayesian networks (BNs) learn direct interactions between variables</a:t>
            </a:r>
          </a:p>
          <a:p>
            <a:pPr lvl="1"/>
            <a:r>
              <a:rPr lang="en-US" dirty="0"/>
              <a:t>Difficult to use BNs to understand indirect relationships – emergent behaviors</a:t>
            </a:r>
          </a:p>
          <a:p>
            <a:r>
              <a:rPr lang="en-US" dirty="0"/>
              <a:t>Important to identify emergent behaviors in multiple fields</a:t>
            </a:r>
          </a:p>
          <a:p>
            <a:pPr lvl="1"/>
            <a:r>
              <a:rPr lang="en-US" dirty="0"/>
              <a:t>e.g., stock market analysis, cancer research, genome annotation, etc.</a:t>
            </a:r>
          </a:p>
          <a:p>
            <a:endParaRPr lang="en-US" dirty="0"/>
          </a:p>
          <a:p>
            <a:r>
              <a:rPr lang="en-US" dirty="0"/>
              <a:t>Segal et al. (2005) proposed a specialization of BNs that formalize indirect interactions – </a:t>
            </a:r>
            <a:r>
              <a:rPr lang="en-US" b="1" dirty="0"/>
              <a:t>module networks (</a:t>
            </a:r>
            <a:r>
              <a:rPr lang="en-US" b="1" dirty="0" err="1"/>
              <a:t>MoNets</a:t>
            </a:r>
            <a:r>
              <a:rPr lang="en-US" b="1" dirty="0"/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Networks</a:t>
            </a:r>
          </a:p>
        </p:txBody>
      </p:sp>
    </p:spTree>
    <p:extLst>
      <p:ext uri="{BB962C8B-B14F-4D97-AF65-F5344CB8AC3E}">
        <p14:creationId xmlns:p14="http://schemas.microsoft.com/office/powerpoint/2010/main" val="752327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dirty="0"/>
              <a:t>Scalability of our parallel implementation – </a:t>
            </a:r>
            <a:r>
              <a:rPr lang="en-US" i="1" dirty="0"/>
              <a:t>A. thaliana</a:t>
            </a:r>
          </a:p>
          <a:p>
            <a:pPr lvl="1"/>
            <a:r>
              <a:rPr lang="en-US" dirty="0"/>
              <a:t>Estimated sequential run-time is 433.6 days – used a minimum of 256 cores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Relative scaling seems to improve with increasing data set size</a:t>
            </a:r>
          </a:p>
          <a:p>
            <a:pPr lvl="1">
              <a:buClr>
                <a:srgbClr val="000000"/>
              </a:buClr>
              <a:buSzPts val="2400"/>
            </a:pPr>
            <a:r>
              <a:rPr lang="en-US"/>
              <a:t>Scaling efficiency relative to 256 cores for </a:t>
            </a:r>
            <a:r>
              <a:rPr lang="en-US" i="1"/>
              <a:t>S. cerevisiae</a:t>
            </a:r>
            <a:r>
              <a:rPr lang="en-US"/>
              <a:t> is 47.4%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Experiments &amp; Results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 descr=" 13">
            <a:extLst>
              <a:ext uri="{FF2B5EF4-FFF2-40B4-BE49-F238E27FC236}">
                <a16:creationId xmlns:a16="http://schemas.microsoft.com/office/drawing/2014/main" id="{F1C33598-92E9-45DF-B9DA-1D960FFBA5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18080" y="2122248"/>
            <a:ext cx="6985000" cy="298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41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Proposed first parallel method for learning </a:t>
            </a:r>
            <a:r>
              <a:rPr lang="en-US" dirty="0" err="1"/>
              <a:t>MoNets</a:t>
            </a:r>
            <a:r>
              <a:rPr lang="en-US" dirty="0"/>
              <a:t> using </a:t>
            </a:r>
            <a:r>
              <a:rPr lang="en-US" i="1" dirty="0"/>
              <a:t>Lemon-Tree</a:t>
            </a:r>
          </a:p>
          <a:p>
            <a:pPr lvl="1"/>
            <a:r>
              <a:rPr lang="en-US" dirty="0"/>
              <a:t>Our optimized implementation learns exactly the same networks as </a:t>
            </a:r>
            <a:r>
              <a:rPr lang="en-US" i="1" dirty="0"/>
              <a:t>Lemon-Tree</a:t>
            </a:r>
          </a:p>
          <a:p>
            <a:pPr marL="0" indent="0">
              <a:buNone/>
            </a:pPr>
            <a:endParaRPr lang="en-US" dirty="0"/>
          </a:p>
          <a:p>
            <a:pPr>
              <a:buChar char=" "/>
            </a:pPr>
            <a:r>
              <a:rPr lang="en-US"/>
              <a:t>                                                                    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Char char=" "/>
            </a:pPr>
            <a:r>
              <a:rPr lang="en-US"/>
              <a:t>         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                                                              </a:t>
            </a:r>
            <a:br>
              <a:rPr lang="en-US"/>
            </a:br>
            <a:r>
              <a:rPr lang="en-US"/>
              <a:t>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                                                            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Conclusions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975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Proposed first parallel method for learning </a:t>
            </a:r>
            <a:r>
              <a:rPr lang="en-US" dirty="0" err="1"/>
              <a:t>MoNets</a:t>
            </a:r>
            <a:r>
              <a:rPr lang="en-US" dirty="0"/>
              <a:t> using </a:t>
            </a:r>
            <a:r>
              <a:rPr lang="en-US" i="1" dirty="0"/>
              <a:t>Lemon-Tree</a:t>
            </a:r>
          </a:p>
          <a:p>
            <a:pPr lvl="1"/>
            <a:r>
              <a:rPr lang="en-US" dirty="0"/>
              <a:t>Our optimized implementation learns exactly the same networks as </a:t>
            </a:r>
            <a:r>
              <a:rPr lang="en-US" i="1" dirty="0"/>
              <a:t>Lemon-Tree</a:t>
            </a:r>
          </a:p>
          <a:p>
            <a:pPr marL="0" indent="0">
              <a:buNone/>
            </a:pPr>
            <a:endParaRPr lang="en-US" dirty="0"/>
          </a:p>
          <a:p>
            <a:pPr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Significant run-time savings for learning MoNets from large data sets</a:t>
            </a:r>
            <a:b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</a:br>
            <a:endParaRPr kumimoji="0" lang="en-US" strike="noStrike" kern="1200" cap="none" spc="0" normalizeH="0" noProof="0">
              <a:ln>
                <a:noFill/>
              </a:ln>
              <a:effectLst/>
              <a:uLnTx/>
              <a:uFillTx/>
              <a:ea typeface="Roboto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Char char=" "/>
            </a:pPr>
            <a:r>
              <a:rPr lang="en-US"/>
              <a:t>         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                                                              </a:t>
            </a:r>
            <a:br>
              <a:rPr lang="en-US"/>
            </a:br>
            <a:r>
              <a:rPr lang="en-US"/>
              <a:t>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                                                            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Conclusions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9" name="Table 8" descr=" 5">
            <a:extLst>
              <a:ext uri="{FF2B5EF4-FFF2-40B4-BE49-F238E27FC236}">
                <a16:creationId xmlns:a16="http://schemas.microsoft.com/office/drawing/2014/main" id="{A4CD9CAD-1DC3-4027-9BAC-13AA16DE0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099715"/>
              </p:ext>
            </p:extLst>
          </p:nvPr>
        </p:nvGraphicFramePr>
        <p:xfrm>
          <a:off x="6040120" y="2899088"/>
          <a:ext cx="2645956" cy="175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956">
                  <a:extLst>
                    <a:ext uri="{9D8B030D-6E8A-4147-A177-3AD203B41FA5}">
                      <a16:colId xmlns:a16="http://schemas.microsoft.com/office/drawing/2014/main" val="175312213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Estimated sequential</a:t>
                      </a:r>
                      <a:br>
                        <a:rPr lang="en-US" sz="18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run-time of prior implementation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66194"/>
                  </a:ext>
                </a:extLst>
              </a:tr>
              <a:tr h="4215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48.6 days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70399"/>
                  </a:ext>
                </a:extLst>
              </a:tr>
              <a:tr h="421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&gt; 4 years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40482"/>
                  </a:ext>
                </a:extLst>
              </a:tr>
            </a:tbl>
          </a:graphicData>
        </a:graphic>
      </p:graphicFrame>
      <p:grpSp>
        <p:nvGrpSpPr>
          <p:cNvPr id="5" name="Group 4" descr=" 6">
            <a:extLst>
              <a:ext uri="{FF2B5EF4-FFF2-40B4-BE49-F238E27FC236}">
                <a16:creationId xmlns:a16="http://schemas.microsoft.com/office/drawing/2014/main" id="{CD1298F8-8FE8-4A80-B29D-51E12110EB37}"/>
              </a:ext>
            </a:extLst>
          </p:cNvPr>
          <p:cNvGrpSpPr/>
          <p:nvPr/>
        </p:nvGrpSpPr>
        <p:grpSpPr>
          <a:xfrm>
            <a:off x="550455" y="2827065"/>
            <a:ext cx="5376091" cy="1890356"/>
            <a:chOff x="4018280" y="2904121"/>
            <a:chExt cx="5376091" cy="18903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1469F9-E5C7-40A8-844E-5F71D20EF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504" b="22465"/>
            <a:stretch/>
          </p:blipFill>
          <p:spPr>
            <a:xfrm>
              <a:off x="4018280" y="2904121"/>
              <a:ext cx="5376091" cy="17135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2C57B-0E6F-408D-BEF1-E1EF4EDF2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504" t="96455"/>
            <a:stretch/>
          </p:blipFill>
          <p:spPr>
            <a:xfrm>
              <a:off x="4018280" y="4716116"/>
              <a:ext cx="5376091" cy="78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22525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Proposed first parallel method for learning </a:t>
            </a:r>
            <a:r>
              <a:rPr lang="en-US" dirty="0" err="1"/>
              <a:t>MoNets</a:t>
            </a:r>
            <a:r>
              <a:rPr lang="en-US" dirty="0"/>
              <a:t> using </a:t>
            </a:r>
            <a:r>
              <a:rPr lang="en-US" i="1" dirty="0"/>
              <a:t>Lemon-Tree</a:t>
            </a:r>
          </a:p>
          <a:p>
            <a:pPr lvl="1"/>
            <a:r>
              <a:rPr lang="en-US" dirty="0"/>
              <a:t>Our optimized implementation learns exactly the same networks as </a:t>
            </a:r>
            <a:r>
              <a:rPr lang="en-US" i="1" dirty="0"/>
              <a:t>Lemon-Tree</a:t>
            </a:r>
          </a:p>
          <a:p>
            <a:pPr marL="0" indent="0">
              <a:buNone/>
            </a:pPr>
            <a:endParaRPr lang="en-US" dirty="0"/>
          </a:p>
          <a:p>
            <a:pPr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Significant run-time savings for learning MoNets from large data sets</a:t>
            </a:r>
            <a:b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</a:br>
            <a:endParaRPr kumimoji="0" lang="en-US" strike="noStrike" kern="1200" cap="none" spc="0" normalizeH="0" noProof="0">
              <a:ln>
                <a:noFill/>
              </a:ln>
              <a:effectLst/>
              <a:uLnTx/>
              <a:uFillTx/>
              <a:ea typeface="Roboto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Char char=" "/>
            </a:pPr>
            <a:r>
              <a:rPr lang="en-US"/>
              <a:t>         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                                                              </a:t>
            </a:r>
            <a:br>
              <a:rPr lang="en-US"/>
            </a:br>
            <a:r>
              <a:rPr lang="en-US"/>
              <a:t>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                                                            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Conclusions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9" name="Table 8" descr=" 5">
            <a:extLst>
              <a:ext uri="{FF2B5EF4-FFF2-40B4-BE49-F238E27FC236}">
                <a16:creationId xmlns:a16="http://schemas.microsoft.com/office/drawing/2014/main" id="{A4CD9CAD-1DC3-4027-9BAC-13AA16DE0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099715"/>
              </p:ext>
            </p:extLst>
          </p:nvPr>
        </p:nvGraphicFramePr>
        <p:xfrm>
          <a:off x="6040120" y="2899088"/>
          <a:ext cx="2645956" cy="175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956">
                  <a:extLst>
                    <a:ext uri="{9D8B030D-6E8A-4147-A177-3AD203B41FA5}">
                      <a16:colId xmlns:a16="http://schemas.microsoft.com/office/drawing/2014/main" val="175312213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Estimated sequential</a:t>
                      </a:r>
                      <a:br>
                        <a:rPr lang="en-US" sz="18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run-time of prior implementation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66194"/>
                  </a:ext>
                </a:extLst>
              </a:tr>
              <a:tr h="4215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48.6 days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70399"/>
                  </a:ext>
                </a:extLst>
              </a:tr>
              <a:tr h="421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&gt; 4 years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40482"/>
                  </a:ext>
                </a:extLst>
              </a:tr>
            </a:tbl>
          </a:graphicData>
        </a:graphic>
      </p:graphicFrame>
      <p:grpSp>
        <p:nvGrpSpPr>
          <p:cNvPr id="5" name="Group 4" descr=" 6">
            <a:extLst>
              <a:ext uri="{FF2B5EF4-FFF2-40B4-BE49-F238E27FC236}">
                <a16:creationId xmlns:a16="http://schemas.microsoft.com/office/drawing/2014/main" id="{CD1298F8-8FE8-4A80-B29D-51E12110EB37}"/>
              </a:ext>
            </a:extLst>
          </p:cNvPr>
          <p:cNvGrpSpPr/>
          <p:nvPr/>
        </p:nvGrpSpPr>
        <p:grpSpPr>
          <a:xfrm>
            <a:off x="550455" y="2827065"/>
            <a:ext cx="5376091" cy="1890356"/>
            <a:chOff x="4018280" y="2904121"/>
            <a:chExt cx="5376091" cy="18903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1469F9-E5C7-40A8-844E-5F71D20EF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504" b="22465"/>
            <a:stretch/>
          </p:blipFill>
          <p:spPr>
            <a:xfrm>
              <a:off x="4018280" y="2904121"/>
              <a:ext cx="5376091" cy="17135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2C57B-0E6F-408D-BEF1-E1EF4EDF2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504" t="96455"/>
            <a:stretch/>
          </p:blipFill>
          <p:spPr>
            <a:xfrm>
              <a:off x="4018280" y="4716116"/>
              <a:ext cx="5376091" cy="78361"/>
            </a:xfrm>
            <a:prstGeom prst="rect">
              <a:avLst/>
            </a:prstGeom>
          </p:spPr>
        </p:pic>
      </p:grpSp>
      <p:graphicFrame>
        <p:nvGraphicFramePr>
          <p:cNvPr id="10" name="Table 9" descr=" 10">
            <a:extLst>
              <a:ext uri="{FF2B5EF4-FFF2-40B4-BE49-F238E27FC236}">
                <a16:creationId xmlns:a16="http://schemas.microsoft.com/office/drawing/2014/main" id="{B068A16A-B89C-4E5F-8AFE-91F75DF17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28263"/>
              </p:ext>
            </p:extLst>
          </p:nvPr>
        </p:nvGraphicFramePr>
        <p:xfrm>
          <a:off x="8838200" y="2892750"/>
          <a:ext cx="2645956" cy="175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956">
                  <a:extLst>
                    <a:ext uri="{9D8B030D-6E8A-4147-A177-3AD203B41FA5}">
                      <a16:colId xmlns:a16="http://schemas.microsoft.com/office/drawing/2014/main" val="175312213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Parallel run-time of our implementation using 4096 cores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66194"/>
                  </a:ext>
                </a:extLst>
              </a:tr>
              <a:tr h="4215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23.5 minutes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70399"/>
                  </a:ext>
                </a:extLst>
              </a:tr>
              <a:tr h="421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4.2 hours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40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3508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 11">
            <a:extLst>
              <a:ext uri="{FF2B5EF4-FFF2-40B4-BE49-F238E27FC236}">
                <a16:creationId xmlns:a16="http://schemas.microsoft.com/office/drawing/2014/main" id="{1B089BA2-4787-421D-A4ED-967E1517CF3A}"/>
              </a:ext>
            </a:extLst>
          </p:cNvPr>
          <p:cNvSpPr/>
          <p:nvPr/>
        </p:nvSpPr>
        <p:spPr>
          <a:xfrm>
            <a:off x="9284051" y="5412829"/>
            <a:ext cx="2888852" cy="14451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Proposed first parallel method for learning </a:t>
            </a:r>
            <a:r>
              <a:rPr lang="en-US" dirty="0" err="1"/>
              <a:t>MoNets</a:t>
            </a:r>
            <a:r>
              <a:rPr lang="en-US" dirty="0"/>
              <a:t> using </a:t>
            </a:r>
            <a:r>
              <a:rPr lang="en-US" i="1" dirty="0"/>
              <a:t>Lemon-Tree</a:t>
            </a:r>
          </a:p>
          <a:p>
            <a:pPr lvl="1"/>
            <a:r>
              <a:rPr lang="en-US" dirty="0"/>
              <a:t>Our optimized implementation learns exactly the same networks as </a:t>
            </a:r>
            <a:r>
              <a:rPr lang="en-US" i="1" dirty="0"/>
              <a:t>Lemon-Tree</a:t>
            </a:r>
          </a:p>
          <a:p>
            <a:pPr marL="0" indent="0">
              <a:buNone/>
            </a:pPr>
            <a:endParaRPr lang="en-US" dirty="0"/>
          </a:p>
          <a:p>
            <a:pPr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Significant run-time savings for learning MoNets from large data sets</a:t>
            </a:r>
            <a:b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</a:br>
            <a:endParaRPr kumimoji="0" lang="en-US" strike="noStrike" kern="1200" cap="none" spc="0" normalizeH="0" noProof="0">
              <a:ln>
                <a:noFill/>
              </a:ln>
              <a:effectLst/>
              <a:uLnTx/>
              <a:uFillTx/>
              <a:ea typeface="Roboto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Our parallel implementation scales to 4096 cores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Maximum relative speedup of 10.7X and 67% scaling efficiency on 4096 cores as compared to the run-time on 256 cores</a:t>
            </a:r>
          </a:p>
          <a:p>
            <a:pPr lvl="1">
              <a:lnSpc>
                <a:spcPct val="100000"/>
              </a:lnSpc>
              <a:buClr>
                <a:srgbClr val="000000"/>
              </a:buClr>
              <a:buSzPts val="2200"/>
            </a:pPr>
            <a:r>
              <a:rPr lang="en-US"/>
              <a:t>Efficiency of our implementation increases with an increase in data set size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Conclusions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9" name="Table 8" descr=" 5">
            <a:extLst>
              <a:ext uri="{FF2B5EF4-FFF2-40B4-BE49-F238E27FC236}">
                <a16:creationId xmlns:a16="http://schemas.microsoft.com/office/drawing/2014/main" id="{A4CD9CAD-1DC3-4027-9BAC-13AA16DE0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099715"/>
              </p:ext>
            </p:extLst>
          </p:nvPr>
        </p:nvGraphicFramePr>
        <p:xfrm>
          <a:off x="6040120" y="2899088"/>
          <a:ext cx="2645956" cy="175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956">
                  <a:extLst>
                    <a:ext uri="{9D8B030D-6E8A-4147-A177-3AD203B41FA5}">
                      <a16:colId xmlns:a16="http://schemas.microsoft.com/office/drawing/2014/main" val="175312213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Estimated sequential</a:t>
                      </a:r>
                      <a:br>
                        <a:rPr lang="en-US" sz="18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run-time of prior implementation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66194"/>
                  </a:ext>
                </a:extLst>
              </a:tr>
              <a:tr h="4215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48.6 days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70399"/>
                  </a:ext>
                </a:extLst>
              </a:tr>
              <a:tr h="421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&gt; 4 years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40482"/>
                  </a:ext>
                </a:extLst>
              </a:tr>
            </a:tbl>
          </a:graphicData>
        </a:graphic>
      </p:graphicFrame>
      <p:grpSp>
        <p:nvGrpSpPr>
          <p:cNvPr id="5" name="Group 4" descr=" 6">
            <a:extLst>
              <a:ext uri="{FF2B5EF4-FFF2-40B4-BE49-F238E27FC236}">
                <a16:creationId xmlns:a16="http://schemas.microsoft.com/office/drawing/2014/main" id="{CD1298F8-8FE8-4A80-B29D-51E12110EB37}"/>
              </a:ext>
            </a:extLst>
          </p:cNvPr>
          <p:cNvGrpSpPr/>
          <p:nvPr/>
        </p:nvGrpSpPr>
        <p:grpSpPr>
          <a:xfrm>
            <a:off x="550455" y="2827065"/>
            <a:ext cx="5376091" cy="1890356"/>
            <a:chOff x="4018280" y="2904121"/>
            <a:chExt cx="5376091" cy="18903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1469F9-E5C7-40A8-844E-5F71D20EF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504" b="22465"/>
            <a:stretch/>
          </p:blipFill>
          <p:spPr>
            <a:xfrm>
              <a:off x="4018280" y="2904121"/>
              <a:ext cx="5376091" cy="17135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2C57B-0E6F-408D-BEF1-E1EF4EDF2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504" t="96455"/>
            <a:stretch/>
          </p:blipFill>
          <p:spPr>
            <a:xfrm>
              <a:off x="4018280" y="4716116"/>
              <a:ext cx="5376091" cy="78361"/>
            </a:xfrm>
            <a:prstGeom prst="rect">
              <a:avLst/>
            </a:prstGeom>
          </p:spPr>
        </p:pic>
      </p:grpSp>
      <p:graphicFrame>
        <p:nvGraphicFramePr>
          <p:cNvPr id="10" name="Table 9" descr=" 10">
            <a:extLst>
              <a:ext uri="{FF2B5EF4-FFF2-40B4-BE49-F238E27FC236}">
                <a16:creationId xmlns:a16="http://schemas.microsoft.com/office/drawing/2014/main" id="{B068A16A-B89C-4E5F-8AFE-91F75DF17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28263"/>
              </p:ext>
            </p:extLst>
          </p:nvPr>
        </p:nvGraphicFramePr>
        <p:xfrm>
          <a:off x="8838200" y="2892750"/>
          <a:ext cx="2645956" cy="175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956">
                  <a:extLst>
                    <a:ext uri="{9D8B030D-6E8A-4147-A177-3AD203B41FA5}">
                      <a16:colId xmlns:a16="http://schemas.microsoft.com/office/drawing/2014/main" val="175312213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Parallel run-time of our implementation using 4096 cores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66194"/>
                  </a:ext>
                </a:extLst>
              </a:tr>
              <a:tr h="4215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23.5 minutes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70399"/>
                  </a:ext>
                </a:extLst>
              </a:tr>
              <a:tr h="421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4.2 hours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40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7809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dirty="0"/>
              <a:t>Further improve the scalability of our proposed parallel method – distribution of candidate parent splits</a:t>
            </a:r>
          </a:p>
          <a:p>
            <a:pPr lvl="1">
              <a:buChar char=" "/>
            </a:pPr>
            <a:r>
              <a:rPr lang="en-US"/>
              <a:t>                                                                              </a:t>
            </a:r>
            <a:br>
              <a:rPr lang="en-US"/>
            </a:br>
            <a:r>
              <a:rPr lang="en-US"/>
              <a:t>                      </a:t>
            </a:r>
            <a:endParaRPr lang="en-US" dirty="0"/>
          </a:p>
          <a:p>
            <a:pPr lvl="1">
              <a:buChar char=" "/>
            </a:pPr>
            <a:r>
              <a:rPr lang="en-US"/>
              <a:t>                     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>
              <a:buChar char=" "/>
            </a:pPr>
            <a:r>
              <a:rPr lang="en-US"/>
              <a:t>                                             </a:t>
            </a:r>
            <a:r>
              <a:rPr lang="en-US" i="1"/>
              <a:t>        </a:t>
            </a:r>
            <a:endParaRPr lang="en-US" i="1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Future Works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40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dirty="0"/>
              <a:t>Further improve the scalability of our proposed parallel method – distribution of candidate parent splits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Weighted distribution of candidate split tuples using the asymptotic run-time estimate as the weight</a:t>
            </a:r>
          </a:p>
          <a:p>
            <a:pPr lvl="1">
              <a:buChar char=" "/>
            </a:pPr>
            <a:r>
              <a:rPr lang="en-US"/>
              <a:t>                     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>
              <a:buChar char=" "/>
            </a:pPr>
            <a:r>
              <a:rPr lang="en-US"/>
              <a:t>                                             </a:t>
            </a:r>
            <a:r>
              <a:rPr lang="en-US" i="1"/>
              <a:t>        </a:t>
            </a:r>
            <a:endParaRPr lang="en-US" i="1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Future Works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813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dirty="0"/>
              <a:t>Further improve the scalability of our proposed parallel method – distribution of candidate parent splits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Weighted distribution of candidate split tuples using the asymptotic run-time estimate as the weight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Dynamic load balancing</a:t>
            </a:r>
          </a:p>
          <a:p>
            <a:pPr lvl="1"/>
            <a:endParaRPr lang="en-US" dirty="0"/>
          </a:p>
          <a:p>
            <a:endParaRPr lang="en-US" dirty="0"/>
          </a:p>
          <a:p>
            <a:pPr>
              <a:buChar char=" "/>
            </a:pPr>
            <a:r>
              <a:rPr lang="en-US"/>
              <a:t>                                             </a:t>
            </a:r>
            <a:r>
              <a:rPr lang="en-US" i="1"/>
              <a:t>        </a:t>
            </a:r>
            <a:endParaRPr lang="en-US" i="1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Future Works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53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131528"/>
          </a:xfrm>
        </p:spPr>
        <p:txBody>
          <a:bodyPr>
            <a:normAutofit/>
          </a:bodyPr>
          <a:lstStyle/>
          <a:p>
            <a:r>
              <a:rPr lang="en-US" dirty="0"/>
              <a:t>Further improve the scalability of our proposed parallel method – distribution of candidate parent splits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Weighted distribution of candidate split tuples using the asymptotic run-time estimate as the weight</a:t>
            </a:r>
          </a:p>
          <a:p>
            <a:pPr lvl="1"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Dynamic load balancing</a:t>
            </a:r>
          </a:p>
          <a:p>
            <a:pPr lvl="1"/>
            <a:endParaRPr lang="en-US" dirty="0"/>
          </a:p>
          <a:p>
            <a:endParaRPr lang="en-US" dirty="0"/>
          </a:p>
          <a:p>
            <a:pPr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Extend the parallel components to accelerate </a:t>
            </a:r>
            <a:r>
              <a:rPr kumimoji="0" lang="en-US" i="1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GENOMICA</a:t>
            </a:r>
          </a:p>
          <a:p>
            <a:pPr>
              <a:buChar char=" "/>
            </a:pPr>
            <a:endParaRPr lang="en-US" i="1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Future Works</a:t>
            </a:r>
            <a:endParaRPr lang="en-US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4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 descr=" 3">
            <a:extLst>
              <a:ext uri="{FF2B5EF4-FFF2-40B4-BE49-F238E27FC236}">
                <a16:creationId xmlns:a16="http://schemas.microsoft.com/office/drawing/2014/main" id="{77498C40-8D55-4695-B16C-49424C490F5F}"/>
              </a:ext>
            </a:extLst>
          </p:cNvPr>
          <p:cNvSpPr txBox="1">
            <a:spLocks/>
          </p:cNvSpPr>
          <p:nvPr/>
        </p:nvSpPr>
        <p:spPr>
          <a:xfrm>
            <a:off x="4864974" y="1312163"/>
            <a:ext cx="2462048" cy="561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ctr"/>
            <a:r>
              <a:rPr lang="en-US" dirty="0"/>
              <a:t>Thank you!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1938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53"/>
    </mc:Choice>
    <mc:Fallback>
      <p:transition spd="slow" advTm="1335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54" descr=" 9">
            <a:extLst>
              <a:ext uri="{FF2B5EF4-FFF2-40B4-BE49-F238E27FC236}">
                <a16:creationId xmlns:a16="http://schemas.microsoft.com/office/drawing/2014/main" id="{5992B6BE-26A9-4507-9ECB-8186917F4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5479"/>
              </p:ext>
            </p:extLst>
          </p:nvPr>
        </p:nvGraphicFramePr>
        <p:xfrm>
          <a:off x="4087212" y="3539465"/>
          <a:ext cx="1635728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75">
                  <a:extLst>
                    <a:ext uri="{9D8B030D-6E8A-4147-A177-3AD203B41FA5}">
                      <a16:colId xmlns:a16="http://schemas.microsoft.com/office/drawing/2014/main" val="4226550275"/>
                    </a:ext>
                  </a:extLst>
                </a:gridCol>
                <a:gridCol w="302480">
                  <a:extLst>
                    <a:ext uri="{9D8B030D-6E8A-4147-A177-3AD203B41FA5}">
                      <a16:colId xmlns:a16="http://schemas.microsoft.com/office/drawing/2014/main" val="1717290835"/>
                    </a:ext>
                  </a:extLst>
                </a:gridCol>
                <a:gridCol w="322646">
                  <a:extLst>
                    <a:ext uri="{9D8B030D-6E8A-4147-A177-3AD203B41FA5}">
                      <a16:colId xmlns:a16="http://schemas.microsoft.com/office/drawing/2014/main" val="9704313"/>
                    </a:ext>
                  </a:extLst>
                </a:gridCol>
                <a:gridCol w="439527">
                  <a:extLst>
                    <a:ext uri="{9D8B030D-6E8A-4147-A177-3AD203B41FA5}">
                      <a16:colId xmlns:a16="http://schemas.microsoft.com/office/drawing/2014/main" val="290063678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rgbClr val="003057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NVDA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901307"/>
                  </a:ext>
                </a:extLst>
              </a:tr>
              <a:tr h="250724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725807"/>
                  </a:ext>
                </a:extLst>
              </a:tr>
              <a:tr h="23448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588133"/>
                  </a:ext>
                </a:extLst>
              </a:tr>
              <a:tr h="23448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916972"/>
                  </a:ext>
                </a:extLst>
              </a:tr>
            </a:tbl>
          </a:graphicData>
        </a:graphic>
      </p:graphicFrame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4596355"/>
          </a:xfrm>
        </p:spPr>
        <p:txBody>
          <a:bodyPr>
            <a:normAutofit/>
          </a:bodyPr>
          <a:lstStyle/>
          <a:p>
            <a:r>
              <a:rPr lang="en-US" dirty="0"/>
              <a:t>Bayesian networks (BNs) learn direct interactions between variables</a:t>
            </a:r>
          </a:p>
          <a:p>
            <a:pPr lvl="1"/>
            <a:r>
              <a:rPr lang="en-US" dirty="0"/>
              <a:t>Difficult to use BNs to understand indirect relationships – emergent behaviors</a:t>
            </a:r>
          </a:p>
          <a:p>
            <a:r>
              <a:rPr lang="en-US" dirty="0"/>
              <a:t>Important to identify emergent behaviors in multiple fields</a:t>
            </a:r>
          </a:p>
          <a:p>
            <a:pPr lvl="1"/>
            <a:r>
              <a:rPr lang="en-US" dirty="0"/>
              <a:t>e.g., stock market analysis, cancer research, genome annotation, etc.</a:t>
            </a:r>
          </a:p>
          <a:p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Networks</a:t>
            </a:r>
          </a:p>
        </p:txBody>
      </p:sp>
      <p:sp>
        <p:nvSpPr>
          <p:cNvPr id="45" name="TextBox 44" descr=" 45">
            <a:extLst>
              <a:ext uri="{FF2B5EF4-FFF2-40B4-BE49-F238E27FC236}">
                <a16:creationId xmlns:a16="http://schemas.microsoft.com/office/drawing/2014/main" id="{33322F12-6AD0-4525-A31D-673DECE2AFC7}"/>
              </a:ext>
            </a:extLst>
          </p:cNvPr>
          <p:cNvSpPr txBox="1"/>
          <p:nvPr/>
        </p:nvSpPr>
        <p:spPr>
          <a:xfrm>
            <a:off x="1849120" y="3473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3" name="DAG" descr=" 153">
            <a:extLst>
              <a:ext uri="{FF2B5EF4-FFF2-40B4-BE49-F238E27FC236}">
                <a16:creationId xmlns:a16="http://schemas.microsoft.com/office/drawing/2014/main" id="{813F2C4F-C1D9-4C17-B79B-6E655542A1E9}"/>
              </a:ext>
            </a:extLst>
          </p:cNvPr>
          <p:cNvGrpSpPr/>
          <p:nvPr/>
        </p:nvGrpSpPr>
        <p:grpSpPr>
          <a:xfrm>
            <a:off x="1291269" y="3344998"/>
            <a:ext cx="3254648" cy="3039752"/>
            <a:chOff x="3598755" y="3344998"/>
            <a:chExt cx="3254648" cy="303975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BEA839-1934-4946-8B06-59E4CE8494AC}"/>
                </a:ext>
              </a:extLst>
            </p:cNvPr>
            <p:cNvSpPr/>
            <p:nvPr/>
          </p:nvSpPr>
          <p:spPr>
            <a:xfrm>
              <a:off x="4962638" y="3344998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NVDA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1D399B-62C0-4BA9-82EF-2F5D98AD238E}"/>
                </a:ext>
              </a:extLst>
            </p:cNvPr>
            <p:cNvSpPr/>
            <p:nvPr/>
          </p:nvSpPr>
          <p:spPr>
            <a:xfrm>
              <a:off x="4962530" y="4287738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MSFT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350C11-D8C1-4E39-854C-71EACA872588}"/>
                </a:ext>
              </a:extLst>
            </p:cNvPr>
            <p:cNvSpPr/>
            <p:nvPr/>
          </p:nvSpPr>
          <p:spPr>
            <a:xfrm>
              <a:off x="4139041" y="4871778"/>
              <a:ext cx="1205612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GOOGL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43ACE9-6BBC-43DE-91F9-CC468EEB9578}"/>
                </a:ext>
              </a:extLst>
            </p:cNvPr>
            <p:cNvSpPr/>
            <p:nvPr/>
          </p:nvSpPr>
          <p:spPr>
            <a:xfrm>
              <a:off x="5772904" y="4904379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AMZN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65C338-A467-4ED0-B74D-FFAD0C4BED75}"/>
                </a:ext>
              </a:extLst>
            </p:cNvPr>
            <p:cNvSpPr/>
            <p:nvPr/>
          </p:nvSpPr>
          <p:spPr>
            <a:xfrm>
              <a:off x="3598755" y="5879800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SPOT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FD0248-F537-4681-9A6D-6E5FFBCE0B71}"/>
                </a:ext>
              </a:extLst>
            </p:cNvPr>
            <p:cNvSpPr/>
            <p:nvPr/>
          </p:nvSpPr>
          <p:spPr>
            <a:xfrm>
              <a:off x="4962529" y="5901864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NFLX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95C85D1-53C5-4DC7-B69A-C4553644B289}"/>
                </a:ext>
              </a:extLst>
            </p:cNvPr>
            <p:cNvCxnSpPr>
              <a:cxnSpLocks/>
              <a:stCxn id="12" idx="4"/>
              <a:endCxn id="13" idx="0"/>
            </p:cNvCxnSpPr>
            <p:nvPr/>
          </p:nvCxnSpPr>
          <p:spPr>
            <a:xfrm flipH="1">
              <a:off x="5502780" y="3827884"/>
              <a:ext cx="108" cy="4598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360D61-1EB3-43AC-9E58-4FF5A02A8B2A}"/>
                </a:ext>
              </a:extLst>
            </p:cNvPr>
            <p:cNvCxnSpPr>
              <a:cxnSpLocks/>
              <a:stCxn id="12" idx="3"/>
              <a:endCxn id="14" idx="0"/>
            </p:cNvCxnSpPr>
            <p:nvPr/>
          </p:nvCxnSpPr>
          <p:spPr>
            <a:xfrm flipH="1">
              <a:off x="4741847" y="3757167"/>
              <a:ext cx="379026" cy="11146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02F5F11-1276-4822-95B1-0C0BC3F055C4}"/>
                </a:ext>
              </a:extLst>
            </p:cNvPr>
            <p:cNvCxnSpPr>
              <a:cxnSpLocks/>
              <a:stCxn id="12" idx="5"/>
              <a:endCxn id="15" idx="0"/>
            </p:cNvCxnSpPr>
            <p:nvPr/>
          </p:nvCxnSpPr>
          <p:spPr>
            <a:xfrm>
              <a:off x="5884902" y="3757167"/>
              <a:ext cx="428252" cy="11472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AC16C98-C573-4412-A153-9BD3A37D12A2}"/>
                </a:ext>
              </a:extLst>
            </p:cNvPr>
            <p:cNvCxnSpPr>
              <a:cxnSpLocks/>
              <a:stCxn id="14" idx="4"/>
              <a:endCxn id="16" idx="0"/>
            </p:cNvCxnSpPr>
            <p:nvPr/>
          </p:nvCxnSpPr>
          <p:spPr>
            <a:xfrm flipH="1">
              <a:off x="4139005" y="5354664"/>
              <a:ext cx="602842" cy="5251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BEFE616-BD2C-4F54-B52A-D80BF000B514}"/>
                </a:ext>
              </a:extLst>
            </p:cNvPr>
            <p:cNvCxnSpPr>
              <a:cxnSpLocks/>
              <a:stCxn id="15" idx="2"/>
              <a:endCxn id="16" idx="7"/>
            </p:cNvCxnSpPr>
            <p:nvPr/>
          </p:nvCxnSpPr>
          <p:spPr>
            <a:xfrm flipH="1">
              <a:off x="4521019" y="5145822"/>
              <a:ext cx="1251885" cy="8046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3089A24-F256-421E-8CEA-BE1DFC48150E}"/>
                </a:ext>
              </a:extLst>
            </p:cNvPr>
            <p:cNvCxnSpPr>
              <a:cxnSpLocks/>
              <a:stCxn id="15" idx="4"/>
              <a:endCxn id="17" idx="0"/>
            </p:cNvCxnSpPr>
            <p:nvPr/>
          </p:nvCxnSpPr>
          <p:spPr>
            <a:xfrm flipH="1">
              <a:off x="5502779" y="5387265"/>
              <a:ext cx="810375" cy="5145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3327A988-54BB-46B6-A67C-2616D54B162A}"/>
                </a:ext>
              </a:extLst>
            </p:cNvPr>
            <p:cNvCxnSpPr>
              <a:cxnSpLocks/>
              <a:stCxn id="14" idx="4"/>
              <a:endCxn id="17" idx="0"/>
            </p:cNvCxnSpPr>
            <p:nvPr/>
          </p:nvCxnSpPr>
          <p:spPr>
            <a:xfrm>
              <a:off x="4741847" y="5354664"/>
              <a:ext cx="760932" cy="54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CPD" descr=" 157">
            <a:extLst>
              <a:ext uri="{FF2B5EF4-FFF2-40B4-BE49-F238E27FC236}">
                <a16:creationId xmlns:a16="http://schemas.microsoft.com/office/drawing/2014/main" id="{2A9DB6DD-E3B6-4FC2-BE29-413BB1D71427}"/>
              </a:ext>
            </a:extLst>
          </p:cNvPr>
          <p:cNvGrpSpPr/>
          <p:nvPr/>
        </p:nvGrpSpPr>
        <p:grpSpPr>
          <a:xfrm>
            <a:off x="406572" y="3018113"/>
            <a:ext cx="5327822" cy="3014849"/>
            <a:chOff x="2714058" y="3018113"/>
            <a:chExt cx="5327822" cy="3014849"/>
          </a:xfrm>
        </p:grpSpPr>
        <p:sp>
          <p:nvSpPr>
            <p:cNvPr id="155" name="Right Triangle 154">
              <a:extLst>
                <a:ext uri="{FF2B5EF4-FFF2-40B4-BE49-F238E27FC236}">
                  <a16:creationId xmlns:a16="http://schemas.microsoft.com/office/drawing/2014/main" id="{AEC47638-7F94-4C9D-95F3-379CDD9D9E42}"/>
                </a:ext>
              </a:extLst>
            </p:cNvPr>
            <p:cNvSpPr/>
            <p:nvPr/>
          </p:nvSpPr>
          <p:spPr>
            <a:xfrm rot="14862860">
              <a:off x="6047021" y="4255096"/>
              <a:ext cx="198633" cy="20428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ular Callout 44">
              <a:extLst>
                <a:ext uri="{FF2B5EF4-FFF2-40B4-BE49-F238E27FC236}">
                  <a16:creationId xmlns:a16="http://schemas.microsoft.com/office/drawing/2014/main" id="{042FD8FA-6205-459C-996D-A5C43C63485D}"/>
                </a:ext>
              </a:extLst>
            </p:cNvPr>
            <p:cNvSpPr/>
            <p:nvPr/>
          </p:nvSpPr>
          <p:spPr>
            <a:xfrm>
              <a:off x="4046952" y="3167538"/>
              <a:ext cx="712988" cy="306324"/>
            </a:xfrm>
            <a:prstGeom prst="wedgeRoundRectCallout">
              <a:avLst>
                <a:gd name="adj1" fmla="val 78596"/>
                <a:gd name="adj2" fmla="val 85978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1</a:t>
              </a:r>
            </a:p>
          </p:txBody>
        </p:sp>
        <p:sp>
          <p:nvSpPr>
            <p:cNvPr id="25" name="Rounded Rectangular Callout 45">
              <a:extLst>
                <a:ext uri="{FF2B5EF4-FFF2-40B4-BE49-F238E27FC236}">
                  <a16:creationId xmlns:a16="http://schemas.microsoft.com/office/drawing/2014/main" id="{A316665C-CFF0-4528-B7F1-C9AA7667A077}"/>
                </a:ext>
              </a:extLst>
            </p:cNvPr>
            <p:cNvSpPr/>
            <p:nvPr/>
          </p:nvSpPr>
          <p:spPr>
            <a:xfrm>
              <a:off x="7071585" y="4847500"/>
              <a:ext cx="712988" cy="306324"/>
            </a:xfrm>
            <a:prstGeom prst="wedgeRoundRectCallout">
              <a:avLst>
                <a:gd name="adj1" fmla="val -77015"/>
                <a:gd name="adj2" fmla="val 4557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4</a:t>
              </a:r>
            </a:p>
          </p:txBody>
        </p:sp>
        <p:sp>
          <p:nvSpPr>
            <p:cNvPr id="26" name="Rounded Rectangular Callout 47">
              <a:extLst>
                <a:ext uri="{FF2B5EF4-FFF2-40B4-BE49-F238E27FC236}">
                  <a16:creationId xmlns:a16="http://schemas.microsoft.com/office/drawing/2014/main" id="{C5259152-D290-4A1A-BECD-D2C71FA5176C}"/>
                </a:ext>
              </a:extLst>
            </p:cNvPr>
            <p:cNvSpPr/>
            <p:nvPr/>
          </p:nvSpPr>
          <p:spPr>
            <a:xfrm>
              <a:off x="3214313" y="4718616"/>
              <a:ext cx="712988" cy="306324"/>
            </a:xfrm>
            <a:prstGeom prst="wedgeRoundRectCallout">
              <a:avLst>
                <a:gd name="adj1" fmla="val 80037"/>
                <a:gd name="adj2" fmla="val 8262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3</a:t>
              </a:r>
            </a:p>
          </p:txBody>
        </p:sp>
        <p:sp>
          <p:nvSpPr>
            <p:cNvPr id="27" name="Rounded Rectangular Callout 50">
              <a:extLst>
                <a:ext uri="{FF2B5EF4-FFF2-40B4-BE49-F238E27FC236}">
                  <a16:creationId xmlns:a16="http://schemas.microsoft.com/office/drawing/2014/main" id="{34867EF0-F1BA-424B-BEB7-128E6C1FBD22}"/>
                </a:ext>
              </a:extLst>
            </p:cNvPr>
            <p:cNvSpPr/>
            <p:nvPr/>
          </p:nvSpPr>
          <p:spPr>
            <a:xfrm>
              <a:off x="2714058" y="5726638"/>
              <a:ext cx="712988" cy="306324"/>
            </a:xfrm>
            <a:prstGeom prst="wedgeRoundRectCallout">
              <a:avLst>
                <a:gd name="adj1" fmla="val 75123"/>
                <a:gd name="adj2" fmla="val 7690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5</a:t>
              </a:r>
            </a:p>
          </p:txBody>
        </p:sp>
        <p:sp>
          <p:nvSpPr>
            <p:cNvPr id="28" name="Rounded Rectangular Callout 51">
              <a:extLst>
                <a:ext uri="{FF2B5EF4-FFF2-40B4-BE49-F238E27FC236}">
                  <a16:creationId xmlns:a16="http://schemas.microsoft.com/office/drawing/2014/main" id="{E17FD683-B0BF-437A-B08B-399D73378A5D}"/>
                </a:ext>
              </a:extLst>
            </p:cNvPr>
            <p:cNvSpPr/>
            <p:nvPr/>
          </p:nvSpPr>
          <p:spPr>
            <a:xfrm>
              <a:off x="6200505" y="5726638"/>
              <a:ext cx="712988" cy="306324"/>
            </a:xfrm>
            <a:prstGeom prst="wedgeRoundRectCallout">
              <a:avLst>
                <a:gd name="adj1" fmla="val -70942"/>
                <a:gd name="adj2" fmla="val 79733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6</a:t>
              </a:r>
            </a:p>
          </p:txBody>
        </p:sp>
        <p:sp>
          <p:nvSpPr>
            <p:cNvPr id="29" name="Rounded Rectangular Callout 52">
              <a:extLst>
                <a:ext uri="{FF2B5EF4-FFF2-40B4-BE49-F238E27FC236}">
                  <a16:creationId xmlns:a16="http://schemas.microsoft.com/office/drawing/2014/main" id="{561246D3-3117-40E4-B522-ED0CEB834A88}"/>
                </a:ext>
              </a:extLst>
            </p:cNvPr>
            <p:cNvSpPr/>
            <p:nvPr/>
          </p:nvSpPr>
          <p:spPr>
            <a:xfrm>
              <a:off x="6377577" y="3018113"/>
              <a:ext cx="1664303" cy="1628048"/>
            </a:xfrm>
            <a:prstGeom prst="wedgeRoundRectCallout">
              <a:avLst>
                <a:gd name="adj1" fmla="val -69306"/>
                <a:gd name="adj2" fmla="val 4109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2</a:t>
              </a:r>
            </a:p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          </a:t>
              </a:r>
              <a:r>
                <a:rPr lang="en-US" sz="10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P(NVDA)</a:t>
              </a:r>
              <a:endParaRPr lang="en-US" sz="1400" b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" name="Down Arrow 55">
              <a:extLst>
                <a:ext uri="{FF2B5EF4-FFF2-40B4-BE49-F238E27FC236}">
                  <a16:creationId xmlns:a16="http://schemas.microsoft.com/office/drawing/2014/main" id="{28122220-3E5E-45D3-BAE9-8CA2741B8F57}"/>
                </a:ext>
              </a:extLst>
            </p:cNvPr>
            <p:cNvSpPr/>
            <p:nvPr/>
          </p:nvSpPr>
          <p:spPr>
            <a:xfrm>
              <a:off x="6647594" y="3854192"/>
              <a:ext cx="122017" cy="1716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56">
              <a:extLst>
                <a:ext uri="{FF2B5EF4-FFF2-40B4-BE49-F238E27FC236}">
                  <a16:creationId xmlns:a16="http://schemas.microsoft.com/office/drawing/2014/main" id="{20D79FDE-BB83-452C-8F4B-07106441FA4D}"/>
                </a:ext>
              </a:extLst>
            </p:cNvPr>
            <p:cNvSpPr/>
            <p:nvPr/>
          </p:nvSpPr>
          <p:spPr>
            <a:xfrm>
              <a:off x="7079157" y="3592733"/>
              <a:ext cx="122017" cy="1716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57">
              <a:extLst>
                <a:ext uri="{FF2B5EF4-FFF2-40B4-BE49-F238E27FC236}">
                  <a16:creationId xmlns:a16="http://schemas.microsoft.com/office/drawing/2014/main" id="{D098E04E-7D08-49AB-B3F4-E2FD362E775D}"/>
                </a:ext>
              </a:extLst>
            </p:cNvPr>
            <p:cNvSpPr/>
            <p:nvPr/>
          </p:nvSpPr>
          <p:spPr>
            <a:xfrm flipV="1">
              <a:off x="7683432" y="3592732"/>
              <a:ext cx="122017" cy="171609"/>
            </a:xfrm>
            <a:prstGeom prst="downArrow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58">
              <a:extLst>
                <a:ext uri="{FF2B5EF4-FFF2-40B4-BE49-F238E27FC236}">
                  <a16:creationId xmlns:a16="http://schemas.microsoft.com/office/drawing/2014/main" id="{76866319-0669-4241-9EB6-2B991602456E}"/>
                </a:ext>
              </a:extLst>
            </p:cNvPr>
            <p:cNvSpPr/>
            <p:nvPr/>
          </p:nvSpPr>
          <p:spPr>
            <a:xfrm flipV="1">
              <a:off x="6647593" y="4368409"/>
              <a:ext cx="122017" cy="171609"/>
            </a:xfrm>
            <a:prstGeom prst="downArrow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-Right Arrow 59">
              <a:extLst>
                <a:ext uri="{FF2B5EF4-FFF2-40B4-BE49-F238E27FC236}">
                  <a16:creationId xmlns:a16="http://schemas.microsoft.com/office/drawing/2014/main" id="{A9BFE63C-2E9E-41FF-81DB-1AE18CBF8ACA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6606012" y="4144816"/>
              <a:ext cx="210312" cy="116883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-Right Arrow 60">
              <a:extLst>
                <a:ext uri="{FF2B5EF4-FFF2-40B4-BE49-F238E27FC236}">
                  <a16:creationId xmlns:a16="http://schemas.microsoft.com/office/drawing/2014/main" id="{72B227D1-AFB2-44BE-B46E-A095C961D252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7337147" y="3620094"/>
              <a:ext cx="210312" cy="116883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FAF11C0-8AC5-4490-872A-12ABDE141020}"/>
                </a:ext>
              </a:extLst>
            </p:cNvPr>
            <p:cNvSpPr/>
            <p:nvPr/>
          </p:nvSpPr>
          <p:spPr>
            <a:xfrm>
              <a:off x="7667073" y="4362289"/>
              <a:ext cx="137160" cy="219456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EA0020B-E89F-4A71-A397-99CBE35EC573}"/>
                </a:ext>
              </a:extLst>
            </p:cNvPr>
            <p:cNvSpPr/>
            <p:nvPr/>
          </p:nvSpPr>
          <p:spPr>
            <a:xfrm>
              <a:off x="7071585" y="3830268"/>
              <a:ext cx="137160" cy="2194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D8C9B7-E3B6-4F1A-8F88-41158E01A7A8}"/>
                </a:ext>
              </a:extLst>
            </p:cNvPr>
            <p:cNvSpPr/>
            <p:nvPr/>
          </p:nvSpPr>
          <p:spPr>
            <a:xfrm>
              <a:off x="7667073" y="4180346"/>
              <a:ext cx="137160" cy="118872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CC82819-1B5F-4FD2-A433-8C6C8B4A9A51}"/>
                </a:ext>
              </a:extLst>
            </p:cNvPr>
            <p:cNvSpPr/>
            <p:nvPr/>
          </p:nvSpPr>
          <p:spPr>
            <a:xfrm>
              <a:off x="7672234" y="3976572"/>
              <a:ext cx="137160" cy="73152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99AED79-CE61-4406-9355-746A0E7879F5}"/>
                </a:ext>
              </a:extLst>
            </p:cNvPr>
            <p:cNvSpPr/>
            <p:nvPr/>
          </p:nvSpPr>
          <p:spPr>
            <a:xfrm>
              <a:off x="7071585" y="4206529"/>
              <a:ext cx="137160" cy="914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F009CB-83AA-4883-A9E2-AFFBEDDF18D4}"/>
                </a:ext>
              </a:extLst>
            </p:cNvPr>
            <p:cNvSpPr/>
            <p:nvPr/>
          </p:nvSpPr>
          <p:spPr>
            <a:xfrm>
              <a:off x="7071585" y="4537261"/>
              <a:ext cx="137160" cy="457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99ECE8F-D971-4688-A10E-F5E5885953F3}"/>
                </a:ext>
              </a:extLst>
            </p:cNvPr>
            <p:cNvSpPr/>
            <p:nvPr/>
          </p:nvSpPr>
          <p:spPr>
            <a:xfrm>
              <a:off x="7371909" y="3976572"/>
              <a:ext cx="137160" cy="731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7CCB4CB-4720-48E8-8C85-757320C91414}"/>
                </a:ext>
              </a:extLst>
            </p:cNvPr>
            <p:cNvSpPr/>
            <p:nvPr/>
          </p:nvSpPr>
          <p:spPr>
            <a:xfrm>
              <a:off x="7371909" y="4481310"/>
              <a:ext cx="137160" cy="1005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2965099-AE33-452A-8240-3C4364AC0BF8}"/>
                </a:ext>
              </a:extLst>
            </p:cNvPr>
            <p:cNvSpPr>
              <a:spLocks/>
            </p:cNvSpPr>
            <p:nvPr/>
          </p:nvSpPr>
          <p:spPr>
            <a:xfrm>
              <a:off x="7364807" y="4115220"/>
              <a:ext cx="13716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32346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14">
            <a:extLst>
              <a:ext uri="{FF2B5EF4-FFF2-40B4-BE49-F238E27FC236}">
                <a16:creationId xmlns:a16="http://schemas.microsoft.com/office/drawing/2014/main" id="{434D3DBF-4F44-46C9-9F8C-84B65BDFF3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7" t="17599" r="13696" b="21615"/>
          <a:stretch/>
        </p:blipFill>
        <p:spPr>
          <a:xfrm>
            <a:off x="2857751" y="2677251"/>
            <a:ext cx="3269797" cy="604838"/>
          </a:xfrm>
          <a:prstGeom prst="rect">
            <a:avLst/>
          </a:prstGeom>
        </p:spPr>
      </p:pic>
      <p:pic>
        <p:nvPicPr>
          <p:cNvPr id="5" name="Picture 4" descr=" 16">
            <a:extLst>
              <a:ext uri="{FF2B5EF4-FFF2-40B4-BE49-F238E27FC236}">
                <a16:creationId xmlns:a16="http://schemas.microsoft.com/office/drawing/2014/main" id="{A8A8EA98-50BD-45E0-9B4B-6F3E0D24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793" y="3612121"/>
            <a:ext cx="3168244" cy="561584"/>
          </a:xfrm>
          <a:prstGeom prst="rect">
            <a:avLst/>
          </a:prstGeom>
        </p:spPr>
      </p:pic>
      <p:pic>
        <p:nvPicPr>
          <p:cNvPr id="6" name="Picture 10" descr=" 1034">
            <a:extLst>
              <a:ext uri="{FF2B5EF4-FFF2-40B4-BE49-F238E27FC236}">
                <a16:creationId xmlns:a16="http://schemas.microsoft.com/office/drawing/2014/main" id="{6D841FF8-E00A-4FDC-9312-9D68CEEFF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40" y="2555158"/>
            <a:ext cx="1738784" cy="174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 descr=" 3">
            <a:extLst>
              <a:ext uri="{FF2B5EF4-FFF2-40B4-BE49-F238E27FC236}">
                <a16:creationId xmlns:a16="http://schemas.microsoft.com/office/drawing/2014/main" id="{77498C40-8D55-4695-B16C-49424C490F5F}"/>
              </a:ext>
            </a:extLst>
          </p:cNvPr>
          <p:cNvSpPr txBox="1">
            <a:spLocks/>
          </p:cNvSpPr>
          <p:nvPr/>
        </p:nvSpPr>
        <p:spPr>
          <a:xfrm>
            <a:off x="4864974" y="1312163"/>
            <a:ext cx="2462048" cy="561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ctr"/>
            <a:r>
              <a:rPr lang="en-US" dirty="0"/>
              <a:t>Thank you!</a:t>
            </a:r>
            <a:endParaRPr lang="en-US" i="1" dirty="0"/>
          </a:p>
        </p:txBody>
      </p:sp>
      <p:sp>
        <p:nvSpPr>
          <p:cNvPr id="7" name="TextBox 6" descr=" 12">
            <a:extLst>
              <a:ext uri="{FF2B5EF4-FFF2-40B4-BE49-F238E27FC236}">
                <a16:creationId xmlns:a16="http://schemas.microsoft.com/office/drawing/2014/main" id="{40333DDB-5AEB-4583-A9FA-5C0B1FAA680A}"/>
              </a:ext>
            </a:extLst>
          </p:cNvPr>
          <p:cNvSpPr txBox="1"/>
          <p:nvPr/>
        </p:nvSpPr>
        <p:spPr>
          <a:xfrm>
            <a:off x="8306024" y="3013500"/>
            <a:ext cx="1476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OAC-1828187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OAC-1854828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CCF-1718479</a:t>
            </a:r>
          </a:p>
        </p:txBody>
      </p:sp>
    </p:spTree>
    <p:extLst>
      <p:ext uri="{BB962C8B-B14F-4D97-AF65-F5344CB8AC3E}">
        <p14:creationId xmlns:p14="http://schemas.microsoft.com/office/powerpoint/2010/main" val="40406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53"/>
    </mc:Choice>
    <mc:Fallback>
      <p:transition spd="slow" advTm="13353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 descr=" 6">
            <a:extLst>
              <a:ext uri="{FF2B5EF4-FFF2-40B4-BE49-F238E27FC236}">
                <a16:creationId xmlns:a16="http://schemas.microsoft.com/office/drawing/2014/main" id="{8BD919C4-F4AE-4803-B2A8-2AC66E4FFCD6}"/>
              </a:ext>
            </a:extLst>
          </p:cNvPr>
          <p:cNvSpPr txBox="1"/>
          <p:nvPr/>
        </p:nvSpPr>
        <p:spPr>
          <a:xfrm>
            <a:off x="2857750" y="4519404"/>
            <a:ext cx="692505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Roboto" panose="02000000000000000000" pitchFamily="2" charset="0"/>
                <a:cs typeface="Consolas" panose="020B0609020204030204" pitchFamily="49" charset="0"/>
                <a:hlinkClick r:id="rId3"/>
              </a:rPr>
              <a:t>https://github.com/asrivast28/ParsiMoNe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Roboto" panose="02000000000000000000" pitchFamily="2" charset="0"/>
              <a:cs typeface="Consolas" panose="020B0609020204030204" pitchFamily="49" charset="0"/>
            </a:endParaRPr>
          </a:p>
        </p:txBody>
      </p:sp>
      <p:pic>
        <p:nvPicPr>
          <p:cNvPr id="4" name="Picture 3" descr=" 14">
            <a:extLst>
              <a:ext uri="{FF2B5EF4-FFF2-40B4-BE49-F238E27FC236}">
                <a16:creationId xmlns:a16="http://schemas.microsoft.com/office/drawing/2014/main" id="{434D3DBF-4F44-46C9-9F8C-84B65BDFF3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87" t="17599" r="13696" b="21615"/>
          <a:stretch/>
        </p:blipFill>
        <p:spPr>
          <a:xfrm>
            <a:off x="2857751" y="2677251"/>
            <a:ext cx="3269797" cy="604838"/>
          </a:xfrm>
          <a:prstGeom prst="rect">
            <a:avLst/>
          </a:prstGeom>
        </p:spPr>
      </p:pic>
      <p:grpSp>
        <p:nvGrpSpPr>
          <p:cNvPr id="9" name="Group 8" descr=" 2">
            <a:extLst>
              <a:ext uri="{FF2B5EF4-FFF2-40B4-BE49-F238E27FC236}">
                <a16:creationId xmlns:a16="http://schemas.microsoft.com/office/drawing/2014/main" id="{26004A91-4E98-4420-8367-E4FAFD3C0717}"/>
              </a:ext>
            </a:extLst>
          </p:cNvPr>
          <p:cNvGrpSpPr/>
          <p:nvPr/>
        </p:nvGrpSpPr>
        <p:grpSpPr>
          <a:xfrm>
            <a:off x="4192822" y="5135616"/>
            <a:ext cx="3869451" cy="1020806"/>
            <a:chOff x="4151495" y="5135615"/>
            <a:chExt cx="3869451" cy="1020806"/>
          </a:xfrm>
        </p:grpSpPr>
        <p:pic>
          <p:nvPicPr>
            <p:cNvPr id="10" name="Picture 2" descr="Artifact Review and Badging – Version 1.0 (not current)">
              <a:extLst>
                <a:ext uri="{FF2B5EF4-FFF2-40B4-BE49-F238E27FC236}">
                  <a16:creationId xmlns:a16="http://schemas.microsoft.com/office/drawing/2014/main" id="{F060E396-2EA9-47D3-82E6-36B5072BF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495" y="5139910"/>
              <a:ext cx="1021923" cy="1016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Artifact Review and Badging – Version 1.0 (not current)">
              <a:extLst>
                <a:ext uri="{FF2B5EF4-FFF2-40B4-BE49-F238E27FC236}">
                  <a16:creationId xmlns:a16="http://schemas.microsoft.com/office/drawing/2014/main" id="{CDFEFB0B-B598-4166-8301-30F8F8231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258" y="5139909"/>
              <a:ext cx="1021923" cy="1016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Artifact Review and Badging – Version 1.0 (not current)">
              <a:extLst>
                <a:ext uri="{FF2B5EF4-FFF2-40B4-BE49-F238E27FC236}">
                  <a16:creationId xmlns:a16="http://schemas.microsoft.com/office/drawing/2014/main" id="{A5EC53AC-E1B9-430F-9953-0527C6C14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022" y="5135615"/>
              <a:ext cx="1021924" cy="1016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 16">
            <a:extLst>
              <a:ext uri="{FF2B5EF4-FFF2-40B4-BE49-F238E27FC236}">
                <a16:creationId xmlns:a16="http://schemas.microsoft.com/office/drawing/2014/main" id="{A8A8EA98-50BD-45E0-9B4B-6F3E0D2427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8793" y="3612121"/>
            <a:ext cx="3168244" cy="561584"/>
          </a:xfrm>
          <a:prstGeom prst="rect">
            <a:avLst/>
          </a:prstGeom>
        </p:spPr>
      </p:pic>
      <p:pic>
        <p:nvPicPr>
          <p:cNvPr id="6" name="Picture 10" descr=" 1034">
            <a:extLst>
              <a:ext uri="{FF2B5EF4-FFF2-40B4-BE49-F238E27FC236}">
                <a16:creationId xmlns:a16="http://schemas.microsoft.com/office/drawing/2014/main" id="{6D841FF8-E00A-4FDC-9312-9D68CEEFF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40" y="2555158"/>
            <a:ext cx="1738784" cy="174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 descr=" 3">
            <a:extLst>
              <a:ext uri="{FF2B5EF4-FFF2-40B4-BE49-F238E27FC236}">
                <a16:creationId xmlns:a16="http://schemas.microsoft.com/office/drawing/2014/main" id="{77498C40-8D55-4695-B16C-49424C490F5F}"/>
              </a:ext>
            </a:extLst>
          </p:cNvPr>
          <p:cNvSpPr txBox="1">
            <a:spLocks/>
          </p:cNvSpPr>
          <p:nvPr/>
        </p:nvSpPr>
        <p:spPr>
          <a:xfrm>
            <a:off x="4864974" y="1312163"/>
            <a:ext cx="2462048" cy="561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ctr"/>
            <a:r>
              <a:rPr lang="en-US" dirty="0"/>
              <a:t>Thank you!</a:t>
            </a:r>
            <a:endParaRPr lang="en-US" i="1" dirty="0"/>
          </a:p>
        </p:txBody>
      </p:sp>
      <p:sp>
        <p:nvSpPr>
          <p:cNvPr id="7" name="TextBox 6" descr=" 12">
            <a:extLst>
              <a:ext uri="{FF2B5EF4-FFF2-40B4-BE49-F238E27FC236}">
                <a16:creationId xmlns:a16="http://schemas.microsoft.com/office/drawing/2014/main" id="{40333DDB-5AEB-4583-A9FA-5C0B1FAA680A}"/>
              </a:ext>
            </a:extLst>
          </p:cNvPr>
          <p:cNvSpPr txBox="1"/>
          <p:nvPr/>
        </p:nvSpPr>
        <p:spPr>
          <a:xfrm>
            <a:off x="8306024" y="3013500"/>
            <a:ext cx="1476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OAC-1828187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OAC-1854828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CCF-1718479</a:t>
            </a:r>
          </a:p>
        </p:txBody>
      </p:sp>
    </p:spTree>
    <p:extLst>
      <p:ext uri="{BB962C8B-B14F-4D97-AF65-F5344CB8AC3E}">
        <p14:creationId xmlns:p14="http://schemas.microsoft.com/office/powerpoint/2010/main" val="306075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53"/>
    </mc:Choice>
    <mc:Fallback>
      <p:transition spd="slow" advTm="133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54" descr=" 9">
            <a:extLst>
              <a:ext uri="{FF2B5EF4-FFF2-40B4-BE49-F238E27FC236}">
                <a16:creationId xmlns:a16="http://schemas.microsoft.com/office/drawing/2014/main" id="{5992B6BE-26A9-4507-9ECB-8186917F4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5479"/>
              </p:ext>
            </p:extLst>
          </p:nvPr>
        </p:nvGraphicFramePr>
        <p:xfrm>
          <a:off x="4087212" y="3539465"/>
          <a:ext cx="1635728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75">
                  <a:extLst>
                    <a:ext uri="{9D8B030D-6E8A-4147-A177-3AD203B41FA5}">
                      <a16:colId xmlns:a16="http://schemas.microsoft.com/office/drawing/2014/main" val="4226550275"/>
                    </a:ext>
                  </a:extLst>
                </a:gridCol>
                <a:gridCol w="302480">
                  <a:extLst>
                    <a:ext uri="{9D8B030D-6E8A-4147-A177-3AD203B41FA5}">
                      <a16:colId xmlns:a16="http://schemas.microsoft.com/office/drawing/2014/main" val="1717290835"/>
                    </a:ext>
                  </a:extLst>
                </a:gridCol>
                <a:gridCol w="322646">
                  <a:extLst>
                    <a:ext uri="{9D8B030D-6E8A-4147-A177-3AD203B41FA5}">
                      <a16:colId xmlns:a16="http://schemas.microsoft.com/office/drawing/2014/main" val="9704313"/>
                    </a:ext>
                  </a:extLst>
                </a:gridCol>
                <a:gridCol w="439527">
                  <a:extLst>
                    <a:ext uri="{9D8B030D-6E8A-4147-A177-3AD203B41FA5}">
                      <a16:colId xmlns:a16="http://schemas.microsoft.com/office/drawing/2014/main" val="290063678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rgbClr val="003057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NVDA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901307"/>
                  </a:ext>
                </a:extLst>
              </a:tr>
              <a:tr h="250724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725807"/>
                  </a:ext>
                </a:extLst>
              </a:tr>
              <a:tr h="23448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588133"/>
                  </a:ext>
                </a:extLst>
              </a:tr>
              <a:tr h="23448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05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916972"/>
                  </a:ext>
                </a:extLst>
              </a:tr>
            </a:tbl>
          </a:graphicData>
        </a:graphic>
      </p:graphicFrame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4596355"/>
          </a:xfrm>
        </p:spPr>
        <p:txBody>
          <a:bodyPr>
            <a:normAutofit/>
          </a:bodyPr>
          <a:lstStyle/>
          <a:p>
            <a:r>
              <a:rPr lang="en-US" dirty="0"/>
              <a:t>Bayesian networks (BNs) learn direct interactions between variables</a:t>
            </a:r>
          </a:p>
          <a:p>
            <a:pPr lvl="1"/>
            <a:r>
              <a:rPr lang="en-US" dirty="0"/>
              <a:t>Difficult to use BNs to understand indirect relationships – emergent behaviors</a:t>
            </a:r>
          </a:p>
          <a:p>
            <a:r>
              <a:rPr lang="en-US" dirty="0"/>
              <a:t>Important to identify emergent behaviors in multiple fields</a:t>
            </a:r>
          </a:p>
          <a:p>
            <a:pPr lvl="1"/>
            <a:r>
              <a:rPr lang="en-US" dirty="0"/>
              <a:t>e.g., stock market analysis, cancer research, genome annotation, etc.</a:t>
            </a:r>
          </a:p>
          <a:p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Networks</a:t>
            </a:r>
          </a:p>
        </p:txBody>
      </p:sp>
      <p:sp>
        <p:nvSpPr>
          <p:cNvPr id="45" name="TextBox 44" descr=" 45">
            <a:extLst>
              <a:ext uri="{FF2B5EF4-FFF2-40B4-BE49-F238E27FC236}">
                <a16:creationId xmlns:a16="http://schemas.microsoft.com/office/drawing/2014/main" id="{33322F12-6AD0-4525-A31D-673DECE2AFC7}"/>
              </a:ext>
            </a:extLst>
          </p:cNvPr>
          <p:cNvSpPr txBox="1"/>
          <p:nvPr/>
        </p:nvSpPr>
        <p:spPr>
          <a:xfrm>
            <a:off x="1849120" y="3473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3" name="DAG" descr=" 153">
            <a:extLst>
              <a:ext uri="{FF2B5EF4-FFF2-40B4-BE49-F238E27FC236}">
                <a16:creationId xmlns:a16="http://schemas.microsoft.com/office/drawing/2014/main" id="{813F2C4F-C1D9-4C17-B79B-6E655542A1E9}"/>
              </a:ext>
            </a:extLst>
          </p:cNvPr>
          <p:cNvGrpSpPr/>
          <p:nvPr/>
        </p:nvGrpSpPr>
        <p:grpSpPr>
          <a:xfrm>
            <a:off x="1291269" y="3344998"/>
            <a:ext cx="3254648" cy="3039752"/>
            <a:chOff x="3598755" y="3344998"/>
            <a:chExt cx="3254648" cy="303975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BEA839-1934-4946-8B06-59E4CE8494AC}"/>
                </a:ext>
              </a:extLst>
            </p:cNvPr>
            <p:cNvSpPr/>
            <p:nvPr/>
          </p:nvSpPr>
          <p:spPr>
            <a:xfrm>
              <a:off x="4962638" y="3344998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NVDA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1D399B-62C0-4BA9-82EF-2F5D98AD238E}"/>
                </a:ext>
              </a:extLst>
            </p:cNvPr>
            <p:cNvSpPr/>
            <p:nvPr/>
          </p:nvSpPr>
          <p:spPr>
            <a:xfrm>
              <a:off x="4962530" y="4287738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MSFT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350C11-D8C1-4E39-854C-71EACA872588}"/>
                </a:ext>
              </a:extLst>
            </p:cNvPr>
            <p:cNvSpPr/>
            <p:nvPr/>
          </p:nvSpPr>
          <p:spPr>
            <a:xfrm>
              <a:off x="4139041" y="4871778"/>
              <a:ext cx="1205612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GOOGL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43ACE9-6BBC-43DE-91F9-CC468EEB9578}"/>
                </a:ext>
              </a:extLst>
            </p:cNvPr>
            <p:cNvSpPr/>
            <p:nvPr/>
          </p:nvSpPr>
          <p:spPr>
            <a:xfrm>
              <a:off x="5772904" y="4904379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AMZN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65C338-A467-4ED0-B74D-FFAD0C4BED75}"/>
                </a:ext>
              </a:extLst>
            </p:cNvPr>
            <p:cNvSpPr/>
            <p:nvPr/>
          </p:nvSpPr>
          <p:spPr>
            <a:xfrm>
              <a:off x="3598755" y="5879800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SPOT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FD0248-F537-4681-9A6D-6E5FFBCE0B71}"/>
                </a:ext>
              </a:extLst>
            </p:cNvPr>
            <p:cNvSpPr/>
            <p:nvPr/>
          </p:nvSpPr>
          <p:spPr>
            <a:xfrm>
              <a:off x="4962529" y="5901864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NFLX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95C85D1-53C5-4DC7-B69A-C4553644B289}"/>
                </a:ext>
              </a:extLst>
            </p:cNvPr>
            <p:cNvCxnSpPr>
              <a:cxnSpLocks/>
              <a:stCxn id="12" idx="4"/>
              <a:endCxn id="13" idx="0"/>
            </p:cNvCxnSpPr>
            <p:nvPr/>
          </p:nvCxnSpPr>
          <p:spPr>
            <a:xfrm flipH="1">
              <a:off x="5502780" y="3827884"/>
              <a:ext cx="108" cy="4598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360D61-1EB3-43AC-9E58-4FF5A02A8B2A}"/>
                </a:ext>
              </a:extLst>
            </p:cNvPr>
            <p:cNvCxnSpPr>
              <a:cxnSpLocks/>
              <a:stCxn id="12" idx="3"/>
              <a:endCxn id="14" idx="0"/>
            </p:cNvCxnSpPr>
            <p:nvPr/>
          </p:nvCxnSpPr>
          <p:spPr>
            <a:xfrm flipH="1">
              <a:off x="4741847" y="3757167"/>
              <a:ext cx="379026" cy="11146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02F5F11-1276-4822-95B1-0C0BC3F055C4}"/>
                </a:ext>
              </a:extLst>
            </p:cNvPr>
            <p:cNvCxnSpPr>
              <a:cxnSpLocks/>
              <a:stCxn id="12" idx="5"/>
              <a:endCxn id="15" idx="0"/>
            </p:cNvCxnSpPr>
            <p:nvPr/>
          </p:nvCxnSpPr>
          <p:spPr>
            <a:xfrm>
              <a:off x="5884902" y="3757167"/>
              <a:ext cx="428252" cy="11472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AC16C98-C573-4412-A153-9BD3A37D12A2}"/>
                </a:ext>
              </a:extLst>
            </p:cNvPr>
            <p:cNvCxnSpPr>
              <a:cxnSpLocks/>
              <a:stCxn id="14" idx="4"/>
              <a:endCxn id="16" idx="0"/>
            </p:cNvCxnSpPr>
            <p:nvPr/>
          </p:nvCxnSpPr>
          <p:spPr>
            <a:xfrm flipH="1">
              <a:off x="4139005" y="5354664"/>
              <a:ext cx="602842" cy="5251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BEFE616-BD2C-4F54-B52A-D80BF000B514}"/>
                </a:ext>
              </a:extLst>
            </p:cNvPr>
            <p:cNvCxnSpPr>
              <a:cxnSpLocks/>
              <a:stCxn id="15" idx="2"/>
              <a:endCxn id="16" idx="7"/>
            </p:cNvCxnSpPr>
            <p:nvPr/>
          </p:nvCxnSpPr>
          <p:spPr>
            <a:xfrm flipH="1">
              <a:off x="4521019" y="5145822"/>
              <a:ext cx="1251885" cy="8046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3089A24-F256-421E-8CEA-BE1DFC48150E}"/>
                </a:ext>
              </a:extLst>
            </p:cNvPr>
            <p:cNvCxnSpPr>
              <a:cxnSpLocks/>
              <a:stCxn id="15" idx="4"/>
              <a:endCxn id="17" idx="0"/>
            </p:cNvCxnSpPr>
            <p:nvPr/>
          </p:nvCxnSpPr>
          <p:spPr>
            <a:xfrm flipH="1">
              <a:off x="5502779" y="5387265"/>
              <a:ext cx="810375" cy="5145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3327A988-54BB-46B6-A67C-2616D54B162A}"/>
                </a:ext>
              </a:extLst>
            </p:cNvPr>
            <p:cNvCxnSpPr>
              <a:cxnSpLocks/>
              <a:stCxn id="14" idx="4"/>
              <a:endCxn id="17" idx="0"/>
            </p:cNvCxnSpPr>
            <p:nvPr/>
          </p:nvCxnSpPr>
          <p:spPr>
            <a:xfrm>
              <a:off x="4741847" y="5354664"/>
              <a:ext cx="760932" cy="54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CPD" descr=" 157">
            <a:extLst>
              <a:ext uri="{FF2B5EF4-FFF2-40B4-BE49-F238E27FC236}">
                <a16:creationId xmlns:a16="http://schemas.microsoft.com/office/drawing/2014/main" id="{2A9DB6DD-E3B6-4FC2-BE29-413BB1D71427}"/>
              </a:ext>
            </a:extLst>
          </p:cNvPr>
          <p:cNvGrpSpPr/>
          <p:nvPr/>
        </p:nvGrpSpPr>
        <p:grpSpPr>
          <a:xfrm>
            <a:off x="406572" y="3018113"/>
            <a:ext cx="5327822" cy="3014849"/>
            <a:chOff x="2714058" y="3018113"/>
            <a:chExt cx="5327822" cy="3014849"/>
          </a:xfrm>
        </p:grpSpPr>
        <p:sp>
          <p:nvSpPr>
            <p:cNvPr id="155" name="Right Triangle 154">
              <a:extLst>
                <a:ext uri="{FF2B5EF4-FFF2-40B4-BE49-F238E27FC236}">
                  <a16:creationId xmlns:a16="http://schemas.microsoft.com/office/drawing/2014/main" id="{AEC47638-7F94-4C9D-95F3-379CDD9D9E42}"/>
                </a:ext>
              </a:extLst>
            </p:cNvPr>
            <p:cNvSpPr/>
            <p:nvPr/>
          </p:nvSpPr>
          <p:spPr>
            <a:xfrm rot="14862860">
              <a:off x="6047021" y="4255096"/>
              <a:ext cx="198633" cy="20428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ular Callout 44">
              <a:extLst>
                <a:ext uri="{FF2B5EF4-FFF2-40B4-BE49-F238E27FC236}">
                  <a16:creationId xmlns:a16="http://schemas.microsoft.com/office/drawing/2014/main" id="{042FD8FA-6205-459C-996D-A5C43C63485D}"/>
                </a:ext>
              </a:extLst>
            </p:cNvPr>
            <p:cNvSpPr/>
            <p:nvPr/>
          </p:nvSpPr>
          <p:spPr>
            <a:xfrm>
              <a:off x="4046952" y="3167538"/>
              <a:ext cx="712988" cy="306324"/>
            </a:xfrm>
            <a:prstGeom prst="wedgeRoundRectCallout">
              <a:avLst>
                <a:gd name="adj1" fmla="val 78596"/>
                <a:gd name="adj2" fmla="val 85978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1</a:t>
              </a:r>
            </a:p>
          </p:txBody>
        </p:sp>
        <p:sp>
          <p:nvSpPr>
            <p:cNvPr id="25" name="Rounded Rectangular Callout 45">
              <a:extLst>
                <a:ext uri="{FF2B5EF4-FFF2-40B4-BE49-F238E27FC236}">
                  <a16:creationId xmlns:a16="http://schemas.microsoft.com/office/drawing/2014/main" id="{A316665C-CFF0-4528-B7F1-C9AA7667A077}"/>
                </a:ext>
              </a:extLst>
            </p:cNvPr>
            <p:cNvSpPr/>
            <p:nvPr/>
          </p:nvSpPr>
          <p:spPr>
            <a:xfrm>
              <a:off x="7071585" y="4847500"/>
              <a:ext cx="712988" cy="306324"/>
            </a:xfrm>
            <a:prstGeom prst="wedgeRoundRectCallout">
              <a:avLst>
                <a:gd name="adj1" fmla="val -77015"/>
                <a:gd name="adj2" fmla="val 4557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4</a:t>
              </a:r>
            </a:p>
          </p:txBody>
        </p:sp>
        <p:sp>
          <p:nvSpPr>
            <p:cNvPr id="26" name="Rounded Rectangular Callout 47">
              <a:extLst>
                <a:ext uri="{FF2B5EF4-FFF2-40B4-BE49-F238E27FC236}">
                  <a16:creationId xmlns:a16="http://schemas.microsoft.com/office/drawing/2014/main" id="{C5259152-D290-4A1A-BECD-D2C71FA5176C}"/>
                </a:ext>
              </a:extLst>
            </p:cNvPr>
            <p:cNvSpPr/>
            <p:nvPr/>
          </p:nvSpPr>
          <p:spPr>
            <a:xfrm>
              <a:off x="3214313" y="4718616"/>
              <a:ext cx="712988" cy="306324"/>
            </a:xfrm>
            <a:prstGeom prst="wedgeRoundRectCallout">
              <a:avLst>
                <a:gd name="adj1" fmla="val 80037"/>
                <a:gd name="adj2" fmla="val 8262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3</a:t>
              </a:r>
            </a:p>
          </p:txBody>
        </p:sp>
        <p:sp>
          <p:nvSpPr>
            <p:cNvPr id="27" name="Rounded Rectangular Callout 50">
              <a:extLst>
                <a:ext uri="{FF2B5EF4-FFF2-40B4-BE49-F238E27FC236}">
                  <a16:creationId xmlns:a16="http://schemas.microsoft.com/office/drawing/2014/main" id="{34867EF0-F1BA-424B-BEB7-128E6C1FBD22}"/>
                </a:ext>
              </a:extLst>
            </p:cNvPr>
            <p:cNvSpPr/>
            <p:nvPr/>
          </p:nvSpPr>
          <p:spPr>
            <a:xfrm>
              <a:off x="2714058" y="5726638"/>
              <a:ext cx="712988" cy="306324"/>
            </a:xfrm>
            <a:prstGeom prst="wedgeRoundRectCallout">
              <a:avLst>
                <a:gd name="adj1" fmla="val 75123"/>
                <a:gd name="adj2" fmla="val 7690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5</a:t>
              </a:r>
            </a:p>
          </p:txBody>
        </p:sp>
        <p:sp>
          <p:nvSpPr>
            <p:cNvPr id="28" name="Rounded Rectangular Callout 51">
              <a:extLst>
                <a:ext uri="{FF2B5EF4-FFF2-40B4-BE49-F238E27FC236}">
                  <a16:creationId xmlns:a16="http://schemas.microsoft.com/office/drawing/2014/main" id="{E17FD683-B0BF-437A-B08B-399D73378A5D}"/>
                </a:ext>
              </a:extLst>
            </p:cNvPr>
            <p:cNvSpPr/>
            <p:nvPr/>
          </p:nvSpPr>
          <p:spPr>
            <a:xfrm>
              <a:off x="6200505" y="5726638"/>
              <a:ext cx="712988" cy="306324"/>
            </a:xfrm>
            <a:prstGeom prst="wedgeRoundRectCallout">
              <a:avLst>
                <a:gd name="adj1" fmla="val -70942"/>
                <a:gd name="adj2" fmla="val 79733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6</a:t>
              </a:r>
            </a:p>
          </p:txBody>
        </p:sp>
        <p:sp>
          <p:nvSpPr>
            <p:cNvPr id="29" name="Rounded Rectangular Callout 52">
              <a:extLst>
                <a:ext uri="{FF2B5EF4-FFF2-40B4-BE49-F238E27FC236}">
                  <a16:creationId xmlns:a16="http://schemas.microsoft.com/office/drawing/2014/main" id="{561246D3-3117-40E4-B522-ED0CEB834A88}"/>
                </a:ext>
              </a:extLst>
            </p:cNvPr>
            <p:cNvSpPr/>
            <p:nvPr/>
          </p:nvSpPr>
          <p:spPr>
            <a:xfrm>
              <a:off x="6377577" y="3018113"/>
              <a:ext cx="1664303" cy="1628048"/>
            </a:xfrm>
            <a:prstGeom prst="wedgeRoundRectCallout">
              <a:avLst>
                <a:gd name="adj1" fmla="val -69306"/>
                <a:gd name="adj2" fmla="val 4109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2</a:t>
              </a:r>
            </a:p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          </a:t>
              </a:r>
              <a:r>
                <a:rPr lang="en-US" sz="10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P(NVDA)</a:t>
              </a:r>
              <a:endParaRPr lang="en-US" sz="1400" b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" name="Down Arrow 55">
              <a:extLst>
                <a:ext uri="{FF2B5EF4-FFF2-40B4-BE49-F238E27FC236}">
                  <a16:creationId xmlns:a16="http://schemas.microsoft.com/office/drawing/2014/main" id="{28122220-3E5E-45D3-BAE9-8CA2741B8F57}"/>
                </a:ext>
              </a:extLst>
            </p:cNvPr>
            <p:cNvSpPr/>
            <p:nvPr/>
          </p:nvSpPr>
          <p:spPr>
            <a:xfrm>
              <a:off x="6647594" y="3854192"/>
              <a:ext cx="122017" cy="1716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56">
              <a:extLst>
                <a:ext uri="{FF2B5EF4-FFF2-40B4-BE49-F238E27FC236}">
                  <a16:creationId xmlns:a16="http://schemas.microsoft.com/office/drawing/2014/main" id="{20D79FDE-BB83-452C-8F4B-07106441FA4D}"/>
                </a:ext>
              </a:extLst>
            </p:cNvPr>
            <p:cNvSpPr/>
            <p:nvPr/>
          </p:nvSpPr>
          <p:spPr>
            <a:xfrm>
              <a:off x="7079157" y="3592733"/>
              <a:ext cx="122017" cy="1716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57">
              <a:extLst>
                <a:ext uri="{FF2B5EF4-FFF2-40B4-BE49-F238E27FC236}">
                  <a16:creationId xmlns:a16="http://schemas.microsoft.com/office/drawing/2014/main" id="{D098E04E-7D08-49AB-B3F4-E2FD362E775D}"/>
                </a:ext>
              </a:extLst>
            </p:cNvPr>
            <p:cNvSpPr/>
            <p:nvPr/>
          </p:nvSpPr>
          <p:spPr>
            <a:xfrm flipV="1">
              <a:off x="7683432" y="3592732"/>
              <a:ext cx="122017" cy="171609"/>
            </a:xfrm>
            <a:prstGeom prst="downArrow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58">
              <a:extLst>
                <a:ext uri="{FF2B5EF4-FFF2-40B4-BE49-F238E27FC236}">
                  <a16:creationId xmlns:a16="http://schemas.microsoft.com/office/drawing/2014/main" id="{76866319-0669-4241-9EB6-2B991602456E}"/>
                </a:ext>
              </a:extLst>
            </p:cNvPr>
            <p:cNvSpPr/>
            <p:nvPr/>
          </p:nvSpPr>
          <p:spPr>
            <a:xfrm flipV="1">
              <a:off x="6647593" y="4368409"/>
              <a:ext cx="122017" cy="171609"/>
            </a:xfrm>
            <a:prstGeom prst="downArrow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-Right Arrow 59">
              <a:extLst>
                <a:ext uri="{FF2B5EF4-FFF2-40B4-BE49-F238E27FC236}">
                  <a16:creationId xmlns:a16="http://schemas.microsoft.com/office/drawing/2014/main" id="{A9BFE63C-2E9E-41FF-81DB-1AE18CBF8ACA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6606012" y="4144816"/>
              <a:ext cx="210312" cy="116883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-Right Arrow 60">
              <a:extLst>
                <a:ext uri="{FF2B5EF4-FFF2-40B4-BE49-F238E27FC236}">
                  <a16:creationId xmlns:a16="http://schemas.microsoft.com/office/drawing/2014/main" id="{72B227D1-AFB2-44BE-B46E-A095C961D252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7337147" y="3620094"/>
              <a:ext cx="210312" cy="116883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FAF11C0-8AC5-4490-872A-12ABDE141020}"/>
                </a:ext>
              </a:extLst>
            </p:cNvPr>
            <p:cNvSpPr/>
            <p:nvPr/>
          </p:nvSpPr>
          <p:spPr>
            <a:xfrm>
              <a:off x="7667073" y="4362289"/>
              <a:ext cx="137160" cy="219456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EA0020B-E89F-4A71-A397-99CBE35EC573}"/>
                </a:ext>
              </a:extLst>
            </p:cNvPr>
            <p:cNvSpPr/>
            <p:nvPr/>
          </p:nvSpPr>
          <p:spPr>
            <a:xfrm>
              <a:off x="7071585" y="3830268"/>
              <a:ext cx="137160" cy="2194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D8C9B7-E3B6-4F1A-8F88-41158E01A7A8}"/>
                </a:ext>
              </a:extLst>
            </p:cNvPr>
            <p:cNvSpPr/>
            <p:nvPr/>
          </p:nvSpPr>
          <p:spPr>
            <a:xfrm>
              <a:off x="7667073" y="4180346"/>
              <a:ext cx="137160" cy="118872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CC82819-1B5F-4FD2-A433-8C6C8B4A9A51}"/>
                </a:ext>
              </a:extLst>
            </p:cNvPr>
            <p:cNvSpPr/>
            <p:nvPr/>
          </p:nvSpPr>
          <p:spPr>
            <a:xfrm>
              <a:off x="7672234" y="3976572"/>
              <a:ext cx="137160" cy="73152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99AED79-CE61-4406-9355-746A0E7879F5}"/>
                </a:ext>
              </a:extLst>
            </p:cNvPr>
            <p:cNvSpPr/>
            <p:nvPr/>
          </p:nvSpPr>
          <p:spPr>
            <a:xfrm>
              <a:off x="7071585" y="4206529"/>
              <a:ext cx="137160" cy="914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F009CB-83AA-4883-A9E2-AFFBEDDF18D4}"/>
                </a:ext>
              </a:extLst>
            </p:cNvPr>
            <p:cNvSpPr/>
            <p:nvPr/>
          </p:nvSpPr>
          <p:spPr>
            <a:xfrm>
              <a:off x="7071585" y="4537261"/>
              <a:ext cx="137160" cy="457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99ECE8F-D971-4688-A10E-F5E5885953F3}"/>
                </a:ext>
              </a:extLst>
            </p:cNvPr>
            <p:cNvSpPr/>
            <p:nvPr/>
          </p:nvSpPr>
          <p:spPr>
            <a:xfrm>
              <a:off x="7371909" y="3976572"/>
              <a:ext cx="137160" cy="731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7CCB4CB-4720-48E8-8C85-757320C91414}"/>
                </a:ext>
              </a:extLst>
            </p:cNvPr>
            <p:cNvSpPr/>
            <p:nvPr/>
          </p:nvSpPr>
          <p:spPr>
            <a:xfrm>
              <a:off x="7371909" y="4481310"/>
              <a:ext cx="137160" cy="1005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2965099-AE33-452A-8240-3C4364AC0BF8}"/>
                </a:ext>
              </a:extLst>
            </p:cNvPr>
            <p:cNvSpPr>
              <a:spLocks/>
            </p:cNvSpPr>
            <p:nvPr/>
          </p:nvSpPr>
          <p:spPr>
            <a:xfrm>
              <a:off x="7364807" y="4115220"/>
              <a:ext cx="13716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MoNet" descr=" 71">
            <a:extLst>
              <a:ext uri="{FF2B5EF4-FFF2-40B4-BE49-F238E27FC236}">
                <a16:creationId xmlns:a16="http://schemas.microsoft.com/office/drawing/2014/main" id="{4B5BDC49-3562-4A8A-8AAA-91F622A6C8EC}"/>
              </a:ext>
            </a:extLst>
          </p:cNvPr>
          <p:cNvGrpSpPr/>
          <p:nvPr/>
        </p:nvGrpSpPr>
        <p:grpSpPr>
          <a:xfrm>
            <a:off x="5828822" y="3168474"/>
            <a:ext cx="5044273" cy="3291668"/>
            <a:chOff x="5828822" y="3168474"/>
            <a:chExt cx="5044273" cy="329166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61E38D3-BBF6-45A4-BA9C-84B75C2585C7}"/>
                </a:ext>
              </a:extLst>
            </p:cNvPr>
            <p:cNvSpPr/>
            <p:nvPr/>
          </p:nvSpPr>
          <p:spPr>
            <a:xfrm>
              <a:off x="7826150" y="3320700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NVDA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FC9A40F-A01D-4EA8-84A5-211C767F8359}"/>
                </a:ext>
              </a:extLst>
            </p:cNvPr>
            <p:cNvSpPr/>
            <p:nvPr/>
          </p:nvSpPr>
          <p:spPr>
            <a:xfrm>
              <a:off x="7826042" y="4263440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MSFT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78C0042-CD8F-41DB-B55E-051C32CFFBD8}"/>
                </a:ext>
              </a:extLst>
            </p:cNvPr>
            <p:cNvSpPr/>
            <p:nvPr/>
          </p:nvSpPr>
          <p:spPr>
            <a:xfrm>
              <a:off x="7002553" y="4847480"/>
              <a:ext cx="1205612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GOOGL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AA4F9AE-3A5D-4C3D-AF97-7E62DDFB0F48}"/>
                </a:ext>
              </a:extLst>
            </p:cNvPr>
            <p:cNvSpPr/>
            <p:nvPr/>
          </p:nvSpPr>
          <p:spPr>
            <a:xfrm>
              <a:off x="8636416" y="4880081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AMZN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13DE824-ADCF-4E02-A2C7-AAF10C95B6D0}"/>
                </a:ext>
              </a:extLst>
            </p:cNvPr>
            <p:cNvSpPr/>
            <p:nvPr/>
          </p:nvSpPr>
          <p:spPr>
            <a:xfrm>
              <a:off x="6462267" y="5855502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SPOT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DB96D52-B42F-4EAC-B169-0D536D16FB4C}"/>
                </a:ext>
              </a:extLst>
            </p:cNvPr>
            <p:cNvSpPr/>
            <p:nvPr/>
          </p:nvSpPr>
          <p:spPr>
            <a:xfrm>
              <a:off x="7826041" y="5877566"/>
              <a:ext cx="1080499" cy="482886"/>
            </a:xfrm>
            <a:prstGeom prst="ellipse">
              <a:avLst/>
            </a:prstGeom>
            <a:solidFill>
              <a:srgbClr val="A7934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NFLX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431F5D8-7158-486C-9BDB-728E6F9F69D7}"/>
                </a:ext>
              </a:extLst>
            </p:cNvPr>
            <p:cNvCxnSpPr>
              <a:cxnSpLocks/>
              <a:stCxn id="47" idx="4"/>
              <a:endCxn id="48" idx="0"/>
            </p:cNvCxnSpPr>
            <p:nvPr/>
          </p:nvCxnSpPr>
          <p:spPr>
            <a:xfrm flipH="1">
              <a:off x="8366292" y="3803586"/>
              <a:ext cx="108" cy="4598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B559631-8CC3-415C-95E7-E68CC2CAF177}"/>
                </a:ext>
              </a:extLst>
            </p:cNvPr>
            <p:cNvCxnSpPr>
              <a:cxnSpLocks/>
              <a:stCxn id="47" idx="3"/>
              <a:endCxn id="49" idx="0"/>
            </p:cNvCxnSpPr>
            <p:nvPr/>
          </p:nvCxnSpPr>
          <p:spPr>
            <a:xfrm flipH="1">
              <a:off x="7605359" y="3732869"/>
              <a:ext cx="379026" cy="11146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23F9EE3-E0D4-4EA4-926F-398A9FCC91E9}"/>
                </a:ext>
              </a:extLst>
            </p:cNvPr>
            <p:cNvCxnSpPr>
              <a:cxnSpLocks/>
              <a:stCxn id="47" idx="5"/>
              <a:endCxn id="50" idx="0"/>
            </p:cNvCxnSpPr>
            <p:nvPr/>
          </p:nvCxnSpPr>
          <p:spPr>
            <a:xfrm>
              <a:off x="8748414" y="3732869"/>
              <a:ext cx="428252" cy="11472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3E7DB1B-C636-4E2F-9A08-409D034F523B}"/>
                </a:ext>
              </a:extLst>
            </p:cNvPr>
            <p:cNvCxnSpPr>
              <a:cxnSpLocks/>
              <a:stCxn id="49" idx="4"/>
              <a:endCxn id="51" idx="0"/>
            </p:cNvCxnSpPr>
            <p:nvPr/>
          </p:nvCxnSpPr>
          <p:spPr>
            <a:xfrm flipH="1">
              <a:off x="7002517" y="5330366"/>
              <a:ext cx="602842" cy="5251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E53C2CD-FD9C-4B74-BA42-429B2E8EFECA}"/>
                </a:ext>
              </a:extLst>
            </p:cNvPr>
            <p:cNvCxnSpPr>
              <a:cxnSpLocks/>
              <a:stCxn id="50" idx="2"/>
              <a:endCxn id="51" idx="7"/>
            </p:cNvCxnSpPr>
            <p:nvPr/>
          </p:nvCxnSpPr>
          <p:spPr>
            <a:xfrm flipH="1">
              <a:off x="7384531" y="5121524"/>
              <a:ext cx="1251885" cy="8046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851D2A2-BBB4-41B6-B026-30587DB2B024}"/>
                </a:ext>
              </a:extLst>
            </p:cNvPr>
            <p:cNvCxnSpPr>
              <a:cxnSpLocks/>
              <a:stCxn id="50" idx="4"/>
              <a:endCxn id="52" idx="0"/>
            </p:cNvCxnSpPr>
            <p:nvPr/>
          </p:nvCxnSpPr>
          <p:spPr>
            <a:xfrm flipH="1">
              <a:off x="8366291" y="5362967"/>
              <a:ext cx="810375" cy="5145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F9B0E0A-D183-49B9-9600-ECA8390215B7}"/>
                </a:ext>
              </a:extLst>
            </p:cNvPr>
            <p:cNvCxnSpPr>
              <a:cxnSpLocks/>
              <a:stCxn id="49" idx="4"/>
              <a:endCxn id="52" idx="0"/>
            </p:cNvCxnSpPr>
            <p:nvPr/>
          </p:nvCxnSpPr>
          <p:spPr>
            <a:xfrm>
              <a:off x="7605359" y="5330366"/>
              <a:ext cx="760932" cy="54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ular Callout 56">
              <a:extLst>
                <a:ext uri="{FF2B5EF4-FFF2-40B4-BE49-F238E27FC236}">
                  <a16:creationId xmlns:a16="http://schemas.microsoft.com/office/drawing/2014/main" id="{62E711D8-A786-4117-8B29-095A5361FA89}"/>
                </a:ext>
              </a:extLst>
            </p:cNvPr>
            <p:cNvSpPr/>
            <p:nvPr/>
          </p:nvSpPr>
          <p:spPr>
            <a:xfrm>
              <a:off x="9757383" y="3168474"/>
              <a:ext cx="712988" cy="306324"/>
            </a:xfrm>
            <a:prstGeom prst="wedgeRoundRectCallout">
              <a:avLst>
                <a:gd name="adj1" fmla="val -98864"/>
                <a:gd name="adj2" fmla="val 7903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1</a:t>
              </a:r>
            </a:p>
          </p:txBody>
        </p:sp>
        <p:sp>
          <p:nvSpPr>
            <p:cNvPr id="61" name="Rounded Rectangular Callout 57">
              <a:extLst>
                <a:ext uri="{FF2B5EF4-FFF2-40B4-BE49-F238E27FC236}">
                  <a16:creationId xmlns:a16="http://schemas.microsoft.com/office/drawing/2014/main" id="{A5CA4C7D-5439-4308-A1F7-2E282D985E24}"/>
                </a:ext>
              </a:extLst>
            </p:cNvPr>
            <p:cNvSpPr/>
            <p:nvPr/>
          </p:nvSpPr>
          <p:spPr>
            <a:xfrm>
              <a:off x="10160107" y="4244984"/>
              <a:ext cx="712988" cy="306324"/>
            </a:xfrm>
            <a:prstGeom prst="wedgeRoundRectCallout">
              <a:avLst>
                <a:gd name="adj1" fmla="val -74770"/>
                <a:gd name="adj2" fmla="val 149627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2</a:t>
              </a:r>
            </a:p>
          </p:txBody>
        </p:sp>
        <p:sp>
          <p:nvSpPr>
            <p:cNvPr id="62" name="Rounded Rectangular Callout 58">
              <a:extLst>
                <a:ext uri="{FF2B5EF4-FFF2-40B4-BE49-F238E27FC236}">
                  <a16:creationId xmlns:a16="http://schemas.microsoft.com/office/drawing/2014/main" id="{01A83358-72B9-409C-AED7-4375B1390E1E}"/>
                </a:ext>
              </a:extLst>
            </p:cNvPr>
            <p:cNvSpPr/>
            <p:nvPr/>
          </p:nvSpPr>
          <p:spPr>
            <a:xfrm>
              <a:off x="9346963" y="5644193"/>
              <a:ext cx="712988" cy="306324"/>
            </a:xfrm>
            <a:prstGeom prst="wedgeRoundRectCallout">
              <a:avLst>
                <a:gd name="adj1" fmla="val -76725"/>
                <a:gd name="adj2" fmla="val 12185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05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CPD 3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F5481B7-13A2-451D-B8E5-B88C4A05EB59}"/>
                </a:ext>
              </a:extLst>
            </p:cNvPr>
            <p:cNvSpPr/>
            <p:nvPr/>
          </p:nvSpPr>
          <p:spPr>
            <a:xfrm>
              <a:off x="7261035" y="3168474"/>
              <a:ext cx="2171053" cy="79824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9FC95C8-90D1-4243-A9A1-C8C28188AFDD}"/>
                </a:ext>
              </a:extLst>
            </p:cNvPr>
            <p:cNvSpPr/>
            <p:nvPr/>
          </p:nvSpPr>
          <p:spPr>
            <a:xfrm>
              <a:off x="6675473" y="4137857"/>
              <a:ext cx="3300878" cy="1410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DE80A0-16E6-407D-B33A-A872392A0E95}"/>
                </a:ext>
              </a:extLst>
            </p:cNvPr>
            <p:cNvSpPr/>
            <p:nvPr/>
          </p:nvSpPr>
          <p:spPr>
            <a:xfrm flipV="1">
              <a:off x="5862329" y="5699134"/>
              <a:ext cx="3300878" cy="761008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CCB5030-1982-459B-B7F0-B03301622233}"/>
                </a:ext>
              </a:extLst>
            </p:cNvPr>
            <p:cNvSpPr txBox="1"/>
            <p:nvPr/>
          </p:nvSpPr>
          <p:spPr>
            <a:xfrm>
              <a:off x="7244269" y="3172472"/>
              <a:ext cx="829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Roboto" panose="02000000000000000000" pitchFamily="2" charset="0"/>
                  <a:ea typeface="Roboto" panose="02000000000000000000" pitchFamily="2" charset="0"/>
                </a:rPr>
                <a:t>Module 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002393C-3E94-4F72-A94B-D33D5591BCA5}"/>
                </a:ext>
              </a:extLst>
            </p:cNvPr>
            <p:cNvSpPr txBox="1"/>
            <p:nvPr/>
          </p:nvSpPr>
          <p:spPr>
            <a:xfrm>
              <a:off x="6681211" y="4140828"/>
              <a:ext cx="829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Roboto" panose="02000000000000000000" pitchFamily="2" charset="0"/>
                  <a:ea typeface="Roboto" panose="02000000000000000000" pitchFamily="2" charset="0"/>
                </a:rPr>
                <a:t>Module 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8B60A8-2D8B-43B9-8D0B-B287D216D27F}"/>
                </a:ext>
              </a:extLst>
            </p:cNvPr>
            <p:cNvSpPr txBox="1"/>
            <p:nvPr/>
          </p:nvSpPr>
          <p:spPr>
            <a:xfrm>
              <a:off x="5828822" y="5717004"/>
              <a:ext cx="829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Roboto" panose="02000000000000000000" pitchFamily="2" charset="0"/>
                  <a:ea typeface="Roboto" panose="02000000000000000000" pitchFamily="2" charset="0"/>
                </a:rPr>
                <a:t>Module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244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521966" cy="4596355"/>
          </a:xfrm>
        </p:spPr>
        <p:txBody>
          <a:bodyPr>
            <a:normAutofit/>
          </a:bodyPr>
          <a:lstStyle/>
          <a:p>
            <a:r>
              <a:rPr lang="en-US" dirty="0"/>
              <a:t>Bayesian networks (BNs) learn direct interactions between variables</a:t>
            </a:r>
          </a:p>
          <a:p>
            <a:pPr lvl="1"/>
            <a:r>
              <a:rPr lang="en-US" dirty="0"/>
              <a:t>Difficult to use BNs to understand indirect relationships – emergent behaviors</a:t>
            </a:r>
          </a:p>
          <a:p>
            <a:r>
              <a:rPr lang="en-US" dirty="0"/>
              <a:t>Important to identify emergent behaviors in multiple fields</a:t>
            </a:r>
          </a:p>
          <a:p>
            <a:pPr lvl="1"/>
            <a:r>
              <a:rPr lang="en-US" dirty="0"/>
              <a:t>e.g., stock market analysis, cancer research, genome annotation, etc.</a:t>
            </a:r>
          </a:p>
          <a:p>
            <a:pPr lvl="1"/>
            <a:endParaRPr lang="en-US" dirty="0"/>
          </a:p>
          <a:p>
            <a:r>
              <a:rPr lang="en-US" dirty="0"/>
              <a:t>Segal et al. (2005) proposed </a:t>
            </a:r>
            <a:r>
              <a:rPr lang="en-US" dirty="0" err="1"/>
              <a:t>MoNets</a:t>
            </a:r>
            <a:r>
              <a:rPr lang="en-US" dirty="0"/>
              <a:t> to formalize indirect interactions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module </a:t>
            </a:r>
            <a:r>
              <a:rPr lang="en-US" dirty="0"/>
              <a:t>consists of a set of variables which share CPD and set of parents</a:t>
            </a:r>
          </a:p>
          <a:p>
            <a:pPr lvl="1"/>
            <a:r>
              <a:rPr lang="en-US" dirty="0"/>
              <a:t>The set of descendants of the variables in a module may be different</a:t>
            </a:r>
          </a:p>
          <a:p>
            <a:pPr lvl="1"/>
            <a:endParaRPr lang="en-US" dirty="0"/>
          </a:p>
          <a:p>
            <a:pPr>
              <a:buChar char=" "/>
            </a:pPr>
            <a:r>
              <a:rPr lang="en-US"/>
              <a:t>                                                                     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Networks</a:t>
            </a:r>
          </a:p>
        </p:txBody>
      </p:sp>
    </p:spTree>
    <p:extLst>
      <p:ext uri="{BB962C8B-B14F-4D97-AF65-F5344CB8AC3E}">
        <p14:creationId xmlns:p14="http://schemas.microsoft.com/office/powerpoint/2010/main" val="251952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 descr=" 8">
            <a:extLst>
              <a:ext uri="{FF2B5EF4-FFF2-40B4-BE49-F238E27FC236}">
                <a16:creationId xmlns:a16="http://schemas.microsoft.com/office/drawing/2014/main" id="{30C249F8-A740-46F0-9086-F9D2D423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521966" cy="4596355"/>
          </a:xfrm>
        </p:spPr>
        <p:txBody>
          <a:bodyPr>
            <a:normAutofit/>
          </a:bodyPr>
          <a:lstStyle/>
          <a:p>
            <a:r>
              <a:rPr lang="en-US" dirty="0"/>
              <a:t>Bayesian networks (BNs) learn direct interactions between variables</a:t>
            </a:r>
          </a:p>
          <a:p>
            <a:pPr lvl="1"/>
            <a:r>
              <a:rPr lang="en-US" dirty="0"/>
              <a:t>Difficult to use BNs to understand indirect relationships – emergent behaviors</a:t>
            </a:r>
          </a:p>
          <a:p>
            <a:r>
              <a:rPr lang="en-US" dirty="0"/>
              <a:t>Important to identify emergent behaviors in multiple fields</a:t>
            </a:r>
          </a:p>
          <a:p>
            <a:pPr lvl="1"/>
            <a:r>
              <a:rPr lang="en-US" dirty="0"/>
              <a:t>e.g., stock market analysis, cancer research, genome annotation, etc.</a:t>
            </a:r>
          </a:p>
          <a:p>
            <a:pPr lvl="1"/>
            <a:endParaRPr lang="en-US" dirty="0"/>
          </a:p>
          <a:p>
            <a:r>
              <a:rPr lang="en-US" dirty="0"/>
              <a:t>Segal et al. (2005) proposed </a:t>
            </a:r>
            <a:r>
              <a:rPr lang="en-US" dirty="0" err="1"/>
              <a:t>MoNets</a:t>
            </a:r>
            <a:r>
              <a:rPr lang="en-US" dirty="0"/>
              <a:t> to formalize indirect interactions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module </a:t>
            </a:r>
            <a:r>
              <a:rPr lang="en-US" dirty="0"/>
              <a:t>consists of a set of variables which share CPD and set of parents</a:t>
            </a:r>
          </a:p>
          <a:p>
            <a:pPr lvl="1"/>
            <a:r>
              <a:rPr lang="en-US" dirty="0"/>
              <a:t>The set of descendants of the variables in a module may be different</a:t>
            </a:r>
          </a:p>
          <a:p>
            <a:pPr lvl="1"/>
            <a:endParaRPr lang="en-US" dirty="0"/>
          </a:p>
          <a:p>
            <a:pPr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</a:rPr>
              <a:t>BN structure for the variables can be inferred from the learned MoNet</a:t>
            </a:r>
            <a:endParaRPr lang="en-US" dirty="0"/>
          </a:p>
        </p:txBody>
      </p:sp>
      <p:sp>
        <p:nvSpPr>
          <p:cNvPr id="4" name="Title 3" descr=" 4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Module Networks</a:t>
            </a:r>
          </a:p>
        </p:txBody>
      </p:sp>
    </p:spTree>
    <p:extLst>
      <p:ext uri="{BB962C8B-B14F-4D97-AF65-F5344CB8AC3E}">
        <p14:creationId xmlns:p14="http://schemas.microsoft.com/office/powerpoint/2010/main" val="35833397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Tech_PPTtemplate_2021_wide" id="{E85096BA-033B-D848-B268-A76C8AE5D2A4}" vid="{1C4A0A5B-2267-F04A-B00C-3FCDF7CFA02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Tech_PPTtemplate_2021_wide" id="{E85096BA-033B-D848-B268-A76C8AE5D2A4}" vid="{C86BDF43-62E5-5C4C-BBB8-C9F5484307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51A573736CA469453BCC737F86AB6" ma:contentTypeVersion="12" ma:contentTypeDescription="Create a new document." ma:contentTypeScope="" ma:versionID="27f04187756d73a55bef30bea1d6cf25">
  <xsd:schema xmlns:xsd="http://www.w3.org/2001/XMLSchema" xmlns:xs="http://www.w3.org/2001/XMLSchema" xmlns:p="http://schemas.microsoft.com/office/2006/metadata/properties" xmlns:ns3="39681eca-f154-4243-b369-3eabf65e34e5" xmlns:ns4="3477e417-54ba-4974-a4d7-748acde7d04a" targetNamespace="http://schemas.microsoft.com/office/2006/metadata/properties" ma:root="true" ma:fieldsID="3bce7e344be9c5fbaa08e689a04e397e" ns3:_="" ns4:_="">
    <xsd:import namespace="39681eca-f154-4243-b369-3eabf65e34e5"/>
    <xsd:import namespace="3477e417-54ba-4974-a4d7-748acde7d0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81eca-f154-4243-b369-3eabf65e34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7e417-54ba-4974-a4d7-748acde7d0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A324AB-D102-463C-BA33-549F571E81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47E2BC-2624-4AD8-9981-936628FD89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681eca-f154-4243-b369-3eabf65e34e5"/>
    <ds:schemaRef ds:uri="3477e417-54ba-4974-a4d7-748acde7d0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EAA2CE-841C-434F-90FA-DCB4D4B97C4C}">
  <ds:schemaRefs>
    <ds:schemaRef ds:uri="http://schemas.microsoft.com/office/2006/metadata/properties"/>
    <ds:schemaRef ds:uri="3477e417-54ba-4974-a4d7-748acde7d04a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39681eca-f154-4243-b369-3eabf65e34e5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GATech_PPTtemplate_2021_wide</Template>
  <TotalTime>8898</TotalTime>
  <Words>3466</Words>
  <Application>Microsoft Office PowerPoint</Application>
  <PresentationFormat>Widescreen</PresentationFormat>
  <Paragraphs>801</Paragraphs>
  <Slides>61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Bookman Old Style</vt:lpstr>
      <vt:lpstr>Roboto</vt:lpstr>
      <vt:lpstr>Consolas</vt:lpstr>
      <vt:lpstr>Cambria Math</vt:lpstr>
      <vt:lpstr>Calibri</vt:lpstr>
      <vt:lpstr>Custom Design</vt:lpstr>
      <vt:lpstr>1_Custom Design</vt:lpstr>
      <vt:lpstr>Parallel Construction of Module Networks</vt:lpstr>
      <vt:lpstr>Module Networks</vt:lpstr>
      <vt:lpstr>Module Networks</vt:lpstr>
      <vt:lpstr>Module Networks</vt:lpstr>
      <vt:lpstr>Module Networks</vt:lpstr>
      <vt:lpstr>Module Networks</vt:lpstr>
      <vt:lpstr>Module Networks</vt:lpstr>
      <vt:lpstr>Module Networks</vt:lpstr>
      <vt:lpstr>Module Networks</vt:lpstr>
      <vt:lpstr>Module Network Construction</vt:lpstr>
      <vt:lpstr>Module Network Construction</vt:lpstr>
      <vt:lpstr>Module Network Construction</vt:lpstr>
      <vt:lpstr>Module Network Construction – Lemon-Tree</vt:lpstr>
      <vt:lpstr>Module Network Construction – Lemon-Tree</vt:lpstr>
      <vt:lpstr>Module Network Construction – Lemon-Tree</vt:lpstr>
      <vt:lpstr>Module Network Construction – Lemon-Tree</vt:lpstr>
      <vt:lpstr>Module Network Construction – Lemon-Tree</vt:lpstr>
      <vt:lpstr>Module Network Construction – Lemon-Tree</vt:lpstr>
      <vt:lpstr>Module Network Construction – Lemon-Tree</vt:lpstr>
      <vt:lpstr>Module Network Construction – Lemon-Tree</vt:lpstr>
      <vt:lpstr>Module Network Construction – Lemon-Tree</vt:lpstr>
      <vt:lpstr>Module Network Construction – Lemon-Tree</vt:lpstr>
      <vt:lpstr>Module Network Construction – Lemon-Tree</vt:lpstr>
      <vt:lpstr>Module Network Construction – Lemon-Tree</vt:lpstr>
      <vt:lpstr>Module Network Construction – Lemon-Tree</vt:lpstr>
      <vt:lpstr>Module Network Construction – Lemon-Tree</vt:lpstr>
      <vt:lpstr>Module Network Construction – Lemon-Tree</vt:lpstr>
      <vt:lpstr>Parallelizing Lemon-Tree</vt:lpstr>
      <vt:lpstr>Parallelizing Lemon-Tree</vt:lpstr>
      <vt:lpstr>Parallelizing Lemon-Tree</vt:lpstr>
      <vt:lpstr>Parallelizing Lemon-Tree</vt:lpstr>
      <vt:lpstr>Parallelizing Lemon-Tree</vt:lpstr>
      <vt:lpstr>Parallelizing Lemon-Tree</vt:lpstr>
      <vt:lpstr>Parallelizing Lemon-Tree</vt:lpstr>
      <vt:lpstr>Parallelizing Lemon-Tree</vt:lpstr>
      <vt:lpstr>Parallelizing Lemon-Tree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Experiments &amp; Results</vt:lpstr>
      <vt:lpstr>Conclusions</vt:lpstr>
      <vt:lpstr>Conclusions</vt:lpstr>
      <vt:lpstr>Conclusions</vt:lpstr>
      <vt:lpstr>Conclusions</vt:lpstr>
      <vt:lpstr>Future Works</vt:lpstr>
      <vt:lpstr>Future Works</vt:lpstr>
      <vt:lpstr>Future Works</vt:lpstr>
      <vt:lpstr>Future Works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Here</dc:title>
  <dc:creator>Ankit Srivastava (HE/HIM)</dc:creator>
  <cp:lastModifiedBy>Ankit Srivastava (HE/HIM)</cp:lastModifiedBy>
  <cp:revision>93</cp:revision>
  <dcterms:created xsi:type="dcterms:W3CDTF">2021-11-09T19:45:13Z</dcterms:created>
  <dcterms:modified xsi:type="dcterms:W3CDTF">2021-11-16T22:24:11Z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0x01010011251A573736CA469453BCC737F86AB6</vt:lpwstr>
  </property>
</Properties>
</file>