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56" r:id="rId3"/>
    <p:sldId id="257" r:id="rId5"/>
    <p:sldId id="320" r:id="rId6"/>
    <p:sldId id="260" r:id="rId7"/>
    <p:sldId id="264" r:id="rId8"/>
    <p:sldId id="262" r:id="rId9"/>
    <p:sldId id="263" r:id="rId10"/>
    <p:sldId id="265" r:id="rId11"/>
    <p:sldId id="266" r:id="rId12"/>
    <p:sldId id="268" r:id="rId13"/>
    <p:sldId id="267" r:id="rId14"/>
    <p:sldId id="304" r:id="rId15"/>
    <p:sldId id="276" r:id="rId16"/>
    <p:sldId id="277" r:id="rId17"/>
    <p:sldId id="289" r:id="rId18"/>
    <p:sldId id="290" r:id="rId19"/>
    <p:sldId id="278" r:id="rId20"/>
    <p:sldId id="279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80" r:id="rId29"/>
    <p:sldId id="281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ples, Clea N." initials="MCN" lastIdx="2" clrIdx="0"/>
  <p:cmAuthor id="2" name="Mark Montague" initials="MM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B3E"/>
    <a:srgbClr val="606F7E"/>
    <a:srgbClr val="84A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3"/>
    <p:restoredTop sz="96654"/>
  </p:normalViewPr>
  <p:slideViewPr>
    <p:cSldViewPr snapToGrid="0" snapToObjects="1">
      <p:cViewPr varScale="1">
        <p:scale>
          <a:sx n="149" d="100"/>
          <a:sy n="149" d="100"/>
        </p:scale>
        <p:origin x="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bg>
      <p:bgPr>
        <a:solidFill>
          <a:srgbClr val="F9F2ED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8650" y="1288256"/>
            <a:ext cx="7886700" cy="3344467"/>
          </a:xfrm>
        </p:spPr>
        <p:txBody>
          <a:bodyPr/>
          <a:lstStyle>
            <a:lvl1pPr>
              <a:defRPr sz="1650" baseline="0"/>
            </a:lvl1pPr>
            <a:lvl2pPr>
              <a:defRPr sz="1500" baseline="0"/>
            </a:lvl2pPr>
            <a:lvl3pPr>
              <a:defRPr sz="1350" baseline="0"/>
            </a:lvl3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628650" y="722709"/>
            <a:ext cx="7886700" cy="357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2051637"/>
            <a:ext cx="5491162" cy="1370220"/>
          </a:xfrm>
        </p:spPr>
        <p:txBody>
          <a:bodyPr anchor="b">
            <a:normAutofit/>
          </a:bodyPr>
          <a:lstStyle>
            <a:lvl1pPr>
              <a:defRPr sz="2400" baseline="0">
                <a:solidFill>
                  <a:srgbClr val="ECE4D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5491162" cy="112514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ECE4D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file:////Users/toddszymanski/Documents/01%20Work/SC21/title%20slide/sc21_back_02.png" TargetMode="Externa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2.xml"/><Relationship Id="rId2" Type="http://schemas.openxmlformats.org/officeDocument/2006/relationships/hyperlink" Target="https://github.com/AnonymousYWL/LibShalom" TargetMode="External"/><Relationship Id="rId1" Type="http://schemas.openxmlformats.org/officeDocument/2006/relationships/hyperlink" Target="https://github.com/AnonymousYWL/MYLIB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r:link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140" y="1870710"/>
            <a:ext cx="8656955" cy="1064895"/>
          </a:xfrm>
        </p:spPr>
        <p:txBody>
          <a:bodyPr>
            <a:normAutofit fontScale="90000"/>
          </a:bodyPr>
          <a:lstStyle/>
          <a:p>
            <a:pPr algn="ctr" defTabSz="914400">
              <a:buClrTx/>
              <a:buSzTx/>
              <a:buFontTx/>
            </a:pPr>
            <a:r>
              <a:rPr lang="en-US" sz="3600" b="1" dirty="0">
                <a:solidFill>
                  <a:srgbClr val="F9F2ED"/>
                </a:solidFill>
              </a:rPr>
              <a:t>LibShalom: Optimizing Small and Irregular-Shaped Matrix Multiplications on ARMv8 Multi-Cores</a:t>
            </a:r>
            <a:endParaRPr lang="en-US" sz="3600" b="1" dirty="0">
              <a:solidFill>
                <a:srgbClr val="F9F2E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4140" y="3145155"/>
            <a:ext cx="6497320" cy="11252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000" b="1" spc="-1">
                <a:solidFill>
                  <a:schemeClr val="bg1"/>
                </a:solidFill>
                <a:latin typeface="Times New Roman" panose="02020603050405020304" charset="0"/>
                <a:ea typeface="Cambria Math" panose="02040503050406030204"/>
                <a:cs typeface="Times New Roman" panose="02020603050405020304" charset="0"/>
                <a:sym typeface="+mn-ea"/>
              </a:rPr>
              <a:t>Weiling Yang , </a:t>
            </a:r>
            <a:endParaRPr lang="en-US" sz="2000" b="1" strike="noStrike" spc="-1">
              <a:solidFill>
                <a:schemeClr val="bg1"/>
              </a:solidFill>
              <a:latin typeface="Times New Roman" panose="02020603050405020304" charset="0"/>
              <a:ea typeface="Cambria Math" panose="02040503050406030204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000" b="1" spc="-1">
                <a:solidFill>
                  <a:schemeClr val="bg1"/>
                </a:solidFill>
                <a:latin typeface="Times New Roman" panose="02020603050405020304" charset="0"/>
                <a:ea typeface="Cambria Math" panose="02040503050406030204"/>
                <a:cs typeface="Times New Roman" panose="02020603050405020304" charset="0"/>
                <a:sym typeface="+mn-ea"/>
              </a:rPr>
              <a:t>Jianbin Fang, Dezun Dong, Xing Su, Zheng Wang † </a:t>
            </a:r>
            <a:endParaRPr lang="en-US" sz="2000" b="1" spc="-1">
              <a:solidFill>
                <a:schemeClr val="bg1"/>
              </a:solidFill>
              <a:latin typeface="Times New Roman" panose="02020603050405020304" charset="0"/>
              <a:ea typeface="Cambria Math" panose="02040503050406030204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2000" b="1" strike="noStrike" spc="-1">
              <a:solidFill>
                <a:schemeClr val="bg1"/>
              </a:solidFill>
              <a:latin typeface="Times New Roman" panose="02020603050405020304" charset="0"/>
              <a:ea typeface="Cambria Math" panose="02040503050406030204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000" b="1" spc="-1">
                <a:solidFill>
                  <a:schemeClr val="bg1"/>
                </a:solidFill>
                <a:latin typeface="Times New Roman" panose="02020603050405020304" charset="0"/>
                <a:ea typeface="Cambria Math" panose="02040503050406030204"/>
                <a:cs typeface="Times New Roman" panose="02020603050405020304" charset="0"/>
                <a:sym typeface="+mn-ea"/>
              </a:rPr>
              <a:t>National University of Defense Technology </a:t>
            </a:r>
            <a:endParaRPr lang="en-US" sz="2000" b="1" strike="noStrike" spc="-1">
              <a:solidFill>
                <a:schemeClr val="bg1"/>
              </a:solidFill>
              <a:latin typeface="Times New Roman" panose="02020603050405020304" charset="0"/>
              <a:ea typeface="Cambria Math" panose="02040503050406030204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000" b="1" spc="-1">
                <a:solidFill>
                  <a:schemeClr val="bg1"/>
                </a:solidFill>
                <a:latin typeface="Times New Roman" panose="02020603050405020304" charset="0"/>
                <a:ea typeface="Cambria Math" panose="02040503050406030204"/>
                <a:cs typeface="Times New Roman" panose="02020603050405020304" charset="0"/>
                <a:sym typeface="+mn-ea"/>
              </a:rPr>
              <a:t>† University of Leeds</a:t>
            </a:r>
            <a:endParaRPr lang="en-US" sz="2300" b="1" strike="noStrike" spc="-1">
              <a:solidFill>
                <a:schemeClr val="bg1"/>
              </a:solidFill>
              <a:latin typeface="Times New Roman" panose="02020603050405020304" charset="0"/>
              <a:ea typeface="Cambria Math" panose="02040503050406030204"/>
              <a:cs typeface="Times New Roman" panose="02020603050405020304" charset="0"/>
            </a:endParaRPr>
          </a:p>
          <a:p>
            <a:endParaRPr lang="en-US" sz="2300" b="1" strike="noStrike" spc="-1">
              <a:solidFill>
                <a:schemeClr val="bg1"/>
              </a:solidFill>
              <a:latin typeface="Times New Roman" panose="02020603050405020304" charset="0"/>
              <a:ea typeface="Cambria Math" panose="02040503050406030204"/>
              <a:cs typeface="Times New Roman" panose="0202060305040502030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529034"/>
            <a:ext cx="7886700" cy="357188"/>
          </a:xfrm>
        </p:spPr>
        <p:txBody>
          <a:bodyPr>
            <a:normAutofit fontScale="90000"/>
          </a:bodyPr>
          <a:p>
            <a:br>
              <a:rPr lang="en-US" altLang="zh-CN" dirty="0">
                <a:cs typeface="+mj-lt"/>
                <a:sym typeface="+mn-ea"/>
              </a:rPr>
            </a:br>
            <a:r>
              <a:rPr lang="en-US" altLang="zh-CN" dirty="0">
                <a:cs typeface="+mj-lt"/>
                <a:sym typeface="+mn-ea"/>
              </a:rPr>
              <a:t>Our proposed ideas</a:t>
            </a:r>
            <a:br>
              <a:rPr lang="en-US" altLang="zh-CN" dirty="0">
                <a:cs typeface="+mj-lt"/>
                <a:sym typeface="+mn-ea"/>
              </a:rPr>
            </a:b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25" y="3120390"/>
            <a:ext cx="3930650" cy="1534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" y="1345565"/>
            <a:ext cx="3759835" cy="109156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824980" y="4752658"/>
            <a:ext cx="2057400" cy="273844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4283075" y="903605"/>
            <a:ext cx="48609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cs typeface="+mn-lt"/>
              </a:rPr>
              <a:t>Accessing matrix A along the K dimension has better spatial locality than accessing matrix B</a:t>
            </a:r>
            <a:endParaRPr lang="zh-CN" altLang="en-US">
              <a:solidFill>
                <a:schemeClr val="tx1"/>
              </a:solidFill>
              <a:cs typeface="+mn-lt"/>
            </a:endParaRPr>
          </a:p>
          <a:p>
            <a:endParaRPr lang="zh-CN" altLang="en-US">
              <a:solidFill>
                <a:schemeClr val="tx1"/>
              </a:solidFill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  <a:cs typeface="+mn-lt"/>
              </a:rPr>
              <a:t>Kc &gt; nr</a:t>
            </a:r>
            <a:endParaRPr lang="en-US" altLang="zh-CN">
              <a:solidFill>
                <a:schemeClr val="tx1"/>
              </a:solidFill>
              <a:cs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555" y="2188210"/>
            <a:ext cx="2766060" cy="25647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16050" y="2594610"/>
            <a:ext cx="1200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/>
              <a:t>NN GEMM</a:t>
            </a:r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703070" y="4719320"/>
            <a:ext cx="798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/>
              <a:t>Kernel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51805" y="4719320"/>
            <a:ext cx="1767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/>
              <a:t>micro-kernel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" y="584279"/>
            <a:ext cx="7886700" cy="357188"/>
          </a:xfrm>
        </p:spPr>
        <p:txBody>
          <a:bodyPr>
            <a:normAutofit fontScale="90000"/>
          </a:bodyPr>
          <a:p>
            <a:r>
              <a:rPr lang="zh-CN" altLang="en-US"/>
              <a:t>Overview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535045" y="641350"/>
            <a:ext cx="5608955" cy="4204970"/>
          </a:xfrm>
        </p:spPr>
        <p:txBody>
          <a:bodyPr>
            <a:normAutofit fontScale="25000"/>
          </a:bodyPr>
          <a:p>
            <a:pPr>
              <a:lnSpc>
                <a:spcPct val="140000"/>
              </a:lnSpc>
            </a:pPr>
            <a:r>
              <a:rPr lang="en-US" sz="7200" b="1" dirty="0"/>
              <a:t>NN mode GEMM:</a:t>
            </a:r>
            <a:endParaRPr lang="en-US" sz="7200" b="1" dirty="0"/>
          </a:p>
          <a:p>
            <a:pPr indent="313055" algn="l" defTabSz="457200" fontAlgn="auto">
              <a:lnSpc>
                <a:spcPct val="140000"/>
              </a:lnSpc>
              <a:spcBef>
                <a:spcPts val="7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7200" dirty="0"/>
              <a:t>removes the always-executed packing steps</a:t>
            </a:r>
            <a:endParaRPr lang="en-US" sz="7200" dirty="0"/>
          </a:p>
          <a:p>
            <a:pPr indent="313055" algn="l" defTabSz="457200" fontAlgn="auto">
              <a:lnSpc>
                <a:spcPct val="100000"/>
              </a:lnSpc>
              <a:spcBef>
                <a:spcPts val="7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7200" dirty="0"/>
              <a:t>perform packing at the microkernel level</a:t>
            </a:r>
            <a:endParaRPr lang="en-US" sz="7200" dirty="0"/>
          </a:p>
          <a:p>
            <a:pPr indent="313055" algn="l" defTabSz="457200" fontAlgn="auto">
              <a:lnSpc>
                <a:spcPct val="100000"/>
              </a:lnSpc>
              <a:spcBef>
                <a:spcPts val="7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7200" dirty="0">
                <a:sym typeface="+mn-ea"/>
              </a:rPr>
              <a:t>Outer-product formula</a:t>
            </a:r>
            <a:endParaRPr lang="en-US" sz="7200" dirty="0">
              <a:sym typeface="+mn-ea"/>
            </a:endParaRPr>
          </a:p>
          <a:p>
            <a:pPr marL="514350" indent="-342900" algn="l" defTabSz="457200" fontAlgn="auto">
              <a:lnSpc>
                <a:spcPct val="140000"/>
              </a:lnSpc>
              <a:spcBef>
                <a:spcPts val="700"/>
              </a:spcBef>
              <a:buClrTx/>
              <a:buSzTx/>
              <a:buFont typeface="Wingdings" panose="05000000000000000000" charset="0"/>
              <a:buChar char="p"/>
            </a:pPr>
            <a:r>
              <a:rPr lang="en-US" sz="7200" b="1" dirty="0">
                <a:solidFill>
                  <a:srgbClr val="00B0F0"/>
                </a:solidFill>
                <a:sym typeface="+mn-ea"/>
              </a:rPr>
              <a:t>Packing </a:t>
            </a:r>
            <a:endParaRPr lang="en-US" sz="7200" b="1" dirty="0">
              <a:solidFill>
                <a:srgbClr val="00B0F0"/>
              </a:solidFill>
            </a:endParaRPr>
          </a:p>
          <a:p>
            <a:pPr marL="628650" indent="-457200" algn="l" defTabSz="457200" fontAlgn="auto">
              <a:lnSpc>
                <a:spcPct val="140000"/>
              </a:lnSpc>
              <a:spcBef>
                <a:spcPts val="700"/>
              </a:spcBef>
              <a:buClrTx/>
              <a:buSzTx/>
              <a:buFont typeface="+mj-lt"/>
              <a:buAutoNum type="alphaLcParenR"/>
            </a:pPr>
            <a:r>
              <a:rPr lang="en-US" sz="7200" dirty="0">
                <a:sym typeface="+mn-ea"/>
              </a:rPr>
              <a:t>the data cannot be accessed continuously in the micro-kernel (i.e. cache-unfriendly)</a:t>
            </a:r>
            <a:endParaRPr lang="en-US" sz="7200" dirty="0"/>
          </a:p>
          <a:p>
            <a:pPr marL="628650" indent="-457200" algn="l" defTabSz="457200" fontAlgn="auto">
              <a:lnSpc>
                <a:spcPct val="140000"/>
              </a:lnSpc>
              <a:spcBef>
                <a:spcPts val="700"/>
              </a:spcBef>
              <a:buClrTx/>
              <a:buSzTx/>
              <a:buFont typeface="+mj-lt"/>
              <a:buAutoNum type="alphaLcParenR"/>
            </a:pPr>
            <a:r>
              <a:rPr lang="en-US" sz="7200" dirty="0">
                <a:sym typeface="+mn-ea"/>
              </a:rPr>
              <a:t>the CMR of the micro-kernel is too low to hide the memory latency without packing</a:t>
            </a:r>
            <a:endParaRPr lang="en-US" sz="7200" dirty="0"/>
          </a:p>
          <a:p>
            <a:pPr indent="313055" algn="l" defTabSz="457200" fontAlgn="auto">
              <a:lnSpc>
                <a:spcPct val="100000"/>
              </a:lnSpc>
              <a:spcBef>
                <a:spcPts val="7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313055" algn="l" defTabSz="457200" fontAlgn="auto">
              <a:lnSpc>
                <a:spcPct val="100000"/>
              </a:lnSpc>
              <a:spcBef>
                <a:spcPts val="7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81430"/>
            <a:ext cx="3614420" cy="308991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1000" sy="101000" algn="ctr" rotWithShape="0">
              <a:prstClr val="black">
                <a:alpha val="54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033145" y="2190750"/>
            <a:ext cx="2581275" cy="1901190"/>
          </a:xfrm>
          <a:prstGeom prst="rect">
            <a:avLst/>
          </a:prstGeom>
          <a:noFill/>
          <a:ln w="34925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824980" y="4752658"/>
            <a:ext cx="2057400" cy="273844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7310" y="578564"/>
            <a:ext cx="7886700" cy="357188"/>
          </a:xfrm>
        </p:spPr>
        <p:txBody>
          <a:bodyPr>
            <a:normAutofit fontScale="90000"/>
          </a:bodyPr>
          <a:p>
            <a:r>
              <a:rPr lang="en-US" altLang="zh-CN" dirty="0">
                <a:cs typeface="+mj-lt"/>
                <a:sym typeface="+mn-ea"/>
              </a:rPr>
              <a:t>Our proposed ideas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285" y="1391285"/>
            <a:ext cx="3140710" cy="28117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80815" y="1586865"/>
            <a:ext cx="4860925" cy="1834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chemeClr val="tx1"/>
                </a:solidFill>
                <a:cs typeface="+mn-lt"/>
              </a:rPr>
              <a:t>NT mode</a:t>
            </a:r>
            <a:endParaRPr lang="en-US" altLang="zh-CN" b="1">
              <a:solidFill>
                <a:schemeClr val="tx1"/>
              </a:solidFill>
              <a:cs typeface="+mn-lt"/>
            </a:endParaRPr>
          </a:p>
          <a:p>
            <a:pPr marL="285750" indent="284480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  <a:cs typeface="+mn-lt"/>
              </a:rPr>
              <a:t>mr elements of A is continuous, but nr     	 	   elements of B in not continuous.</a:t>
            </a:r>
            <a:endParaRPr lang="en-US" altLang="zh-CN">
              <a:solidFill>
                <a:schemeClr val="tx1"/>
              </a:solidFill>
              <a:cs typeface="+mn-lt"/>
            </a:endParaRPr>
          </a:p>
          <a:p>
            <a:pPr marL="285750" indent="284480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  <a:cs typeface="+mn-lt"/>
              </a:rPr>
              <a:t>vector-vector FMA -&gt; scalar-vector FMA.</a:t>
            </a:r>
            <a:endParaRPr lang="en-US" altLang="zh-CN">
              <a:solidFill>
                <a:schemeClr val="tx1"/>
              </a:solidFill>
              <a:cs typeface="+mn-lt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>
              <a:solidFill>
                <a:schemeClr val="tx1"/>
              </a:solidFill>
              <a:cs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2715" y="715724"/>
            <a:ext cx="7886700" cy="357188"/>
          </a:xfrm>
        </p:spPr>
        <p:txBody>
          <a:bodyPr>
            <a:normAutofit fontScale="90000"/>
          </a:bodyPr>
          <a:p>
            <a:r>
              <a:rPr lang="zh-CN" altLang="en-US"/>
              <a:t>MICRO-KERNEL DESIGN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81405" y="1821180"/>
            <a:ext cx="5744845" cy="1777365"/>
          </a:xfrm>
        </p:spPr>
        <p:txBody>
          <a:bodyPr>
            <a:normAutofit lnSpcReduction="10000"/>
          </a:bodyPr>
          <a:p>
            <a:r>
              <a:rPr lang="en-US" sz="2200" dirty="0"/>
              <a:t>three types of micro-kernels:</a:t>
            </a:r>
            <a:endParaRPr lang="en-US" sz="2200" dirty="0"/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2000" dirty="0"/>
              <a:t>main </a:t>
            </a:r>
            <a:r>
              <a:rPr lang="en-US" sz="2000" dirty="0">
                <a:sym typeface="+mn-ea"/>
              </a:rPr>
              <a:t>micro-kernel</a:t>
            </a:r>
            <a:r>
              <a:rPr lang="en-US" sz="2000" dirty="0"/>
              <a:t> for computing A · B</a:t>
            </a:r>
            <a:endParaRPr lang="en-US" sz="2000" dirty="0"/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2000" dirty="0"/>
              <a:t>perform packing while updating parts of matrix C</a:t>
            </a:r>
            <a:endParaRPr lang="en-US" sz="2000" dirty="0"/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2000" dirty="0"/>
              <a:t>process the edge cases</a:t>
            </a:r>
            <a:endParaRPr lang="en-US" sz="20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824980" y="4752658"/>
            <a:ext cx="2057400" cy="273844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571579"/>
            <a:ext cx="7886700" cy="357188"/>
          </a:xfrm>
        </p:spPr>
        <p:txBody>
          <a:bodyPr>
            <a:normAutofit fontScale="90000"/>
          </a:bodyPr>
          <a:p>
            <a:r>
              <a:rPr lang="en-US" dirty="0">
                <a:sym typeface="+mn-ea"/>
              </a:rPr>
              <a:t>main </a:t>
            </a:r>
            <a:r>
              <a:rPr lang="en-US" dirty="0">
                <a:sym typeface="+mn-ea"/>
              </a:rPr>
              <a:t>micro-kernel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0" y="3062605"/>
            <a:ext cx="5007610" cy="20091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1000" sy="101000" algn="ctr" rotWithShape="0">
              <a:prstClr val="black">
                <a:alpha val="54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40335" y="1751965"/>
                <a:ext cx="3278505" cy="89471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𝑚𝑟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𝑛𝑟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𝑗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𝑚𝑟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×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𝑛𝑟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𝑗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≤(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32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𝑛𝑟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%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5" y="1751965"/>
                <a:ext cx="3278505" cy="8947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824980" y="4752658"/>
            <a:ext cx="2057400" cy="273844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5736526" y="1840166"/>
                <a:ext cx="2134235" cy="6115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𝐶𝑀𝑅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×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𝑚𝑟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×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𝑛𝑟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𝑚𝑟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𝑛𝑟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526" y="1840166"/>
                <a:ext cx="2134235" cy="611505"/>
              </a:xfrm>
              <a:prstGeom prst="rect">
                <a:avLst/>
              </a:prstGeom>
              <a:blipFill rotWithShape="1">
                <a:blip r:embed="rId3"/>
                <a:stretch>
                  <a:fillRect l="-27" t="-93" r="27" b="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140335" y="1313180"/>
            <a:ext cx="1962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0070C0"/>
                </a:solidFill>
                <a:cs typeface="+mn-lt"/>
              </a:rPr>
              <a:t>constraint</a:t>
            </a:r>
            <a:r>
              <a:rPr lang="en-US" altLang="zh-CN" sz="2000" b="1">
                <a:solidFill>
                  <a:srgbClr val="0070C0"/>
                </a:solidFill>
                <a:cs typeface="+mn-lt"/>
              </a:rPr>
              <a:t>:</a:t>
            </a:r>
            <a:endParaRPr lang="en-US" altLang="zh-CN" sz="2000" b="1">
              <a:solidFill>
                <a:srgbClr val="0070C0"/>
              </a:solidFill>
              <a:cs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41975" y="1313180"/>
            <a:ext cx="1962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0070C0"/>
                </a:solidFill>
              </a:rPr>
              <a:t>object:</a:t>
            </a:r>
            <a:endParaRPr lang="en-US" altLang="zh-CN" sz="2000" b="1">
              <a:solidFill>
                <a:srgbClr val="0070C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1825" y="3613150"/>
            <a:ext cx="1671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0070C0"/>
                </a:solidFill>
              </a:rPr>
              <a:t>mr=7, nr =12</a:t>
            </a:r>
            <a:endParaRPr lang="en-US" altLang="zh-CN" sz="2000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49675" y="2084070"/>
            <a:ext cx="608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(1)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8197215" y="2015490"/>
            <a:ext cx="471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(2)</a:t>
            </a:r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" y="701119"/>
            <a:ext cx="7886700" cy="357188"/>
          </a:xfrm>
        </p:spPr>
        <p:txBody>
          <a:bodyPr>
            <a:normAutofit fontScale="90000"/>
          </a:bodyPr>
          <a:p>
            <a:br>
              <a:rPr lang="en-US" altLang="zh-CN">
                <a:sym typeface="+mn-ea"/>
              </a:rPr>
            </a:br>
            <a:r>
              <a:rPr lang="en-US" altLang="zh-CN">
                <a:sym typeface="+mn-ea"/>
              </a:rPr>
              <a:t>Micro-kernel for Packing</a:t>
            </a:r>
            <a:br>
              <a:rPr lang="en-US" altLang="zh-CN"/>
            </a:b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710" y="1522095"/>
            <a:ext cx="4028440" cy="26904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00270" y="1768475"/>
            <a:ext cx="38938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/>
              <a:t>NN mode:</a:t>
            </a:r>
            <a:endParaRPr lang="en-US" altLang="zh-CN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Overlap packing and computing</a:t>
            </a:r>
            <a:endParaRPr lang="en-US" altLang="zh-CN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Reduce cache and TLB misses</a:t>
            </a:r>
            <a:endParaRPr lang="en-US" altLang="zh-CN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perform step 1 or 2 </a:t>
            </a:r>
            <a:endParaRPr lang="en-US" altLang="zh-CN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824980" y="4752658"/>
            <a:ext cx="2057400" cy="273844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9700" y="588724"/>
            <a:ext cx="7886700" cy="357188"/>
          </a:xfrm>
        </p:spPr>
        <p:txBody>
          <a:bodyPr>
            <a:normAutofit fontScale="90000"/>
          </a:bodyPr>
          <a:p>
            <a:r>
              <a:rPr lang="en-US" altLang="zh-CN"/>
              <a:t>Micro-kernel for Packing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60" y="1137920"/>
            <a:ext cx="4652010" cy="2105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" y="3435350"/>
            <a:ext cx="4311015" cy="16319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1000" sy="101000" algn="ctr" rotWithShape="0">
              <a:prstClr val="black">
                <a:alpha val="54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5088255" y="1570990"/>
            <a:ext cx="38938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/>
              <a:t>NT mode:</a:t>
            </a:r>
            <a:endParaRPr lang="en-US" altLang="zh-CN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Overlap packing and computing</a:t>
            </a:r>
            <a:endParaRPr lang="en-US" altLang="zh-CN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To use scalar-vector FMA in the main micro-kernel.</a:t>
            </a:r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700405" y="4300855"/>
            <a:ext cx="3436620" cy="483235"/>
          </a:xfrm>
          <a:prstGeom prst="rect">
            <a:avLst/>
          </a:prstGeom>
          <a:noFill/>
          <a:ln w="25400" cmpd="sng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02505" y="3949065"/>
            <a:ext cx="4110355" cy="645160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txBody>
          <a:bodyPr wrap="square" rtlCol="0" anchor="t">
            <a:spAutoFit/>
          </a:bodyPr>
          <a:p>
            <a:r>
              <a:rPr lang="zh-CN" altLang="en-US"/>
              <a:t>interleave the</a:t>
            </a:r>
            <a:r>
              <a:rPr lang="en-US" altLang="zh-CN"/>
              <a:t> </a:t>
            </a:r>
            <a:r>
              <a:rPr lang="zh-CN" altLang="en-US"/>
              <a:t>load and store instructions required in the packing step</a:t>
            </a:r>
            <a:r>
              <a:rPr lang="en-US" altLang="zh-CN"/>
              <a:t> </a:t>
            </a:r>
            <a:r>
              <a:rPr lang="zh-CN" altLang="en-US"/>
              <a:t>with FMA</a:t>
            </a:r>
            <a:r>
              <a:rPr lang="en-US" altLang="zh-CN"/>
              <a:t>s</a:t>
            </a:r>
            <a:endParaRPr lang="en-US" altLang="zh-CN"/>
          </a:p>
        </p:txBody>
      </p:sp>
      <p:sp>
        <p:nvSpPr>
          <p:cNvPr id="9" name="右箭头 8"/>
          <p:cNvSpPr/>
          <p:nvPr/>
        </p:nvSpPr>
        <p:spPr>
          <a:xfrm rot="8940000">
            <a:off x="4132580" y="4452620"/>
            <a:ext cx="687705" cy="762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824980" y="4752658"/>
            <a:ext cx="2057400" cy="273844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0170" y="600154"/>
            <a:ext cx="7886700" cy="357188"/>
          </a:xfrm>
        </p:spPr>
        <p:txBody>
          <a:bodyPr>
            <a:normAutofit fontScale="90000"/>
          </a:bodyPr>
          <a:p>
            <a:br>
              <a:rPr lang="en-US" dirty="0">
                <a:sym typeface="+mn-ea"/>
              </a:rPr>
            </a:br>
            <a:r>
              <a:rPr lang="en-US" dirty="0">
                <a:sym typeface="+mn-ea"/>
              </a:rPr>
              <a:t>process the edge cases</a:t>
            </a:r>
            <a:br>
              <a:rPr lang="en-US" dirty="0"/>
            </a:b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4375" y="1374775"/>
            <a:ext cx="6219825" cy="34861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5" name="矩形 4"/>
          <p:cNvSpPr/>
          <p:nvPr/>
        </p:nvSpPr>
        <p:spPr>
          <a:xfrm>
            <a:off x="1985010" y="1374775"/>
            <a:ext cx="2196465" cy="1080770"/>
          </a:xfrm>
          <a:prstGeom prst="rect">
            <a:avLst/>
          </a:prstGeom>
          <a:noFill/>
          <a:ln w="25400" cmpd="sng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85010" y="2644775"/>
            <a:ext cx="2332355" cy="1511300"/>
          </a:xfrm>
          <a:prstGeom prst="rect">
            <a:avLst/>
          </a:prstGeom>
          <a:noFill/>
          <a:ln w="25400" cmpd="sng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57300" y="1374775"/>
            <a:ext cx="727075" cy="1080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57300" y="2644775"/>
            <a:ext cx="727075" cy="151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59205" y="1801495"/>
            <a:ext cx="725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Load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59205" y="3294380"/>
            <a:ext cx="725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Use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76920" y="4752975"/>
            <a:ext cx="505460" cy="273685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325" y="581104"/>
            <a:ext cx="7886700" cy="357188"/>
          </a:xfrm>
        </p:spPr>
        <p:txBody>
          <a:bodyPr>
            <a:normAutofit fontScale="90000"/>
          </a:bodyPr>
          <a:p>
            <a:r>
              <a:rPr lang="zh-CN" altLang="en-US"/>
              <a:t>Parallelization method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491855" y="4752975"/>
            <a:ext cx="390525" cy="273685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775970" y="1542415"/>
                <a:ext cx="2624455" cy="6553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:r>
                  <a:rPr lang="en-US" altLang="zh-CN" sz="2000"/>
                  <a:t>CMR=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×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×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𝑇𝑛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×</m:t>
                        </m: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𝑇𝑛</m:t>
                            </m:r>
                          </m:den>
                        </m:f>
                      </m:den>
                    </m:f>
                  </m:oMath>
                </a14:m>
                <a:endParaRPr lang="en-US" altLang="zh-CN" sz="200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0" y="1542415"/>
                <a:ext cx="2624455" cy="65532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790511" y="2423731"/>
                <a:ext cx="1926590" cy="54038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en-US" altLang="zh-CN" sz="2000"/>
                  <a:t>CMR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≤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×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𝑇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×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𝑀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×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endParaRPr lang="en-US" altLang="zh-CN" sz="200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11" y="2423731"/>
                <a:ext cx="1926590" cy="540385"/>
              </a:xfrm>
              <a:prstGeom prst="rect">
                <a:avLst/>
              </a:prstGeom>
              <a:blipFill rotWithShape="1">
                <a:blip r:embed="rId2"/>
                <a:stretch>
                  <a:fillRect l="-30" t="-106" r="30" b="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069276" y="3318446"/>
                <a:ext cx="1303020" cy="7715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en-US" altLang="zh-CN" sz="2000"/>
                  <a:t>Tn=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𝑇</m:t>
                                </m:r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×</m:t>
                                </m:r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altLang="zh-CN" sz="200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276" y="3318446"/>
                <a:ext cx="1303020" cy="771525"/>
              </a:xfrm>
              <a:prstGeom prst="rect">
                <a:avLst/>
              </a:prstGeom>
              <a:blipFill rotWithShape="1">
                <a:blip r:embed="rId3"/>
                <a:stretch>
                  <a:fillRect l="-44" t="-74" r="44" b="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对象 15"/>
          <p:cNvGraphicFramePr/>
          <p:nvPr/>
        </p:nvGraphicFramePr>
        <p:xfrm>
          <a:off x="5062855" y="1542415"/>
          <a:ext cx="2820035" cy="2684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4" imgW="2635250" imgH="2664460" progId="Visio.Drawing.15">
                  <p:embed/>
                </p:oleObj>
              </mc:Choice>
              <mc:Fallback>
                <p:oleObj name="" r:id="rId4" imgW="2635250" imgH="2664460" progId="Visio.Drawing.15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2855" y="1542415"/>
                        <a:ext cx="2820035" cy="2684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323590" y="1685925"/>
            <a:ext cx="555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(1)</a:t>
            </a:r>
            <a:endParaRPr lang="en-US" altLang="zh-CN" sz="2000"/>
          </a:p>
        </p:txBody>
      </p:sp>
      <p:sp>
        <p:nvSpPr>
          <p:cNvPr id="5" name="文本框 4"/>
          <p:cNvSpPr txBox="1"/>
          <p:nvPr/>
        </p:nvSpPr>
        <p:spPr>
          <a:xfrm>
            <a:off x="3323590" y="2595880"/>
            <a:ext cx="555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(2)</a:t>
            </a:r>
            <a:endParaRPr lang="en-US" altLang="zh-CN" sz="2000"/>
          </a:p>
        </p:txBody>
      </p:sp>
      <p:sp>
        <p:nvSpPr>
          <p:cNvPr id="6" name="文本框 5"/>
          <p:cNvSpPr txBox="1"/>
          <p:nvPr/>
        </p:nvSpPr>
        <p:spPr>
          <a:xfrm>
            <a:off x="3323590" y="3601085"/>
            <a:ext cx="555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(3)</a:t>
            </a:r>
            <a:endParaRPr lang="en-US" altLang="zh-CN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96850" y="701119"/>
            <a:ext cx="7886700" cy="357188"/>
          </a:xfrm>
        </p:spPr>
        <p:txBody>
          <a:bodyPr>
            <a:normAutofit fontScale="90000"/>
          </a:bodyPr>
          <a:p>
            <a:r>
              <a:rPr lang="en-US" altLang="zh-CN"/>
              <a:t>E</a:t>
            </a:r>
            <a:r>
              <a:rPr lang="zh-CN" altLang="en-US"/>
              <a:t>xperimental evaluation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292860" y="1516380"/>
          <a:ext cx="640016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285"/>
                <a:gridCol w="1426845"/>
                <a:gridCol w="1599565"/>
                <a:gridCol w="15995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Phytium 2000+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KP920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ThunderX2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Peak perf. (FP32 GFLOPS)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1126.4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2662.4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1280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Number of Cores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32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Ferquency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2.2 GHZ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2.6 GHZ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2.5 GHZ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L1 cache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32KB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 KB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32 KB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L2 cache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 MB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512 KB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256 KB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L3 cache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None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64MB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32 MB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219440" y="4752975"/>
            <a:ext cx="662940" cy="273685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420" y="571579"/>
            <a:ext cx="7886700" cy="357188"/>
          </a:xfrm>
        </p:spPr>
        <p:txBody>
          <a:bodyPr>
            <a:normAutofit fontScale="90000"/>
          </a:bodyPr>
          <a:lstStyle/>
          <a:p>
            <a:br>
              <a:rPr lang="en-US" altLang="zh-CN" sz="21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altLang="zh-CN" sz="3110" dirty="0">
                <a:cs typeface="+mj-lt"/>
                <a:sym typeface="+mn-ea"/>
              </a:rPr>
              <a:t>Outline</a:t>
            </a:r>
            <a:br>
              <a:rPr lang="zh-CN" altLang="en-US" sz="2100" dirty="0"/>
            </a:br>
            <a:r>
              <a:rPr lang="en-US" sz="2100" dirty="0"/>
              <a:t> </a:t>
            </a:r>
            <a:endParaRPr lang="en-US" sz="2100" b="0" dirty="0"/>
          </a:p>
        </p:txBody>
      </p:sp>
      <p:grpSp>
        <p:nvGrpSpPr>
          <p:cNvPr id="5" name="组合 4"/>
          <p:cNvGrpSpPr/>
          <p:nvPr/>
        </p:nvGrpSpPr>
        <p:grpSpPr>
          <a:xfrm>
            <a:off x="1881917" y="1488133"/>
            <a:ext cx="5250693" cy="428628"/>
            <a:chOff x="928662" y="1643050"/>
            <a:chExt cx="7000924" cy="571504"/>
          </a:xfrm>
        </p:grpSpPr>
        <p:grpSp>
          <p:nvGrpSpPr>
            <p:cNvPr id="6" name="组合 5"/>
            <p:cNvGrpSpPr/>
            <p:nvPr/>
          </p:nvGrpSpPr>
          <p:grpSpPr>
            <a:xfrm>
              <a:off x="928662" y="1643050"/>
              <a:ext cx="6944628" cy="571504"/>
              <a:chOff x="928662" y="1643050"/>
              <a:chExt cx="6944628" cy="571504"/>
            </a:xfrm>
          </p:grpSpPr>
          <p:cxnSp>
            <p:nvCxnSpPr>
              <p:cNvPr id="8" name="直接连接符 7"/>
              <p:cNvCxnSpPr/>
              <p:nvPr/>
            </p:nvCxnSpPr>
            <p:spPr>
              <a:xfrm flipV="1">
                <a:off x="1357290" y="2174648"/>
                <a:ext cx="6516000" cy="1426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矩形 8"/>
              <p:cNvSpPr/>
              <p:nvPr/>
            </p:nvSpPr>
            <p:spPr>
              <a:xfrm>
                <a:off x="928662" y="1643050"/>
                <a:ext cx="571504" cy="57150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1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1</a:t>
                </a:r>
                <a:endParaRPr kumimoji="0" lang="en-US" altLang="zh-CN" sz="2100" b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643042" y="1658816"/>
              <a:ext cx="6286544" cy="552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100" b="1" dirty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Background and Motivation</a:t>
              </a:r>
              <a:endParaRPr lang="en-US" altLang="zh-CN" sz="21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81917" y="2107386"/>
            <a:ext cx="5250693" cy="428628"/>
            <a:chOff x="928662" y="1643050"/>
            <a:chExt cx="7000924" cy="571504"/>
          </a:xfrm>
        </p:grpSpPr>
        <p:grpSp>
          <p:nvGrpSpPr>
            <p:cNvPr id="11" name="组合 36"/>
            <p:cNvGrpSpPr/>
            <p:nvPr/>
          </p:nvGrpSpPr>
          <p:grpSpPr>
            <a:xfrm>
              <a:off x="928662" y="1643050"/>
              <a:ext cx="6944628" cy="571504"/>
              <a:chOff x="928662" y="1643050"/>
              <a:chExt cx="6944628" cy="571504"/>
            </a:xfrm>
          </p:grpSpPr>
          <p:cxnSp>
            <p:nvCxnSpPr>
              <p:cNvPr id="13" name="直接连接符 12"/>
              <p:cNvCxnSpPr/>
              <p:nvPr/>
            </p:nvCxnSpPr>
            <p:spPr>
              <a:xfrm flipV="1">
                <a:off x="1357290" y="2174648"/>
                <a:ext cx="6516000" cy="1426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/>
              <p:cNvSpPr/>
              <p:nvPr/>
            </p:nvSpPr>
            <p:spPr>
              <a:xfrm>
                <a:off x="928662" y="1643050"/>
                <a:ext cx="571504" cy="57150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1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2</a:t>
                </a:r>
                <a:endParaRPr kumimoji="0" lang="en-US" altLang="zh-CN" sz="2100" b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643042" y="1658816"/>
              <a:ext cx="6286544" cy="552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Our </a:t>
              </a:r>
              <a:r>
                <a:rPr lang="en-US" altLang="zh-CN" sz="2100" b="1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Approach</a:t>
              </a:r>
              <a:endPara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81917" y="2726638"/>
            <a:ext cx="5250693" cy="428628"/>
            <a:chOff x="928662" y="1643050"/>
            <a:chExt cx="7000924" cy="571504"/>
          </a:xfrm>
        </p:grpSpPr>
        <p:grpSp>
          <p:nvGrpSpPr>
            <p:cNvPr id="16" name="组合 36"/>
            <p:cNvGrpSpPr/>
            <p:nvPr/>
          </p:nvGrpSpPr>
          <p:grpSpPr>
            <a:xfrm>
              <a:off x="928662" y="1643050"/>
              <a:ext cx="6944628" cy="571504"/>
              <a:chOff x="928662" y="1643050"/>
              <a:chExt cx="6944628" cy="571504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V="1">
                <a:off x="1357290" y="2174648"/>
                <a:ext cx="6516000" cy="1426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矩形 18"/>
              <p:cNvSpPr/>
              <p:nvPr/>
            </p:nvSpPr>
            <p:spPr>
              <a:xfrm>
                <a:off x="928662" y="1643050"/>
                <a:ext cx="571504" cy="57150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1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3</a:t>
                </a:r>
                <a:endParaRPr kumimoji="0" lang="en-US" altLang="zh-CN" sz="2100" b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643042" y="1658816"/>
              <a:ext cx="6286544" cy="552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Experimental Results</a:t>
              </a:r>
              <a:endPara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881917" y="3375227"/>
            <a:ext cx="5250693" cy="428628"/>
            <a:chOff x="928662" y="1643050"/>
            <a:chExt cx="7000924" cy="571504"/>
          </a:xfrm>
        </p:grpSpPr>
        <p:grpSp>
          <p:nvGrpSpPr>
            <p:cNvPr id="26" name="组合 36"/>
            <p:cNvGrpSpPr/>
            <p:nvPr/>
          </p:nvGrpSpPr>
          <p:grpSpPr>
            <a:xfrm>
              <a:off x="928662" y="1643050"/>
              <a:ext cx="6944628" cy="571504"/>
              <a:chOff x="928662" y="1643050"/>
              <a:chExt cx="6944628" cy="571504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1357290" y="2174648"/>
                <a:ext cx="6516000" cy="1426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928662" y="1643050"/>
                <a:ext cx="571504" cy="57150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1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4</a:t>
                </a:r>
                <a:endParaRPr kumimoji="0" lang="en-US" altLang="zh-CN" sz="2100" b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643042" y="1658816"/>
              <a:ext cx="6286544" cy="552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Conclusion</a:t>
              </a:r>
              <a:endPara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824980" y="4752658"/>
            <a:ext cx="2057400" cy="273844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Experimental evaluation</a:t>
            </a:r>
            <a:r>
              <a:rPr lang="en-US" altLang="zh-CN"/>
              <a:t>: small-scale GEMM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545" y="1159510"/>
            <a:ext cx="3612515" cy="3894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65" y="1159510"/>
            <a:ext cx="3787775" cy="368808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540750" y="4752975"/>
            <a:ext cx="341630" cy="273685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45415" y="802640"/>
            <a:ext cx="8768080" cy="357505"/>
          </a:xfrm>
        </p:spPr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Experimental evaluation</a:t>
            </a:r>
            <a:r>
              <a:rPr lang="en-US" altLang="zh-CN">
                <a:sym typeface="+mn-ea"/>
              </a:rPr>
              <a:t>: Irregular-shaped GEMM</a:t>
            </a:r>
            <a:endParaRPr lang="en-US" altLang="zh-CN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055" y="1513840"/>
            <a:ext cx="8263890" cy="311340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63585" y="4752975"/>
            <a:ext cx="518795" cy="273685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3505" y="666829"/>
            <a:ext cx="7886700" cy="357188"/>
          </a:xfrm>
        </p:spPr>
        <p:txBody>
          <a:bodyPr>
            <a:normAutofit fontScale="90000"/>
          </a:bodyPr>
          <a:p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Experimental evaluation</a:t>
            </a:r>
            <a:r>
              <a:rPr lang="en-US" altLang="zh-CN">
                <a:sym typeface="+mn-ea"/>
              </a:rPr>
              <a:t>: </a:t>
            </a:r>
            <a:r>
              <a:rPr lang="en-US" altLang="zh-CN">
                <a:sym typeface="+mn-ea"/>
              </a:rPr>
              <a:t>Irregular-shaped GEMM</a:t>
            </a:r>
            <a:br>
              <a:rPr lang="en-US" altLang="zh-CN">
                <a:sym typeface="+mn-ea"/>
              </a:rPr>
            </a:b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295" y="1530985"/>
            <a:ext cx="8060055" cy="31623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63585" y="4752975"/>
            <a:ext cx="518795" cy="273685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2070" y="854789"/>
            <a:ext cx="7886700" cy="357188"/>
          </a:xfrm>
        </p:spPr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Experimental evaluation</a:t>
            </a:r>
            <a:r>
              <a:rPr lang="en-US" altLang="zh-CN">
                <a:sym typeface="+mn-ea"/>
              </a:rPr>
              <a:t>: 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" y="2402840"/>
            <a:ext cx="4564380" cy="1590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270" y="2205355"/>
            <a:ext cx="4098290" cy="184531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63585" y="4752975"/>
            <a:ext cx="518795" cy="273685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41935" y="715724"/>
            <a:ext cx="7886700" cy="357188"/>
          </a:xfrm>
        </p:spPr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Experimental evaluation</a:t>
            </a:r>
            <a:r>
              <a:rPr lang="en-US" altLang="zh-CN">
                <a:sym typeface="+mn-ea"/>
              </a:rPr>
              <a:t>: CP2K kernels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935" y="1795780"/>
            <a:ext cx="8515985" cy="168148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63585" y="4752975"/>
            <a:ext cx="518795" cy="273685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41935" y="759539"/>
            <a:ext cx="7886700" cy="357188"/>
          </a:xfrm>
        </p:spPr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Experimental evaluation</a:t>
            </a:r>
            <a:r>
              <a:rPr lang="en-US" altLang="zh-CN">
                <a:sym typeface="+mn-ea"/>
              </a:rPr>
              <a:t>: VGG kernels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345" y="1646555"/>
            <a:ext cx="8845550" cy="17145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63585" y="4752975"/>
            <a:ext cx="518795" cy="273685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881380" y="3890645"/>
            <a:ext cx="66078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cs typeface="+mn-lt"/>
              </a:rPr>
              <a:t>M={64,128,256,512,512} × N={50176,12544,3136,784,196} × K={576,1152,2304,4608,4608}</a:t>
            </a:r>
            <a:endParaRPr lang="en-US" altLang="zh-CN" sz="2000">
              <a:cs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4625" y="699849"/>
            <a:ext cx="7886700" cy="357188"/>
          </a:xfrm>
        </p:spPr>
        <p:txBody>
          <a:bodyPr>
            <a:normAutofit fontScale="90000"/>
          </a:bodyPr>
          <a:p>
            <a:r>
              <a:rPr lang="zh-CN" altLang="en-US"/>
              <a:t>Conclusion: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63585" y="4752975"/>
            <a:ext cx="518795" cy="273685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  <p:sp>
        <p:nvSpPr>
          <p:cNvPr id="4" name="文本框 3"/>
          <p:cNvSpPr txBox="1"/>
          <p:nvPr/>
        </p:nvSpPr>
        <p:spPr>
          <a:xfrm>
            <a:off x="353060" y="1223010"/>
            <a:ext cx="8437880" cy="3446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cs typeface="+mn-lt"/>
              </a:rPr>
              <a:t>ARM processor has great potential to be exploited</a:t>
            </a:r>
            <a:endParaRPr lang="zh-CN" altLang="en-US" sz="2000">
              <a:cs typeface="+mn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cs typeface="+mn-lt"/>
              </a:rPr>
              <a:t>Overlapping packing and computing are important for small </a:t>
            </a:r>
            <a:r>
              <a:rPr lang="en-US" altLang="zh-CN" sz="2000">
                <a:cs typeface="+mn-lt"/>
              </a:rPr>
              <a:t>and irregular-shaped </a:t>
            </a:r>
            <a:r>
              <a:rPr lang="zh-CN" altLang="en-US" sz="2000">
                <a:cs typeface="+mn-lt"/>
              </a:rPr>
              <a:t>GEMMs</a:t>
            </a:r>
            <a:endParaRPr lang="zh-CN" altLang="en-US" sz="2000">
              <a:cs typeface="+mn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cs typeface="+mn-lt"/>
              </a:rPr>
              <a:t>Download	at</a:t>
            </a:r>
            <a:r>
              <a:rPr lang="en-US" altLang="zh-CN" sz="2000">
                <a:cs typeface="+mn-lt"/>
              </a:rPr>
              <a:t>: </a:t>
            </a:r>
            <a:r>
              <a:rPr lang="en-US" altLang="zh-CN" sz="2000">
                <a:cs typeface="+mn-lt"/>
                <a:hlinkClick r:id="rId1" action="ppaction://hlinkfile"/>
              </a:rPr>
              <a:t>https://github.com/AnonymousYWL/MYLIB</a:t>
            </a:r>
            <a:r>
              <a:rPr lang="en-US" altLang="zh-CN" sz="2000">
                <a:cs typeface="+mn-lt"/>
              </a:rPr>
              <a:t>  or </a:t>
            </a:r>
            <a:r>
              <a:rPr lang="en-US" altLang="zh-CN" sz="2000">
                <a:cs typeface="+mn-lt"/>
                <a:hlinkClick r:id="rId2" action="ppaction://hlinkfile"/>
              </a:rPr>
              <a:t>https://github.com/AnonymousYWL/LibShalom</a:t>
            </a:r>
            <a:endParaRPr lang="en-US" altLang="zh-CN" sz="2000"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>
                <a:cs typeface="+mn-lt"/>
              </a:rPr>
              <a:t>Future Work:</a:t>
            </a:r>
            <a:endParaRPr lang="en-US" altLang="zh-CN" sz="2000">
              <a:cs typeface="+mn-lt"/>
            </a:endParaRPr>
          </a:p>
          <a:p>
            <a:pPr marL="342900" indent="342265" fontAlgn="auto">
              <a:buFont typeface="Wingdings" panose="05000000000000000000" charset="0"/>
              <a:buChar char="Ø"/>
            </a:pPr>
            <a:r>
              <a:rPr lang="en-US" altLang="zh-CN" sz="2000">
                <a:cs typeface="+mn-lt"/>
              </a:rPr>
              <a:t>Optimizing convolution operation in CNN on ARM </a:t>
            </a:r>
            <a:r>
              <a:rPr lang="zh-CN" altLang="en-US" sz="2000">
                <a:cs typeface="+mn-lt"/>
                <a:sym typeface="+mn-ea"/>
              </a:rPr>
              <a:t>processor</a:t>
            </a:r>
            <a:r>
              <a:rPr lang="en-US" altLang="zh-CN" sz="2000">
                <a:cs typeface="+mn-lt"/>
                <a:sym typeface="+mn-ea"/>
              </a:rPr>
              <a:t>es</a:t>
            </a:r>
            <a:endParaRPr lang="en-US" altLang="zh-CN" sz="2000">
              <a:cs typeface="+mn-lt"/>
              <a:sym typeface="+mn-ea"/>
            </a:endParaRPr>
          </a:p>
          <a:p>
            <a:pPr marL="342900" indent="342265" fontAlgn="auto">
              <a:buFont typeface="Wingdings" panose="05000000000000000000" charset="0"/>
              <a:buChar char="Ø"/>
            </a:pPr>
            <a:r>
              <a:rPr lang="en-US" altLang="zh-CN" sz="2000">
                <a:cs typeface="+mn-lt"/>
                <a:sym typeface="+mn-ea"/>
              </a:rPr>
              <a:t> irregular sparse matrix multiplication</a:t>
            </a:r>
            <a:endParaRPr lang="en-US" altLang="zh-CN" sz="2000">
              <a:cs typeface="+mn-lt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1125" y="622379"/>
            <a:ext cx="7886700" cy="357188"/>
          </a:xfrm>
        </p:spPr>
        <p:txBody>
          <a:bodyPr>
            <a:normAutofit fontScale="90000"/>
          </a:bodyPr>
          <a:p>
            <a:r>
              <a:rPr lang="en-US" altLang="zh-CN"/>
              <a:t>To End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2895600" y="2463165"/>
            <a:ext cx="1977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Thank you</a:t>
            </a:r>
            <a:endParaRPr lang="en-US" altLang="zh-CN" sz="28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63585" y="4752975"/>
            <a:ext cx="518795" cy="273685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3030" y="612854"/>
            <a:ext cx="7886700" cy="357188"/>
          </a:xfrm>
        </p:spPr>
        <p:txBody>
          <a:bodyPr>
            <a:normAutofit fontScale="90000"/>
          </a:bodyPr>
          <a:lstStyle/>
          <a:p>
            <a:r>
              <a:rPr lang="en-US" altLang="zh-CN" sz="3110" dirty="0">
                <a:cs typeface="+mj-lt"/>
              </a:rPr>
              <a:t>Linear algebra kernels are widely used</a:t>
            </a:r>
            <a:endParaRPr lang="en-US" altLang="zh-CN" sz="3110" dirty="0">
              <a:cs typeface="+mj-lt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48605" y="1375410"/>
            <a:ext cx="3728085" cy="31896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1323975"/>
            <a:ext cx="5182894" cy="3477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ym typeface="+mn-ea"/>
              </a:rPr>
              <a:t>Linear algebra kernels have been widely used</a:t>
            </a:r>
            <a:endParaRPr lang="en-US" sz="2000" dirty="0">
              <a:sym typeface="+mn-ea"/>
            </a:endParaRPr>
          </a:p>
          <a:p>
            <a:pPr marL="285750" indent="457200" algn="l" fontAlgn="auto">
              <a:buFont typeface="Arial" panose="020B0604020202020204" pitchFamily="34" charset="0"/>
              <a:buChar char="•"/>
            </a:pPr>
            <a:r>
              <a:rPr lang="en-US" altLang="zh-CN" sz="2000" dirty="0">
                <a:sym typeface="+mn-ea"/>
              </a:rPr>
              <a:t>S</a:t>
            </a:r>
            <a:r>
              <a:rPr lang="en-US" sz="2000" dirty="0">
                <a:sym typeface="+mn-ea"/>
              </a:rPr>
              <a:t>cientific simulation</a:t>
            </a:r>
            <a:endParaRPr lang="en-US" sz="2000" dirty="0">
              <a:sym typeface="+mn-ea"/>
            </a:endParaRPr>
          </a:p>
          <a:p>
            <a:pPr marL="285750" indent="457200" algn="l" fontAlgn="auto">
              <a:buFont typeface="Arial" panose="020B0604020202020204" pitchFamily="34" charset="0"/>
              <a:buChar char="•"/>
            </a:pPr>
            <a:r>
              <a:rPr lang="en-US" altLang="zh-CN" sz="2000" dirty="0">
                <a:sym typeface="+mn-ea"/>
              </a:rPr>
              <a:t>B</a:t>
            </a:r>
            <a:r>
              <a:rPr lang="en-US" sz="2000" dirty="0">
                <a:sym typeface="+mn-ea"/>
              </a:rPr>
              <a:t>ig data analytics</a:t>
            </a:r>
            <a:endParaRPr lang="en-US" sz="2000" dirty="0">
              <a:sym typeface="+mn-ea"/>
            </a:endParaRPr>
          </a:p>
          <a:p>
            <a:pPr marL="285750" indent="457200" algn="l" fontAlgn="auto">
              <a:buFont typeface="Arial" panose="020B0604020202020204" pitchFamily="34" charset="0"/>
              <a:buChar char="•"/>
            </a:pPr>
            <a:r>
              <a:rPr lang="en-US" altLang="zh-CN" sz="2000" dirty="0">
                <a:sym typeface="+mn-ea"/>
              </a:rPr>
              <a:t>M</a:t>
            </a:r>
            <a:r>
              <a:rPr lang="en-US" sz="2000" dirty="0">
                <a:sym typeface="+mn-ea"/>
              </a:rPr>
              <a:t>achine leaning</a:t>
            </a:r>
            <a:endParaRPr lang="en-US" sz="2000" dirty="0"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sz="2000" dirty="0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ym typeface="+mn-ea"/>
              </a:rPr>
              <a:t>Matrix-matrix multiplication (</a:t>
            </a:r>
            <a:r>
              <a:rPr lang="en-US" sz="2000" b="1" dirty="0">
                <a:sym typeface="+mn-ea"/>
              </a:rPr>
              <a:t>GEMM</a:t>
            </a:r>
            <a:r>
              <a:rPr lang="en-US" sz="2000" dirty="0">
                <a:sym typeface="+mn-ea"/>
              </a:rPr>
              <a:t>)</a:t>
            </a:r>
            <a:endParaRPr lang="en-US" sz="2000" dirty="0">
              <a:sym typeface="+mn-ea"/>
            </a:endParaRPr>
          </a:p>
          <a:p>
            <a:pPr marL="285750" indent="457200" algn="l" fontAlgn="auto">
              <a:buFont typeface="Arial" panose="020B0604020202020204" pitchFamily="34" charset="0"/>
              <a:buChar char="•"/>
            </a:pPr>
            <a:r>
              <a:rPr lang="en-US" sz="2000" dirty="0">
                <a:sym typeface="+mn-ea"/>
              </a:rPr>
              <a:t>One of the most fundamental kernel</a:t>
            </a:r>
            <a:endParaRPr lang="en-US" sz="2000" dirty="0">
              <a:sym typeface="+mn-ea"/>
            </a:endParaRPr>
          </a:p>
          <a:p>
            <a:pPr marL="342900" indent="457200" algn="l" fontAlgn="auto">
              <a:buFont typeface="Arial" panose="020B0604020202020204" pitchFamily="34" charset="0"/>
              <a:buChar char="•"/>
            </a:pPr>
            <a:r>
              <a:rPr lang="en-US" sz="2000" dirty="0">
                <a:sym typeface="+mn-ea"/>
              </a:rPr>
              <a:t>Core computation of many applications</a:t>
            </a:r>
            <a:endParaRPr lang="en-US" sz="2000" dirty="0">
              <a:sym typeface="+mn-ea"/>
            </a:endParaRPr>
          </a:p>
          <a:p>
            <a:pPr marL="342900" indent="457200" algn="l" fontAlgn="auto">
              <a:buFont typeface="Arial" panose="020B0604020202020204" pitchFamily="34" charset="0"/>
              <a:buChar char="•"/>
            </a:pPr>
            <a:r>
              <a:rPr lang="en-US" sz="2000" dirty="0">
                <a:sym typeface="+mn-ea"/>
              </a:rPr>
              <a:t>The most of the computation time of</a:t>
            </a:r>
            <a:endParaRPr lang="en-US" sz="2000" dirty="0">
              <a:sym typeface="+mn-ea"/>
            </a:endParaRPr>
          </a:p>
          <a:p>
            <a:pPr indent="457200" algn="l" fontAlgn="auto">
              <a:buFont typeface="Arial" panose="020B0604020202020204" pitchFamily="34" charset="0"/>
              <a:buNone/>
            </a:pPr>
            <a:r>
              <a:rPr lang="en-US" sz="2000" dirty="0">
                <a:sym typeface="+mn-ea"/>
              </a:rPr>
              <a:t>      applications</a:t>
            </a:r>
            <a:endParaRPr lang="en-US" sz="2000" dirty="0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3505" y="486410"/>
            <a:ext cx="8936355" cy="357505"/>
          </a:xfrm>
        </p:spPr>
        <p:txBody>
          <a:bodyPr>
            <a:normAutofit fontScale="90000"/>
          </a:bodyPr>
          <a:p>
            <a:r>
              <a:rPr lang="en-US" altLang="zh-CN" sz="3110" dirty="0">
                <a:cs typeface="+mj-lt"/>
              </a:rPr>
              <a:t>The shape of GEMM varies from application to application</a:t>
            </a:r>
            <a:endParaRPr lang="en-US" altLang="zh-CN" sz="3110" dirty="0">
              <a:cs typeface="+mj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575" y="1242695"/>
            <a:ext cx="2734310" cy="1267460"/>
          </a:xfrm>
          <a:prstGeom prst="rect">
            <a:avLst/>
          </a:prstGeom>
        </p:spPr>
      </p:pic>
      <p:pic>
        <p:nvPicPr>
          <p:cNvPr id="9" name="图片 8" descr="convolution-with-multiple-filters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1242695"/>
            <a:ext cx="2830830" cy="1356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630" y="2974340"/>
            <a:ext cx="3234690" cy="1644650"/>
          </a:xfrm>
          <a:prstGeom prst="rect">
            <a:avLst/>
          </a:prstGeom>
        </p:spPr>
      </p:pic>
      <p:pic>
        <p:nvPicPr>
          <p:cNvPr id="11" name="图片 10" descr="CP2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45" y="3048000"/>
            <a:ext cx="2554605" cy="15659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88010" y="2522855"/>
            <a:ext cx="3766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/>
              <a:t>computational fluid dynamics</a:t>
            </a:r>
            <a:endParaRPr 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260475" y="4740275"/>
            <a:ext cx="1088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/>
              <a:t>CP2K</a:t>
            </a:r>
            <a:endParaRPr 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491605" y="2606040"/>
            <a:ext cx="108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/>
              <a:t>DNN</a:t>
            </a:r>
            <a:endParaRPr 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262370" y="4740275"/>
            <a:ext cx="1539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/>
              <a:t>K-means</a:t>
            </a:r>
            <a:endParaRPr 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282700" y="843915"/>
            <a:ext cx="2200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 dirty="0">
                <a:solidFill>
                  <a:srgbClr val="0070C0"/>
                </a:solidFill>
              </a:rPr>
              <a:t>small-scale shape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09285" y="895350"/>
            <a:ext cx="2244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 dirty="0">
                <a:solidFill>
                  <a:srgbClr val="0070C0"/>
                </a:solidFill>
              </a:rPr>
              <a:t>irregular shape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798435" y="4787900"/>
            <a:ext cx="1163320" cy="273685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605869"/>
            <a:ext cx="7886700" cy="357188"/>
          </a:xfrm>
        </p:spPr>
        <p:txBody>
          <a:bodyPr>
            <a:normAutofit fontScale="90000"/>
          </a:bodyPr>
          <a:p>
            <a:r>
              <a:rPr lang="en-US" altLang="zh-CN"/>
              <a:t>ARMv8 multi-cores processor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260" y="1396365"/>
            <a:ext cx="4348480" cy="1898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5195" y="3514090"/>
            <a:ext cx="713359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/>
              <a:t>Good at parallelized computations.</a:t>
            </a:r>
            <a:endParaRPr lang="en-US" sz="2000" dirty="0"/>
          </a:p>
          <a:p>
            <a:pPr marL="342900" indent="-342900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/>
              <a:t>It is widely concerned in HPC community.</a:t>
            </a:r>
            <a:endParaRPr lang="en-US" sz="2000" dirty="0"/>
          </a:p>
          <a:p>
            <a:pPr marL="342900" indent="-342900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/>
              <a:t>technology is developing rapidly, i.e ARMv9, SME, SVE2.</a:t>
            </a:r>
            <a:endParaRPr lang="en-US" sz="2000" dirty="0"/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5407025" y="1059815"/>
            <a:ext cx="3509010" cy="257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824980" y="4752658"/>
            <a:ext cx="2057400" cy="273844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  <p:sp>
        <p:nvSpPr>
          <p:cNvPr id="4" name="文本框 3"/>
          <p:cNvSpPr txBox="1"/>
          <p:nvPr/>
        </p:nvSpPr>
        <p:spPr>
          <a:xfrm>
            <a:off x="6583045" y="3684905"/>
            <a:ext cx="16281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(source: wccftech)</a:t>
            </a:r>
            <a:endParaRPr lang="en-US" altLang="zh-CN"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80340" y="613489"/>
            <a:ext cx="7886700" cy="357188"/>
          </a:xfrm>
        </p:spPr>
        <p:txBody>
          <a:bodyPr>
            <a:normAutofit fontScale="90000"/>
          </a:bodyPr>
          <a:p>
            <a:pPr algn="l">
              <a:buClrTx/>
              <a:buSzTx/>
              <a:buFontTx/>
            </a:pPr>
            <a:r>
              <a:rPr lang="en-US" altLang="zh-CN" sz="3110" dirty="0">
                <a:cs typeface="+mj-lt"/>
              </a:rPr>
              <a:t>Goto algorithm</a:t>
            </a:r>
            <a:endParaRPr lang="en-US" altLang="zh-CN" sz="3110" dirty="0">
              <a:cs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" y="1343025"/>
            <a:ext cx="5446395" cy="32169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76595" y="2042795"/>
            <a:ext cx="32232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ym typeface="+mn-ea"/>
              </a:rPr>
              <a:t>Using six-layer loops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Two packing routines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Outer-product formula</a:t>
            </a:r>
            <a:endParaRPr lang="en-US" sz="20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824980" y="4759643"/>
            <a:ext cx="2057400" cy="273844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48285" y="582374"/>
            <a:ext cx="7886700" cy="357188"/>
          </a:xfrm>
        </p:spPr>
        <p:txBody>
          <a:bodyPr>
            <a:normAutofit fontScale="90000"/>
          </a:bodyPr>
          <a:p>
            <a:r>
              <a:rPr lang="en-US" altLang="zh-CN"/>
              <a:t>bottlenecks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" y="1027430"/>
            <a:ext cx="3729990" cy="4038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44620" y="1444625"/>
            <a:ext cx="510603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60000"/>
              </a:lnSpc>
              <a:buFont typeface="Wingdings" panose="05000000000000000000" charset="0"/>
              <a:buChar char="p"/>
            </a:pPr>
            <a:r>
              <a:rPr lang="en-US" sz="2000" dirty="0"/>
              <a:t>The overhead of packing cannot be ignored</a:t>
            </a:r>
            <a:endParaRPr lang="en-US" sz="2000" dirty="0"/>
          </a:p>
          <a:p>
            <a:pPr marL="342900" indent="-342900">
              <a:lnSpc>
                <a:spcPct val="160000"/>
              </a:lnSpc>
              <a:buFont typeface="Wingdings" panose="05000000000000000000" charset="0"/>
              <a:buChar char="p"/>
            </a:pPr>
            <a:r>
              <a:rPr lang="en-US" sz="2000" dirty="0"/>
              <a:t>Inefficient handling of edge cases</a:t>
            </a:r>
            <a:endParaRPr lang="en-US" sz="2000" dirty="0"/>
          </a:p>
          <a:p>
            <a:pPr marL="342900" indent="-342900">
              <a:lnSpc>
                <a:spcPct val="160000"/>
              </a:lnSpc>
              <a:buFont typeface="Wingdings" panose="05000000000000000000" charset="0"/>
              <a:buChar char="p"/>
            </a:pPr>
            <a:r>
              <a:rPr lang="en-US" sz="2000" dirty="0"/>
              <a:t>Ineffective parallelization method for irregular-shaped matrices</a:t>
            </a:r>
            <a:endParaRPr lang="en-US" sz="20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824980" y="4752658"/>
            <a:ext cx="2057400" cy="273844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" y="600154"/>
            <a:ext cx="7886700" cy="357188"/>
          </a:xfrm>
        </p:spPr>
        <p:txBody>
          <a:bodyPr>
            <a:normAutofit fontScale="90000"/>
          </a:bodyPr>
          <a:p>
            <a:r>
              <a:rPr lang="en-US" altLang="zh-CN"/>
              <a:t>Relate Work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0" y="1444625"/>
            <a:ext cx="3512820" cy="3723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sym typeface="+mn-ea"/>
              </a:rPr>
              <a:t>Large-scale GEMM</a:t>
            </a:r>
            <a:endParaRPr lang="en-US" sz="2000" b="1" dirty="0">
              <a:solidFill>
                <a:schemeClr val="tx1"/>
              </a:solidFill>
              <a:sym typeface="+mn-ea"/>
            </a:endParaRPr>
          </a:p>
          <a:p>
            <a:pPr marL="285750" indent="457200" algn="l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ym typeface="+mn-ea"/>
              </a:rPr>
              <a:t>OpenBLAS </a:t>
            </a:r>
            <a:endParaRPr lang="en-US" sz="2000" dirty="0">
              <a:sym typeface="+mn-ea"/>
            </a:endParaRPr>
          </a:p>
          <a:p>
            <a:pPr marL="742950" lvl="1" indent="0" algn="l" fontAlgn="auto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dirty="0">
                <a:sym typeface="+mn-ea"/>
              </a:rPr>
              <a:t>inner three-tier loop</a:t>
            </a:r>
            <a:endParaRPr lang="en-US" sz="2000" dirty="0">
              <a:sym typeface="+mn-ea"/>
            </a:endParaRPr>
          </a:p>
          <a:p>
            <a:pPr marL="742950" lvl="1" indent="0" algn="l" fontAlgn="auto">
              <a:buFont typeface="Arial" panose="020B0604020202020204" pitchFamily="34" charset="0"/>
              <a:buNone/>
            </a:pPr>
            <a:r>
              <a:rPr lang="en-US" sz="2000" dirty="0">
                <a:sym typeface="+mn-ea"/>
              </a:rPr>
              <a:t>micro-kernel (16x4)</a:t>
            </a:r>
            <a:endParaRPr lang="en-US" sz="2000" dirty="0">
              <a:sym typeface="+mn-ea"/>
            </a:endParaRPr>
          </a:p>
          <a:p>
            <a:pPr marL="742950" lvl="1" indent="0" algn="l" fontAlgn="auto">
              <a:buFont typeface="Arial" panose="020B0604020202020204" pitchFamily="34" charset="0"/>
              <a:buNone/>
            </a:pPr>
            <a:endParaRPr lang="en-US" sz="2000" dirty="0">
              <a:sym typeface="+mn-ea"/>
            </a:endParaRPr>
          </a:p>
          <a:p>
            <a:pPr marL="285750" indent="457200" algn="l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ym typeface="+mn-ea"/>
              </a:rPr>
              <a:t>BLIS </a:t>
            </a:r>
            <a:endParaRPr lang="en-US" sz="2000" dirty="0">
              <a:sym typeface="+mn-ea"/>
            </a:endParaRPr>
          </a:p>
          <a:p>
            <a:pPr marL="742950" lvl="1" indent="0" algn="l" fontAlgn="auto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dirty="0">
                <a:sym typeface="+mn-ea"/>
              </a:rPr>
              <a:t>Innermost  loop</a:t>
            </a:r>
            <a:endParaRPr lang="en-US" sz="2000" dirty="0">
              <a:sym typeface="+mn-ea"/>
            </a:endParaRPr>
          </a:p>
          <a:p>
            <a:pPr marL="742950" lvl="1" indent="0" algn="l" fontAlgn="auto">
              <a:buFont typeface="Arial" panose="020B0604020202020204" pitchFamily="34" charset="0"/>
              <a:buNone/>
            </a:pPr>
            <a:r>
              <a:rPr lang="en-US" sz="2000" dirty="0">
                <a:sym typeface="+mn-ea"/>
              </a:rPr>
              <a:t>micro-kernel (12x8)</a:t>
            </a:r>
            <a:endParaRPr lang="en-US" sz="2000" dirty="0"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sz="2000" dirty="0"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sz="2000" dirty="0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51805" y="1509395"/>
            <a:ext cx="3502025" cy="3136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ym typeface="+mn-ea"/>
              </a:rPr>
              <a:t>Small-scale GEMM</a:t>
            </a:r>
            <a:endParaRPr lang="en-US" b="1" dirty="0">
              <a:sym typeface="+mn-ea"/>
            </a:endParaRPr>
          </a:p>
          <a:p>
            <a:pPr marL="285750" indent="457200" algn="l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LIBXSMM </a:t>
            </a:r>
            <a:endParaRPr lang="en-US" dirty="0">
              <a:sym typeface="+mn-ea"/>
            </a:endParaRPr>
          </a:p>
          <a:p>
            <a:pPr marL="285750" indent="0" algn="l" fontAlgn="auto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dirty="0">
                <a:sym typeface="+mn-ea"/>
              </a:rPr>
              <a:t>	      JIT</a:t>
            </a:r>
            <a:endParaRPr lang="en-US" dirty="0">
              <a:sym typeface="+mn-ea"/>
            </a:endParaRPr>
          </a:p>
          <a:p>
            <a:pPr marL="285750" indent="0" algn="l" fontAlgn="auto">
              <a:buFont typeface="Arial" panose="020B0604020202020204" pitchFamily="34" charset="0"/>
              <a:buNone/>
            </a:pPr>
            <a:r>
              <a:rPr lang="en-US" dirty="0">
                <a:sym typeface="+mn-ea"/>
              </a:rPr>
              <a:t>	      no packing</a:t>
            </a:r>
            <a:endParaRPr lang="en-US" dirty="0">
              <a:sym typeface="+mn-ea"/>
            </a:endParaRPr>
          </a:p>
          <a:p>
            <a:pPr marL="285750" indent="0" algn="l" fontAlgn="auto">
              <a:buFont typeface="Arial" panose="020B0604020202020204" pitchFamily="34" charset="0"/>
              <a:buNone/>
            </a:pPr>
            <a:endParaRPr lang="en-US" dirty="0">
              <a:sym typeface="+mn-ea"/>
            </a:endParaRPr>
          </a:p>
          <a:p>
            <a:pPr marL="285750" indent="457200" algn="l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BLASFEO </a:t>
            </a:r>
            <a:endParaRPr lang="en-US" dirty="0">
              <a:sym typeface="+mn-ea"/>
            </a:endParaRPr>
          </a:p>
          <a:p>
            <a:pPr marL="285750" indent="0" algn="l" fontAlgn="auto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dirty="0">
                <a:sym typeface="+mn-ea"/>
              </a:rPr>
              <a:t>         </a:t>
            </a:r>
            <a:r>
              <a:rPr lang="en-US" altLang="zh-CN">
                <a:sym typeface="+mn-ea"/>
              </a:rPr>
              <a:t>panel-major</a:t>
            </a:r>
            <a:endParaRPr lang="en-US" dirty="0">
              <a:sym typeface="+mn-ea"/>
            </a:endParaRPr>
          </a:p>
          <a:p>
            <a:pPr marL="285750" indent="0" algn="l" fontAlgn="auto">
              <a:buFont typeface="Arial" panose="020B0604020202020204" pitchFamily="34" charset="0"/>
              <a:buNone/>
            </a:pPr>
            <a:r>
              <a:rPr lang="en-US" altLang="zh-CN"/>
              <a:t>	      packing or no packing</a:t>
            </a:r>
            <a:endParaRPr lang="en-US" altLang="zh-CN"/>
          </a:p>
          <a:p>
            <a:pPr marL="285750" indent="0" algn="l" fontAlgn="auto">
              <a:buFont typeface="Arial" panose="020B0604020202020204" pitchFamily="34" charset="0"/>
              <a:buNone/>
            </a:pPr>
            <a:r>
              <a:rPr lang="en-US" altLang="zh-CN"/>
              <a:t>          </a:t>
            </a:r>
            <a:endParaRPr lang="en-US" altLang="zh-CN"/>
          </a:p>
          <a:p>
            <a:pPr marL="285750" indent="0" algn="l" fontAlgn="auto">
              <a:buFont typeface="Arial" panose="020B0604020202020204" pitchFamily="34" charset="0"/>
              <a:buNone/>
            </a:pPr>
            <a:endParaRPr lang="en-US" altLang="zh-CN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824980" y="4752658"/>
            <a:ext cx="2057400" cy="273844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28650" y="1597660"/>
            <a:ext cx="7886700" cy="2381250"/>
          </a:xfrm>
        </p:spPr>
        <p:txBody>
          <a:bodyPr/>
          <a:p>
            <a:r>
              <a:rPr lang="en-US" sz="2200" dirty="0"/>
              <a:t>Several factors are considered:</a:t>
            </a:r>
            <a:endParaRPr lang="en-US" sz="2200" dirty="0"/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2000" dirty="0"/>
              <a:t>Avoid partial packing</a:t>
            </a:r>
            <a:endParaRPr lang="en-US" sz="2000" dirty="0"/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2000" dirty="0"/>
              <a:t>Overlap packing and computing</a:t>
            </a:r>
            <a:endParaRPr lang="en-US" sz="2000" dirty="0"/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2000" dirty="0"/>
              <a:t>Efficient handling of edge cases</a:t>
            </a:r>
            <a:endParaRPr lang="en-US" sz="2000" dirty="0"/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2000" dirty="0"/>
              <a:t>Parallelization method</a:t>
            </a:r>
            <a:endParaRPr 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7150" y="650954"/>
            <a:ext cx="7886700" cy="357188"/>
          </a:xfrm>
        </p:spPr>
        <p:txBody>
          <a:bodyPr>
            <a:normAutofit fontScale="90000"/>
          </a:bodyPr>
          <a:p>
            <a:b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</a:br>
            <a:r>
              <a:rPr lang="en-US" altLang="zh-CN" sz="3110" dirty="0">
                <a:cs typeface="+mj-lt"/>
                <a:sym typeface="+mn-ea"/>
              </a:rPr>
              <a:t>Our proposed ideas</a:t>
            </a:r>
            <a:br>
              <a:rPr kumimoji="0" lang="en-US" altLang="zh-CN" sz="3110" i="0" u="none" strike="noStrike" kern="1200" cap="none" spc="0" normalizeH="0" baseline="0" dirty="0">
                <a:solidFill>
                  <a:schemeClr val="tx1"/>
                </a:solidFill>
                <a:cs typeface="+mj-lt"/>
              </a:rPr>
            </a:b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24980" y="4752658"/>
            <a:ext cx="2057400" cy="273844"/>
          </a:xfrm>
        </p:spPr>
        <p:txBody>
          <a:bodyPr/>
          <a:p>
            <a:fld id="{56BA06C4-DED5-B445-98FA-62023581D13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160,&quot;width&quot;:9540}"/>
</p:tagLst>
</file>

<file path=ppt/tags/tag2.xml><?xml version="1.0" encoding="utf-8"?>
<p:tagLst xmlns:p="http://schemas.openxmlformats.org/presentationml/2006/main">
  <p:tag name="KSO_WM_UNIT_TABLE_BEAUTIFY" val="smartTable{8e9e0568-940c-4ba5-8d40-7d5264dc481f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3742</Words>
  <Application>WPS 演示</Application>
  <PresentationFormat>On-screen Show (16:9)</PresentationFormat>
  <Paragraphs>331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Cambria Math</vt:lpstr>
      <vt:lpstr>微软雅黑</vt:lpstr>
      <vt:lpstr>Wingdings</vt:lpstr>
      <vt:lpstr>Calibri Light</vt:lpstr>
      <vt:lpstr>Calibri</vt:lpstr>
      <vt:lpstr>Arial Unicode MS</vt:lpstr>
      <vt:lpstr>等线</vt:lpstr>
      <vt:lpstr>Cambria Math</vt:lpstr>
      <vt:lpstr>Office Theme</vt:lpstr>
      <vt:lpstr>Visio.Drawing.15</vt:lpstr>
      <vt:lpstr>LibShalom: Optimizing Small and Irregular-Shaped Matrix Multiplications on ARMv8 Multi-Cores</vt:lpstr>
      <vt:lpstr> Outline  </vt:lpstr>
      <vt:lpstr>Linear algebra kernels are widely used</vt:lpstr>
      <vt:lpstr>The shape of GEMM varies from application to application</vt:lpstr>
      <vt:lpstr>ARMv8 multi-cores processor</vt:lpstr>
      <vt:lpstr>Goto algorithm</vt:lpstr>
      <vt:lpstr>bottlenecks</vt:lpstr>
      <vt:lpstr>Relate Work</vt:lpstr>
      <vt:lpstr> Our proposed ideas </vt:lpstr>
      <vt:lpstr> Our proposed ideas </vt:lpstr>
      <vt:lpstr>Overview</vt:lpstr>
      <vt:lpstr>Our proposed ideas</vt:lpstr>
      <vt:lpstr>MICRO-KERNEL DESIGN</vt:lpstr>
      <vt:lpstr>main micro-kernel</vt:lpstr>
      <vt:lpstr> Micro-kernel for Packing </vt:lpstr>
      <vt:lpstr>Micro-kernel for Packing</vt:lpstr>
      <vt:lpstr> process the edge cases </vt:lpstr>
      <vt:lpstr>Parallelization method</vt:lpstr>
      <vt:lpstr>Experimental evaluation</vt:lpstr>
      <vt:lpstr>Experimental evaluation: small-scale GEMM</vt:lpstr>
      <vt:lpstr>Experimental evaluation: Irregular-shaped GEMM</vt:lpstr>
      <vt:lpstr> Experimental evaluation: Irregular-shaped GEMM </vt:lpstr>
      <vt:lpstr>Experimental evaluation: </vt:lpstr>
      <vt:lpstr>Experimental evaluation: CP2K kernels</vt:lpstr>
      <vt:lpstr>Experimental evaluation: VGG kernels </vt:lpstr>
      <vt:lpstr>Conclusion:</vt:lpstr>
      <vt:lpstr>To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OpenQuit</cp:lastModifiedBy>
  <cp:revision>86</cp:revision>
  <dcterms:created xsi:type="dcterms:W3CDTF">2021-09-17T00:52:00Z</dcterms:created>
  <dcterms:modified xsi:type="dcterms:W3CDTF">2021-10-24T10:48:31Z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DF45018412BC4E3EA55B4A635D559BDA</vt:lpwstr>
  </property>
  <property fmtid="{D5CDD505-2E9C-101B-9397-08002B2CF9AE}" pid="3" name="KSOProductBuildVer">
    <vt:lpwstr>2052-11.1.0.10938</vt:lpwstr>
  </property>
</Properties>
</file>