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32"/>
  </p:notesMasterIdLst>
  <p:sldIdLst>
    <p:sldId id="256" r:id="rId2"/>
    <p:sldId id="262" r:id="rId3"/>
    <p:sldId id="353" r:id="rId4"/>
    <p:sldId id="354" r:id="rId5"/>
    <p:sldId id="355" r:id="rId6"/>
    <p:sldId id="276" r:id="rId7"/>
    <p:sldId id="278" r:id="rId8"/>
    <p:sldId id="289" r:id="rId9"/>
    <p:sldId id="357" r:id="rId10"/>
    <p:sldId id="296" r:id="rId11"/>
    <p:sldId id="343" r:id="rId12"/>
    <p:sldId id="344" r:id="rId13"/>
    <p:sldId id="299" r:id="rId14"/>
    <p:sldId id="335" r:id="rId15"/>
    <p:sldId id="345" r:id="rId16"/>
    <p:sldId id="358" r:id="rId17"/>
    <p:sldId id="290" r:id="rId18"/>
    <p:sldId id="349" r:id="rId19"/>
    <p:sldId id="350" r:id="rId20"/>
    <p:sldId id="280" r:id="rId21"/>
    <p:sldId id="328" r:id="rId22"/>
    <p:sldId id="347" r:id="rId23"/>
    <p:sldId id="346" r:id="rId24"/>
    <p:sldId id="348" r:id="rId25"/>
    <p:sldId id="271" r:id="rId26"/>
    <p:sldId id="303" r:id="rId27"/>
    <p:sldId id="304" r:id="rId28"/>
    <p:sldId id="351" r:id="rId29"/>
    <p:sldId id="339" r:id="rId30"/>
    <p:sldId id="359"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B3E"/>
    <a:srgbClr val="606F7E"/>
    <a:srgbClr val="84A1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4"/>
    <p:restoredTop sz="76906" autoAdjust="0"/>
  </p:normalViewPr>
  <p:slideViewPr>
    <p:cSldViewPr snapToGrid="0" snapToObjects="1">
      <p:cViewPr varScale="1">
        <p:scale>
          <a:sx n="170" d="100"/>
          <a:sy n="170" d="100"/>
        </p:scale>
        <p:origin x="1602" y="13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DC201B-273D-1E4D-AE47-D2D5D18132F7}"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89260-7040-224F-9041-D8FC9D970063}" type="slidenum">
              <a:rPr lang="en-US" smtClean="0"/>
              <a:t>‹#›</a:t>
            </a:fld>
            <a:endParaRPr lang="en-US"/>
          </a:p>
        </p:txBody>
      </p:sp>
    </p:spTree>
    <p:extLst>
      <p:ext uri="{BB962C8B-B14F-4D97-AF65-F5344CB8AC3E}">
        <p14:creationId xmlns:p14="http://schemas.microsoft.com/office/powerpoint/2010/main" val="3379711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SG" dirty="0"/>
              <a:t>Welcome to my talk. I</a:t>
            </a:r>
            <a:r>
              <a:rPr lang="zh-CN" altLang="en-US" dirty="0"/>
              <a:t>‘</a:t>
            </a:r>
            <a:r>
              <a:rPr lang="en-US" altLang="zh-SG" dirty="0"/>
              <a:t>m </a:t>
            </a:r>
            <a:r>
              <a:rPr lang="en-US" altLang="zh-SG" dirty="0" err="1"/>
              <a:t>Bian</a:t>
            </a:r>
            <a:r>
              <a:rPr lang="en-US" altLang="zh-SG" dirty="0"/>
              <a:t> </a:t>
            </a:r>
            <a:r>
              <a:rPr lang="en-US" altLang="zh-SG" dirty="0" err="1"/>
              <a:t>Zhengda</a:t>
            </a:r>
            <a:r>
              <a:rPr lang="en-US" altLang="zh-SG" dirty="0"/>
              <a:t>, from National University of Singapore.</a:t>
            </a:r>
          </a:p>
          <a:p>
            <a:endParaRPr lang="en-US" altLang="zh-SG" dirty="0"/>
          </a:p>
          <a:p>
            <a:r>
              <a:rPr lang="en-US" altLang="zh-SG" dirty="0"/>
              <a:t>And I'm going to </a:t>
            </a:r>
            <a:r>
              <a:rPr lang="en-US" altLang="zh-CN" dirty="0"/>
              <a:t>talk</a:t>
            </a:r>
            <a:r>
              <a:rPr lang="en-US" altLang="zh-SG" dirty="0"/>
              <a:t> about using an online evolutionary approach to schedule deep learning jobs in GPU clusters</a:t>
            </a:r>
            <a:endParaRPr lang="zh-SG" altLang="en-US" dirty="0"/>
          </a:p>
          <a:p>
            <a:endParaRPr lang="zh-SG" altLang="en-US" dirty="0"/>
          </a:p>
          <a:p>
            <a:endParaRPr lang="zh-SG" altLang="en-US" dirty="0"/>
          </a:p>
        </p:txBody>
      </p:sp>
      <p:sp>
        <p:nvSpPr>
          <p:cNvPr id="4" name="灯片编号占位符 3"/>
          <p:cNvSpPr>
            <a:spLocks noGrp="1"/>
          </p:cNvSpPr>
          <p:nvPr>
            <p:ph type="sldNum" sz="quarter" idx="5"/>
          </p:nvPr>
        </p:nvSpPr>
        <p:spPr/>
        <p:txBody>
          <a:bodyPr/>
          <a:lstStyle/>
          <a:p>
            <a:fld id="{50089260-7040-224F-9041-D8FC9D970063}" type="slidenum">
              <a:rPr lang="en-US" smtClean="0"/>
              <a:t>1</a:t>
            </a:fld>
            <a:endParaRPr lang="en-US"/>
          </a:p>
        </p:txBody>
      </p:sp>
    </p:spTree>
    <p:extLst>
      <p:ext uri="{BB962C8B-B14F-4D97-AF65-F5344CB8AC3E}">
        <p14:creationId xmlns:p14="http://schemas.microsoft.com/office/powerpoint/2010/main" val="2114422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SG" dirty="0"/>
              <a:t>Let me show our solutions to these problems one by one.</a:t>
            </a:r>
          </a:p>
          <a:p>
            <a:endParaRPr lang="en-US" altLang="zh-SG" dirty="0"/>
          </a:p>
          <a:p>
            <a:r>
              <a:rPr lang="en-US" altLang="zh-SG" dirty="0"/>
              <a:t>First, how does the scheduler determine the batch size.</a:t>
            </a:r>
            <a:endParaRPr lang="zh-SG" altLang="en-US" dirty="0"/>
          </a:p>
        </p:txBody>
      </p:sp>
      <p:sp>
        <p:nvSpPr>
          <p:cNvPr id="4" name="灯片编号占位符 3"/>
          <p:cNvSpPr>
            <a:spLocks noGrp="1"/>
          </p:cNvSpPr>
          <p:nvPr>
            <p:ph type="sldNum" sz="quarter" idx="5"/>
          </p:nvPr>
        </p:nvSpPr>
        <p:spPr/>
        <p:txBody>
          <a:bodyPr/>
          <a:lstStyle/>
          <a:p>
            <a:fld id="{96D0D0DF-A3E2-419B-818E-F8D3129FC141}" type="slidenum">
              <a:rPr lang="zh-CN" altLang="en-US" smtClean="0"/>
              <a:t>10</a:t>
            </a:fld>
            <a:endParaRPr lang="zh-CN" altLang="en-US"/>
          </a:p>
        </p:txBody>
      </p:sp>
    </p:spTree>
    <p:extLst>
      <p:ext uri="{BB962C8B-B14F-4D97-AF65-F5344CB8AC3E}">
        <p14:creationId xmlns:p14="http://schemas.microsoft.com/office/powerpoint/2010/main" val="3507108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SG" dirty="0"/>
              <a:t>We use an evolutionary search to continuously search for the solution.</a:t>
            </a:r>
          </a:p>
          <a:p>
            <a:endParaRPr lang="en-US" altLang="zh-SG" dirty="0"/>
          </a:p>
          <a:p>
            <a:r>
              <a:rPr lang="en-US" altLang="zh-SG" dirty="0"/>
              <a:t>The algorithm is more suitable than greedy strategies because</a:t>
            </a:r>
          </a:p>
          <a:p>
            <a:endParaRPr lang="en-US" altLang="zh-SG" dirty="0"/>
          </a:p>
          <a:p>
            <a:r>
              <a:rPr lang="en-US" altLang="zh-SG" dirty="0"/>
              <a:t>First, it maintains a group of solutions that give a higher chance to reach high performance</a:t>
            </a:r>
          </a:p>
          <a:p>
            <a:endParaRPr lang="en-US" altLang="zh-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SG" dirty="0"/>
              <a:t>Next, it is able to continuously optimize the solution for online workloads</a:t>
            </a:r>
          </a:p>
          <a:p>
            <a:endParaRPr lang="en-US" altLang="zh-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SG" dirty="0"/>
              <a:t>Besides, s</a:t>
            </a:r>
            <a:r>
              <a:rPr lang="en-US" altLang="zh-CN" sz="1200" dirty="0">
                <a:latin typeface="Times New Roman" panose="02020603050405020304" pitchFamily="18" charset="0"/>
                <a:cs typeface="Times New Roman" panose="02020603050405020304" pitchFamily="18" charset="0"/>
              </a:rPr>
              <a:t>cheduling decisions can be directly encoded into genomes, which is </a:t>
            </a:r>
            <a:r>
              <a:rPr lang="en-US" altLang="zh-SG" b="0" i="0" dirty="0">
                <a:effectLst/>
                <a:latin typeface="Arial" panose="020B0604020202020204" pitchFamily="34" charset="0"/>
              </a:rPr>
              <a:t>the basic form of solutions in evolutionary search</a:t>
            </a:r>
            <a:endParaRPr lang="en-US" altLang="zh-CN" sz="1200" dirty="0">
              <a:latin typeface="Times New Roman" panose="02020603050405020304" pitchFamily="18" charset="0"/>
              <a:cs typeface="Times New Roman" panose="02020603050405020304" pitchFamily="18" charset="0"/>
            </a:endParaRPr>
          </a:p>
          <a:p>
            <a:endParaRPr lang="en-US" altLang="zh-SG" b="1" dirty="0"/>
          </a:p>
        </p:txBody>
      </p:sp>
      <p:sp>
        <p:nvSpPr>
          <p:cNvPr id="4" name="灯片编号占位符 3"/>
          <p:cNvSpPr>
            <a:spLocks noGrp="1"/>
          </p:cNvSpPr>
          <p:nvPr>
            <p:ph type="sldNum" sz="quarter" idx="5"/>
          </p:nvPr>
        </p:nvSpPr>
        <p:spPr/>
        <p:txBody>
          <a:bodyPr/>
          <a:lstStyle/>
          <a:p>
            <a:fld id="{96D0D0DF-A3E2-419B-818E-F8D3129FC141}" type="slidenum">
              <a:rPr lang="zh-CN" altLang="en-US" smtClean="0"/>
              <a:t>11</a:t>
            </a:fld>
            <a:endParaRPr lang="zh-CN" altLang="en-US"/>
          </a:p>
        </p:txBody>
      </p:sp>
    </p:spTree>
    <p:extLst>
      <p:ext uri="{BB962C8B-B14F-4D97-AF65-F5344CB8AC3E}">
        <p14:creationId xmlns:p14="http://schemas.microsoft.com/office/powerpoint/2010/main" val="224798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latin typeface="Times New Roman" panose="02020603050405020304" pitchFamily="18" charset="0"/>
                <a:cs typeface="Times New Roman" panose="02020603050405020304" pitchFamily="18" charset="0"/>
              </a:rPr>
              <a:t>The algorithm works with a population of candidate solutions in an iterative way. </a:t>
            </a:r>
          </a:p>
          <a:p>
            <a:endParaRPr lang="en-US" altLang="zh-CN" sz="1200" dirty="0">
              <a:latin typeface="Times New Roman" panose="02020603050405020304" pitchFamily="18" charset="0"/>
              <a:cs typeface="Times New Roman" panose="02020603050405020304" pitchFamily="18" charset="0"/>
            </a:endParaRPr>
          </a:p>
          <a:p>
            <a:r>
              <a:rPr lang="en-US" altLang="zh-CN" sz="1200" dirty="0">
                <a:latin typeface="Times New Roman" panose="02020603050405020304" pitchFamily="18" charset="0"/>
                <a:cs typeface="Times New Roman" panose="02020603050405020304" pitchFamily="18" charset="0"/>
              </a:rPr>
              <a:t>The population G</a:t>
            </a:r>
            <a:r>
              <a:rPr lang="en-US" altLang="zh-CN" sz="1200" baseline="0" dirty="0">
                <a:latin typeface="Times New Roman" panose="02020603050405020304" pitchFamily="18" charset="0"/>
                <a:cs typeface="Times New Roman" panose="02020603050405020304" pitchFamily="18" charset="0"/>
              </a:rPr>
              <a:t> </a:t>
            </a:r>
            <a:r>
              <a:rPr lang="en-US" altLang="zh-CN" sz="1200" dirty="0">
                <a:latin typeface="Times New Roman" panose="02020603050405020304" pitchFamily="18" charset="0"/>
                <a:cs typeface="Times New Roman" panose="02020603050405020304" pitchFamily="18" charset="0"/>
              </a:rPr>
              <a:t>starts with random solutions</a:t>
            </a:r>
            <a:r>
              <a:rPr lang="en-US" altLang="zh-CN" sz="1200" baseline="0" dirty="0">
                <a:latin typeface="Times New Roman" panose="02020603050405020304" pitchFamily="18" charset="0"/>
                <a:cs typeface="Times New Roman" panose="02020603050405020304" pitchFamily="18" charset="0"/>
              </a:rPr>
              <a:t> G_0.</a:t>
            </a:r>
          </a:p>
          <a:p>
            <a:endParaRPr lang="en-US" altLang="zh-SG" dirty="0"/>
          </a:p>
          <a:p>
            <a:r>
              <a:rPr lang="en-US" altLang="zh-CN" sz="1200" dirty="0">
                <a:latin typeface="Times New Roman" panose="02020603050405020304" pitchFamily="18" charset="0"/>
                <a:cs typeface="Times New Roman" panose="02020603050405020304" pitchFamily="18" charset="0"/>
              </a:rPr>
              <a:t>Then at every iteration </a:t>
            </a:r>
            <a:r>
              <a:rPr lang="en-US" altLang="zh-CN" sz="1200" dirty="0" err="1">
                <a:latin typeface="Times New Roman" panose="02020603050405020304" pitchFamily="18" charset="0"/>
                <a:cs typeface="Times New Roman" panose="02020603050405020304" pitchFamily="18" charset="0"/>
              </a:rPr>
              <a:t>i</a:t>
            </a:r>
            <a:r>
              <a:rPr lang="en-US" altLang="zh-CN" sz="1200" dirty="0">
                <a:latin typeface="Times New Roman" panose="02020603050405020304" pitchFamily="18" charset="0"/>
                <a:cs typeface="Times New Roman" panose="02020603050405020304" pitchFamily="18" charset="0"/>
              </a:rPr>
              <a:t>, the new solutions </a:t>
            </a:r>
            <a:r>
              <a:rPr lang="en-US" altLang="zh-CN" sz="1200" dirty="0" err="1">
                <a:latin typeface="Times New Roman" panose="02020603050405020304" pitchFamily="18" charset="0"/>
                <a:cs typeface="Times New Roman" panose="02020603050405020304" pitchFamily="18" charset="0"/>
              </a:rPr>
              <a:t>G_i_prime</a:t>
            </a:r>
            <a:r>
              <a:rPr lang="en-US" altLang="zh-CN" sz="1200" dirty="0">
                <a:latin typeface="Times New Roman" panose="02020603050405020304" pitchFamily="18" charset="0"/>
                <a:cs typeface="Times New Roman" panose="02020603050405020304" pitchFamily="18" charset="0"/>
              </a:rPr>
              <a:t> are generated by performing random operations on </a:t>
            </a:r>
            <a:r>
              <a:rPr lang="en-US" altLang="zh-CN" sz="1200" dirty="0" err="1">
                <a:latin typeface="Times New Roman" panose="02020603050405020304" pitchFamily="18" charset="0"/>
                <a:cs typeface="Times New Roman" panose="02020603050405020304" pitchFamily="18" charset="0"/>
              </a:rPr>
              <a:t>G_i</a:t>
            </a:r>
            <a:r>
              <a:rPr lang="en-US" altLang="zh-CN" sz="1200" dirty="0">
                <a:latin typeface="Times New Roman" panose="02020603050405020304" pitchFamily="18" charset="0"/>
                <a:cs typeface="Times New Roman" panose="02020603050405020304" pitchFamily="18" charset="0"/>
              </a:rPr>
              <a:t>,</a:t>
            </a:r>
          </a:p>
          <a:p>
            <a:endParaRPr lang="en-US" altLang="zh-CN" sz="1200" dirty="0">
              <a:latin typeface="Times New Roman" panose="02020603050405020304" pitchFamily="18" charset="0"/>
              <a:cs typeface="Times New Roman" panose="02020603050405020304" pitchFamily="18" charset="0"/>
            </a:endParaRPr>
          </a:p>
          <a:p>
            <a:r>
              <a:rPr lang="en-US" altLang="zh-CN" sz="1200" dirty="0" err="1">
                <a:latin typeface="Times New Roman" panose="02020603050405020304" pitchFamily="18" charset="0"/>
                <a:cs typeface="Times New Roman" panose="02020603050405020304" pitchFamily="18" charset="0"/>
              </a:rPr>
              <a:t>G_i_prime</a:t>
            </a:r>
            <a:r>
              <a:rPr lang="en-US" altLang="zh-CN" sz="1200" dirty="0">
                <a:latin typeface="Times New Roman" panose="02020603050405020304" pitchFamily="18" charset="0"/>
                <a:cs typeface="Times New Roman" panose="02020603050405020304" pitchFamily="18" charset="0"/>
              </a:rPr>
              <a:t> will be evaluated, and the top solutions from it will be selected as G_i_plus_1</a:t>
            </a:r>
          </a:p>
          <a:p>
            <a:endParaRPr lang="en-US" altLang="zh-CN" sz="1200"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96D0D0DF-A3E2-419B-818E-F8D3129FC141}" type="slidenum">
              <a:rPr lang="zh-CN" altLang="en-US" smtClean="0"/>
              <a:t>12</a:t>
            </a:fld>
            <a:endParaRPr lang="zh-CN" altLang="en-US"/>
          </a:p>
        </p:txBody>
      </p:sp>
    </p:spTree>
    <p:extLst>
      <p:ext uri="{BB962C8B-B14F-4D97-AF65-F5344CB8AC3E}">
        <p14:creationId xmlns:p14="http://schemas.microsoft.com/office/powerpoint/2010/main" val="3839758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SG" dirty="0"/>
              <a:t>According to the real-time status, the scheduler performs random operations to generate new solutions</a:t>
            </a:r>
          </a:p>
          <a:p>
            <a:endParaRPr lang="en-US" altLang="zh-SG" dirty="0"/>
          </a:p>
          <a:p>
            <a:r>
              <a:rPr lang="en-US" altLang="zh-SG" dirty="0"/>
              <a:t>The refresh operation removes inactive jobs out and adds new jobs in if necessary.</a:t>
            </a:r>
          </a:p>
          <a:p>
            <a:endParaRPr lang="en-US" altLang="zh-SG" dirty="0"/>
          </a:p>
          <a:p>
            <a:r>
              <a:rPr lang="en-US" altLang="zh-SG" dirty="0"/>
              <a:t>The crossover operation mixes up the existing solutions</a:t>
            </a:r>
            <a:endParaRPr lang="zh-SG" altLang="en-US" dirty="0"/>
          </a:p>
          <a:p>
            <a:endParaRPr lang="zh-SG" altLang="en-US" dirty="0"/>
          </a:p>
        </p:txBody>
      </p:sp>
      <p:sp>
        <p:nvSpPr>
          <p:cNvPr id="4" name="灯片编号占位符 3"/>
          <p:cNvSpPr>
            <a:spLocks noGrp="1"/>
          </p:cNvSpPr>
          <p:nvPr>
            <p:ph type="sldNum" sz="quarter" idx="5"/>
          </p:nvPr>
        </p:nvSpPr>
        <p:spPr/>
        <p:txBody>
          <a:bodyPr/>
          <a:lstStyle/>
          <a:p>
            <a:fld id="{96D0D0DF-A3E2-419B-818E-F8D3129FC141}" type="slidenum">
              <a:rPr lang="zh-CN" altLang="en-US" smtClean="0"/>
              <a:t>13</a:t>
            </a:fld>
            <a:endParaRPr lang="zh-CN" altLang="en-US"/>
          </a:p>
        </p:txBody>
      </p:sp>
    </p:spTree>
    <p:extLst>
      <p:ext uri="{BB962C8B-B14F-4D97-AF65-F5344CB8AC3E}">
        <p14:creationId xmlns:p14="http://schemas.microsoft.com/office/powerpoint/2010/main" val="1921286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SG" dirty="0"/>
              <a:t>The mutation operation randomly replaces running jobs with waiting jobs.</a:t>
            </a:r>
          </a:p>
          <a:p>
            <a:endParaRPr lang="en-US" altLang="zh-SG" dirty="0"/>
          </a:p>
          <a:p>
            <a:r>
              <a:rPr lang="en-US" altLang="zh-SG" dirty="0"/>
              <a:t>And the reorder operation packs the workers of each job for better placement.</a:t>
            </a:r>
            <a:endParaRPr lang="zh-SG" altLang="en-US" dirty="0"/>
          </a:p>
          <a:p>
            <a:endParaRPr lang="zh-SG" altLang="en-US" dirty="0"/>
          </a:p>
        </p:txBody>
      </p:sp>
      <p:sp>
        <p:nvSpPr>
          <p:cNvPr id="4" name="灯片编号占位符 3"/>
          <p:cNvSpPr>
            <a:spLocks noGrp="1"/>
          </p:cNvSpPr>
          <p:nvPr>
            <p:ph type="sldNum" sz="quarter" idx="5"/>
          </p:nvPr>
        </p:nvSpPr>
        <p:spPr/>
        <p:txBody>
          <a:bodyPr/>
          <a:lstStyle/>
          <a:p>
            <a:fld id="{96D0D0DF-A3E2-419B-818E-F8D3129FC141}" type="slidenum">
              <a:rPr lang="zh-CN" altLang="en-US" smtClean="0"/>
              <a:t>14</a:t>
            </a:fld>
            <a:endParaRPr lang="zh-CN" altLang="en-US"/>
          </a:p>
        </p:txBody>
      </p:sp>
    </p:spTree>
    <p:extLst>
      <p:ext uri="{BB962C8B-B14F-4D97-AF65-F5344CB8AC3E}">
        <p14:creationId xmlns:p14="http://schemas.microsoft.com/office/powerpoint/2010/main" val="3526683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latin typeface="Times New Roman" panose="02020603050405020304" pitchFamily="18" charset="0"/>
                <a:cs typeface="Times New Roman" panose="02020603050405020304" pitchFamily="18" charset="0"/>
              </a:rPr>
              <a:t>We use SRTF to evaluate the candidate solutions to achieve overall minimum job completion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solidFill>
                <a:schemeClr val="tx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latin typeface="Times New Roman" panose="02020603050405020304" pitchFamily="18" charset="0"/>
                <a:cs typeface="Times New Roman" panose="02020603050405020304" pitchFamily="18" charset="0"/>
              </a:rPr>
              <a:t>And we profile the remaining time based on the idea that recent jobs in a cluster may have similar performance, for example model testing, or hyper-parameter tuning.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solidFill>
                <a:schemeClr val="tx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latin typeface="Times New Roman" panose="02020603050405020304" pitchFamily="18" charset="0"/>
                <a:cs typeface="Times New Roman" panose="02020603050405020304" pitchFamily="18" charset="0"/>
              </a:rPr>
              <a:t>Then we can </a:t>
            </a:r>
            <a:r>
              <a:rPr lang="en-US" altLang="zh-CN" dirty="0">
                <a:latin typeface="Times New Roman" panose="02020603050405020304" pitchFamily="18" charset="0"/>
                <a:cs typeface="Times New Roman" panose="02020603050405020304" pitchFamily="18" charset="0"/>
              </a:rPr>
              <a:t>build an online prediction model based on recent job information to infer the remaining job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solidFill>
                <a:schemeClr val="tx1"/>
              </a:solidFill>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96D0D0DF-A3E2-419B-818E-F8D3129FC141}" type="slidenum">
              <a:rPr lang="zh-CN" altLang="en-US" smtClean="0"/>
              <a:t>15</a:t>
            </a:fld>
            <a:endParaRPr lang="zh-CN" altLang="en-US"/>
          </a:p>
        </p:txBody>
      </p:sp>
    </p:spTree>
    <p:extLst>
      <p:ext uri="{BB962C8B-B14F-4D97-AF65-F5344CB8AC3E}">
        <p14:creationId xmlns:p14="http://schemas.microsoft.com/office/powerpoint/2010/main" val="2643554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latin typeface="Times New Roman" panose="02020603050405020304" pitchFamily="18" charset="0"/>
                <a:cs typeface="Times New Roman" panose="02020603050405020304" pitchFamily="18" charset="0"/>
              </a:rPr>
              <a:t>We collect real-time job information such as dataset size, current loss and processed workload size,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solidFill>
                <a:schemeClr val="tx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latin typeface="Times New Roman" panose="02020603050405020304" pitchFamily="18" charset="0"/>
                <a:cs typeface="Times New Roman" panose="02020603050405020304" pitchFamily="18" charset="0"/>
              </a:rPr>
              <a:t>And predict </a:t>
            </a:r>
            <a:r>
              <a:rPr lang="en-US" altLang="zh-CN" dirty="0">
                <a:latin typeface="Times New Roman" panose="02020603050405020304" pitchFamily="18" charset="0"/>
                <a:cs typeface="Times New Roman" panose="02020603050405020304" pitchFamily="18" charset="0"/>
              </a:rPr>
              <a:t>the training progress with uncertainty, using a Beta distribution, instead of an exact number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solidFill>
                <a:schemeClr val="tx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Then we sample the training progress of each job from its distribution,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compute the overall remaining time of each candidate,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And select the top 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We use random sampling instead of using exact number here because it can help evolutionary algorithm reach higher-quality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96D0D0DF-A3E2-419B-818E-F8D3129FC141}" type="slidenum">
              <a:rPr lang="zh-CN" altLang="en-US" smtClean="0"/>
              <a:t>16</a:t>
            </a:fld>
            <a:endParaRPr lang="zh-CN" altLang="en-US"/>
          </a:p>
        </p:txBody>
      </p:sp>
    </p:spTree>
    <p:extLst>
      <p:ext uri="{BB962C8B-B14F-4D97-AF65-F5344CB8AC3E}">
        <p14:creationId xmlns:p14="http://schemas.microsoft.com/office/powerpoint/2010/main" val="4251579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SG" dirty="0"/>
              <a:t>Next, we solve the problem of how to </a:t>
            </a:r>
            <a:r>
              <a:rPr lang="en-US" altLang="zh-CN" sz="1200" dirty="0">
                <a:solidFill>
                  <a:schemeClr val="accent1"/>
                </a:solidFill>
                <a:latin typeface="Times New Roman" panose="02020603050405020304" pitchFamily="18" charset="0"/>
                <a:cs typeface="Times New Roman" panose="02020603050405020304" pitchFamily="18" charset="0"/>
              </a:rPr>
              <a:t>minimize the cost of running jobs with assigned batch sizes</a:t>
            </a:r>
            <a:endParaRPr lang="zh-SG" altLang="en-US" dirty="0"/>
          </a:p>
        </p:txBody>
      </p:sp>
      <p:sp>
        <p:nvSpPr>
          <p:cNvPr id="4" name="灯片编号占位符 3"/>
          <p:cNvSpPr>
            <a:spLocks noGrp="1"/>
          </p:cNvSpPr>
          <p:nvPr>
            <p:ph type="sldNum" sz="quarter" idx="5"/>
          </p:nvPr>
        </p:nvSpPr>
        <p:spPr/>
        <p:txBody>
          <a:bodyPr/>
          <a:lstStyle/>
          <a:p>
            <a:fld id="{96D0D0DF-A3E2-419B-818E-F8D3129FC141}" type="slidenum">
              <a:rPr lang="zh-CN" altLang="en-US" smtClean="0"/>
              <a:t>17</a:t>
            </a:fld>
            <a:endParaRPr lang="zh-CN" altLang="en-US"/>
          </a:p>
        </p:txBody>
      </p:sp>
    </p:spTree>
    <p:extLst>
      <p:ext uri="{BB962C8B-B14F-4D97-AF65-F5344CB8AC3E}">
        <p14:creationId xmlns:p14="http://schemas.microsoft.com/office/powerpoint/2010/main" val="944263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SG" dirty="0"/>
              <a:t>The first cost is convergence cost.</a:t>
            </a:r>
          </a:p>
          <a:p>
            <a:endParaRPr lang="en-US" altLang="zh-SG" dirty="0"/>
          </a:p>
          <a:p>
            <a:r>
              <a:rPr lang="en-US" altLang="zh-SG" dirty="0"/>
              <a:t>Simply adjusting the batch size may affect convergence, which means the job needs more epochs to converge.</a:t>
            </a:r>
          </a:p>
          <a:p>
            <a:endParaRPr lang="en-US" altLang="zh-SG" dirty="0"/>
          </a:p>
          <a:p>
            <a:r>
              <a:rPr lang="en-US" altLang="zh-SG" dirty="0"/>
              <a:t>To control the convergence, we need to follow the linear scaling rule, which </a:t>
            </a:r>
            <a:r>
              <a:rPr lang="en-US" altLang="zh-SG" b="0" i="0" dirty="0">
                <a:effectLst/>
                <a:latin typeface="Arial" panose="020B0604020202020204" pitchFamily="34" charset="0"/>
              </a:rPr>
              <a:t>linearly scales the learning rate with the batch size.</a:t>
            </a:r>
          </a:p>
          <a:p>
            <a:endParaRPr lang="en-US" altLang="zh-SG" b="0" i="0" dirty="0">
              <a:effectLst/>
              <a:latin typeface="Arial" panose="020B0604020202020204" pitchFamily="34" charset="0"/>
            </a:endParaRPr>
          </a:p>
          <a:p>
            <a:r>
              <a:rPr lang="en-US" altLang="zh-SG" b="0" i="0" dirty="0">
                <a:effectLst/>
                <a:latin typeface="Arial" panose="020B0604020202020204" pitchFamily="34" charset="0"/>
              </a:rPr>
              <a:t>We also need to avoid too large batch size gap before and after scaling, because this may result in a sudden increase in the training loss.</a:t>
            </a:r>
          </a:p>
          <a:p>
            <a:endParaRPr lang="en-US" altLang="zh-SG" b="0" i="0" dirty="0">
              <a:effectLst/>
              <a:latin typeface="Arial" panose="020B0604020202020204" pitchFamily="34" charset="0"/>
            </a:endParaRPr>
          </a:p>
          <a:p>
            <a:r>
              <a:rPr lang="en-US" altLang="zh-SG" b="0" i="0" dirty="0">
                <a:effectLst/>
                <a:latin typeface="Arial" panose="020B0604020202020204" pitchFamily="34" charset="0"/>
              </a:rPr>
              <a:t>Instead, we can increase the batch size gradually, as shown on the right.</a:t>
            </a:r>
            <a:endParaRPr lang="zh-SG" altLang="en-US" dirty="0"/>
          </a:p>
          <a:p>
            <a:endParaRPr lang="zh-SG" altLang="en-US" dirty="0"/>
          </a:p>
        </p:txBody>
      </p:sp>
      <p:sp>
        <p:nvSpPr>
          <p:cNvPr id="4" name="灯片编号占位符 3"/>
          <p:cNvSpPr>
            <a:spLocks noGrp="1"/>
          </p:cNvSpPr>
          <p:nvPr>
            <p:ph type="sldNum" sz="quarter" idx="5"/>
          </p:nvPr>
        </p:nvSpPr>
        <p:spPr/>
        <p:txBody>
          <a:bodyPr/>
          <a:lstStyle/>
          <a:p>
            <a:fld id="{96D0D0DF-A3E2-419B-818E-F8D3129FC141}" type="slidenum">
              <a:rPr lang="zh-CN" altLang="en-US" smtClean="0"/>
              <a:t>18</a:t>
            </a:fld>
            <a:endParaRPr lang="zh-CN" altLang="en-US"/>
          </a:p>
        </p:txBody>
      </p:sp>
    </p:spTree>
    <p:extLst>
      <p:ext uri="{BB962C8B-B14F-4D97-AF65-F5344CB8AC3E}">
        <p14:creationId xmlns:p14="http://schemas.microsoft.com/office/powerpoint/2010/main" val="4263249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We also use a dynamic batch size limit R for each job to control the training quality according to its real time job status,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solidFill>
                <a:srgbClr val="0070C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70C0"/>
                </a:solidFill>
                <a:latin typeface="Times New Roman" panose="02020603050405020304" pitchFamily="18" charset="0"/>
                <a:cs typeface="Times New Roman" panose="02020603050405020304" pitchFamily="18" charset="0"/>
              </a:rPr>
              <a:t>For example, to start, the batch size should fit in a single GPU;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solidFill>
                <a:srgbClr val="0070C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70C0"/>
                </a:solidFill>
                <a:latin typeface="Times New Roman" panose="02020603050405020304" pitchFamily="18" charset="0"/>
                <a:cs typeface="Times New Roman" panose="02020603050405020304" pitchFamily="18" charset="0"/>
              </a:rPr>
              <a:t>To resume, the batch size limit will be halved if already rejected;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solidFill>
                <a:srgbClr val="0070C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70C0"/>
                </a:solidFill>
                <a:latin typeface="Times New Roman" panose="02020603050405020304" pitchFamily="18" charset="0"/>
                <a:cs typeface="Times New Roman" panose="02020603050405020304" pitchFamily="18" charset="0"/>
              </a:rPr>
              <a:t>To scale-up, the batch size limit will be doubled;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solidFill>
                <a:srgbClr val="0070C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70C0"/>
                </a:solidFill>
                <a:latin typeface="Times New Roman" panose="02020603050405020304" pitchFamily="18" charset="0"/>
                <a:cs typeface="Times New Roman" panose="02020603050405020304" pitchFamily="18" charset="0"/>
              </a:rPr>
              <a:t>Finally, when a job already runs for a long time, the batch size should be penalized.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solidFill>
                <a:srgbClr val="0070C0"/>
              </a:solidFill>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96D0D0DF-A3E2-419B-818E-F8D3129FC141}" type="slidenum">
              <a:rPr lang="zh-CN" altLang="en-US" smtClean="0"/>
              <a:t>19</a:t>
            </a:fld>
            <a:endParaRPr lang="zh-CN" altLang="en-US"/>
          </a:p>
        </p:txBody>
      </p:sp>
    </p:spTree>
    <p:extLst>
      <p:ext uri="{BB962C8B-B14F-4D97-AF65-F5344CB8AC3E}">
        <p14:creationId xmlns:p14="http://schemas.microsoft.com/office/powerpoint/2010/main" val="3508005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SG" dirty="0"/>
              <a:t>Recent breakthroughs in deep learning show the success of larger-scale models and datasets.</a:t>
            </a:r>
          </a:p>
          <a:p>
            <a:endParaRPr lang="en-US" altLang="zh-SG" dirty="0"/>
          </a:p>
          <a:p>
            <a:r>
              <a:rPr lang="en-US" altLang="zh-SG" dirty="0"/>
              <a:t>For example, the latest </a:t>
            </a:r>
            <a:r>
              <a:rPr lang="en-US" altLang="zh-CN" dirty="0"/>
              <a:t>vision transformer</a:t>
            </a:r>
            <a:r>
              <a:rPr lang="en-US" altLang="zh-SG" dirty="0"/>
              <a:t> pushes the state-of-the-art record of ImageNet top-one accuracy to 90 percent, while its model size is 30 times larger than </a:t>
            </a:r>
            <a:r>
              <a:rPr lang="en-US" altLang="zh-SG" dirty="0" err="1"/>
              <a:t>ResNet</a:t>
            </a:r>
            <a:r>
              <a:rPr lang="en-US" altLang="zh-SG" dirty="0"/>
              <a:t>, which is proposed in 2016.</a:t>
            </a:r>
          </a:p>
          <a:p>
            <a:endParaRPr lang="en-US" altLang="zh-SG" dirty="0"/>
          </a:p>
          <a:p>
            <a:r>
              <a:rPr lang="en-US" altLang="zh-SG" dirty="0"/>
              <a:t>Similarly, the size of NLP models grows from 3 hundred and 40 million parameters to billions of parameters in very few years.</a:t>
            </a:r>
          </a:p>
          <a:p>
            <a:endParaRPr lang="en-US" altLang="zh-SG" dirty="0"/>
          </a:p>
          <a:p>
            <a:r>
              <a:rPr lang="en-US" altLang="zh-SG" dirty="0"/>
              <a:t>At the same time, there is also a significant increase in the size of datasets used to train theses models.</a:t>
            </a:r>
          </a:p>
          <a:p>
            <a:endParaRPr lang="en-US" altLang="zh-SG" dirty="0"/>
          </a:p>
          <a:p>
            <a:r>
              <a:rPr lang="en-US" altLang="zh-SG" dirty="0"/>
              <a:t>To deal with the increasing size of deep learning models and datasets, there has been a growing demand for GPU resources to speed up the computation of neural networks with distributed training on multiple GPU devices.</a:t>
            </a:r>
          </a:p>
          <a:p>
            <a:endParaRPr lang="en-US" altLang="zh-SG" dirty="0"/>
          </a:p>
          <a:p>
            <a:r>
              <a:rPr lang="en-US" altLang="zh-SG" dirty="0"/>
              <a:t>For example, the Microsoft Philly cluster increased its scale by 5 times in just one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SG" dirty="0"/>
          </a:p>
          <a:p>
            <a:r>
              <a:rPr lang="en-US" altLang="zh-SG" dirty="0"/>
              <a:t>But, we know GPU resources are very expensive.</a:t>
            </a:r>
          </a:p>
          <a:p>
            <a:endParaRPr lang="en-US" altLang="zh-SG" dirty="0"/>
          </a:p>
          <a:p>
            <a:r>
              <a:rPr lang="en-US" altLang="zh-SG" dirty="0"/>
              <a:t>So, an urgent problem </a:t>
            </a:r>
            <a:r>
              <a:rPr lang="en-US" altLang="zh-CN" dirty="0"/>
              <a:t>we are going to address in this paper</a:t>
            </a:r>
            <a:r>
              <a:rPr lang="en-US" altLang="zh-SG" dirty="0"/>
              <a:t> is how to efficiently manage deep learning jobs in a GPU cluster to maximize the utilization.</a:t>
            </a:r>
            <a:endParaRPr lang="zh-SG" altLang="en-US" dirty="0"/>
          </a:p>
          <a:p>
            <a:endParaRPr lang="zh-SG" altLang="en-US" dirty="0"/>
          </a:p>
        </p:txBody>
      </p:sp>
      <p:sp>
        <p:nvSpPr>
          <p:cNvPr id="4" name="灯片编号占位符 3"/>
          <p:cNvSpPr>
            <a:spLocks noGrp="1"/>
          </p:cNvSpPr>
          <p:nvPr>
            <p:ph type="sldNum" sz="quarter" idx="5"/>
          </p:nvPr>
        </p:nvSpPr>
        <p:spPr/>
        <p:txBody>
          <a:bodyPr/>
          <a:lstStyle/>
          <a:p>
            <a:fld id="{1ECD9DF7-8977-4802-9F52-21384092336D}" type="slidenum">
              <a:rPr lang="zh-SG" altLang="en-US" smtClean="0"/>
              <a:t>2</a:t>
            </a:fld>
            <a:endParaRPr lang="zh-SG" altLang="en-US"/>
          </a:p>
        </p:txBody>
      </p:sp>
    </p:spTree>
    <p:extLst>
      <p:ext uri="{BB962C8B-B14F-4D97-AF65-F5344CB8AC3E}">
        <p14:creationId xmlns:p14="http://schemas.microsoft.com/office/powerpoint/2010/main" val="1423714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SG" dirty="0"/>
              <a:t>The next cost is scheduling cost</a:t>
            </a:r>
          </a:p>
          <a:p>
            <a:endParaRPr lang="en-US" altLang="zh-SG" dirty="0"/>
          </a:p>
          <a:p>
            <a:r>
              <a:rPr lang="en-US" altLang="zh-SG" dirty="0"/>
              <a:t>Existing schedulers handle online workloads with periodic offline rescheduling.</a:t>
            </a:r>
          </a:p>
          <a:p>
            <a:endParaRPr lang="en-US" altLang="zh-SG" dirty="0"/>
          </a:p>
          <a:p>
            <a:r>
              <a:rPr lang="en-US" altLang="zh-SG" dirty="0"/>
              <a:t>That is, between a certain time interval, the scheduler pauses all the jobs in the cluster, reschedules the jobs, then restarts them with new configurations.</a:t>
            </a:r>
          </a:p>
          <a:p>
            <a:endParaRPr lang="en-US" altLang="zh-SG" dirty="0"/>
          </a:p>
          <a:p>
            <a:r>
              <a:rPr lang="en-US" altLang="zh-SG" dirty="0"/>
              <a:t>Rescheduling leads to two problems.</a:t>
            </a:r>
          </a:p>
          <a:p>
            <a:endParaRPr lang="en-US" altLang="zh-SG" dirty="0"/>
          </a:p>
          <a:p>
            <a:r>
              <a:rPr lang="en-US" altLang="zh-SG" dirty="0"/>
              <a:t>First, the scheduler makes slow responses to job arrivals or completion.</a:t>
            </a:r>
          </a:p>
          <a:p>
            <a:endParaRPr lang="en-US" altLang="zh-SG" dirty="0"/>
          </a:p>
          <a:p>
            <a:r>
              <a:rPr lang="en-US" altLang="zh-SG" dirty="0"/>
              <a:t>Second, there will be a large overhead because pause-resuming deep learning jobs usually take more than tens of seconds, but at the same time, the GPUs are wasted.</a:t>
            </a:r>
            <a:endParaRPr lang="zh-SG" altLang="en-US" dirty="0"/>
          </a:p>
        </p:txBody>
      </p:sp>
      <p:sp>
        <p:nvSpPr>
          <p:cNvPr id="4" name="灯片编号占位符 3"/>
          <p:cNvSpPr>
            <a:spLocks noGrp="1"/>
          </p:cNvSpPr>
          <p:nvPr>
            <p:ph type="sldNum" sz="quarter" idx="5"/>
          </p:nvPr>
        </p:nvSpPr>
        <p:spPr/>
        <p:txBody>
          <a:bodyPr/>
          <a:lstStyle/>
          <a:p>
            <a:fld id="{96D0D0DF-A3E2-419B-818E-F8D3129FC141}" type="slidenum">
              <a:rPr lang="zh-CN" altLang="en-US" smtClean="0"/>
              <a:t>20</a:t>
            </a:fld>
            <a:endParaRPr lang="zh-CN" altLang="en-US"/>
          </a:p>
        </p:txBody>
      </p:sp>
    </p:spTree>
    <p:extLst>
      <p:ext uri="{BB962C8B-B14F-4D97-AF65-F5344CB8AC3E}">
        <p14:creationId xmlns:p14="http://schemas.microsoft.com/office/powerpoint/2010/main" val="497697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SG" dirty="0"/>
              <a:t>To reduce the cost, we design the elastic batch size scaling, which can be automatically completed in the background and avoids stopping the training.</a:t>
            </a:r>
          </a:p>
          <a:p>
            <a:endParaRPr lang="en-US" altLang="zh-SG" dirty="0"/>
          </a:p>
          <a:p>
            <a:r>
              <a:rPr lang="en-US" altLang="zh-SG" dirty="0"/>
              <a:t>There is a scaling agent deployed on each GPU.</a:t>
            </a:r>
          </a:p>
          <a:p>
            <a:endParaRPr lang="en-US" altLang="zh-SG" dirty="0"/>
          </a:p>
          <a:p>
            <a:r>
              <a:rPr lang="en-US" altLang="zh-SG" dirty="0"/>
              <a:t>Initially, the scheduler starts a job</a:t>
            </a:r>
          </a:p>
          <a:p>
            <a:endParaRPr lang="en-US" altLang="zh-SG" dirty="0"/>
          </a:p>
          <a:p>
            <a:r>
              <a:rPr lang="en-US" altLang="zh-SG" dirty="0"/>
              <a:t>and invokes the </a:t>
            </a:r>
            <a:r>
              <a:rPr lang="en-US" altLang="zh-SG" b="0" i="0" dirty="0">
                <a:effectLst/>
                <a:latin typeface="Arial" panose="020B0604020202020204" pitchFamily="34" charset="0"/>
              </a:rPr>
              <a:t>scaling agent, </a:t>
            </a:r>
          </a:p>
          <a:p>
            <a:endParaRPr lang="en-US" altLang="zh-SG" b="0" i="0" dirty="0">
              <a:effectLst/>
              <a:latin typeface="Arial" panose="020B0604020202020204" pitchFamily="34" charset="0"/>
            </a:endParaRPr>
          </a:p>
          <a:p>
            <a:r>
              <a:rPr lang="en-US" altLang="zh-SG" b="0" i="0" dirty="0">
                <a:effectLst/>
                <a:latin typeface="Arial" panose="020B0604020202020204" pitchFamily="34" charset="0"/>
              </a:rPr>
              <a:t>which loads the modules from user script to the GPU device,</a:t>
            </a:r>
          </a:p>
          <a:p>
            <a:endParaRPr lang="en-US" altLang="zh-SG" b="0" i="0" dirty="0">
              <a:effectLst/>
              <a:latin typeface="Arial" panose="020B0604020202020204" pitchFamily="34" charset="0"/>
            </a:endParaRPr>
          </a:p>
          <a:p>
            <a:r>
              <a:rPr lang="en-US" altLang="zh-SG" b="0" i="0" dirty="0">
                <a:effectLst/>
                <a:latin typeface="Arial" panose="020B0604020202020204" pitchFamily="34" charset="0"/>
              </a:rPr>
              <a:t>and connects other workers of the same job.</a:t>
            </a:r>
            <a:endParaRPr lang="zh-SG" altLang="en-US" dirty="0"/>
          </a:p>
          <a:p>
            <a:endParaRPr lang="zh-SG" altLang="en-US" dirty="0"/>
          </a:p>
        </p:txBody>
      </p:sp>
      <p:sp>
        <p:nvSpPr>
          <p:cNvPr id="4" name="灯片编号占位符 3"/>
          <p:cNvSpPr>
            <a:spLocks noGrp="1"/>
          </p:cNvSpPr>
          <p:nvPr>
            <p:ph type="sldNum" sz="quarter" idx="5"/>
          </p:nvPr>
        </p:nvSpPr>
        <p:spPr/>
        <p:txBody>
          <a:bodyPr/>
          <a:lstStyle/>
          <a:p>
            <a:fld id="{96D0D0DF-A3E2-419B-818E-F8D3129FC141}" type="slidenum">
              <a:rPr lang="zh-CN" altLang="en-US" smtClean="0"/>
              <a:t>21</a:t>
            </a:fld>
            <a:endParaRPr lang="zh-CN" altLang="en-US"/>
          </a:p>
        </p:txBody>
      </p:sp>
    </p:spTree>
    <p:extLst>
      <p:ext uri="{BB962C8B-B14F-4D97-AF65-F5344CB8AC3E}">
        <p14:creationId xmlns:p14="http://schemas.microsoft.com/office/powerpoint/2010/main" val="2984794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effectLst/>
                <a:latin typeface="Arial" panose="020B0604020202020204" pitchFamily="34" charset="0"/>
              </a:rPr>
              <a:t>Then, </a:t>
            </a:r>
            <a:r>
              <a:rPr lang="en-US" altLang="zh-SG" b="0" i="0" dirty="0">
                <a:effectLst/>
                <a:latin typeface="Arial" panose="020B0604020202020204" pitchFamily="34" charset="0"/>
              </a:rPr>
              <a:t>the user script is allowed to start the training</a:t>
            </a:r>
            <a:endParaRPr lang="zh-SG" altLang="en-US" dirty="0"/>
          </a:p>
          <a:p>
            <a:endParaRPr lang="zh-SG" altLang="en-US" dirty="0"/>
          </a:p>
        </p:txBody>
      </p:sp>
      <p:sp>
        <p:nvSpPr>
          <p:cNvPr id="4" name="灯片编号占位符 3"/>
          <p:cNvSpPr>
            <a:spLocks noGrp="1"/>
          </p:cNvSpPr>
          <p:nvPr>
            <p:ph type="sldNum" sz="quarter" idx="5"/>
          </p:nvPr>
        </p:nvSpPr>
        <p:spPr/>
        <p:txBody>
          <a:bodyPr/>
          <a:lstStyle/>
          <a:p>
            <a:fld id="{96D0D0DF-A3E2-419B-818E-F8D3129FC141}" type="slidenum">
              <a:rPr lang="zh-CN" altLang="en-US" smtClean="0"/>
              <a:t>22</a:t>
            </a:fld>
            <a:endParaRPr lang="zh-CN" altLang="en-US"/>
          </a:p>
        </p:txBody>
      </p:sp>
    </p:spTree>
    <p:extLst>
      <p:ext uri="{BB962C8B-B14F-4D97-AF65-F5344CB8AC3E}">
        <p14:creationId xmlns:p14="http://schemas.microsoft.com/office/powerpoint/2010/main" val="704497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SG" b="0" i="0" dirty="0">
                <a:effectLst/>
                <a:latin typeface="Arial" panose="020B0604020202020204" pitchFamily="34" charset="0"/>
              </a:rPr>
              <a:t>When the job needs scaling, the agent gets new configurations from the scheduler </a:t>
            </a:r>
          </a:p>
          <a:p>
            <a:endParaRPr lang="en-US" altLang="zh-SG" b="0" i="0" dirty="0">
              <a:effectLst/>
              <a:latin typeface="Arial" panose="020B0604020202020204" pitchFamily="34" charset="0"/>
            </a:endParaRPr>
          </a:p>
          <a:p>
            <a:r>
              <a:rPr lang="en-US" altLang="zh-SG" b="0" i="0" dirty="0">
                <a:effectLst/>
                <a:latin typeface="Arial" panose="020B0604020202020204" pitchFamily="34" charset="0"/>
              </a:rPr>
              <a:t>and pauses the training.</a:t>
            </a:r>
          </a:p>
          <a:p>
            <a:endParaRPr lang="en-US" altLang="zh-SG" b="0" i="0" dirty="0">
              <a:effectLst/>
              <a:latin typeface="Arial" panose="020B0604020202020204" pitchFamily="34" charset="0"/>
            </a:endParaRPr>
          </a:p>
          <a:p>
            <a:r>
              <a:rPr lang="en-US" altLang="zh-SG" b="0" i="0" dirty="0">
                <a:effectLst/>
                <a:latin typeface="Arial" panose="020B0604020202020204" pitchFamily="34" charset="0"/>
              </a:rPr>
              <a:t>Then it reconnects other workers and uses NCCL to synchronize its model through network.</a:t>
            </a:r>
          </a:p>
          <a:p>
            <a:endParaRPr lang="en-US" altLang="zh-SG" b="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SG" dirty="0"/>
              <a:t>The migration can be completed at the end of any training step, with a very small overhead, because we do not need to stop the training</a:t>
            </a:r>
            <a:endParaRPr lang="zh-SG" altLang="en-US" dirty="0"/>
          </a:p>
          <a:p>
            <a:endParaRPr lang="zh-SG" altLang="en-US" dirty="0"/>
          </a:p>
        </p:txBody>
      </p:sp>
      <p:sp>
        <p:nvSpPr>
          <p:cNvPr id="4" name="灯片编号占位符 3"/>
          <p:cNvSpPr>
            <a:spLocks noGrp="1"/>
          </p:cNvSpPr>
          <p:nvPr>
            <p:ph type="sldNum" sz="quarter" idx="5"/>
          </p:nvPr>
        </p:nvSpPr>
        <p:spPr/>
        <p:txBody>
          <a:bodyPr/>
          <a:lstStyle/>
          <a:p>
            <a:fld id="{96D0D0DF-A3E2-419B-818E-F8D3129FC141}" type="slidenum">
              <a:rPr lang="zh-CN" altLang="en-US" smtClean="0"/>
              <a:t>23</a:t>
            </a:fld>
            <a:endParaRPr lang="zh-CN" altLang="en-US"/>
          </a:p>
        </p:txBody>
      </p:sp>
    </p:spTree>
    <p:extLst>
      <p:ext uri="{BB962C8B-B14F-4D97-AF65-F5344CB8AC3E}">
        <p14:creationId xmlns:p14="http://schemas.microsoft.com/office/powerpoint/2010/main" val="2322894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SG" b="0" i="0" dirty="0">
                <a:effectLst/>
                <a:latin typeface="Arial" panose="020B0604020202020204" pitchFamily="34" charset="0"/>
              </a:rPr>
              <a:t>Finally, the scaling agent resumes the user script to continue the training</a:t>
            </a:r>
            <a:endParaRPr lang="zh-SG" altLang="en-US" dirty="0"/>
          </a:p>
        </p:txBody>
      </p:sp>
      <p:sp>
        <p:nvSpPr>
          <p:cNvPr id="4" name="灯片编号占位符 3"/>
          <p:cNvSpPr>
            <a:spLocks noGrp="1"/>
          </p:cNvSpPr>
          <p:nvPr>
            <p:ph type="sldNum" sz="quarter" idx="5"/>
          </p:nvPr>
        </p:nvSpPr>
        <p:spPr/>
        <p:txBody>
          <a:bodyPr/>
          <a:lstStyle/>
          <a:p>
            <a:fld id="{96D0D0DF-A3E2-419B-818E-F8D3129FC141}" type="slidenum">
              <a:rPr lang="zh-CN" altLang="en-US" smtClean="0"/>
              <a:t>24</a:t>
            </a:fld>
            <a:endParaRPr lang="zh-CN" altLang="en-US"/>
          </a:p>
        </p:txBody>
      </p:sp>
    </p:spTree>
    <p:extLst>
      <p:ext uri="{BB962C8B-B14F-4D97-AF65-F5344CB8AC3E}">
        <p14:creationId xmlns:p14="http://schemas.microsoft.com/office/powerpoint/2010/main" val="3610816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SG" dirty="0"/>
              <a:t>Next, we evaluate our scheduler on a testbed with 64 GPUs on the TACC platform.</a:t>
            </a:r>
          </a:p>
          <a:p>
            <a:endParaRPr lang="en-US" altLang="zh-SG" dirty="0"/>
          </a:p>
          <a:p>
            <a:r>
              <a:rPr lang="en-US" altLang="zh-SG" dirty="0"/>
              <a:t>Our evaluation </a:t>
            </a:r>
            <a:r>
              <a:rPr lang="en-US" altLang="zh-CN" dirty="0"/>
              <a:t>trace</a:t>
            </a:r>
            <a:r>
              <a:rPr lang="en-US" altLang="zh-SG" dirty="0"/>
              <a:t> includes 400 jobs from 50 different workloads as shown in the table.</a:t>
            </a:r>
          </a:p>
          <a:p>
            <a:endParaRPr lang="zh-SG" altLang="en-US" dirty="0"/>
          </a:p>
          <a:p>
            <a:endParaRPr lang="zh-SG" altLang="en-US" dirty="0"/>
          </a:p>
        </p:txBody>
      </p:sp>
      <p:sp>
        <p:nvSpPr>
          <p:cNvPr id="4" name="灯片编号占位符 3"/>
          <p:cNvSpPr>
            <a:spLocks noGrp="1"/>
          </p:cNvSpPr>
          <p:nvPr>
            <p:ph type="sldNum" sz="quarter" idx="5"/>
          </p:nvPr>
        </p:nvSpPr>
        <p:spPr/>
        <p:txBody>
          <a:bodyPr/>
          <a:lstStyle/>
          <a:p>
            <a:fld id="{96D0D0DF-A3E2-419B-818E-F8D3129FC141}" type="slidenum">
              <a:rPr lang="zh-CN" altLang="en-US" smtClean="0"/>
              <a:t>25</a:t>
            </a:fld>
            <a:endParaRPr lang="zh-CN" altLang="en-US"/>
          </a:p>
        </p:txBody>
      </p:sp>
    </p:spTree>
    <p:extLst>
      <p:ext uri="{BB962C8B-B14F-4D97-AF65-F5344CB8AC3E}">
        <p14:creationId xmlns:p14="http://schemas.microsoft.com/office/powerpoint/2010/main" val="2967483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SG" dirty="0"/>
              <a:t>We compare our scheduler with some state-of-the-art deep learning schedulers, including the deep reinforcement learning scheduler, the </a:t>
            </a:r>
            <a:r>
              <a:rPr lang="en-US" altLang="zh-SG" dirty="0" err="1"/>
              <a:t>optimus</a:t>
            </a:r>
            <a:r>
              <a:rPr lang="en-US" altLang="zh-SG" dirty="0"/>
              <a:t> scheduler, and the Tiresias scheduler</a:t>
            </a:r>
          </a:p>
          <a:p>
            <a:endParaRPr lang="en-US" altLang="zh-SG" dirty="0"/>
          </a:p>
          <a:p>
            <a:r>
              <a:rPr lang="en-US" altLang="zh-SG" dirty="0"/>
              <a:t>The differences of</a:t>
            </a:r>
            <a:r>
              <a:rPr lang="zh-CN" altLang="en-US" dirty="0"/>
              <a:t> </a:t>
            </a:r>
            <a:r>
              <a:rPr lang="en-US" altLang="zh-CN" dirty="0"/>
              <a:t>elasticity</a:t>
            </a:r>
            <a:r>
              <a:rPr lang="zh-CN" altLang="en-US" dirty="0"/>
              <a:t> </a:t>
            </a:r>
            <a:r>
              <a:rPr lang="en-US" altLang="zh-SG" dirty="0"/>
              <a:t>between the schedulers are shown in the table.</a:t>
            </a:r>
          </a:p>
          <a:p>
            <a:endParaRPr lang="en-US" altLang="zh-SG" dirty="0"/>
          </a:p>
        </p:txBody>
      </p:sp>
      <p:sp>
        <p:nvSpPr>
          <p:cNvPr id="4" name="灯片编号占位符 3"/>
          <p:cNvSpPr>
            <a:spLocks noGrp="1"/>
          </p:cNvSpPr>
          <p:nvPr>
            <p:ph type="sldNum" sz="quarter" idx="5"/>
          </p:nvPr>
        </p:nvSpPr>
        <p:spPr/>
        <p:txBody>
          <a:bodyPr/>
          <a:lstStyle/>
          <a:p>
            <a:fld id="{96D0D0DF-A3E2-419B-818E-F8D3129FC141}" type="slidenum">
              <a:rPr lang="zh-CN" altLang="en-US" smtClean="0"/>
              <a:t>26</a:t>
            </a:fld>
            <a:endParaRPr lang="zh-CN" altLang="en-US"/>
          </a:p>
        </p:txBody>
      </p:sp>
    </p:spTree>
    <p:extLst>
      <p:ext uri="{BB962C8B-B14F-4D97-AF65-F5344CB8AC3E}">
        <p14:creationId xmlns:p14="http://schemas.microsoft.com/office/powerpoint/2010/main" val="1322934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SG" dirty="0"/>
              <a:t>We first evaluate the average job completion time.</a:t>
            </a:r>
          </a:p>
          <a:p>
            <a:endParaRPr lang="en-US" altLang="zh-SG" dirty="0"/>
          </a:p>
          <a:p>
            <a:r>
              <a:rPr lang="en-US" altLang="zh-SG" dirty="0"/>
              <a:t>So from the results, our scheduler achieves the smallest average JCT.</a:t>
            </a:r>
          </a:p>
          <a:p>
            <a:endParaRPr lang="en-US" altLang="zh-SG" dirty="0"/>
          </a:p>
          <a:p>
            <a:r>
              <a:rPr lang="en-US" altLang="zh-SG" dirty="0"/>
              <a:t>ONES can reduce the average JCT by 27%, 46% and 42%, compared to DRL, Tiresias and Optimus.</a:t>
            </a:r>
          </a:p>
          <a:p>
            <a:endParaRPr lang="en-US" altLang="zh-SG" dirty="0"/>
          </a:p>
          <a:p>
            <a:r>
              <a:rPr lang="en-US" altLang="zh-SG" dirty="0"/>
              <a:t>We also see that ONES is effective to reduce JCT especially for long jobs, as the fraction of jobs completed within 200s is 86%, while the baseline schedulers can only achieve about 60-80%.</a:t>
            </a:r>
          </a:p>
        </p:txBody>
      </p:sp>
      <p:sp>
        <p:nvSpPr>
          <p:cNvPr id="4" name="灯片编号占位符 3"/>
          <p:cNvSpPr>
            <a:spLocks noGrp="1"/>
          </p:cNvSpPr>
          <p:nvPr>
            <p:ph type="sldNum" sz="quarter" idx="5"/>
          </p:nvPr>
        </p:nvSpPr>
        <p:spPr/>
        <p:txBody>
          <a:bodyPr/>
          <a:lstStyle/>
          <a:p>
            <a:fld id="{96D0D0DF-A3E2-419B-818E-F8D3129FC141}" type="slidenum">
              <a:rPr lang="zh-CN" altLang="en-US" smtClean="0"/>
              <a:t>27</a:t>
            </a:fld>
            <a:endParaRPr lang="zh-CN" altLang="en-US"/>
          </a:p>
        </p:txBody>
      </p:sp>
    </p:spTree>
    <p:extLst>
      <p:ext uri="{BB962C8B-B14F-4D97-AF65-F5344CB8AC3E}">
        <p14:creationId xmlns:p14="http://schemas.microsoft.com/office/powerpoint/2010/main" val="4040460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SG" dirty="0"/>
              <a:t>To further explain the improvement, we also evaluate the average execution time and queuing time.</a:t>
            </a:r>
          </a:p>
          <a:p>
            <a:endParaRPr lang="en-US" altLang="zh-SG" dirty="0"/>
          </a:p>
          <a:p>
            <a:r>
              <a:rPr lang="en-US" altLang="zh-SG" dirty="0"/>
              <a:t>And we can see ONES also outperforms the baselines. </a:t>
            </a:r>
          </a:p>
          <a:p>
            <a:endParaRPr lang="en-US" altLang="zh-SG" dirty="0"/>
          </a:p>
        </p:txBody>
      </p:sp>
      <p:sp>
        <p:nvSpPr>
          <p:cNvPr id="4" name="灯片编号占位符 3"/>
          <p:cNvSpPr>
            <a:spLocks noGrp="1"/>
          </p:cNvSpPr>
          <p:nvPr>
            <p:ph type="sldNum" sz="quarter" idx="5"/>
          </p:nvPr>
        </p:nvSpPr>
        <p:spPr/>
        <p:txBody>
          <a:bodyPr/>
          <a:lstStyle/>
          <a:p>
            <a:fld id="{96D0D0DF-A3E2-419B-818E-F8D3129FC141}" type="slidenum">
              <a:rPr lang="zh-CN" altLang="en-US" smtClean="0"/>
              <a:t>28</a:t>
            </a:fld>
            <a:endParaRPr lang="zh-CN" altLang="en-US"/>
          </a:p>
        </p:txBody>
      </p:sp>
    </p:spTree>
    <p:extLst>
      <p:ext uri="{BB962C8B-B14F-4D97-AF65-F5344CB8AC3E}">
        <p14:creationId xmlns:p14="http://schemas.microsoft.com/office/powerpoint/2010/main" val="2237377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SG" dirty="0"/>
              <a:t>We also evaluate the scheduling scalability by scaling the </a:t>
            </a:r>
            <a:r>
              <a:rPr lang="en-US" altLang="zh-CN" dirty="0">
                <a:latin typeface="Times New Roman" panose="02020603050405020304" pitchFamily="18" charset="0"/>
                <a:cs typeface="Times New Roman" panose="02020603050405020304" pitchFamily="18" charset="0"/>
              </a:rPr>
              <a:t>cluster size from 16 GPUs to 64 GPUs.</a:t>
            </a:r>
            <a:endParaRPr lang="en-US" altLang="zh-SG" dirty="0"/>
          </a:p>
          <a:p>
            <a:endParaRPr lang="en-US" altLang="zh-SG" dirty="0"/>
          </a:p>
          <a:p>
            <a:r>
              <a:rPr lang="en-US" altLang="zh-SG" dirty="0"/>
              <a:t>It seems that all the schedulers have similar behaviors.</a:t>
            </a:r>
          </a:p>
          <a:p>
            <a:endParaRPr lang="en-US" altLang="zh-SG" dirty="0"/>
          </a:p>
          <a:p>
            <a:r>
              <a:rPr lang="en-US" altLang="zh-SG" dirty="0"/>
              <a:t>But we find that with more GPUs (for example, with 64 GPUs), our scheduler may have a larger improvement.</a:t>
            </a:r>
          </a:p>
          <a:p>
            <a:endParaRPr lang="zh-SG" altLang="en-US" dirty="0"/>
          </a:p>
          <a:p>
            <a:endParaRPr lang="zh-SG" altLang="en-US" dirty="0"/>
          </a:p>
        </p:txBody>
      </p:sp>
      <p:sp>
        <p:nvSpPr>
          <p:cNvPr id="4" name="灯片编号占位符 3"/>
          <p:cNvSpPr>
            <a:spLocks noGrp="1"/>
          </p:cNvSpPr>
          <p:nvPr>
            <p:ph type="sldNum" sz="quarter" idx="5"/>
          </p:nvPr>
        </p:nvSpPr>
        <p:spPr/>
        <p:txBody>
          <a:bodyPr/>
          <a:lstStyle/>
          <a:p>
            <a:fld id="{96D0D0DF-A3E2-419B-818E-F8D3129FC141}" type="slidenum">
              <a:rPr lang="zh-CN" altLang="en-US" smtClean="0"/>
              <a:t>29</a:t>
            </a:fld>
            <a:endParaRPr lang="zh-CN" altLang="en-US"/>
          </a:p>
        </p:txBody>
      </p:sp>
    </p:spTree>
    <p:extLst>
      <p:ext uri="{BB962C8B-B14F-4D97-AF65-F5344CB8AC3E}">
        <p14:creationId xmlns:p14="http://schemas.microsoft.com/office/powerpoint/2010/main" val="1656554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SG" dirty="0"/>
              <a:t>Lets start with how a GPU cluster works with deep learning jobs.</a:t>
            </a:r>
          </a:p>
          <a:p>
            <a:endParaRPr lang="en-US" altLang="zh-SG" dirty="0"/>
          </a:p>
          <a:p>
            <a:r>
              <a:rPr lang="en-US" altLang="zh-SG" dirty="0"/>
              <a:t>Suppose we have a GPU cluster where each machine may have multiple GPU devices.</a:t>
            </a:r>
          </a:p>
          <a:p>
            <a:endParaRPr lang="en-US" altLang="zh-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SG" dirty="0"/>
              <a:t>As deep learning jobs do not have high CPU or memory usage, we just need to focus on the GPU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SG" dirty="0"/>
              <a:t>Users continuously submit their jobs to the cluster in an online fashion, and each job requests for at least one GPU to start.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SG" dirty="0"/>
              <a:t>A scheduler will be responsible for collecting cluster status and deciding an appropriate resource allocation accordingly.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SG" dirty="0"/>
              <a:t>Like in this example, GPU_1 to GPU_4 are allocated to Job_1, GPU_5 and GPU_6 are allocated to Job_2, and so forth.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SG" dirty="0"/>
              <a:t>The objective of the scheduler is to minimize average job completion time, which stands for the time between job submission and completion.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S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S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SG" dirty="0"/>
          </a:p>
        </p:txBody>
      </p:sp>
      <p:sp>
        <p:nvSpPr>
          <p:cNvPr id="4" name="灯片编号占位符 3"/>
          <p:cNvSpPr>
            <a:spLocks noGrp="1"/>
          </p:cNvSpPr>
          <p:nvPr>
            <p:ph type="sldNum" sz="quarter" idx="5"/>
          </p:nvPr>
        </p:nvSpPr>
        <p:spPr/>
        <p:txBody>
          <a:bodyPr/>
          <a:lstStyle/>
          <a:p>
            <a:fld id="{1ECD9DF7-8977-4802-9F52-21384092336D}" type="slidenum">
              <a:rPr lang="zh-SG" altLang="en-US" smtClean="0"/>
              <a:t>3</a:t>
            </a:fld>
            <a:endParaRPr lang="zh-SG" altLang="en-US"/>
          </a:p>
        </p:txBody>
      </p:sp>
    </p:spTree>
    <p:extLst>
      <p:ext uri="{BB962C8B-B14F-4D97-AF65-F5344CB8AC3E}">
        <p14:creationId xmlns:p14="http://schemas.microsoft.com/office/powerpoint/2010/main" val="3203633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SG" dirty="0"/>
              <a:t>Finally, to conclude</a:t>
            </a:r>
          </a:p>
          <a:p>
            <a:endParaRPr lang="en-US" altLang="zh-SG" dirty="0"/>
          </a:p>
          <a:p>
            <a:r>
              <a:rPr lang="en-US" altLang="zh-SG" dirty="0"/>
              <a:t>ONES is a scheduler for deep learning jobs that achieves high elasticity, robust training quality, high training efficiency and small scheduling overhead.</a:t>
            </a:r>
            <a:endParaRPr lang="zh-SG" altLang="en-US" dirty="0"/>
          </a:p>
        </p:txBody>
      </p:sp>
      <p:sp>
        <p:nvSpPr>
          <p:cNvPr id="4" name="灯片编号占位符 3"/>
          <p:cNvSpPr>
            <a:spLocks noGrp="1"/>
          </p:cNvSpPr>
          <p:nvPr>
            <p:ph type="sldNum" sz="quarter" idx="5"/>
          </p:nvPr>
        </p:nvSpPr>
        <p:spPr/>
        <p:txBody>
          <a:bodyPr/>
          <a:lstStyle/>
          <a:p>
            <a:fld id="{96D0D0DF-A3E2-419B-818E-F8D3129FC141}" type="slidenum">
              <a:rPr lang="zh-CN" altLang="en-US" smtClean="0"/>
              <a:t>30</a:t>
            </a:fld>
            <a:endParaRPr lang="zh-CN" altLang="en-US"/>
          </a:p>
        </p:txBody>
      </p:sp>
    </p:spTree>
    <p:extLst>
      <p:ext uri="{BB962C8B-B14F-4D97-AF65-F5344CB8AC3E}">
        <p14:creationId xmlns:p14="http://schemas.microsoft.com/office/powerpoint/2010/main" val="2904871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SG" dirty="0"/>
              <a:t>To speed up deep learning jobs, a dominant practice is distributed data parallel training on multiple GPUs.</a:t>
            </a:r>
          </a:p>
          <a:p>
            <a:endParaRPr lang="en-US" altLang="zh-SG" dirty="0"/>
          </a:p>
          <a:p>
            <a:r>
              <a:rPr lang="en-US" altLang="zh-SG" dirty="0"/>
              <a:t>This approach runs an identical model replica on each GPU and averages the parameters from all the devices after each step.</a:t>
            </a:r>
          </a:p>
          <a:p>
            <a:endParaRPr lang="en-US" altLang="zh-SG" dirty="0"/>
          </a:p>
          <a:p>
            <a:r>
              <a:rPr lang="en-US" altLang="zh-SG" dirty="0"/>
              <a:t>However, the training performance is strongly related to resource allocation.</a:t>
            </a:r>
          </a:p>
          <a:p>
            <a:endParaRPr lang="en-US" altLang="zh-SG" dirty="0"/>
          </a:p>
          <a:p>
            <a:r>
              <a:rPr lang="en-US" altLang="zh-SG" dirty="0"/>
              <a:t>Especially, we need to find appropriate batch size and learning rate accordingly.</a:t>
            </a:r>
          </a:p>
          <a:p>
            <a:endParaRPr lang="en-US" altLang="zh-SG" dirty="0"/>
          </a:p>
          <a:p>
            <a:r>
              <a:rPr lang="en-US" altLang="zh-SG" dirty="0"/>
              <a:t>As a result, deep learning jobs are hard to scale and hard to utilize idle resources.</a:t>
            </a:r>
            <a:endParaRPr lang="zh-SG" altLang="en-US" dirty="0"/>
          </a:p>
        </p:txBody>
      </p:sp>
      <p:sp>
        <p:nvSpPr>
          <p:cNvPr id="4" name="灯片编号占位符 3"/>
          <p:cNvSpPr>
            <a:spLocks noGrp="1"/>
          </p:cNvSpPr>
          <p:nvPr>
            <p:ph type="sldNum" sz="quarter" idx="5"/>
          </p:nvPr>
        </p:nvSpPr>
        <p:spPr/>
        <p:txBody>
          <a:bodyPr/>
          <a:lstStyle/>
          <a:p>
            <a:fld id="{1ECD9DF7-8977-4802-9F52-21384092336D}" type="slidenum">
              <a:rPr lang="zh-SG" altLang="en-US" smtClean="0"/>
              <a:t>4</a:t>
            </a:fld>
            <a:endParaRPr lang="zh-SG" altLang="en-US"/>
          </a:p>
        </p:txBody>
      </p:sp>
    </p:spTree>
    <p:extLst>
      <p:ext uri="{BB962C8B-B14F-4D97-AF65-F5344CB8AC3E}">
        <p14:creationId xmlns:p14="http://schemas.microsoft.com/office/powerpoint/2010/main" val="25943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solidFill>
                  <a:srgbClr val="C00000"/>
                </a:solidFill>
                <a:latin typeface="Times New Roman" panose="02020603050405020304" pitchFamily="18" charset="0"/>
                <a:cs typeface="Times New Roman" panose="02020603050405020304" pitchFamily="18" charset="0"/>
              </a:rPr>
              <a:t>Lets look at some examples, there are 2 common ways to scale a job on different numbers of GPUs.</a:t>
            </a:r>
          </a:p>
          <a:p>
            <a:endParaRPr lang="en-US" altLang="zh-CN" dirty="0">
              <a:solidFill>
                <a:srgbClr val="C00000"/>
              </a:solidFill>
              <a:latin typeface="Times New Roman" panose="02020603050405020304" pitchFamily="18" charset="0"/>
              <a:cs typeface="Times New Roman" panose="02020603050405020304" pitchFamily="18" charset="0"/>
            </a:endParaRPr>
          </a:p>
          <a:p>
            <a:r>
              <a:rPr lang="en-US" altLang="zh-CN" dirty="0">
                <a:solidFill>
                  <a:srgbClr val="C00000"/>
                </a:solidFill>
                <a:latin typeface="Times New Roman" panose="02020603050405020304" pitchFamily="18" charset="0"/>
                <a:cs typeface="Times New Roman" panose="02020603050405020304" pitchFamily="18" charset="0"/>
              </a:rPr>
              <a:t>First, we can set a fixed global batch size.</a:t>
            </a:r>
          </a:p>
          <a:p>
            <a:endParaRPr lang="en-US" altLang="zh-CN" dirty="0">
              <a:solidFill>
                <a:srgbClr val="C00000"/>
              </a:solidFill>
              <a:latin typeface="Times New Roman" panose="02020603050405020304" pitchFamily="18" charset="0"/>
              <a:cs typeface="Times New Roman" panose="02020603050405020304" pitchFamily="18" charset="0"/>
            </a:endParaRPr>
          </a:p>
          <a:p>
            <a:r>
              <a:rPr lang="en-US" altLang="zh-CN" dirty="0">
                <a:solidFill>
                  <a:srgbClr val="C00000"/>
                </a:solidFill>
                <a:latin typeface="Times New Roman" panose="02020603050405020304" pitchFamily="18" charset="0"/>
                <a:cs typeface="Times New Roman" panose="02020603050405020304" pitchFamily="18" charset="0"/>
              </a:rPr>
              <a:t>However, when the number of GPUs is increasing, the local batch size on each GPU is decreasing, lowering the GPU utilization.</a:t>
            </a:r>
          </a:p>
          <a:p>
            <a:endParaRPr lang="en-US" altLang="zh-CN" dirty="0">
              <a:solidFill>
                <a:srgbClr val="C00000"/>
              </a:solidFill>
              <a:latin typeface="Times New Roman" panose="02020603050405020304" pitchFamily="18" charset="0"/>
              <a:cs typeface="Times New Roman" panose="02020603050405020304" pitchFamily="18" charset="0"/>
            </a:endParaRPr>
          </a:p>
          <a:p>
            <a:r>
              <a:rPr lang="en-US" altLang="zh-CN" dirty="0">
                <a:solidFill>
                  <a:srgbClr val="C00000"/>
                </a:solidFill>
                <a:latin typeface="Times New Roman" panose="02020603050405020304" pitchFamily="18" charset="0"/>
                <a:cs typeface="Times New Roman" panose="02020603050405020304" pitchFamily="18" charset="0"/>
              </a:rPr>
              <a:t>Second, we can set a fixed local batch size on each GPU.</a:t>
            </a:r>
          </a:p>
          <a:p>
            <a:endParaRPr lang="en-US" altLang="zh-CN" dirty="0">
              <a:solidFill>
                <a:srgbClr val="C00000"/>
              </a:solidFill>
              <a:latin typeface="Times New Roman" panose="02020603050405020304" pitchFamily="18" charset="0"/>
              <a:cs typeface="Times New Roman" panose="02020603050405020304" pitchFamily="18" charset="0"/>
            </a:endParaRPr>
          </a:p>
          <a:p>
            <a:r>
              <a:rPr lang="en-US" altLang="zh-CN" dirty="0">
                <a:solidFill>
                  <a:srgbClr val="C00000"/>
                </a:solidFill>
                <a:latin typeface="Times New Roman" panose="02020603050405020304" pitchFamily="18" charset="0"/>
                <a:cs typeface="Times New Roman" panose="02020603050405020304" pitchFamily="18" charset="0"/>
              </a:rPr>
              <a:t>Then the global batch size is growing, and the number of parameter updates per training epoch is decreasing.</a:t>
            </a:r>
          </a:p>
          <a:p>
            <a:endParaRPr lang="en-US" altLang="zh-CN" dirty="0">
              <a:solidFill>
                <a:srgbClr val="C00000"/>
              </a:solidFill>
              <a:latin typeface="Times New Roman" panose="02020603050405020304" pitchFamily="18" charset="0"/>
              <a:cs typeface="Times New Roman" panose="02020603050405020304" pitchFamily="18" charset="0"/>
            </a:endParaRPr>
          </a:p>
          <a:p>
            <a:r>
              <a:rPr lang="en-US" altLang="zh-CN" dirty="0">
                <a:solidFill>
                  <a:srgbClr val="C00000"/>
                </a:solidFill>
                <a:latin typeface="Times New Roman" panose="02020603050405020304" pitchFamily="18" charset="0"/>
                <a:cs typeface="Times New Roman" panose="02020603050405020304" pitchFamily="18" charset="0"/>
              </a:rPr>
              <a:t>So, the job needs more epochs to achieve equivalent accuracy.</a:t>
            </a:r>
          </a:p>
          <a:p>
            <a:endParaRPr lang="zh-SG" altLang="en-US" dirty="0"/>
          </a:p>
        </p:txBody>
      </p:sp>
      <p:sp>
        <p:nvSpPr>
          <p:cNvPr id="4" name="灯片编号占位符 3"/>
          <p:cNvSpPr>
            <a:spLocks noGrp="1"/>
          </p:cNvSpPr>
          <p:nvPr>
            <p:ph type="sldNum" sz="quarter" idx="5"/>
          </p:nvPr>
        </p:nvSpPr>
        <p:spPr/>
        <p:txBody>
          <a:bodyPr/>
          <a:lstStyle/>
          <a:p>
            <a:fld id="{1ECD9DF7-8977-4802-9F52-21384092336D}" type="slidenum">
              <a:rPr lang="zh-SG" altLang="en-US" smtClean="0"/>
              <a:t>5</a:t>
            </a:fld>
            <a:endParaRPr lang="zh-SG" altLang="en-US"/>
          </a:p>
        </p:txBody>
      </p:sp>
    </p:spTree>
    <p:extLst>
      <p:ext uri="{BB962C8B-B14F-4D97-AF65-F5344CB8AC3E}">
        <p14:creationId xmlns:p14="http://schemas.microsoft.com/office/powerpoint/2010/main" val="3780539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SG" dirty="0"/>
              <a:t>There have been some researches of resource schedulers for deep learning jobs.</a:t>
            </a:r>
          </a:p>
          <a:p>
            <a:endParaRPr lang="en-US" altLang="zh-SG" dirty="0"/>
          </a:p>
          <a:p>
            <a:r>
              <a:rPr lang="en-US" altLang="zh-SG" dirty="0"/>
              <a:t>These schedulers tend to schedule jobs by using </a:t>
            </a:r>
            <a:r>
              <a:rPr lang="en-US" altLang="zh-CN" dirty="0">
                <a:latin typeface="Times New Roman" panose="02020603050405020304" pitchFamily="18" charset="0"/>
                <a:cs typeface="Times New Roman" panose="02020603050405020304" pitchFamily="18" charset="0"/>
              </a:rPr>
              <a:t>greedy strategies to determine the priority of each job to get resource</a:t>
            </a:r>
          </a:p>
          <a:p>
            <a:endParaRPr lang="en-US" altLang="zh-SG" dirty="0">
              <a:latin typeface="Times New Roman" panose="02020603050405020304" pitchFamily="18" charset="0"/>
              <a:cs typeface="Times New Roman" panose="02020603050405020304" pitchFamily="18" charset="0"/>
            </a:endParaRPr>
          </a:p>
          <a:p>
            <a:r>
              <a:rPr lang="en-US" altLang="zh-SG" dirty="0">
                <a:latin typeface="Times New Roman" panose="02020603050405020304" pitchFamily="18" charset="0"/>
                <a:cs typeface="Times New Roman" panose="02020603050405020304" pitchFamily="18" charset="0"/>
              </a:rPr>
              <a:t>For example, SLAQ tries to maximize system-wide job quality by prioritizing jobs with predicted loss reduction.</a:t>
            </a:r>
          </a:p>
          <a:p>
            <a:endParaRPr lang="en-US" altLang="zh-SG" dirty="0">
              <a:latin typeface="Times New Roman" panose="02020603050405020304" pitchFamily="18" charset="0"/>
              <a:cs typeface="Times New Roman" panose="02020603050405020304" pitchFamily="18" charset="0"/>
            </a:endParaRPr>
          </a:p>
          <a:p>
            <a:r>
              <a:rPr lang="en-US" altLang="zh-SG" dirty="0">
                <a:latin typeface="Times New Roman" panose="02020603050405020304" pitchFamily="18" charset="0"/>
                <a:cs typeface="Times New Roman" panose="02020603050405020304" pitchFamily="18" charset="0"/>
              </a:rPr>
              <a:t>Optimus uses shortest predicted remaining time first to minimize average job completion time, while Tiresias uses least attained service first for the same purpose.</a:t>
            </a:r>
          </a:p>
          <a:p>
            <a:endParaRPr lang="en-US" altLang="zh-SG"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SG" dirty="0">
                <a:latin typeface="Times New Roman" panose="02020603050405020304" pitchFamily="18" charset="0"/>
                <a:cs typeface="Times New Roman" panose="02020603050405020304" pitchFamily="18" charset="0"/>
              </a:rPr>
              <a:t>However, t</a:t>
            </a:r>
            <a:r>
              <a:rPr lang="en-US" altLang="zh-CN" dirty="0">
                <a:latin typeface="Times New Roman" panose="02020603050405020304" pitchFamily="18" charset="0"/>
                <a:cs typeface="Times New Roman" panose="02020603050405020304" pitchFamily="18" charset="0"/>
              </a:rPr>
              <a:t>hese greedy strategies are inefficient to deal with online workloads</a:t>
            </a:r>
            <a:r>
              <a:rPr lang="zh-SG" altLang="en-US" dirty="0">
                <a:latin typeface="Times New Roman" panose="02020603050405020304" pitchFamily="18" charset="0"/>
                <a:cs typeface="Times New Roman" panose="02020603050405020304" pitchFamily="18" charset="0"/>
              </a:rPr>
              <a:t> </a:t>
            </a:r>
            <a:r>
              <a:rPr lang="en-US" altLang="zh-SG" dirty="0">
                <a:latin typeface="Times New Roman" panose="02020603050405020304" pitchFamily="18" charset="0"/>
                <a:cs typeface="Times New Roman" panose="02020603050405020304" pitchFamily="18" charset="0"/>
              </a:rPr>
              <a:t>because</a:t>
            </a:r>
            <a:r>
              <a:rPr lang="zh-SG" altLang="en-US" dirty="0">
                <a:latin typeface="Times New Roman" panose="02020603050405020304" pitchFamily="18" charset="0"/>
                <a:cs typeface="Times New Roman" panose="02020603050405020304" pitchFamily="18" charset="0"/>
              </a:rPr>
              <a:t> </a:t>
            </a:r>
            <a:r>
              <a:rPr lang="en-US" altLang="zh-SG" dirty="0">
                <a:latin typeface="Times New Roman" panose="02020603050405020304" pitchFamily="18" charset="0"/>
                <a:cs typeface="Times New Roman" panose="02020603050405020304" pitchFamily="18" charset="0"/>
              </a:rPr>
              <a:t>jobs</a:t>
            </a:r>
            <a:r>
              <a:rPr lang="zh-SG" altLang="en-US" dirty="0">
                <a:latin typeface="Times New Roman" panose="02020603050405020304" pitchFamily="18" charset="0"/>
                <a:cs typeface="Times New Roman" panose="02020603050405020304" pitchFamily="18" charset="0"/>
              </a:rPr>
              <a:t> </a:t>
            </a:r>
            <a:r>
              <a:rPr lang="en-US" altLang="zh-SG" dirty="0">
                <a:latin typeface="Times New Roman" panose="02020603050405020304" pitchFamily="18" charset="0"/>
                <a:cs typeface="Times New Roman" panose="02020603050405020304" pitchFamily="18" charset="0"/>
              </a:rPr>
              <a:t>in</a:t>
            </a:r>
            <a:r>
              <a:rPr lang="zh-SG" altLang="en-US" dirty="0">
                <a:latin typeface="Times New Roman" panose="02020603050405020304" pitchFamily="18" charset="0"/>
                <a:cs typeface="Times New Roman" panose="02020603050405020304" pitchFamily="18" charset="0"/>
              </a:rPr>
              <a:t> </a:t>
            </a:r>
            <a:r>
              <a:rPr lang="en-US" altLang="zh-SG" dirty="0">
                <a:latin typeface="Times New Roman" panose="02020603050405020304" pitchFamily="18" charset="0"/>
                <a:cs typeface="Times New Roman" panose="02020603050405020304" pitchFamily="18" charset="0"/>
              </a:rPr>
              <a:t>the</a:t>
            </a:r>
            <a:r>
              <a:rPr lang="zh-SG" altLang="en-US" dirty="0">
                <a:latin typeface="Times New Roman" panose="02020603050405020304" pitchFamily="18" charset="0"/>
                <a:cs typeface="Times New Roman" panose="02020603050405020304" pitchFamily="18" charset="0"/>
              </a:rPr>
              <a:t> </a:t>
            </a:r>
            <a:r>
              <a:rPr lang="en-US" altLang="zh-SG" dirty="0">
                <a:latin typeface="Times New Roman" panose="02020603050405020304" pitchFamily="18" charset="0"/>
                <a:cs typeface="Times New Roman" panose="02020603050405020304" pitchFamily="18" charset="0"/>
              </a:rPr>
              <a:t>cluster</a:t>
            </a:r>
            <a:r>
              <a:rPr lang="zh-SG" altLang="en-US" dirty="0">
                <a:latin typeface="Times New Roman" panose="02020603050405020304" pitchFamily="18" charset="0"/>
                <a:cs typeface="Times New Roman" panose="02020603050405020304" pitchFamily="18" charset="0"/>
              </a:rPr>
              <a:t> </a:t>
            </a:r>
            <a:r>
              <a:rPr lang="en-US" altLang="zh-SG" dirty="0">
                <a:latin typeface="Times New Roman" panose="02020603050405020304" pitchFamily="18" charset="0"/>
                <a:cs typeface="Times New Roman" panose="02020603050405020304" pitchFamily="18" charset="0"/>
              </a:rPr>
              <a:t>are</a:t>
            </a:r>
            <a:r>
              <a:rPr lang="zh-SG" altLang="en-US" dirty="0">
                <a:latin typeface="Times New Roman" panose="02020603050405020304" pitchFamily="18" charset="0"/>
                <a:cs typeface="Times New Roman" panose="02020603050405020304" pitchFamily="18" charset="0"/>
              </a:rPr>
              <a:t> </a:t>
            </a:r>
            <a:r>
              <a:rPr lang="en-US" altLang="zh-SG" dirty="0">
                <a:latin typeface="Times New Roman" panose="02020603050405020304" pitchFamily="18" charset="0"/>
                <a:cs typeface="Times New Roman" panose="02020603050405020304" pitchFamily="18" charset="0"/>
              </a:rPr>
              <a:t>dynamic and time-varying.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Also, the greedy strategies only take a limited number of solutions into account.</a:t>
            </a:r>
          </a:p>
        </p:txBody>
      </p:sp>
      <p:sp>
        <p:nvSpPr>
          <p:cNvPr id="4" name="灯片编号占位符 3"/>
          <p:cNvSpPr>
            <a:spLocks noGrp="1"/>
          </p:cNvSpPr>
          <p:nvPr>
            <p:ph type="sldNum" sz="quarter" idx="5"/>
          </p:nvPr>
        </p:nvSpPr>
        <p:spPr/>
        <p:txBody>
          <a:bodyPr/>
          <a:lstStyle/>
          <a:p>
            <a:fld id="{96D0D0DF-A3E2-419B-818E-F8D3129FC141}" type="slidenum">
              <a:rPr lang="zh-CN" altLang="en-US" smtClean="0"/>
              <a:t>6</a:t>
            </a:fld>
            <a:endParaRPr lang="zh-CN" altLang="en-US"/>
          </a:p>
        </p:txBody>
      </p:sp>
    </p:spTree>
    <p:extLst>
      <p:ext uri="{BB962C8B-B14F-4D97-AF65-F5344CB8AC3E}">
        <p14:creationId xmlns:p14="http://schemas.microsoft.com/office/powerpoint/2010/main" val="2989274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Besides, these schedulers lack elasticity in their designs.</a:t>
            </a:r>
          </a:p>
          <a:p>
            <a:endParaRPr lang="en-US" altLang="zh-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Many of</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them are not able to adjust the number of GPUs or do not allow preemption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And no one so far is able to arbitrarily adjust the batch size for deep learning jobs, so that it’s hard for the jobs to have the most appropriate batch size to achieve the best training efficiency</a:t>
            </a:r>
          </a:p>
        </p:txBody>
      </p:sp>
      <p:sp>
        <p:nvSpPr>
          <p:cNvPr id="4" name="灯片编号占位符 3"/>
          <p:cNvSpPr>
            <a:spLocks noGrp="1"/>
          </p:cNvSpPr>
          <p:nvPr>
            <p:ph type="sldNum" sz="quarter" idx="5"/>
          </p:nvPr>
        </p:nvSpPr>
        <p:spPr/>
        <p:txBody>
          <a:bodyPr/>
          <a:lstStyle/>
          <a:p>
            <a:fld id="{96D0D0DF-A3E2-419B-818E-F8D3129FC141}" type="slidenum">
              <a:rPr lang="zh-CN" altLang="en-US" smtClean="0"/>
              <a:t>7</a:t>
            </a:fld>
            <a:endParaRPr lang="zh-CN" altLang="en-US"/>
          </a:p>
        </p:txBody>
      </p:sp>
    </p:spTree>
    <p:extLst>
      <p:ext uri="{BB962C8B-B14F-4D97-AF65-F5344CB8AC3E}">
        <p14:creationId xmlns:p14="http://schemas.microsoft.com/office/powerpoint/2010/main" val="124582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SG" dirty="0"/>
              <a:t>Our work is motivated by the idea that when we allow jobs to have elastic number of GPUs, we also need to support elastic batch size.</a:t>
            </a:r>
          </a:p>
          <a:p>
            <a:endParaRPr lang="en-US" altLang="zh-SG" dirty="0"/>
          </a:p>
          <a:p>
            <a:r>
              <a:rPr lang="en-US" altLang="zh-SG" dirty="0"/>
              <a:t>More </a:t>
            </a:r>
            <a:r>
              <a:rPr lang="en-US" altLang="zh-CN" dirty="0"/>
              <a:t>specifically, we allow the cluster scheduler to adjust the batch size according to the number of GPUs of a job.</a:t>
            </a:r>
          </a:p>
          <a:p>
            <a:endParaRPr lang="en-US" altLang="zh-SG" dirty="0"/>
          </a:p>
          <a:p>
            <a:r>
              <a:rPr lang="en-US" altLang="zh-SG" dirty="0"/>
              <a:t>Also, to guarantee the training quality, we set a dynamic batch size limit for each job to avoid generalization problem of too large batch size.</a:t>
            </a:r>
          </a:p>
          <a:p>
            <a:endParaRPr lang="en-US" altLang="zh-SG" dirty="0"/>
          </a:p>
          <a:p>
            <a:r>
              <a:rPr lang="en-US" altLang="zh-SG" dirty="0"/>
              <a:t>For example, suppose we have a job with batch size of 24 and the limit is 96.</a:t>
            </a:r>
          </a:p>
          <a:p>
            <a:endParaRPr lang="en-US" altLang="zh-SG" dirty="0"/>
          </a:p>
          <a:p>
            <a:r>
              <a:rPr lang="en-US" altLang="zh-SG" dirty="0"/>
              <a:t>On 2 or 4 GPUs, each </a:t>
            </a:r>
            <a:r>
              <a:rPr lang="en-US" altLang="zh-CN" dirty="0"/>
              <a:t>GPU holds a batch size of 24, while on 6 GPUs, each one holds a batch size of 16.</a:t>
            </a:r>
            <a:endParaRPr lang="en-US" altLang="zh-SG" dirty="0"/>
          </a:p>
          <a:p>
            <a:endParaRPr lang="en-US" altLang="zh-SG" dirty="0"/>
          </a:p>
        </p:txBody>
      </p:sp>
      <p:sp>
        <p:nvSpPr>
          <p:cNvPr id="4" name="灯片编号占位符 3"/>
          <p:cNvSpPr>
            <a:spLocks noGrp="1"/>
          </p:cNvSpPr>
          <p:nvPr>
            <p:ph type="sldNum" sz="quarter" idx="5"/>
          </p:nvPr>
        </p:nvSpPr>
        <p:spPr/>
        <p:txBody>
          <a:bodyPr/>
          <a:lstStyle/>
          <a:p>
            <a:fld id="{96D0D0DF-A3E2-419B-818E-F8D3129FC141}" type="slidenum">
              <a:rPr lang="zh-CN" altLang="en-US" smtClean="0"/>
              <a:t>8</a:t>
            </a:fld>
            <a:endParaRPr lang="zh-CN" altLang="en-US"/>
          </a:p>
        </p:txBody>
      </p:sp>
    </p:spTree>
    <p:extLst>
      <p:ext uri="{BB962C8B-B14F-4D97-AF65-F5344CB8AC3E}">
        <p14:creationId xmlns:p14="http://schemas.microsoft.com/office/powerpoint/2010/main" val="1006828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SG" dirty="0"/>
              <a:t>Based on the idea, we propose ONES, a scheduler for deep learning jobs </a:t>
            </a:r>
            <a:r>
              <a:rPr lang="en-US" altLang="zh-CN" dirty="0">
                <a:solidFill>
                  <a:schemeClr val="accent6"/>
                </a:solidFill>
                <a:latin typeface="Times New Roman" panose="02020603050405020304" pitchFamily="18" charset="0"/>
                <a:cs typeface="Times New Roman" panose="02020603050405020304" pitchFamily="18" charset="0"/>
              </a:rPr>
              <a:t>that solves two problems of elastic batch size scheduling.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solidFill>
                <a:schemeClr val="accent6"/>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chemeClr val="accent6"/>
                </a:solidFill>
                <a:latin typeface="Times New Roman" panose="02020603050405020304" pitchFamily="18" charset="0"/>
                <a:cs typeface="Times New Roman" panose="02020603050405020304" pitchFamily="18" charset="0"/>
              </a:rPr>
              <a:t>The first is, </a:t>
            </a:r>
            <a:r>
              <a:rPr lang="en-US" altLang="zh-CN" sz="1200" dirty="0">
                <a:solidFill>
                  <a:schemeClr val="accent6"/>
                </a:solidFill>
                <a:latin typeface="Times New Roman" panose="02020603050405020304" pitchFamily="18" charset="0"/>
                <a:cs typeface="Times New Roman" panose="02020603050405020304" pitchFamily="18" charset="0"/>
              </a:rPr>
              <a:t>h</a:t>
            </a:r>
            <a:r>
              <a:rPr lang="en-US" altLang="zh-CN" sz="1200" dirty="0">
                <a:latin typeface="Times New Roman" panose="02020603050405020304" pitchFamily="18" charset="0"/>
                <a:cs typeface="Times New Roman" panose="02020603050405020304" pitchFamily="18" charset="0"/>
              </a:rPr>
              <a:t>ow to determine the batch size for each job.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And the second is, how to minimize the cost of running jobs with assigned batch sizes.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solidFill>
                <a:schemeClr val="accent6"/>
              </a:solidFill>
              <a:latin typeface="Times New Roman" panose="02020603050405020304" pitchFamily="18" charset="0"/>
              <a:cs typeface="Times New Roman" panose="02020603050405020304" pitchFamily="18" charset="0"/>
            </a:endParaRPr>
          </a:p>
          <a:p>
            <a:endParaRPr lang="en-US" altLang="zh-SG" dirty="0"/>
          </a:p>
        </p:txBody>
      </p:sp>
      <p:sp>
        <p:nvSpPr>
          <p:cNvPr id="4" name="灯片编号占位符 3"/>
          <p:cNvSpPr>
            <a:spLocks noGrp="1"/>
          </p:cNvSpPr>
          <p:nvPr>
            <p:ph type="sldNum" sz="quarter" idx="5"/>
          </p:nvPr>
        </p:nvSpPr>
        <p:spPr/>
        <p:txBody>
          <a:bodyPr/>
          <a:lstStyle/>
          <a:p>
            <a:fld id="{96D0D0DF-A3E2-419B-818E-F8D3129FC141}" type="slidenum">
              <a:rPr lang="zh-CN" altLang="en-US" smtClean="0"/>
              <a:t>9</a:t>
            </a:fld>
            <a:endParaRPr lang="zh-CN" altLang="en-US"/>
          </a:p>
        </p:txBody>
      </p:sp>
    </p:spTree>
    <p:extLst>
      <p:ext uri="{BB962C8B-B14F-4D97-AF65-F5344CB8AC3E}">
        <p14:creationId xmlns:p14="http://schemas.microsoft.com/office/powerpoint/2010/main" val="3805725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Users/toddszymanski/Documents/01%20Work/SC21/presenter%20assets/title%20slide/sc21_back_02.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Users/toddszymanski/Documents/01%20Work/SC21/presenter%20assets/presenter%20ppt/pattern1@2x.png" TargetMode="External"/><Relationship Id="rId7" Type="http://schemas.openxmlformats.org/officeDocument/2006/relationships/image" Target="file:////Users/toddszymanski/Documents/01%20Work/SC21/presenter%20assets/presenter%20ppt/small%20logo@4x.png"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file:////Users/toddszymanski/Documents/01%20Work/SC21/presenter%20assets/presenter%20ppt/pattern2@2x.png" TargetMode="Externa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4CE6B05-0DE8-A446-8FE5-6EEC4D31E0A8}"/>
              </a:ext>
            </a:extLst>
          </p:cNvPr>
          <p:cNvPicPr>
            <a:picLocks noChangeAspect="1"/>
          </p:cNvPicPr>
          <p:nvPr userDrawn="1"/>
        </p:nvPicPr>
        <p:blipFill>
          <a:blip r:embed="rId2" r:link="rId3"/>
          <a:stretch>
            <a:fillRect/>
          </a:stretch>
        </p:blipFill>
        <p:spPr>
          <a:xfrm>
            <a:off x="0" y="0"/>
            <a:ext cx="9144000" cy="5143500"/>
          </a:xfrm>
          <a:prstGeom prst="rect">
            <a:avLst/>
          </a:prstGeom>
        </p:spPr>
      </p:pic>
      <p:sp>
        <p:nvSpPr>
          <p:cNvPr id="2" name="Title 1"/>
          <p:cNvSpPr>
            <a:spLocks noGrp="1"/>
          </p:cNvSpPr>
          <p:nvPr>
            <p:ph type="title"/>
          </p:nvPr>
        </p:nvSpPr>
        <p:spPr>
          <a:xfrm>
            <a:off x="623889" y="2051637"/>
            <a:ext cx="5491162" cy="1370220"/>
          </a:xfrm>
        </p:spPr>
        <p:txBody>
          <a:bodyPr anchor="b">
            <a:normAutofit/>
          </a:bodyPr>
          <a:lstStyle>
            <a:lvl1pPr>
              <a:defRPr sz="2400" baseline="0">
                <a:solidFill>
                  <a:srgbClr val="ECE4DA"/>
                </a:solidFill>
              </a:defRPr>
            </a:lvl1pPr>
          </a:lstStyle>
          <a:p>
            <a:r>
              <a:rPr lang="en-US" dirty="0"/>
              <a:t>Click to edit Master title style</a:t>
            </a:r>
          </a:p>
        </p:txBody>
      </p:sp>
      <p:sp>
        <p:nvSpPr>
          <p:cNvPr id="3" name="Text Placeholder 2"/>
          <p:cNvSpPr>
            <a:spLocks noGrp="1"/>
          </p:cNvSpPr>
          <p:nvPr>
            <p:ph type="body" idx="1"/>
          </p:nvPr>
        </p:nvSpPr>
        <p:spPr>
          <a:xfrm>
            <a:off x="623889" y="3442098"/>
            <a:ext cx="5491162" cy="1125140"/>
          </a:xfrm>
        </p:spPr>
        <p:txBody>
          <a:bodyPr>
            <a:normAutofit/>
          </a:bodyPr>
          <a:lstStyle>
            <a:lvl1pPr marL="0" indent="0">
              <a:buNone/>
              <a:defRPr sz="1600" baseline="0">
                <a:solidFill>
                  <a:srgbClr val="ECE4DA"/>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74124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Slide">
    <p:bg>
      <p:bgPr>
        <a:solidFill>
          <a:srgbClr val="F9F2ED">
            <a:alpha val="57000"/>
          </a:srgbClr>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B83B9EE-25B4-1B45-95C5-5795A9E778D7}"/>
              </a:ext>
            </a:extLst>
          </p:cNvPr>
          <p:cNvPicPr>
            <a:picLocks noChangeAspect="1"/>
          </p:cNvPicPr>
          <p:nvPr userDrawn="1"/>
        </p:nvPicPr>
        <p:blipFill>
          <a:blip r:embed="rId2" r:link="rId3"/>
          <a:srcRect/>
          <a:stretch>
            <a:fillRect/>
          </a:stretch>
        </p:blipFill>
        <p:spPr>
          <a:xfrm>
            <a:off x="-1" y="-1"/>
            <a:ext cx="2148010" cy="1052087"/>
          </a:xfrm>
          <a:prstGeom prst="rect">
            <a:avLst/>
          </a:prstGeom>
        </p:spPr>
      </p:pic>
      <p:pic>
        <p:nvPicPr>
          <p:cNvPr id="10" name="Content Placeholder 7">
            <a:extLst>
              <a:ext uri="{FF2B5EF4-FFF2-40B4-BE49-F238E27FC236}">
                <a16:creationId xmlns:a16="http://schemas.microsoft.com/office/drawing/2014/main" id="{06E1FBDF-6F26-6C4D-8967-B0F3B8D53920}"/>
              </a:ext>
            </a:extLst>
          </p:cNvPr>
          <p:cNvPicPr>
            <a:picLocks noChangeAspect="1"/>
          </p:cNvPicPr>
          <p:nvPr userDrawn="1"/>
        </p:nvPicPr>
        <p:blipFill>
          <a:blip r:embed="rId4" r:link="rId5"/>
          <a:srcRect/>
          <a:stretch>
            <a:fillRect/>
          </a:stretch>
        </p:blipFill>
        <p:spPr>
          <a:xfrm>
            <a:off x="7490150" y="4106680"/>
            <a:ext cx="1653850" cy="1052087"/>
          </a:xfrm>
          <a:prstGeom prst="rect">
            <a:avLst/>
          </a:prstGeom>
        </p:spPr>
      </p:pic>
      <p:sp>
        <p:nvSpPr>
          <p:cNvPr id="14" name="Content Placeholder 2">
            <a:extLst>
              <a:ext uri="{FF2B5EF4-FFF2-40B4-BE49-F238E27FC236}">
                <a16:creationId xmlns:a16="http://schemas.microsoft.com/office/drawing/2014/main" id="{7556EA58-CE62-A14C-A748-18BD6A9BCF5A}"/>
              </a:ext>
            </a:extLst>
          </p:cNvPr>
          <p:cNvSpPr>
            <a:spLocks noGrp="1"/>
          </p:cNvSpPr>
          <p:nvPr>
            <p:ph idx="1"/>
          </p:nvPr>
        </p:nvSpPr>
        <p:spPr>
          <a:xfrm>
            <a:off x="628650" y="1186625"/>
            <a:ext cx="7886700" cy="3446099"/>
          </a:xfrm>
        </p:spPr>
        <p:txBody>
          <a:bodyPr/>
          <a:lstStyle>
            <a:lvl1pPr>
              <a:defRPr sz="1650" baseline="0"/>
            </a:lvl1pPr>
            <a:lvl2pPr>
              <a:defRPr sz="1500" baseline="0"/>
            </a:lvl2pPr>
            <a:lvl3pPr>
              <a:defRPr sz="1350" baseline="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itle 22">
            <a:extLst>
              <a:ext uri="{FF2B5EF4-FFF2-40B4-BE49-F238E27FC236}">
                <a16:creationId xmlns:a16="http://schemas.microsoft.com/office/drawing/2014/main" id="{316EBF12-E194-2946-A340-DE2CA119DA6C}"/>
              </a:ext>
            </a:extLst>
          </p:cNvPr>
          <p:cNvSpPr>
            <a:spLocks noGrp="1"/>
          </p:cNvSpPr>
          <p:nvPr>
            <p:ph type="title"/>
          </p:nvPr>
        </p:nvSpPr>
        <p:spPr>
          <a:xfrm>
            <a:off x="628650" y="332182"/>
            <a:ext cx="7886700" cy="719904"/>
          </a:xfrm>
        </p:spPr>
        <p:txBody>
          <a:bodyPr>
            <a:normAutofit/>
          </a:bodyPr>
          <a:lstStyle>
            <a:lvl1pPr algn="r">
              <a:defRPr sz="2000" baseline="0"/>
            </a:lvl1pPr>
          </a:lstStyle>
          <a:p>
            <a:r>
              <a:rPr lang="en-US" dirty="0"/>
              <a:t>Click to edit Master title style</a:t>
            </a:r>
          </a:p>
        </p:txBody>
      </p:sp>
      <p:sp>
        <p:nvSpPr>
          <p:cNvPr id="2" name="Date Placeholder 1">
            <a:extLst>
              <a:ext uri="{FF2B5EF4-FFF2-40B4-BE49-F238E27FC236}">
                <a16:creationId xmlns:a16="http://schemas.microsoft.com/office/drawing/2014/main" id="{55B33823-B9C2-2E4B-8D91-9895231B5810}"/>
              </a:ext>
            </a:extLst>
          </p:cNvPr>
          <p:cNvSpPr>
            <a:spLocks noGrp="1"/>
          </p:cNvSpPr>
          <p:nvPr>
            <p:ph type="dt" sz="half" idx="10"/>
          </p:nvPr>
        </p:nvSpPr>
        <p:spPr>
          <a:xfrm>
            <a:off x="628650" y="4767263"/>
            <a:ext cx="683619" cy="273844"/>
          </a:xfrm>
        </p:spPr>
        <p:txBody>
          <a:bodyPr/>
          <a:lstStyle/>
          <a:p>
            <a:fld id="{5E6F8F07-F1AD-4D0C-9409-37224598FCAC}" type="datetime1">
              <a:rPr lang="en-US" altLang="zh-SG" smtClean="0"/>
              <a:t>11/2/2021</a:t>
            </a:fld>
            <a:endParaRPr lang="en-US"/>
          </a:p>
        </p:txBody>
      </p:sp>
      <p:sp>
        <p:nvSpPr>
          <p:cNvPr id="4" name="Slide Number Placeholder 3">
            <a:extLst>
              <a:ext uri="{FF2B5EF4-FFF2-40B4-BE49-F238E27FC236}">
                <a16:creationId xmlns:a16="http://schemas.microsoft.com/office/drawing/2014/main" id="{09DFD858-0F1C-FD4C-AD4E-F296942E5624}"/>
              </a:ext>
            </a:extLst>
          </p:cNvPr>
          <p:cNvSpPr>
            <a:spLocks noGrp="1"/>
          </p:cNvSpPr>
          <p:nvPr>
            <p:ph type="sldNum" sz="quarter" idx="12"/>
          </p:nvPr>
        </p:nvSpPr>
        <p:spPr>
          <a:xfrm>
            <a:off x="7856821" y="4767263"/>
            <a:ext cx="460254" cy="273844"/>
          </a:xfrm>
        </p:spPr>
        <p:txBody>
          <a:bodyPr/>
          <a:lstStyle/>
          <a:p>
            <a:fld id="{56BA06C4-DED5-B445-98FA-62023581D134}" type="slidenum">
              <a:rPr lang="en-US" smtClean="0"/>
              <a:t>‹#›</a:t>
            </a:fld>
            <a:endParaRPr lang="en-US"/>
          </a:p>
        </p:txBody>
      </p:sp>
      <p:pic>
        <p:nvPicPr>
          <p:cNvPr id="6" name="Picture 5">
            <a:extLst>
              <a:ext uri="{FF2B5EF4-FFF2-40B4-BE49-F238E27FC236}">
                <a16:creationId xmlns:a16="http://schemas.microsoft.com/office/drawing/2014/main" id="{BA13205C-47B5-C349-B9CE-4AA42B92BDF3}"/>
              </a:ext>
            </a:extLst>
          </p:cNvPr>
          <p:cNvPicPr>
            <a:picLocks noChangeAspect="1"/>
          </p:cNvPicPr>
          <p:nvPr userDrawn="1"/>
        </p:nvPicPr>
        <p:blipFill>
          <a:blip r:embed="rId6" r:link="rId7"/>
          <a:stretch>
            <a:fillRect/>
          </a:stretch>
        </p:blipFill>
        <p:spPr>
          <a:xfrm>
            <a:off x="6861972" y="4787849"/>
            <a:ext cx="541009" cy="204751"/>
          </a:xfrm>
          <a:prstGeom prst="rect">
            <a:avLst/>
          </a:prstGeom>
        </p:spPr>
      </p:pic>
    </p:spTree>
    <p:extLst>
      <p:ext uri="{BB962C8B-B14F-4D97-AF65-F5344CB8AC3E}">
        <p14:creationId xmlns:p14="http://schemas.microsoft.com/office/powerpoint/2010/main" val="8152319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2ED">
            <a:alpha val="56863"/>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4F14CB-EC9A-FC4A-AA54-FFF3C6C6E1D9}"/>
              </a:ext>
            </a:extLst>
          </p:cNvPr>
          <p:cNvSpPr>
            <a:spLocks noGrp="1"/>
          </p:cNvSpPr>
          <p:nvPr>
            <p:ph type="title"/>
          </p:nvPr>
        </p:nvSpPr>
        <p:spPr>
          <a:xfrm>
            <a:off x="628650" y="510778"/>
            <a:ext cx="7886700" cy="357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2222B31-56FD-0649-A555-844BA87C3EA4}"/>
              </a:ext>
            </a:extLst>
          </p:cNvPr>
          <p:cNvSpPr>
            <a:spLocks noGrp="1"/>
          </p:cNvSpPr>
          <p:nvPr>
            <p:ph type="body" idx="1"/>
          </p:nvPr>
        </p:nvSpPr>
        <p:spPr>
          <a:xfrm>
            <a:off x="628650" y="1157288"/>
            <a:ext cx="7886700" cy="34754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55D291-5558-564A-9A00-49528D28D1B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rgbClr val="D57362"/>
                </a:solidFill>
              </a:defRPr>
            </a:lvl1pPr>
          </a:lstStyle>
          <a:p>
            <a:fld id="{17FC6457-F37C-4155-A052-8BFAB4D9EB37}" type="datetime1">
              <a:rPr lang="en-US" altLang="zh-SG" smtClean="0"/>
              <a:t>11/2/2021</a:t>
            </a:fld>
            <a:endParaRPr lang="en-US"/>
          </a:p>
        </p:txBody>
      </p:sp>
      <p:sp>
        <p:nvSpPr>
          <p:cNvPr id="6" name="Slide Number Placeholder 5">
            <a:extLst>
              <a:ext uri="{FF2B5EF4-FFF2-40B4-BE49-F238E27FC236}">
                <a16:creationId xmlns:a16="http://schemas.microsoft.com/office/drawing/2014/main" id="{FE7CDEE8-E598-9B45-83B3-87E7469E633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rgbClr val="D57362"/>
                </a:solidFill>
              </a:defRPr>
            </a:lvl1pPr>
          </a:lstStyle>
          <a:p>
            <a:fld id="{56BA06C4-DED5-B445-98FA-62023581D134}" type="slidenum">
              <a:rPr lang="en-US" smtClean="0"/>
              <a:t>‹#›</a:t>
            </a:fld>
            <a:endParaRPr lang="en-US"/>
          </a:p>
        </p:txBody>
      </p:sp>
      <p:sp>
        <p:nvSpPr>
          <p:cNvPr id="10" name="Footer Placeholder 9">
            <a:extLst>
              <a:ext uri="{FF2B5EF4-FFF2-40B4-BE49-F238E27FC236}">
                <a16:creationId xmlns:a16="http://schemas.microsoft.com/office/drawing/2014/main" id="{71E71466-2310-B84E-B50F-985D1225520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rgbClr val="D57362"/>
                </a:solidFill>
              </a:defRPr>
            </a:lvl1pPr>
          </a:lstStyle>
          <a:p>
            <a:endParaRPr lang="en-US"/>
          </a:p>
        </p:txBody>
      </p:sp>
    </p:spTree>
    <p:extLst>
      <p:ext uri="{BB962C8B-B14F-4D97-AF65-F5344CB8AC3E}">
        <p14:creationId xmlns:p14="http://schemas.microsoft.com/office/powerpoint/2010/main" val="795559537"/>
      </p:ext>
    </p:extLst>
  </p:cSld>
  <p:clrMap bg1="lt1" tx1="dk1" bg2="lt2" tx2="dk2" accent1="accent1" accent2="accent2" accent3="accent3" accent4="accent4" accent5="accent5" accent6="accent6" hlink="hlink" folHlink="folHlink"/>
  <p:sldLayoutIdLst>
    <p:sldLayoutId id="2147483687" r:id="rId1"/>
    <p:sldLayoutId id="2147483686" r:id="rId2"/>
  </p:sldLayoutIdLst>
  <p:hf hdr="0" ftr="0" dt="0"/>
  <p:txStyles>
    <p:titleStyle>
      <a:lvl1pPr algn="l" defTabSz="685800" rtl="0" eaLnBrk="1" latinLnBrk="0" hangingPunct="1">
        <a:lnSpc>
          <a:spcPct val="90000"/>
        </a:lnSpc>
        <a:spcBef>
          <a:spcPct val="0"/>
        </a:spcBef>
        <a:buNone/>
        <a:defRPr sz="1800" b="1" i="0" kern="1200" baseline="0">
          <a:solidFill>
            <a:srgbClr val="2E3448"/>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baseline="0">
          <a:solidFill>
            <a:srgbClr val="2E3448"/>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baseline="0">
          <a:solidFill>
            <a:srgbClr val="2E3448"/>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baseline="0">
          <a:solidFill>
            <a:srgbClr val="2E3448"/>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2E3448"/>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2E3448"/>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50E50E-9473-EE4C-BC1E-32F301523BB1}"/>
              </a:ext>
            </a:extLst>
          </p:cNvPr>
          <p:cNvSpPr>
            <a:spLocks noGrp="1"/>
          </p:cNvSpPr>
          <p:nvPr>
            <p:ph type="title"/>
          </p:nvPr>
        </p:nvSpPr>
        <p:spPr/>
        <p:txBody>
          <a:bodyPr>
            <a:normAutofit fontScale="90000"/>
          </a:bodyPr>
          <a:lstStyle/>
          <a:p>
            <a:r>
              <a:rPr lang="en-US" altLang="zh-SG" dirty="0"/>
              <a:t>Online Evolutionary Batch Size Orchestration</a:t>
            </a:r>
            <a:br>
              <a:rPr lang="en-US" altLang="zh-SG" dirty="0"/>
            </a:br>
            <a:r>
              <a:rPr lang="en-US" altLang="zh-SG" dirty="0"/>
              <a:t>For Scheduling Deep Learning Workloads in GPU Clusters</a:t>
            </a:r>
            <a:endParaRPr lang="en-US" dirty="0"/>
          </a:p>
        </p:txBody>
      </p:sp>
      <p:sp>
        <p:nvSpPr>
          <p:cNvPr id="7" name="Text Placeholder 6">
            <a:extLst>
              <a:ext uri="{FF2B5EF4-FFF2-40B4-BE49-F238E27FC236}">
                <a16:creationId xmlns:a16="http://schemas.microsoft.com/office/drawing/2014/main" id="{660EFD0D-479A-E44C-8E36-A899E9B68C19}"/>
              </a:ext>
            </a:extLst>
          </p:cNvPr>
          <p:cNvSpPr>
            <a:spLocks noGrp="1"/>
          </p:cNvSpPr>
          <p:nvPr>
            <p:ph type="body" idx="1"/>
          </p:nvPr>
        </p:nvSpPr>
        <p:spPr/>
        <p:txBody>
          <a:bodyPr/>
          <a:lstStyle/>
          <a:p>
            <a:r>
              <a:rPr lang="en-US" altLang="zh-SG" dirty="0" err="1"/>
              <a:t>Zhengda</a:t>
            </a:r>
            <a:r>
              <a:rPr lang="en-US" altLang="zh-SG" dirty="0"/>
              <a:t> Bian</a:t>
            </a:r>
            <a:r>
              <a:rPr lang="en-US" altLang="zh-SG" baseline="30000" dirty="0"/>
              <a:t>1</a:t>
            </a:r>
            <a:r>
              <a:rPr lang="en-US" altLang="zh-SG" dirty="0"/>
              <a:t>, </a:t>
            </a:r>
            <a:r>
              <a:rPr lang="en-US" altLang="zh-SG" dirty="0" err="1"/>
              <a:t>Shenggui</a:t>
            </a:r>
            <a:r>
              <a:rPr lang="en-US" altLang="zh-SG" dirty="0"/>
              <a:t> Li</a:t>
            </a:r>
            <a:r>
              <a:rPr lang="en-US" altLang="zh-SG" baseline="30000" dirty="0"/>
              <a:t>1</a:t>
            </a:r>
            <a:r>
              <a:rPr lang="en-US" altLang="zh-SG" dirty="0"/>
              <a:t>, Wei Wang</a:t>
            </a:r>
            <a:r>
              <a:rPr lang="en-US" altLang="zh-SG" baseline="30000" dirty="0"/>
              <a:t>2</a:t>
            </a:r>
            <a:r>
              <a:rPr lang="en-US" altLang="zh-SG" dirty="0"/>
              <a:t>, Yang You</a:t>
            </a:r>
            <a:r>
              <a:rPr lang="en-US" altLang="zh-SG" baseline="30000" dirty="0"/>
              <a:t>1</a:t>
            </a:r>
          </a:p>
          <a:p>
            <a:r>
              <a:rPr lang="en-US" altLang="zh-SG" baseline="30000" dirty="0"/>
              <a:t>1</a:t>
            </a:r>
            <a:r>
              <a:rPr lang="en-US" altLang="zh-SG" dirty="0"/>
              <a:t>National University of Singapore, </a:t>
            </a:r>
            <a:r>
              <a:rPr lang="en-US" altLang="zh-SG" baseline="30000" dirty="0"/>
              <a:t>2</a:t>
            </a:r>
            <a:r>
              <a:rPr lang="en-US" altLang="zh-SG" dirty="0"/>
              <a:t>ByteDance</a:t>
            </a:r>
          </a:p>
          <a:p>
            <a:endParaRPr lang="en-US" dirty="0"/>
          </a:p>
        </p:txBody>
      </p:sp>
    </p:spTree>
    <p:extLst>
      <p:ext uri="{BB962C8B-B14F-4D97-AF65-F5344CB8AC3E}">
        <p14:creationId xmlns:p14="http://schemas.microsoft.com/office/powerpoint/2010/main" val="3375226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Design</a:t>
            </a:r>
            <a:endParaRPr lang="zh-CN" alt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093984" y="1832957"/>
            <a:ext cx="300082" cy="507831"/>
          </a:xfrm>
          <a:prstGeom prst="rect">
            <a:avLst/>
          </a:prstGeom>
          <a:noFill/>
        </p:spPr>
        <p:txBody>
          <a:bodyPr wrap="none" rtlCol="0">
            <a:spAutoFit/>
          </a:bodyPr>
          <a:lstStyle/>
          <a:p>
            <a:r>
              <a:rPr lang="en-US" altLang="zh-CN" sz="2700" dirty="0">
                <a:solidFill>
                  <a:schemeClr val="accent1"/>
                </a:solidFill>
                <a:latin typeface="Times New Roman" panose="02020603050405020304" pitchFamily="18" charset="0"/>
                <a:cs typeface="Times New Roman" panose="02020603050405020304" pitchFamily="18" charset="0"/>
              </a:rPr>
              <a:t>I</a:t>
            </a:r>
            <a:endParaRPr lang="zh-CN" altLang="en-US" sz="2700" dirty="0">
              <a:solidFill>
                <a:schemeClr val="accent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529228" y="2870794"/>
            <a:ext cx="6131264" cy="415498"/>
          </a:xfrm>
          <a:prstGeom prst="rect">
            <a:avLst/>
          </a:prstGeom>
          <a:noFill/>
        </p:spPr>
        <p:txBody>
          <a:bodyPr wrap="square" rtlCol="0">
            <a:spAutoFit/>
          </a:bodyPr>
          <a:lstStyle/>
          <a:p>
            <a:pPr algn="ctr"/>
            <a:r>
              <a:rPr lang="en-US" altLang="zh-CN" sz="2100" dirty="0">
                <a:solidFill>
                  <a:schemeClr val="accent1"/>
                </a:solidFill>
                <a:latin typeface="Times New Roman" panose="02020603050405020304" pitchFamily="18" charset="0"/>
                <a:cs typeface="Times New Roman" panose="02020603050405020304" pitchFamily="18" charset="0"/>
              </a:rPr>
              <a:t>How to determine the batch size for each job?</a:t>
            </a:r>
            <a:endParaRPr lang="zh-CN" altLang="en-US" sz="2100" dirty="0">
              <a:solidFill>
                <a:schemeClr val="accent1"/>
              </a:solidFill>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49A3CCE9-7EE7-45EA-B1A5-9B72A6F35B50}"/>
              </a:ext>
            </a:extLst>
          </p:cNvPr>
          <p:cNvSpPr>
            <a:spLocks noGrp="1"/>
          </p:cNvSpPr>
          <p:nvPr>
            <p:ph type="sldNum" sz="quarter" idx="12"/>
          </p:nvPr>
        </p:nvSpPr>
        <p:spPr/>
        <p:txBody>
          <a:bodyPr/>
          <a:lstStyle/>
          <a:p>
            <a:fld id="{56BA06C4-DED5-B445-98FA-62023581D134}" type="slidenum">
              <a:rPr lang="en-US" smtClean="0"/>
              <a:t>10</a:t>
            </a:fld>
            <a:endParaRPr lang="en-US"/>
          </a:p>
        </p:txBody>
      </p:sp>
    </p:spTree>
    <p:extLst>
      <p:ext uri="{BB962C8B-B14F-4D97-AF65-F5344CB8AC3E}">
        <p14:creationId xmlns:p14="http://schemas.microsoft.com/office/powerpoint/2010/main" val="1254001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zh-CN" sz="1800" dirty="0">
                <a:latin typeface="Times New Roman" panose="02020603050405020304" pitchFamily="18" charset="0"/>
                <a:cs typeface="Times New Roman" panose="02020603050405020304" pitchFamily="18" charset="0"/>
              </a:rPr>
              <a:t>  Online evolutionary search</a:t>
            </a:r>
          </a:p>
          <a:p>
            <a:pPr lvl="1">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altLang="zh-CN" sz="1650" dirty="0">
                <a:latin typeface="Times New Roman" panose="02020603050405020304" pitchFamily="18" charset="0"/>
                <a:cs typeface="Times New Roman" panose="02020603050405020304" pitchFamily="18" charset="0"/>
              </a:rPr>
              <a:t>Advantages:</a:t>
            </a:r>
          </a:p>
          <a:p>
            <a:pPr lvl="2">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It maintains a group of solutions that give higher chance to reach higher performance</a:t>
            </a:r>
          </a:p>
          <a:p>
            <a:pPr lvl="2">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It continuously optimizes the solution for online workloads</a:t>
            </a:r>
          </a:p>
          <a:p>
            <a:pPr lvl="2">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Scheduling decisions can be directly encoded into genomes</a:t>
            </a:r>
          </a:p>
        </p:txBody>
      </p:sp>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Design</a:t>
            </a:r>
            <a:endParaRPr lang="zh-CN" altLang="en-US" dirty="0">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61158287-1286-4E6D-A4FE-B757E2988E45}"/>
              </a:ext>
            </a:extLst>
          </p:cNvPr>
          <p:cNvPicPr>
            <a:picLocks noChangeAspect="1"/>
          </p:cNvPicPr>
          <p:nvPr/>
        </p:nvPicPr>
        <p:blipFill>
          <a:blip r:embed="rId3"/>
          <a:stretch>
            <a:fillRect/>
          </a:stretch>
        </p:blipFill>
        <p:spPr>
          <a:xfrm>
            <a:off x="2069327" y="3114783"/>
            <a:ext cx="4126381" cy="953125"/>
          </a:xfrm>
          <a:prstGeom prst="rect">
            <a:avLst/>
          </a:prstGeom>
        </p:spPr>
      </p:pic>
      <p:sp>
        <p:nvSpPr>
          <p:cNvPr id="4" name="灯片编号占位符 3">
            <a:extLst>
              <a:ext uri="{FF2B5EF4-FFF2-40B4-BE49-F238E27FC236}">
                <a16:creationId xmlns:a16="http://schemas.microsoft.com/office/drawing/2014/main" id="{727168BF-2244-42C1-A24D-4042D9E1BAE5}"/>
              </a:ext>
            </a:extLst>
          </p:cNvPr>
          <p:cNvSpPr>
            <a:spLocks noGrp="1"/>
          </p:cNvSpPr>
          <p:nvPr>
            <p:ph type="sldNum" sz="quarter" idx="12"/>
          </p:nvPr>
        </p:nvSpPr>
        <p:spPr/>
        <p:txBody>
          <a:bodyPr/>
          <a:lstStyle/>
          <a:p>
            <a:fld id="{56BA06C4-DED5-B445-98FA-62023581D134}" type="slidenum">
              <a:rPr lang="en-US" smtClean="0"/>
              <a:t>11</a:t>
            </a:fld>
            <a:endParaRPr lang="en-US"/>
          </a:p>
        </p:txBody>
      </p:sp>
    </p:spTree>
    <p:extLst>
      <p:ext uri="{BB962C8B-B14F-4D97-AF65-F5344CB8AC3E}">
        <p14:creationId xmlns:p14="http://schemas.microsoft.com/office/powerpoint/2010/main" val="170799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288257"/>
                <a:ext cx="4309110" cy="3344467"/>
              </a:xfrm>
            </p:spPr>
            <p:txBody>
              <a:bodyPr/>
              <a:lstStyle/>
              <a:p>
                <a:r>
                  <a:rPr lang="en-US" altLang="zh-CN"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Online evolutionary search</a:t>
                </a:r>
              </a:p>
              <a:p>
                <a:pPr lvl="2">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lvl="1"/>
                <a:r>
                  <a:rPr lang="en-US" altLang="zh-CN" dirty="0">
                    <a:latin typeface="Times New Roman" panose="02020603050405020304" pitchFamily="18" charset="0"/>
                    <a:cs typeface="Times New Roman" panose="02020603050405020304" pitchFamily="18" charset="0"/>
                  </a:rPr>
                  <a:t>A population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𝐺</m:t>
                    </m:r>
                  </m:oMath>
                </a14:m>
                <a:r>
                  <a:rPr lang="en-US" altLang="zh-CN" dirty="0">
                    <a:latin typeface="Times New Roman" panose="02020603050405020304" pitchFamily="18" charset="0"/>
                    <a:cs typeface="Times New Roman" panose="02020603050405020304" pitchFamily="18" charset="0"/>
                  </a:rPr>
                  <a:t> that starts with random solutions </a:t>
                </a:r>
                <a14:m>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𝐺</m:t>
                        </m:r>
                      </m:e>
                      <m:sub>
                        <m:r>
                          <a:rPr lang="en-US" altLang="zh-CN" b="0" i="1" smtClean="0">
                            <a:latin typeface="Cambria Math" panose="02040503050406030204" pitchFamily="18" charset="0"/>
                            <a:cs typeface="Times New Roman" panose="02020603050405020304" pitchFamily="18" charset="0"/>
                          </a:rPr>
                          <m:t>0</m:t>
                        </m:r>
                      </m:sub>
                    </m:sSub>
                  </m:oMath>
                </a14:m>
                <a:endParaRPr lang="en-US" altLang="zh-CN" dirty="0">
                  <a:latin typeface="Times New Roman" panose="02020603050405020304" pitchFamily="18" charset="0"/>
                  <a:cs typeface="Times New Roman" panose="02020603050405020304" pitchFamily="18" charset="0"/>
                </a:endParaRPr>
              </a:p>
              <a:p>
                <a:pPr lvl="1"/>
                <a:endParaRPr lang="en-US" altLang="zh-CN" dirty="0">
                  <a:latin typeface="Times New Roman" panose="02020603050405020304" pitchFamily="18" charset="0"/>
                  <a:cs typeface="Times New Roman" panose="02020603050405020304" pitchFamily="18" charset="0"/>
                </a:endParaRPr>
              </a:p>
              <a:p>
                <a:pPr lvl="1"/>
                <a:r>
                  <a:rPr lang="en-US" altLang="zh-CN" dirty="0">
                    <a:latin typeface="Times New Roman" panose="02020603050405020304" pitchFamily="18" charset="0"/>
                    <a:cs typeface="Times New Roman" panose="02020603050405020304" pitchFamily="18" charset="0"/>
                  </a:rPr>
                  <a:t>The new solutions </a:t>
                </a:r>
                <a14:m>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a:rPr lang="en-US" altLang="zh-CN" b="0" i="1" smtClean="0">
                            <a:latin typeface="Cambria Math" panose="02040503050406030204" pitchFamily="18" charset="0"/>
                            <a:cs typeface="Times New Roman" panose="02020603050405020304" pitchFamily="18" charset="0"/>
                          </a:rPr>
                          <m:t>𝐺</m:t>
                        </m:r>
                      </m:e>
                      <m:sub>
                        <m:r>
                          <a:rPr lang="en-US" altLang="zh-CN" b="0" i="1" smtClean="0">
                            <a:latin typeface="Cambria Math" panose="02040503050406030204" pitchFamily="18" charset="0"/>
                            <a:cs typeface="Times New Roman" panose="02020603050405020304" pitchFamily="18" charset="0"/>
                          </a:rPr>
                          <m:t>𝑖</m:t>
                        </m:r>
                      </m:sub>
                      <m:sup>
                        <m:r>
                          <a:rPr lang="en-US" altLang="zh-CN" b="0" i="1" smtClean="0">
                            <a:latin typeface="Cambria Math" panose="02040503050406030204" pitchFamily="18" charset="0"/>
                            <a:cs typeface="Times New Roman" panose="02020603050405020304" pitchFamily="18" charset="0"/>
                          </a:rPr>
                          <m:t>′</m:t>
                        </m:r>
                      </m:sup>
                    </m:sSubSup>
                  </m:oMath>
                </a14:m>
                <a:r>
                  <a:rPr lang="en-US" altLang="zh-CN" dirty="0">
                    <a:latin typeface="Times New Roman" panose="02020603050405020304" pitchFamily="18" charset="0"/>
                    <a:cs typeface="Times New Roman" panose="02020603050405020304" pitchFamily="18" charset="0"/>
                  </a:rPr>
                  <a:t> are generated by performing random operations on </a:t>
                </a:r>
                <a14:m>
                  <m:oMath xmlns:m="http://schemas.openxmlformats.org/officeDocument/2006/math">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𝐺</m:t>
                        </m:r>
                      </m:e>
                      <m:sub>
                        <m:r>
                          <a:rPr lang="en-US" altLang="zh-CN" b="0" i="1" smtClean="0">
                            <a:latin typeface="Cambria Math" panose="02040503050406030204" pitchFamily="18" charset="0"/>
                            <a:cs typeface="Times New Roman" panose="02020603050405020304" pitchFamily="18" charset="0"/>
                          </a:rPr>
                          <m:t>𝑖</m:t>
                        </m:r>
                      </m:sub>
                    </m:sSub>
                  </m:oMath>
                </a14:m>
                <a:endParaRPr lang="en-US" altLang="zh-CN" dirty="0">
                  <a:latin typeface="Times New Roman" panose="02020603050405020304" pitchFamily="18" charset="0"/>
                  <a:cs typeface="Times New Roman" panose="02020603050405020304" pitchFamily="18" charset="0"/>
                </a:endParaRPr>
              </a:p>
              <a:p>
                <a:pPr lvl="1"/>
                <a:endParaRPr lang="en-US" altLang="zh-CN" dirty="0">
                  <a:latin typeface="Times New Roman" panose="02020603050405020304" pitchFamily="18" charset="0"/>
                  <a:cs typeface="Times New Roman" panose="02020603050405020304" pitchFamily="18" charset="0"/>
                </a:endParaRPr>
              </a:p>
              <a:p>
                <a:pPr lvl="1"/>
                <a:r>
                  <a:rPr lang="en-US" altLang="zh-CN" dirty="0">
                    <a:latin typeface="Times New Roman" panose="02020603050405020304" pitchFamily="18" charset="0"/>
                    <a:cs typeface="Times New Roman" panose="02020603050405020304" pitchFamily="18" charset="0"/>
                  </a:rPr>
                  <a:t>The top solutions in </a:t>
                </a:r>
                <a14:m>
                  <m:oMath xmlns:m="http://schemas.openxmlformats.org/officeDocument/2006/math">
                    <m:sSubSup>
                      <m:sSubSupPr>
                        <m:ctrlPr>
                          <a:rPr lang="en-US" altLang="zh-CN" i="1" smtClean="0">
                            <a:latin typeface="Cambria Math" panose="02040503050406030204" pitchFamily="18" charset="0"/>
                            <a:cs typeface="Times New Roman" panose="02020603050405020304" pitchFamily="18" charset="0"/>
                          </a:rPr>
                        </m:ctrlPr>
                      </m:sSubSupPr>
                      <m:e>
                        <m:r>
                          <a:rPr lang="en-US" altLang="zh-CN" b="0" i="1" smtClean="0">
                            <a:latin typeface="Cambria Math" panose="02040503050406030204" pitchFamily="18" charset="0"/>
                            <a:cs typeface="Times New Roman" panose="02020603050405020304" pitchFamily="18" charset="0"/>
                          </a:rPr>
                          <m:t>𝐺</m:t>
                        </m:r>
                      </m:e>
                      <m:sub>
                        <m:r>
                          <a:rPr lang="en-US" altLang="zh-CN" b="0" i="1" smtClean="0">
                            <a:latin typeface="Cambria Math" panose="02040503050406030204" pitchFamily="18" charset="0"/>
                            <a:cs typeface="Times New Roman" panose="02020603050405020304" pitchFamily="18" charset="0"/>
                          </a:rPr>
                          <m:t>𝑖</m:t>
                        </m:r>
                      </m:sub>
                      <m:sup>
                        <m:r>
                          <a:rPr lang="en-US" altLang="zh-CN" b="0" i="1" smtClean="0">
                            <a:latin typeface="Cambria Math" panose="02040503050406030204" pitchFamily="18" charset="0"/>
                            <a:cs typeface="Times New Roman" panose="02020603050405020304" pitchFamily="18" charset="0"/>
                          </a:rPr>
                          <m:t>′</m:t>
                        </m:r>
                      </m:sup>
                    </m:sSubSup>
                  </m:oMath>
                </a14:m>
                <a:r>
                  <a:rPr lang="en-US" altLang="zh-CN" dirty="0">
                    <a:latin typeface="Times New Roman" panose="02020603050405020304" pitchFamily="18" charset="0"/>
                    <a:cs typeface="Times New Roman" panose="02020603050405020304" pitchFamily="18" charset="0"/>
                  </a:rPr>
                  <a:t> are selected as </a:t>
                </a:r>
                <a14:m>
                  <m:oMath xmlns:m="http://schemas.openxmlformats.org/officeDocument/2006/math">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𝐺</m:t>
                        </m:r>
                      </m:e>
                      <m:sub>
                        <m:r>
                          <a:rPr lang="en-US" altLang="zh-CN" i="1">
                            <a:latin typeface="Cambria Math" panose="02040503050406030204" pitchFamily="18" charset="0"/>
                            <a:cs typeface="Times New Roman" panose="02020603050405020304" pitchFamily="18" charset="0"/>
                          </a:rPr>
                          <m:t>𝑖</m:t>
                        </m:r>
                        <m:r>
                          <a:rPr lang="en-US" altLang="zh-CN" b="0" i="1" smtClean="0">
                            <a:latin typeface="Cambria Math" panose="02040503050406030204" pitchFamily="18" charset="0"/>
                            <a:cs typeface="Times New Roman" panose="02020603050405020304" pitchFamily="18" charset="0"/>
                          </a:rPr>
                          <m:t>+1</m:t>
                        </m:r>
                      </m:sub>
                    </m:sSub>
                  </m:oMath>
                </a14:m>
                <a:endParaRPr lang="en-US" altLang="zh-CN"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288257"/>
                <a:ext cx="4309110" cy="3344467"/>
              </a:xfrm>
              <a:blipFill>
                <a:blip r:embed="rId3"/>
                <a:stretch>
                  <a:fillRect l="-566" t="-1639"/>
                </a:stretch>
              </a:blipFill>
            </p:spPr>
            <p:txBody>
              <a:bodyPr/>
              <a:lstStyle/>
              <a:p>
                <a:r>
                  <a:rPr lang="zh-SG" altLang="en-US">
                    <a:noFill/>
                  </a:rPr>
                  <a:t> </a:t>
                </a:r>
              </a:p>
            </p:txBody>
          </p:sp>
        </mc:Fallback>
      </mc:AlternateContent>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Design</a:t>
            </a:r>
            <a:endParaRPr lang="zh-CN" altLang="en-US" dirty="0">
              <a:latin typeface="Times New Roman" panose="02020603050405020304" pitchFamily="18" charset="0"/>
              <a:cs typeface="Times New Roman" panose="02020603050405020304" pitchFamily="18" charset="0"/>
            </a:endParaRPr>
          </a:p>
        </p:txBody>
      </p:sp>
      <p:pic>
        <p:nvPicPr>
          <p:cNvPr id="22" name="图片 21">
            <a:extLst>
              <a:ext uri="{FF2B5EF4-FFF2-40B4-BE49-F238E27FC236}">
                <a16:creationId xmlns:a16="http://schemas.microsoft.com/office/drawing/2014/main" id="{DD51C0CC-24AB-4CF2-82C8-F5CFB69B7069}"/>
              </a:ext>
            </a:extLst>
          </p:cNvPr>
          <p:cNvPicPr>
            <a:picLocks noChangeAspect="1"/>
          </p:cNvPicPr>
          <p:nvPr/>
        </p:nvPicPr>
        <p:blipFill>
          <a:blip r:embed="rId4"/>
          <a:stretch>
            <a:fillRect/>
          </a:stretch>
        </p:blipFill>
        <p:spPr>
          <a:xfrm>
            <a:off x="5271625" y="2103949"/>
            <a:ext cx="2402691" cy="1660286"/>
          </a:xfrm>
          <a:prstGeom prst="rect">
            <a:avLst/>
          </a:prstGeom>
        </p:spPr>
      </p:pic>
      <p:sp>
        <p:nvSpPr>
          <p:cNvPr id="5" name="矩形 4">
            <a:extLst>
              <a:ext uri="{FF2B5EF4-FFF2-40B4-BE49-F238E27FC236}">
                <a16:creationId xmlns:a16="http://schemas.microsoft.com/office/drawing/2014/main" id="{89F57A40-DAB2-4CA4-8C0F-48B1696CC362}"/>
              </a:ext>
            </a:extLst>
          </p:cNvPr>
          <p:cNvSpPr/>
          <p:nvPr/>
        </p:nvSpPr>
        <p:spPr>
          <a:xfrm>
            <a:off x="6318738" y="3300047"/>
            <a:ext cx="762000" cy="240323"/>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SG" sz="1200" dirty="0">
                <a:solidFill>
                  <a:schemeClr val="tx1"/>
                </a:solidFill>
                <a:latin typeface="Times New Roman" panose="02020603050405020304" pitchFamily="18" charset="0"/>
                <a:cs typeface="Times New Roman" panose="02020603050405020304" pitchFamily="18" charset="0"/>
              </a:rPr>
              <a:t>Evaluate</a:t>
            </a:r>
            <a:endParaRPr lang="zh-SG" altLang="en-US" sz="1200" dirty="0">
              <a:solidFill>
                <a:schemeClr val="tx1"/>
              </a:solidFill>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35E05E82-2298-4357-A429-76ABCF75B226}"/>
              </a:ext>
            </a:extLst>
          </p:cNvPr>
          <p:cNvSpPr>
            <a:spLocks noGrp="1"/>
          </p:cNvSpPr>
          <p:nvPr>
            <p:ph type="sldNum" sz="quarter" idx="12"/>
          </p:nvPr>
        </p:nvSpPr>
        <p:spPr/>
        <p:txBody>
          <a:bodyPr/>
          <a:lstStyle/>
          <a:p>
            <a:fld id="{56BA06C4-DED5-B445-98FA-62023581D134}" type="slidenum">
              <a:rPr lang="en-US" smtClean="0"/>
              <a:t>12</a:t>
            </a:fld>
            <a:endParaRPr lang="en-US"/>
          </a:p>
        </p:txBody>
      </p:sp>
    </p:spTree>
    <p:extLst>
      <p:ext uri="{BB962C8B-B14F-4D97-AF65-F5344CB8AC3E}">
        <p14:creationId xmlns:p14="http://schemas.microsoft.com/office/powerpoint/2010/main" val="227179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How candidates evolve</a:t>
            </a:r>
            <a:endParaRPr lang="en-US" altLang="zh-CN" sz="1800" dirty="0">
              <a:solidFill>
                <a:schemeClr val="tx1"/>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marL="288036" lvl="2" indent="0">
              <a:buNone/>
            </a:pPr>
            <a:endParaRPr lang="en-US" altLang="zh-CN"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Design</a:t>
            </a:r>
            <a:endParaRPr lang="zh-CN" altLang="en-US" dirty="0">
              <a:latin typeface="Times New Roman" panose="02020603050405020304" pitchFamily="18" charset="0"/>
              <a:cs typeface="Times New Roman" panose="02020603050405020304" pitchFamily="18" charset="0"/>
            </a:endParaRPr>
          </a:p>
        </p:txBody>
      </p:sp>
      <p:sp>
        <p:nvSpPr>
          <p:cNvPr id="64" name="Content Placeholder 2">
            <a:extLst>
              <a:ext uri="{FF2B5EF4-FFF2-40B4-BE49-F238E27FC236}">
                <a16:creationId xmlns:a16="http://schemas.microsoft.com/office/drawing/2014/main" id="{570E9B60-E541-4164-92D4-0D4F22819045}"/>
              </a:ext>
            </a:extLst>
          </p:cNvPr>
          <p:cNvSpPr txBox="1">
            <a:spLocks/>
          </p:cNvSpPr>
          <p:nvPr/>
        </p:nvSpPr>
        <p:spPr>
          <a:xfrm>
            <a:off x="822528" y="1630598"/>
            <a:ext cx="3749470"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Arial" panose="020B0604020202020204" pitchFamily="34" charset="0"/>
              <a:buChar char="•"/>
            </a:pPr>
            <a:r>
              <a:rPr lang="en-US" altLang="zh-CN" sz="1350" dirty="0">
                <a:solidFill>
                  <a:schemeClr val="tx1"/>
                </a:solidFill>
                <a:latin typeface="Times New Roman" panose="02020603050405020304" pitchFamily="18" charset="0"/>
                <a:cs typeface="Times New Roman" panose="02020603050405020304" pitchFamily="18" charset="0"/>
              </a:rPr>
              <a:t>Refresh</a:t>
            </a:r>
          </a:p>
          <a:p>
            <a:pPr marL="150876" lvl="1" indent="0">
              <a:buNone/>
            </a:pPr>
            <a:endParaRPr lang="en-US" altLang="zh-CN" sz="1350" dirty="0">
              <a:solidFill>
                <a:schemeClr val="tx1"/>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US" altLang="zh-CN" sz="1350" dirty="0">
              <a:latin typeface="Times New Roman" panose="02020603050405020304" pitchFamily="18" charset="0"/>
              <a:cs typeface="Times New Roman" panose="02020603050405020304" pitchFamily="18" charset="0"/>
            </a:endParaRPr>
          </a:p>
          <a:p>
            <a:pPr marL="288036" lvl="2" indent="0">
              <a:buNone/>
            </a:pPr>
            <a:endParaRPr lang="en-US" altLang="zh-CN" sz="1350" dirty="0">
              <a:latin typeface="Times New Roman" panose="02020603050405020304" pitchFamily="18" charset="0"/>
              <a:cs typeface="Times New Roman" panose="02020603050405020304" pitchFamily="18" charset="0"/>
            </a:endParaRPr>
          </a:p>
        </p:txBody>
      </p:sp>
      <p:sp>
        <p:nvSpPr>
          <p:cNvPr id="65" name="Content Placeholder 2">
            <a:extLst>
              <a:ext uri="{FF2B5EF4-FFF2-40B4-BE49-F238E27FC236}">
                <a16:creationId xmlns:a16="http://schemas.microsoft.com/office/drawing/2014/main" id="{0C22BA21-28E3-417B-A682-DD8CA8E60EE8}"/>
              </a:ext>
            </a:extLst>
          </p:cNvPr>
          <p:cNvSpPr txBox="1">
            <a:spLocks/>
          </p:cNvSpPr>
          <p:nvPr/>
        </p:nvSpPr>
        <p:spPr>
          <a:xfrm>
            <a:off x="4572000" y="1656497"/>
            <a:ext cx="3794758"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Arial" panose="020B0604020202020204" pitchFamily="34" charset="0"/>
              <a:buChar char="•"/>
            </a:pPr>
            <a:r>
              <a:rPr lang="en-US" altLang="zh-CN" sz="1350" dirty="0">
                <a:solidFill>
                  <a:schemeClr val="tx1"/>
                </a:solidFill>
                <a:latin typeface="Times New Roman" panose="02020603050405020304" pitchFamily="18" charset="0"/>
                <a:cs typeface="Times New Roman" panose="02020603050405020304" pitchFamily="18" charset="0"/>
              </a:rPr>
              <a:t>Crossover</a:t>
            </a:r>
          </a:p>
          <a:p>
            <a:pPr marL="150876" lvl="1" indent="0">
              <a:buNone/>
            </a:pPr>
            <a:endParaRPr lang="en-US" altLang="zh-CN" sz="1350" dirty="0">
              <a:solidFill>
                <a:schemeClr val="tx1"/>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US" altLang="zh-CN" sz="1350" dirty="0">
              <a:latin typeface="Times New Roman" panose="02020603050405020304" pitchFamily="18" charset="0"/>
              <a:cs typeface="Times New Roman" panose="02020603050405020304" pitchFamily="18" charset="0"/>
            </a:endParaRPr>
          </a:p>
          <a:p>
            <a:pPr marL="288036" lvl="2" indent="0">
              <a:buNone/>
            </a:pPr>
            <a:endParaRPr lang="en-US" altLang="zh-CN" sz="1350" dirty="0">
              <a:latin typeface="Times New Roman" panose="02020603050405020304" pitchFamily="18" charset="0"/>
              <a:cs typeface="Times New Roman" panose="02020603050405020304" pitchFamily="18" charset="0"/>
            </a:endParaRPr>
          </a:p>
        </p:txBody>
      </p:sp>
      <p:sp>
        <p:nvSpPr>
          <p:cNvPr id="126" name="Rounded Rectangle 61">
            <a:extLst>
              <a:ext uri="{FF2B5EF4-FFF2-40B4-BE49-F238E27FC236}">
                <a16:creationId xmlns:a16="http://schemas.microsoft.com/office/drawing/2014/main" id="{151E3B49-300F-473B-B59B-6C0CBE0B383B}"/>
              </a:ext>
            </a:extLst>
          </p:cNvPr>
          <p:cNvSpPr/>
          <p:nvPr/>
        </p:nvSpPr>
        <p:spPr>
          <a:xfrm rot="16200000">
            <a:off x="1020359" y="4056936"/>
            <a:ext cx="298647" cy="869290"/>
          </a:xfrm>
          <a:prstGeom prst="roundRect">
            <a:avLst/>
          </a:prstGeom>
          <a:noFill/>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vert" lIns="162000" tIns="27000" rIns="67500" bIns="27000" rtlCol="0" anchor="ctr" anchorCtr="0"/>
          <a:lstStyle/>
          <a:p>
            <a:pPr algn="ctr"/>
            <a:endParaRPr lang="zh-CN" altLang="en-US">
              <a:latin typeface="Times New Roman" panose="02020603050405020304" pitchFamily="18" charset="0"/>
              <a:cs typeface="Times New Roman" panose="02020603050405020304" pitchFamily="18" charset="0"/>
            </a:endParaRPr>
          </a:p>
        </p:txBody>
      </p:sp>
      <p:cxnSp>
        <p:nvCxnSpPr>
          <p:cNvPr id="128" name="Straight Connector 63">
            <a:extLst>
              <a:ext uri="{FF2B5EF4-FFF2-40B4-BE49-F238E27FC236}">
                <a16:creationId xmlns:a16="http://schemas.microsoft.com/office/drawing/2014/main" id="{D9308920-ACCA-42E3-B22B-7E1BBD348376}"/>
              </a:ext>
            </a:extLst>
          </p:cNvPr>
          <p:cNvCxnSpPr>
            <a:cxnSpLocks/>
          </p:cNvCxnSpPr>
          <p:nvPr/>
        </p:nvCxnSpPr>
        <p:spPr>
          <a:xfrm rot="16200000">
            <a:off x="1171528" y="4491581"/>
            <a:ext cx="298647" cy="0"/>
          </a:xfrm>
          <a:prstGeom prst="line">
            <a:avLst/>
          </a:prstGeom>
          <a:ln w="9525">
            <a:prstDash val="dash"/>
          </a:ln>
        </p:spPr>
        <p:style>
          <a:lnRef idx="1">
            <a:schemeClr val="dk1"/>
          </a:lnRef>
          <a:fillRef idx="0">
            <a:schemeClr val="dk1"/>
          </a:fillRef>
          <a:effectRef idx="0">
            <a:schemeClr val="dk1"/>
          </a:effectRef>
          <a:fontRef idx="minor">
            <a:schemeClr val="tx1"/>
          </a:fontRef>
        </p:style>
      </p:cxnSp>
      <p:cxnSp>
        <p:nvCxnSpPr>
          <p:cNvPr id="129" name="Straight Connector 64">
            <a:extLst>
              <a:ext uri="{FF2B5EF4-FFF2-40B4-BE49-F238E27FC236}">
                <a16:creationId xmlns:a16="http://schemas.microsoft.com/office/drawing/2014/main" id="{942E345D-6DF1-438F-8B33-944901E5F800}"/>
              </a:ext>
            </a:extLst>
          </p:cNvPr>
          <p:cNvCxnSpPr>
            <a:cxnSpLocks/>
          </p:cNvCxnSpPr>
          <p:nvPr/>
        </p:nvCxnSpPr>
        <p:spPr>
          <a:xfrm rot="16200000">
            <a:off x="865019" y="4491581"/>
            <a:ext cx="298647" cy="0"/>
          </a:xfrm>
          <a:prstGeom prst="line">
            <a:avLst/>
          </a:prstGeom>
          <a:ln w="9525">
            <a:prstDash val="dash"/>
          </a:ln>
        </p:spPr>
        <p:style>
          <a:lnRef idx="1">
            <a:schemeClr val="dk1"/>
          </a:lnRef>
          <a:fillRef idx="0">
            <a:schemeClr val="dk1"/>
          </a:fillRef>
          <a:effectRef idx="0">
            <a:schemeClr val="dk1"/>
          </a:effectRef>
          <a:fontRef idx="minor">
            <a:schemeClr val="tx1"/>
          </a:fontRef>
        </p:style>
      </p:cxnSp>
      <p:sp>
        <p:nvSpPr>
          <p:cNvPr id="132" name="Oval 164">
            <a:extLst>
              <a:ext uri="{FF2B5EF4-FFF2-40B4-BE49-F238E27FC236}">
                <a16:creationId xmlns:a16="http://schemas.microsoft.com/office/drawing/2014/main" id="{6659680A-CF3B-4E75-817F-4042D6DECE6A}"/>
              </a:ext>
            </a:extLst>
          </p:cNvPr>
          <p:cNvSpPr/>
          <p:nvPr/>
        </p:nvSpPr>
        <p:spPr>
          <a:xfrm rot="16200000">
            <a:off x="2540810" y="4350461"/>
            <a:ext cx="267555" cy="252691"/>
          </a:xfrm>
          <a:prstGeom prst="ellipse">
            <a:avLst/>
          </a:prstGeom>
          <a:ln w="9525"/>
        </p:spPr>
        <p:style>
          <a:lnRef idx="2">
            <a:schemeClr val="dk1"/>
          </a:lnRef>
          <a:fillRef idx="1">
            <a:schemeClr val="lt1"/>
          </a:fillRef>
          <a:effectRef idx="0">
            <a:schemeClr val="dk1"/>
          </a:effectRef>
          <a:fontRef idx="minor">
            <a:schemeClr val="dk1"/>
          </a:fontRef>
        </p:style>
        <p:txBody>
          <a:bodyPr vert="vert" lIns="216000" tIns="27000" rIns="67500" bIns="27000" rtlCol="0" anchor="ctr" anchorCtr="0"/>
          <a:lstStyle/>
          <a:p>
            <a:pPr algn="ctr"/>
            <a:r>
              <a:rPr lang="en-US" altLang="zh-CN" sz="2100" i="1" baseline="-25000" dirty="0">
                <a:solidFill>
                  <a:schemeClr val="tx1"/>
                </a:solidFill>
                <a:latin typeface="Times New Roman" panose="02020603050405020304" pitchFamily="18" charset="0"/>
                <a:cs typeface="Times New Roman" panose="02020603050405020304" pitchFamily="18" charset="0"/>
              </a:rPr>
              <a:t>j</a:t>
            </a:r>
            <a:endParaRPr lang="zh-CN" altLang="en-US" sz="2100" i="1" baseline="-25000" dirty="0">
              <a:solidFill>
                <a:schemeClr val="tx1"/>
              </a:solidFill>
              <a:latin typeface="Times New Roman" panose="02020603050405020304" pitchFamily="18" charset="0"/>
              <a:cs typeface="Times New Roman" panose="02020603050405020304" pitchFamily="18" charset="0"/>
            </a:endParaRPr>
          </a:p>
        </p:txBody>
      </p:sp>
      <p:sp>
        <p:nvSpPr>
          <p:cNvPr id="133" name="Oval 164">
            <a:extLst>
              <a:ext uri="{FF2B5EF4-FFF2-40B4-BE49-F238E27FC236}">
                <a16:creationId xmlns:a16="http://schemas.microsoft.com/office/drawing/2014/main" id="{59DAE91E-2A0C-497A-B6E6-6497B7886DEC}"/>
              </a:ext>
            </a:extLst>
          </p:cNvPr>
          <p:cNvSpPr/>
          <p:nvPr/>
        </p:nvSpPr>
        <p:spPr>
          <a:xfrm rot="16200000">
            <a:off x="2895980" y="4350461"/>
            <a:ext cx="267555" cy="252691"/>
          </a:xfrm>
          <a:prstGeom prst="ellipse">
            <a:avLst/>
          </a:prstGeom>
          <a:solidFill>
            <a:srgbClr val="ABD4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lIns="216000" tIns="27000" rIns="67500" bIns="27000" rtlCol="0" anchor="ctr" anchorCtr="0"/>
          <a:lstStyle/>
          <a:p>
            <a:pPr algn="ctr"/>
            <a:r>
              <a:rPr lang="en-US" altLang="zh-CN" sz="2100" i="1" baseline="-25000" dirty="0">
                <a:solidFill>
                  <a:schemeClr val="tx1"/>
                </a:solidFill>
                <a:latin typeface="Times New Roman" panose="02020603050405020304" pitchFamily="18" charset="0"/>
                <a:cs typeface="Times New Roman" panose="02020603050405020304" pitchFamily="18" charset="0"/>
              </a:rPr>
              <a:t>j</a:t>
            </a:r>
            <a:endParaRPr lang="zh-CN" altLang="en-US" sz="2100" i="1" baseline="-25000" dirty="0">
              <a:solidFill>
                <a:schemeClr val="tx1"/>
              </a:solidFill>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7EB8A24B-DA4C-45FF-B207-A943D12761FF}"/>
              </a:ext>
            </a:extLst>
          </p:cNvPr>
          <p:cNvSpPr txBox="1"/>
          <p:nvPr/>
        </p:nvSpPr>
        <p:spPr>
          <a:xfrm>
            <a:off x="1596535" y="4354943"/>
            <a:ext cx="689612" cy="300082"/>
          </a:xfrm>
          <a:prstGeom prst="rect">
            <a:avLst/>
          </a:prstGeom>
          <a:noFill/>
        </p:spPr>
        <p:txBody>
          <a:bodyPr wrap="none" rtlCol="0">
            <a:spAutoFit/>
          </a:bodyPr>
          <a:lstStyle/>
          <a:p>
            <a:r>
              <a:rPr lang="en-US" altLang="zh-SG" sz="1350" dirty="0">
                <a:latin typeface="Times New Roman" panose="02020603050405020304" pitchFamily="18" charset="0"/>
                <a:cs typeface="Times New Roman" panose="02020603050405020304" pitchFamily="18" charset="0"/>
              </a:rPr>
              <a:t>: GPUs</a:t>
            </a:r>
            <a:endParaRPr lang="zh-SG" altLang="en-US" sz="1350" dirty="0">
              <a:latin typeface="Times New Roman" panose="02020603050405020304" pitchFamily="18" charset="0"/>
              <a:cs typeface="Times New Roman" panose="02020603050405020304" pitchFamily="18" charset="0"/>
            </a:endParaRPr>
          </a:p>
        </p:txBody>
      </p:sp>
      <p:sp>
        <p:nvSpPr>
          <p:cNvPr id="134" name="文本框 133">
            <a:extLst>
              <a:ext uri="{FF2B5EF4-FFF2-40B4-BE49-F238E27FC236}">
                <a16:creationId xmlns:a16="http://schemas.microsoft.com/office/drawing/2014/main" id="{DACDA2EE-B008-4BC2-A87B-C547347F3058}"/>
              </a:ext>
            </a:extLst>
          </p:cNvPr>
          <p:cNvSpPr txBox="1"/>
          <p:nvPr/>
        </p:nvSpPr>
        <p:spPr>
          <a:xfrm>
            <a:off x="3141919" y="4338306"/>
            <a:ext cx="1309974" cy="300082"/>
          </a:xfrm>
          <a:prstGeom prst="rect">
            <a:avLst/>
          </a:prstGeom>
          <a:noFill/>
        </p:spPr>
        <p:txBody>
          <a:bodyPr wrap="none" rtlCol="0">
            <a:spAutoFit/>
          </a:bodyPr>
          <a:lstStyle/>
          <a:p>
            <a:r>
              <a:rPr lang="en-US" altLang="zh-SG" sz="1350" dirty="0">
                <a:latin typeface="Times New Roman" panose="02020603050405020304" pitchFamily="18" charset="0"/>
                <a:cs typeface="Times New Roman" panose="02020603050405020304" pitchFamily="18" charset="0"/>
              </a:rPr>
              <a:t>: </a:t>
            </a:r>
            <a:r>
              <a:rPr lang="en-US" altLang="zh-CN" sz="1350" dirty="0">
                <a:latin typeface="Times New Roman" panose="02020603050405020304" pitchFamily="18" charset="0"/>
                <a:cs typeface="Times New Roman" panose="02020603050405020304" pitchFamily="18" charset="0"/>
              </a:rPr>
              <a:t>worker of job </a:t>
            </a:r>
            <a:r>
              <a:rPr lang="en-US" altLang="zh-CN" sz="1350" i="1" dirty="0">
                <a:latin typeface="Times New Roman" panose="02020603050405020304" pitchFamily="18" charset="0"/>
                <a:cs typeface="Times New Roman" panose="02020603050405020304" pitchFamily="18" charset="0"/>
              </a:rPr>
              <a:t>j</a:t>
            </a:r>
            <a:endParaRPr lang="zh-SG" altLang="en-US" sz="1350" i="1"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977A4D14-C2D6-4C75-95EB-A5B03074C8C7}"/>
              </a:ext>
            </a:extLst>
          </p:cNvPr>
          <p:cNvPicPr>
            <a:picLocks noChangeAspect="1"/>
          </p:cNvPicPr>
          <p:nvPr/>
        </p:nvPicPr>
        <p:blipFill>
          <a:blip r:embed="rId3"/>
          <a:stretch>
            <a:fillRect/>
          </a:stretch>
        </p:blipFill>
        <p:spPr>
          <a:xfrm>
            <a:off x="1207375" y="2014731"/>
            <a:ext cx="2585685" cy="2037206"/>
          </a:xfrm>
          <a:prstGeom prst="rect">
            <a:avLst/>
          </a:prstGeom>
        </p:spPr>
      </p:pic>
      <p:pic>
        <p:nvPicPr>
          <p:cNvPr id="10" name="图片 9">
            <a:extLst>
              <a:ext uri="{FF2B5EF4-FFF2-40B4-BE49-F238E27FC236}">
                <a16:creationId xmlns:a16="http://schemas.microsoft.com/office/drawing/2014/main" id="{718D3B4D-EC46-4A05-8909-6D86FAA12B31}"/>
              </a:ext>
            </a:extLst>
          </p:cNvPr>
          <p:cNvPicPr>
            <a:picLocks noChangeAspect="1"/>
          </p:cNvPicPr>
          <p:nvPr/>
        </p:nvPicPr>
        <p:blipFill>
          <a:blip r:embed="rId4"/>
          <a:stretch>
            <a:fillRect/>
          </a:stretch>
        </p:blipFill>
        <p:spPr>
          <a:xfrm>
            <a:off x="5183104" y="2166811"/>
            <a:ext cx="1669466" cy="1669466"/>
          </a:xfrm>
          <a:prstGeom prst="rect">
            <a:avLst/>
          </a:prstGeom>
        </p:spPr>
      </p:pic>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F88CDE2A-552E-492E-984C-83D84C43B8A6}"/>
                  </a:ext>
                </a:extLst>
              </p:cNvPr>
              <p:cNvSpPr txBox="1"/>
              <p:nvPr/>
            </p:nvSpPr>
            <p:spPr>
              <a:xfrm>
                <a:off x="4638503" y="4350792"/>
                <a:ext cx="1421608" cy="316753"/>
              </a:xfrm>
              <a:prstGeom prst="rect">
                <a:avLst/>
              </a:prstGeom>
              <a:noFill/>
            </p:spPr>
            <p:txBody>
              <a:bodyPr wrap="none" rtlCol="0">
                <a:spAutoFit/>
              </a:bodyPr>
              <a:lstStyle/>
              <a:p>
                <a14:m>
                  <m:oMath xmlns:m="http://schemas.openxmlformats.org/officeDocument/2006/math">
                    <m:sSub>
                      <m:sSubPr>
                        <m:ctrlPr>
                          <a:rPr lang="en-US" altLang="zh-SG" sz="1350" i="1">
                            <a:latin typeface="Cambria Math" panose="02040503050406030204" pitchFamily="18" charset="0"/>
                          </a:rPr>
                        </m:ctrlPr>
                      </m:sSubPr>
                      <m:e>
                        <m:r>
                          <a:rPr lang="en-US" altLang="zh-SG" sz="1350" i="1">
                            <a:latin typeface="Cambria Math" panose="02040503050406030204" pitchFamily="18" charset="0"/>
                          </a:rPr>
                          <m:t>𝐵</m:t>
                        </m:r>
                      </m:e>
                      <m:sub>
                        <m:r>
                          <a:rPr lang="en-US" altLang="zh-SG" sz="1350" i="1">
                            <a:latin typeface="Cambria Math" panose="02040503050406030204" pitchFamily="18" charset="0"/>
                          </a:rPr>
                          <m:t>𝑗</m:t>
                        </m:r>
                      </m:sub>
                    </m:sSub>
                  </m:oMath>
                </a14:m>
                <a:r>
                  <a:rPr lang="en-US" altLang="zh-SG" sz="1350" dirty="0">
                    <a:latin typeface="Times New Roman" panose="02020603050405020304" pitchFamily="18" charset="0"/>
                    <a:cs typeface="Times New Roman" panose="02020603050405020304" pitchFamily="18" charset="0"/>
                  </a:rPr>
                  <a:t>: batch size of </a:t>
                </a:r>
                <a14:m>
                  <m:oMath xmlns:m="http://schemas.openxmlformats.org/officeDocument/2006/math">
                    <m:r>
                      <a:rPr lang="en-US" altLang="zh-SG" sz="1350" i="1">
                        <a:latin typeface="Cambria Math" panose="02040503050406030204" pitchFamily="18" charset="0"/>
                      </a:rPr>
                      <m:t>𝑗</m:t>
                    </m:r>
                  </m:oMath>
                </a14:m>
                <a:endParaRPr lang="zh-SG" altLang="en-US" sz="1350" dirty="0">
                  <a:latin typeface="Times New Roman" panose="02020603050405020304" pitchFamily="18" charset="0"/>
                  <a:cs typeface="Times New Roman" panose="02020603050405020304" pitchFamily="18" charset="0"/>
                </a:endParaRPr>
              </a:p>
            </p:txBody>
          </p:sp>
        </mc:Choice>
        <mc:Fallback xmlns="">
          <p:sp>
            <p:nvSpPr>
              <p:cNvPr id="5" name="文本框 4">
                <a:extLst>
                  <a:ext uri="{FF2B5EF4-FFF2-40B4-BE49-F238E27FC236}">
                    <a16:creationId xmlns:a16="http://schemas.microsoft.com/office/drawing/2014/main" id="{F88CDE2A-552E-492E-984C-83D84C43B8A6}"/>
                  </a:ext>
                </a:extLst>
              </p:cNvPr>
              <p:cNvSpPr txBox="1">
                <a:spLocks noRot="1" noChangeAspect="1" noMove="1" noResize="1" noEditPoints="1" noAdjustHandles="1" noChangeArrowheads="1" noChangeShapeType="1" noTextEdit="1"/>
              </p:cNvSpPr>
              <p:nvPr/>
            </p:nvSpPr>
            <p:spPr>
              <a:xfrm>
                <a:off x="4638503" y="4350792"/>
                <a:ext cx="1421608" cy="316753"/>
              </a:xfrm>
              <a:prstGeom prst="rect">
                <a:avLst/>
              </a:prstGeom>
              <a:blipFill>
                <a:blip r:embed="rId5"/>
                <a:stretch>
                  <a:fillRect t="-3846" b="-13462"/>
                </a:stretch>
              </a:blipFill>
            </p:spPr>
            <p:txBody>
              <a:bodyPr/>
              <a:lstStyle/>
              <a:p>
                <a:r>
                  <a:rPr lang="zh-SG"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C1F9238E-BA49-49DD-AF6F-2B6547F9FC78}"/>
                  </a:ext>
                </a:extLst>
              </p:cNvPr>
              <p:cNvSpPr txBox="1"/>
              <p:nvPr/>
            </p:nvSpPr>
            <p:spPr>
              <a:xfrm>
                <a:off x="6117386" y="4347170"/>
                <a:ext cx="1793376" cy="316753"/>
              </a:xfrm>
              <a:prstGeom prst="rect">
                <a:avLst/>
              </a:prstGeom>
              <a:noFill/>
            </p:spPr>
            <p:txBody>
              <a:bodyPr wrap="none" rtlCol="0">
                <a:spAutoFit/>
              </a:bodyPr>
              <a:lstStyle/>
              <a:p>
                <a14:m>
                  <m:oMath xmlns:m="http://schemas.openxmlformats.org/officeDocument/2006/math">
                    <m:sSub>
                      <m:sSubPr>
                        <m:ctrlPr>
                          <a:rPr lang="en-US" altLang="zh-SG" sz="1350" i="1">
                            <a:latin typeface="Cambria Math" panose="02040503050406030204" pitchFamily="18" charset="0"/>
                          </a:rPr>
                        </m:ctrlPr>
                      </m:sSubPr>
                      <m:e>
                        <m:r>
                          <a:rPr lang="en-US" altLang="zh-SG" sz="1350" i="1">
                            <a:latin typeface="Cambria Math" panose="02040503050406030204" pitchFamily="18" charset="0"/>
                          </a:rPr>
                          <m:t>𝑅</m:t>
                        </m:r>
                      </m:e>
                      <m:sub>
                        <m:r>
                          <a:rPr lang="en-US" altLang="zh-SG" sz="1350" i="1">
                            <a:latin typeface="Cambria Math" panose="02040503050406030204" pitchFamily="18" charset="0"/>
                          </a:rPr>
                          <m:t>𝑗</m:t>
                        </m:r>
                      </m:sub>
                    </m:sSub>
                  </m:oMath>
                </a14:m>
                <a:r>
                  <a:rPr lang="en-US" altLang="zh-SG" sz="1350" dirty="0">
                    <a:latin typeface="Times New Roman" panose="02020603050405020304" pitchFamily="18" charset="0"/>
                    <a:cs typeface="Times New Roman" panose="02020603050405020304" pitchFamily="18" charset="0"/>
                  </a:rPr>
                  <a:t>: batch size limit of </a:t>
                </a:r>
                <a14:m>
                  <m:oMath xmlns:m="http://schemas.openxmlformats.org/officeDocument/2006/math">
                    <m:r>
                      <a:rPr lang="en-US" altLang="zh-SG" sz="1350" i="1">
                        <a:latin typeface="Cambria Math" panose="02040503050406030204" pitchFamily="18" charset="0"/>
                      </a:rPr>
                      <m:t>𝑗</m:t>
                    </m:r>
                  </m:oMath>
                </a14:m>
                <a:endParaRPr lang="zh-SG" altLang="en-US" sz="1350" dirty="0">
                  <a:latin typeface="Times New Roman" panose="02020603050405020304" pitchFamily="18" charset="0"/>
                  <a:cs typeface="Times New Roman" panose="02020603050405020304" pitchFamily="18" charset="0"/>
                </a:endParaRPr>
              </a:p>
            </p:txBody>
          </p:sp>
        </mc:Choice>
        <mc:Fallback xmlns="">
          <p:sp>
            <p:nvSpPr>
              <p:cNvPr id="17" name="文本框 16">
                <a:extLst>
                  <a:ext uri="{FF2B5EF4-FFF2-40B4-BE49-F238E27FC236}">
                    <a16:creationId xmlns:a16="http://schemas.microsoft.com/office/drawing/2014/main" id="{C1F9238E-BA49-49DD-AF6F-2B6547F9FC78}"/>
                  </a:ext>
                </a:extLst>
              </p:cNvPr>
              <p:cNvSpPr txBox="1">
                <a:spLocks noRot="1" noChangeAspect="1" noMove="1" noResize="1" noEditPoints="1" noAdjustHandles="1" noChangeArrowheads="1" noChangeShapeType="1" noTextEdit="1"/>
              </p:cNvSpPr>
              <p:nvPr/>
            </p:nvSpPr>
            <p:spPr>
              <a:xfrm>
                <a:off x="6117386" y="4347170"/>
                <a:ext cx="1793376" cy="316753"/>
              </a:xfrm>
              <a:prstGeom prst="rect">
                <a:avLst/>
              </a:prstGeom>
              <a:blipFill>
                <a:blip r:embed="rId6"/>
                <a:stretch>
                  <a:fillRect t="-1923" b="-13462"/>
                </a:stretch>
              </a:blipFill>
            </p:spPr>
            <p:txBody>
              <a:bodyPr/>
              <a:lstStyle/>
              <a:p>
                <a:r>
                  <a:rPr lang="zh-SG" altLang="en-US">
                    <a:noFill/>
                  </a:rPr>
                  <a:t> </a:t>
                </a:r>
              </a:p>
            </p:txBody>
          </p:sp>
        </mc:Fallback>
      </mc:AlternateContent>
      <p:sp>
        <p:nvSpPr>
          <p:cNvPr id="4" name="灯片编号占位符 3">
            <a:extLst>
              <a:ext uri="{FF2B5EF4-FFF2-40B4-BE49-F238E27FC236}">
                <a16:creationId xmlns:a16="http://schemas.microsoft.com/office/drawing/2014/main" id="{59DA8181-F240-4111-816D-06C4F049BE95}"/>
              </a:ext>
            </a:extLst>
          </p:cNvPr>
          <p:cNvSpPr>
            <a:spLocks noGrp="1"/>
          </p:cNvSpPr>
          <p:nvPr>
            <p:ph type="sldNum" sz="quarter" idx="12"/>
          </p:nvPr>
        </p:nvSpPr>
        <p:spPr/>
        <p:txBody>
          <a:bodyPr/>
          <a:lstStyle/>
          <a:p>
            <a:fld id="{56BA06C4-DED5-B445-98FA-62023581D134}" type="slidenum">
              <a:rPr lang="en-US" smtClean="0"/>
              <a:t>13</a:t>
            </a:fld>
            <a:endParaRPr lang="en-US"/>
          </a:p>
        </p:txBody>
      </p:sp>
    </p:spTree>
    <p:extLst>
      <p:ext uri="{BB962C8B-B14F-4D97-AF65-F5344CB8AC3E}">
        <p14:creationId xmlns:p14="http://schemas.microsoft.com/office/powerpoint/2010/main" val="78165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126" grpId="0" animBg="1"/>
      <p:bldP spid="132" grpId="0" animBg="1"/>
      <p:bldP spid="133" grpId="0" animBg="1"/>
      <p:bldP spid="6" grpId="0"/>
      <p:bldP spid="134" grpId="0"/>
      <p:bldP spid="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How candidates evolve</a:t>
            </a:r>
            <a:endParaRPr lang="en-US" altLang="zh-CN" sz="1800" dirty="0">
              <a:solidFill>
                <a:schemeClr val="tx1"/>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marL="288036" lvl="2" indent="0">
              <a:buNone/>
            </a:pPr>
            <a:endParaRPr lang="en-US" altLang="zh-CN"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Design</a:t>
            </a:r>
            <a:endParaRPr lang="zh-CN" altLang="en-US" dirty="0">
              <a:latin typeface="Times New Roman" panose="02020603050405020304" pitchFamily="18" charset="0"/>
              <a:cs typeface="Times New Roman" panose="02020603050405020304" pitchFamily="18" charset="0"/>
            </a:endParaRPr>
          </a:p>
        </p:txBody>
      </p:sp>
      <p:sp>
        <p:nvSpPr>
          <p:cNvPr id="64" name="Content Placeholder 2">
            <a:extLst>
              <a:ext uri="{FF2B5EF4-FFF2-40B4-BE49-F238E27FC236}">
                <a16:creationId xmlns:a16="http://schemas.microsoft.com/office/drawing/2014/main" id="{570E9B60-E541-4164-92D4-0D4F22819045}"/>
              </a:ext>
            </a:extLst>
          </p:cNvPr>
          <p:cNvSpPr txBox="1">
            <a:spLocks/>
          </p:cNvSpPr>
          <p:nvPr/>
        </p:nvSpPr>
        <p:spPr>
          <a:xfrm>
            <a:off x="822528" y="1630598"/>
            <a:ext cx="3749470"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Arial" panose="020B0604020202020204" pitchFamily="34" charset="0"/>
              <a:buChar char="•"/>
            </a:pPr>
            <a:r>
              <a:rPr lang="en-US" altLang="zh-CN" sz="1350" dirty="0">
                <a:solidFill>
                  <a:schemeClr val="tx1"/>
                </a:solidFill>
                <a:latin typeface="Times New Roman" panose="02020603050405020304" pitchFamily="18" charset="0"/>
                <a:cs typeface="Times New Roman" panose="02020603050405020304" pitchFamily="18" charset="0"/>
              </a:rPr>
              <a:t>Mutation</a:t>
            </a:r>
          </a:p>
          <a:p>
            <a:pPr marL="150876" lvl="1" indent="0">
              <a:buNone/>
            </a:pPr>
            <a:endParaRPr lang="en-US" altLang="zh-CN" sz="1350" dirty="0">
              <a:solidFill>
                <a:schemeClr val="tx1"/>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US" altLang="zh-CN" sz="1350" dirty="0">
              <a:latin typeface="Times New Roman" panose="02020603050405020304" pitchFamily="18" charset="0"/>
              <a:cs typeface="Times New Roman" panose="02020603050405020304" pitchFamily="18" charset="0"/>
            </a:endParaRPr>
          </a:p>
          <a:p>
            <a:pPr marL="288036" lvl="2" indent="0">
              <a:buNone/>
            </a:pPr>
            <a:endParaRPr lang="en-US" altLang="zh-CN" sz="1350" dirty="0">
              <a:latin typeface="Times New Roman" panose="02020603050405020304" pitchFamily="18" charset="0"/>
              <a:cs typeface="Times New Roman" panose="02020603050405020304" pitchFamily="18" charset="0"/>
            </a:endParaRPr>
          </a:p>
        </p:txBody>
      </p:sp>
      <p:sp>
        <p:nvSpPr>
          <p:cNvPr id="65" name="Content Placeholder 2">
            <a:extLst>
              <a:ext uri="{FF2B5EF4-FFF2-40B4-BE49-F238E27FC236}">
                <a16:creationId xmlns:a16="http://schemas.microsoft.com/office/drawing/2014/main" id="{0C22BA21-28E3-417B-A682-DD8CA8E60EE8}"/>
              </a:ext>
            </a:extLst>
          </p:cNvPr>
          <p:cNvSpPr txBox="1">
            <a:spLocks/>
          </p:cNvSpPr>
          <p:nvPr/>
        </p:nvSpPr>
        <p:spPr>
          <a:xfrm>
            <a:off x="4572000" y="1656497"/>
            <a:ext cx="3794758"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Arial" panose="020B0604020202020204" pitchFamily="34" charset="0"/>
              <a:buChar char="•"/>
            </a:pPr>
            <a:r>
              <a:rPr lang="en-US" altLang="zh-CN" sz="1350" dirty="0">
                <a:solidFill>
                  <a:schemeClr val="tx1"/>
                </a:solidFill>
                <a:latin typeface="Times New Roman" panose="02020603050405020304" pitchFamily="18" charset="0"/>
                <a:cs typeface="Times New Roman" panose="02020603050405020304" pitchFamily="18" charset="0"/>
              </a:rPr>
              <a:t>Reorder</a:t>
            </a:r>
          </a:p>
          <a:p>
            <a:pPr marL="150876" lvl="1" indent="0">
              <a:buNone/>
            </a:pPr>
            <a:endParaRPr lang="en-US" altLang="zh-CN" sz="1350" dirty="0">
              <a:solidFill>
                <a:schemeClr val="tx1"/>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US" altLang="zh-CN" sz="1350" dirty="0">
              <a:latin typeface="Times New Roman" panose="02020603050405020304" pitchFamily="18" charset="0"/>
              <a:cs typeface="Times New Roman" panose="02020603050405020304" pitchFamily="18" charset="0"/>
            </a:endParaRPr>
          </a:p>
          <a:p>
            <a:pPr marL="288036" lvl="2" indent="0">
              <a:buNone/>
            </a:pPr>
            <a:endParaRPr lang="en-US" altLang="zh-CN" sz="1350"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695FE06E-C904-48BB-8444-E3BACD3C150E}"/>
              </a:ext>
            </a:extLst>
          </p:cNvPr>
          <p:cNvPicPr>
            <a:picLocks noChangeAspect="1"/>
          </p:cNvPicPr>
          <p:nvPr/>
        </p:nvPicPr>
        <p:blipFill>
          <a:blip r:embed="rId3"/>
          <a:stretch>
            <a:fillRect/>
          </a:stretch>
        </p:blipFill>
        <p:spPr>
          <a:xfrm>
            <a:off x="1178890" y="2334126"/>
            <a:ext cx="2546965" cy="958069"/>
          </a:xfrm>
          <a:prstGeom prst="rect">
            <a:avLst/>
          </a:prstGeom>
        </p:spPr>
      </p:pic>
      <p:pic>
        <p:nvPicPr>
          <p:cNvPr id="11" name="图片 10">
            <a:extLst>
              <a:ext uri="{FF2B5EF4-FFF2-40B4-BE49-F238E27FC236}">
                <a16:creationId xmlns:a16="http://schemas.microsoft.com/office/drawing/2014/main" id="{DB1ECB63-DD30-47FB-BAF7-BE2BB12ABF5E}"/>
              </a:ext>
            </a:extLst>
          </p:cNvPr>
          <p:cNvPicPr>
            <a:picLocks noChangeAspect="1"/>
          </p:cNvPicPr>
          <p:nvPr/>
        </p:nvPicPr>
        <p:blipFill>
          <a:blip r:embed="rId4"/>
          <a:stretch>
            <a:fillRect/>
          </a:stretch>
        </p:blipFill>
        <p:spPr>
          <a:xfrm>
            <a:off x="5135364" y="2334126"/>
            <a:ext cx="1764945" cy="1197968"/>
          </a:xfrm>
          <a:prstGeom prst="rect">
            <a:avLst/>
          </a:prstGeom>
        </p:spPr>
      </p:pic>
      <p:sp>
        <p:nvSpPr>
          <p:cNvPr id="16" name="Rounded Rectangle 61">
            <a:extLst>
              <a:ext uri="{FF2B5EF4-FFF2-40B4-BE49-F238E27FC236}">
                <a16:creationId xmlns:a16="http://schemas.microsoft.com/office/drawing/2014/main" id="{8A6A16CB-25B1-4734-BD6D-E4892582E568}"/>
              </a:ext>
            </a:extLst>
          </p:cNvPr>
          <p:cNvSpPr/>
          <p:nvPr/>
        </p:nvSpPr>
        <p:spPr>
          <a:xfrm rot="16200000">
            <a:off x="1020359" y="4056936"/>
            <a:ext cx="298647" cy="869290"/>
          </a:xfrm>
          <a:prstGeom prst="roundRect">
            <a:avLst/>
          </a:prstGeom>
          <a:noFill/>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vert" lIns="162000" tIns="27000" rIns="67500" bIns="27000" rtlCol="0" anchor="ctr" anchorCtr="0"/>
          <a:lstStyle/>
          <a:p>
            <a:pPr algn="ctr"/>
            <a:endParaRPr lang="zh-CN" altLang="en-US">
              <a:latin typeface="Times New Roman" panose="02020603050405020304" pitchFamily="18" charset="0"/>
              <a:cs typeface="Times New Roman" panose="02020603050405020304" pitchFamily="18" charset="0"/>
            </a:endParaRPr>
          </a:p>
        </p:txBody>
      </p:sp>
      <p:cxnSp>
        <p:nvCxnSpPr>
          <p:cNvPr id="17" name="Straight Connector 63">
            <a:extLst>
              <a:ext uri="{FF2B5EF4-FFF2-40B4-BE49-F238E27FC236}">
                <a16:creationId xmlns:a16="http://schemas.microsoft.com/office/drawing/2014/main" id="{7F886CFB-28BE-4300-A53E-A8219F0AE56C}"/>
              </a:ext>
            </a:extLst>
          </p:cNvPr>
          <p:cNvCxnSpPr>
            <a:cxnSpLocks/>
          </p:cNvCxnSpPr>
          <p:nvPr/>
        </p:nvCxnSpPr>
        <p:spPr>
          <a:xfrm rot="16200000">
            <a:off x="1171528" y="4491581"/>
            <a:ext cx="298647" cy="0"/>
          </a:xfrm>
          <a:prstGeom prst="line">
            <a:avLst/>
          </a:prstGeom>
          <a:ln w="9525">
            <a:prstDash val="dash"/>
          </a:ln>
        </p:spPr>
        <p:style>
          <a:lnRef idx="1">
            <a:schemeClr val="dk1"/>
          </a:lnRef>
          <a:fillRef idx="0">
            <a:schemeClr val="dk1"/>
          </a:fillRef>
          <a:effectRef idx="0">
            <a:schemeClr val="dk1"/>
          </a:effectRef>
          <a:fontRef idx="minor">
            <a:schemeClr val="tx1"/>
          </a:fontRef>
        </p:style>
      </p:cxnSp>
      <p:cxnSp>
        <p:nvCxnSpPr>
          <p:cNvPr id="18" name="Straight Connector 64">
            <a:extLst>
              <a:ext uri="{FF2B5EF4-FFF2-40B4-BE49-F238E27FC236}">
                <a16:creationId xmlns:a16="http://schemas.microsoft.com/office/drawing/2014/main" id="{4B12F9B0-535C-4763-AFB3-108A244D6242}"/>
              </a:ext>
            </a:extLst>
          </p:cNvPr>
          <p:cNvCxnSpPr>
            <a:cxnSpLocks/>
          </p:cNvCxnSpPr>
          <p:nvPr/>
        </p:nvCxnSpPr>
        <p:spPr>
          <a:xfrm rot="16200000">
            <a:off x="865019" y="4491581"/>
            <a:ext cx="298647" cy="0"/>
          </a:xfrm>
          <a:prstGeom prst="line">
            <a:avLst/>
          </a:prstGeom>
          <a:ln w="9525">
            <a:prstDash val="dash"/>
          </a:ln>
        </p:spPr>
        <p:style>
          <a:lnRef idx="1">
            <a:schemeClr val="dk1"/>
          </a:lnRef>
          <a:fillRef idx="0">
            <a:schemeClr val="dk1"/>
          </a:fillRef>
          <a:effectRef idx="0">
            <a:schemeClr val="dk1"/>
          </a:effectRef>
          <a:fontRef idx="minor">
            <a:schemeClr val="tx1"/>
          </a:fontRef>
        </p:style>
      </p:cxnSp>
      <p:sp>
        <p:nvSpPr>
          <p:cNvPr id="19" name="Oval 164">
            <a:extLst>
              <a:ext uri="{FF2B5EF4-FFF2-40B4-BE49-F238E27FC236}">
                <a16:creationId xmlns:a16="http://schemas.microsoft.com/office/drawing/2014/main" id="{768C2A40-3918-45D4-A8BD-0F91360C888C}"/>
              </a:ext>
            </a:extLst>
          </p:cNvPr>
          <p:cNvSpPr/>
          <p:nvPr/>
        </p:nvSpPr>
        <p:spPr>
          <a:xfrm rot="16200000">
            <a:off x="2540810" y="4350461"/>
            <a:ext cx="267555" cy="252691"/>
          </a:xfrm>
          <a:prstGeom prst="ellipse">
            <a:avLst/>
          </a:prstGeom>
          <a:ln w="9525"/>
        </p:spPr>
        <p:style>
          <a:lnRef idx="2">
            <a:schemeClr val="dk1"/>
          </a:lnRef>
          <a:fillRef idx="1">
            <a:schemeClr val="lt1"/>
          </a:fillRef>
          <a:effectRef idx="0">
            <a:schemeClr val="dk1"/>
          </a:effectRef>
          <a:fontRef idx="minor">
            <a:schemeClr val="dk1"/>
          </a:fontRef>
        </p:style>
        <p:txBody>
          <a:bodyPr vert="vert" lIns="216000" tIns="27000" rIns="67500" bIns="27000" rtlCol="0" anchor="ctr" anchorCtr="0"/>
          <a:lstStyle/>
          <a:p>
            <a:pPr algn="ctr"/>
            <a:r>
              <a:rPr lang="en-US" altLang="zh-CN" sz="2100" i="1" baseline="-25000" dirty="0">
                <a:solidFill>
                  <a:schemeClr val="tx1"/>
                </a:solidFill>
                <a:latin typeface="Times New Roman" panose="02020603050405020304" pitchFamily="18" charset="0"/>
                <a:cs typeface="Times New Roman" panose="02020603050405020304" pitchFamily="18" charset="0"/>
              </a:rPr>
              <a:t>j</a:t>
            </a:r>
            <a:endParaRPr lang="zh-CN" altLang="en-US" sz="2100" i="1" baseline="-25000" dirty="0">
              <a:solidFill>
                <a:schemeClr val="tx1"/>
              </a:solidFill>
              <a:latin typeface="Times New Roman" panose="02020603050405020304" pitchFamily="18" charset="0"/>
              <a:cs typeface="Times New Roman" panose="02020603050405020304" pitchFamily="18" charset="0"/>
            </a:endParaRPr>
          </a:p>
        </p:txBody>
      </p:sp>
      <p:sp>
        <p:nvSpPr>
          <p:cNvPr id="20" name="Oval 164">
            <a:extLst>
              <a:ext uri="{FF2B5EF4-FFF2-40B4-BE49-F238E27FC236}">
                <a16:creationId xmlns:a16="http://schemas.microsoft.com/office/drawing/2014/main" id="{5933052F-7127-46D1-B3DC-52A1C26856EE}"/>
              </a:ext>
            </a:extLst>
          </p:cNvPr>
          <p:cNvSpPr/>
          <p:nvPr/>
        </p:nvSpPr>
        <p:spPr>
          <a:xfrm rot="16200000">
            <a:off x="2895980" y="4350461"/>
            <a:ext cx="267555" cy="252691"/>
          </a:xfrm>
          <a:prstGeom prst="ellipse">
            <a:avLst/>
          </a:prstGeom>
          <a:solidFill>
            <a:srgbClr val="ABD4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lIns="216000" tIns="27000" rIns="67500" bIns="27000" rtlCol="0" anchor="ctr" anchorCtr="0"/>
          <a:lstStyle/>
          <a:p>
            <a:pPr algn="ctr"/>
            <a:r>
              <a:rPr lang="en-US" altLang="zh-CN" sz="2100" i="1" baseline="-25000" dirty="0">
                <a:solidFill>
                  <a:schemeClr val="tx1"/>
                </a:solidFill>
                <a:latin typeface="Times New Roman" panose="02020603050405020304" pitchFamily="18" charset="0"/>
                <a:cs typeface="Times New Roman" panose="02020603050405020304" pitchFamily="18" charset="0"/>
              </a:rPr>
              <a:t>j</a:t>
            </a:r>
            <a:endParaRPr lang="zh-CN" altLang="en-US" sz="2100" i="1" baseline="-25000" dirty="0">
              <a:solidFill>
                <a:schemeClr val="tx1"/>
              </a:solidFill>
              <a:latin typeface="Times New Roman" panose="02020603050405020304" pitchFamily="18" charset="0"/>
              <a:cs typeface="Times New Roman" panose="02020603050405020304" pitchFamily="18" charset="0"/>
            </a:endParaRPr>
          </a:p>
        </p:txBody>
      </p:sp>
      <p:sp>
        <p:nvSpPr>
          <p:cNvPr id="21" name="文本框 20">
            <a:extLst>
              <a:ext uri="{FF2B5EF4-FFF2-40B4-BE49-F238E27FC236}">
                <a16:creationId xmlns:a16="http://schemas.microsoft.com/office/drawing/2014/main" id="{CBC52B1D-5222-46BB-8B28-15F2DC6A6A71}"/>
              </a:ext>
            </a:extLst>
          </p:cNvPr>
          <p:cNvSpPr txBox="1"/>
          <p:nvPr/>
        </p:nvSpPr>
        <p:spPr>
          <a:xfrm>
            <a:off x="1596535" y="4354943"/>
            <a:ext cx="689612" cy="300082"/>
          </a:xfrm>
          <a:prstGeom prst="rect">
            <a:avLst/>
          </a:prstGeom>
          <a:noFill/>
        </p:spPr>
        <p:txBody>
          <a:bodyPr wrap="none" rtlCol="0">
            <a:spAutoFit/>
          </a:bodyPr>
          <a:lstStyle/>
          <a:p>
            <a:r>
              <a:rPr lang="en-US" altLang="zh-SG" sz="1350" dirty="0">
                <a:latin typeface="Times New Roman" panose="02020603050405020304" pitchFamily="18" charset="0"/>
                <a:cs typeface="Times New Roman" panose="02020603050405020304" pitchFamily="18" charset="0"/>
              </a:rPr>
              <a:t>: GPUs</a:t>
            </a:r>
            <a:endParaRPr lang="zh-SG" altLang="en-US" sz="1350" dirty="0">
              <a:latin typeface="Times New Roman" panose="02020603050405020304" pitchFamily="18" charset="0"/>
              <a:cs typeface="Times New Roman" panose="02020603050405020304" pitchFamily="18" charset="0"/>
            </a:endParaRPr>
          </a:p>
        </p:txBody>
      </p:sp>
      <p:sp>
        <p:nvSpPr>
          <p:cNvPr id="22" name="文本框 21">
            <a:extLst>
              <a:ext uri="{FF2B5EF4-FFF2-40B4-BE49-F238E27FC236}">
                <a16:creationId xmlns:a16="http://schemas.microsoft.com/office/drawing/2014/main" id="{9A09384A-4C72-4C7C-84D3-2446D598CB48}"/>
              </a:ext>
            </a:extLst>
          </p:cNvPr>
          <p:cNvSpPr txBox="1"/>
          <p:nvPr/>
        </p:nvSpPr>
        <p:spPr>
          <a:xfrm>
            <a:off x="3141919" y="4338306"/>
            <a:ext cx="1309974" cy="300082"/>
          </a:xfrm>
          <a:prstGeom prst="rect">
            <a:avLst/>
          </a:prstGeom>
          <a:noFill/>
        </p:spPr>
        <p:txBody>
          <a:bodyPr wrap="none" rtlCol="0">
            <a:spAutoFit/>
          </a:bodyPr>
          <a:lstStyle/>
          <a:p>
            <a:r>
              <a:rPr lang="en-US" altLang="zh-SG" sz="1350" dirty="0">
                <a:latin typeface="Times New Roman" panose="02020603050405020304" pitchFamily="18" charset="0"/>
                <a:cs typeface="Times New Roman" panose="02020603050405020304" pitchFamily="18" charset="0"/>
              </a:rPr>
              <a:t>: </a:t>
            </a:r>
            <a:r>
              <a:rPr lang="en-US" altLang="zh-CN" sz="1350" dirty="0">
                <a:latin typeface="Times New Roman" panose="02020603050405020304" pitchFamily="18" charset="0"/>
                <a:cs typeface="Times New Roman" panose="02020603050405020304" pitchFamily="18" charset="0"/>
              </a:rPr>
              <a:t>worker of job </a:t>
            </a:r>
            <a:r>
              <a:rPr lang="en-US" altLang="zh-CN" sz="1350" i="1" dirty="0">
                <a:latin typeface="Times New Roman" panose="02020603050405020304" pitchFamily="18" charset="0"/>
                <a:cs typeface="Times New Roman" panose="02020603050405020304" pitchFamily="18" charset="0"/>
              </a:rPr>
              <a:t>j</a:t>
            </a:r>
            <a:endParaRPr lang="zh-SG" altLang="en-US" sz="1350"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CA5290C5-3724-4716-A1A9-A2526A3B17AD}"/>
                  </a:ext>
                </a:extLst>
              </p:cNvPr>
              <p:cNvSpPr txBox="1"/>
              <p:nvPr/>
            </p:nvSpPr>
            <p:spPr>
              <a:xfrm>
                <a:off x="4638503" y="4350792"/>
                <a:ext cx="1421608" cy="316753"/>
              </a:xfrm>
              <a:prstGeom prst="rect">
                <a:avLst/>
              </a:prstGeom>
              <a:noFill/>
            </p:spPr>
            <p:txBody>
              <a:bodyPr wrap="none" rtlCol="0">
                <a:spAutoFit/>
              </a:bodyPr>
              <a:lstStyle/>
              <a:p>
                <a14:m>
                  <m:oMath xmlns:m="http://schemas.openxmlformats.org/officeDocument/2006/math">
                    <m:sSub>
                      <m:sSubPr>
                        <m:ctrlPr>
                          <a:rPr lang="en-US" altLang="zh-SG" sz="1350" i="1">
                            <a:latin typeface="Cambria Math" panose="02040503050406030204" pitchFamily="18" charset="0"/>
                          </a:rPr>
                        </m:ctrlPr>
                      </m:sSubPr>
                      <m:e>
                        <m:r>
                          <a:rPr lang="en-US" altLang="zh-SG" sz="1350" i="1">
                            <a:latin typeface="Cambria Math" panose="02040503050406030204" pitchFamily="18" charset="0"/>
                          </a:rPr>
                          <m:t>𝐵</m:t>
                        </m:r>
                      </m:e>
                      <m:sub>
                        <m:r>
                          <a:rPr lang="en-US" altLang="zh-SG" sz="1350" i="1">
                            <a:latin typeface="Cambria Math" panose="02040503050406030204" pitchFamily="18" charset="0"/>
                          </a:rPr>
                          <m:t>𝑗</m:t>
                        </m:r>
                      </m:sub>
                    </m:sSub>
                  </m:oMath>
                </a14:m>
                <a:r>
                  <a:rPr lang="en-US" altLang="zh-SG" sz="1350" dirty="0">
                    <a:latin typeface="Times New Roman" panose="02020603050405020304" pitchFamily="18" charset="0"/>
                    <a:cs typeface="Times New Roman" panose="02020603050405020304" pitchFamily="18" charset="0"/>
                  </a:rPr>
                  <a:t>: batch size of </a:t>
                </a:r>
                <a14:m>
                  <m:oMath xmlns:m="http://schemas.openxmlformats.org/officeDocument/2006/math">
                    <m:r>
                      <a:rPr lang="en-US" altLang="zh-SG" sz="1350" i="1">
                        <a:latin typeface="Cambria Math" panose="02040503050406030204" pitchFamily="18" charset="0"/>
                      </a:rPr>
                      <m:t>𝑗</m:t>
                    </m:r>
                  </m:oMath>
                </a14:m>
                <a:endParaRPr lang="zh-SG" altLang="en-US" sz="1350" dirty="0">
                  <a:latin typeface="Times New Roman" panose="02020603050405020304" pitchFamily="18" charset="0"/>
                  <a:cs typeface="Times New Roman" panose="02020603050405020304" pitchFamily="18" charset="0"/>
                </a:endParaRPr>
              </a:p>
            </p:txBody>
          </p:sp>
        </mc:Choice>
        <mc:Fallback xmlns="">
          <p:sp>
            <p:nvSpPr>
              <p:cNvPr id="23" name="文本框 22">
                <a:extLst>
                  <a:ext uri="{FF2B5EF4-FFF2-40B4-BE49-F238E27FC236}">
                    <a16:creationId xmlns:a16="http://schemas.microsoft.com/office/drawing/2014/main" id="{CA5290C5-3724-4716-A1A9-A2526A3B17AD}"/>
                  </a:ext>
                </a:extLst>
              </p:cNvPr>
              <p:cNvSpPr txBox="1">
                <a:spLocks noRot="1" noChangeAspect="1" noMove="1" noResize="1" noEditPoints="1" noAdjustHandles="1" noChangeArrowheads="1" noChangeShapeType="1" noTextEdit="1"/>
              </p:cNvSpPr>
              <p:nvPr/>
            </p:nvSpPr>
            <p:spPr>
              <a:xfrm>
                <a:off x="4638503" y="4350792"/>
                <a:ext cx="1421608" cy="316753"/>
              </a:xfrm>
              <a:prstGeom prst="rect">
                <a:avLst/>
              </a:prstGeom>
              <a:blipFill>
                <a:blip r:embed="rId5"/>
                <a:stretch>
                  <a:fillRect t="-3846" b="-13462"/>
                </a:stretch>
              </a:blipFill>
            </p:spPr>
            <p:txBody>
              <a:bodyPr/>
              <a:lstStyle/>
              <a:p>
                <a:r>
                  <a:rPr lang="zh-SG"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FDDB3DA8-D2A9-4994-BE9E-9432465D35EA}"/>
                  </a:ext>
                </a:extLst>
              </p:cNvPr>
              <p:cNvSpPr txBox="1"/>
              <p:nvPr/>
            </p:nvSpPr>
            <p:spPr>
              <a:xfrm>
                <a:off x="6117386" y="4347170"/>
                <a:ext cx="1793376" cy="316753"/>
              </a:xfrm>
              <a:prstGeom prst="rect">
                <a:avLst/>
              </a:prstGeom>
              <a:noFill/>
            </p:spPr>
            <p:txBody>
              <a:bodyPr wrap="none" rtlCol="0">
                <a:spAutoFit/>
              </a:bodyPr>
              <a:lstStyle/>
              <a:p>
                <a14:m>
                  <m:oMath xmlns:m="http://schemas.openxmlformats.org/officeDocument/2006/math">
                    <m:sSub>
                      <m:sSubPr>
                        <m:ctrlPr>
                          <a:rPr lang="en-US" altLang="zh-SG" sz="1350" i="1">
                            <a:latin typeface="Cambria Math" panose="02040503050406030204" pitchFamily="18" charset="0"/>
                          </a:rPr>
                        </m:ctrlPr>
                      </m:sSubPr>
                      <m:e>
                        <m:r>
                          <a:rPr lang="en-US" altLang="zh-SG" sz="1350" i="1">
                            <a:latin typeface="Cambria Math" panose="02040503050406030204" pitchFamily="18" charset="0"/>
                          </a:rPr>
                          <m:t>𝑅</m:t>
                        </m:r>
                      </m:e>
                      <m:sub>
                        <m:r>
                          <a:rPr lang="en-US" altLang="zh-SG" sz="1350" i="1">
                            <a:latin typeface="Cambria Math" panose="02040503050406030204" pitchFamily="18" charset="0"/>
                          </a:rPr>
                          <m:t>𝑗</m:t>
                        </m:r>
                      </m:sub>
                    </m:sSub>
                  </m:oMath>
                </a14:m>
                <a:r>
                  <a:rPr lang="en-US" altLang="zh-SG" sz="1350" dirty="0">
                    <a:latin typeface="Times New Roman" panose="02020603050405020304" pitchFamily="18" charset="0"/>
                    <a:cs typeface="Times New Roman" panose="02020603050405020304" pitchFamily="18" charset="0"/>
                  </a:rPr>
                  <a:t>: batch size limit of </a:t>
                </a:r>
                <a14:m>
                  <m:oMath xmlns:m="http://schemas.openxmlformats.org/officeDocument/2006/math">
                    <m:r>
                      <a:rPr lang="en-US" altLang="zh-SG" sz="1350" i="1">
                        <a:latin typeface="Cambria Math" panose="02040503050406030204" pitchFamily="18" charset="0"/>
                      </a:rPr>
                      <m:t>𝑗</m:t>
                    </m:r>
                  </m:oMath>
                </a14:m>
                <a:endParaRPr lang="zh-SG" altLang="en-US" sz="1350" dirty="0">
                  <a:latin typeface="Times New Roman" panose="02020603050405020304" pitchFamily="18" charset="0"/>
                  <a:cs typeface="Times New Roman" panose="02020603050405020304" pitchFamily="18" charset="0"/>
                </a:endParaRPr>
              </a:p>
            </p:txBody>
          </p:sp>
        </mc:Choice>
        <mc:Fallback xmlns="">
          <p:sp>
            <p:nvSpPr>
              <p:cNvPr id="24" name="文本框 23">
                <a:extLst>
                  <a:ext uri="{FF2B5EF4-FFF2-40B4-BE49-F238E27FC236}">
                    <a16:creationId xmlns:a16="http://schemas.microsoft.com/office/drawing/2014/main" id="{FDDB3DA8-D2A9-4994-BE9E-9432465D35EA}"/>
                  </a:ext>
                </a:extLst>
              </p:cNvPr>
              <p:cNvSpPr txBox="1">
                <a:spLocks noRot="1" noChangeAspect="1" noMove="1" noResize="1" noEditPoints="1" noAdjustHandles="1" noChangeArrowheads="1" noChangeShapeType="1" noTextEdit="1"/>
              </p:cNvSpPr>
              <p:nvPr/>
            </p:nvSpPr>
            <p:spPr>
              <a:xfrm>
                <a:off x="6117386" y="4347170"/>
                <a:ext cx="1793376" cy="316753"/>
              </a:xfrm>
              <a:prstGeom prst="rect">
                <a:avLst/>
              </a:prstGeom>
              <a:blipFill>
                <a:blip r:embed="rId6"/>
                <a:stretch>
                  <a:fillRect t="-1923" b="-13462"/>
                </a:stretch>
              </a:blipFill>
            </p:spPr>
            <p:txBody>
              <a:bodyPr/>
              <a:lstStyle/>
              <a:p>
                <a:r>
                  <a:rPr lang="zh-SG" altLang="en-US">
                    <a:noFill/>
                  </a:rPr>
                  <a:t> </a:t>
                </a:r>
              </a:p>
            </p:txBody>
          </p:sp>
        </mc:Fallback>
      </mc:AlternateContent>
      <p:sp>
        <p:nvSpPr>
          <p:cNvPr id="4" name="灯片编号占位符 3">
            <a:extLst>
              <a:ext uri="{FF2B5EF4-FFF2-40B4-BE49-F238E27FC236}">
                <a16:creationId xmlns:a16="http://schemas.microsoft.com/office/drawing/2014/main" id="{A79B0228-3ED9-45F6-A6F7-DC19D4C63396}"/>
              </a:ext>
            </a:extLst>
          </p:cNvPr>
          <p:cNvSpPr>
            <a:spLocks noGrp="1"/>
          </p:cNvSpPr>
          <p:nvPr>
            <p:ph type="sldNum" sz="quarter" idx="12"/>
          </p:nvPr>
        </p:nvSpPr>
        <p:spPr/>
        <p:txBody>
          <a:bodyPr/>
          <a:lstStyle/>
          <a:p>
            <a:fld id="{56BA06C4-DED5-B445-98FA-62023581D134}" type="slidenum">
              <a:rPr lang="en-US" smtClean="0"/>
              <a:t>14</a:t>
            </a:fld>
            <a:endParaRPr lang="en-US"/>
          </a:p>
        </p:txBody>
      </p:sp>
    </p:spTree>
    <p:extLst>
      <p:ext uri="{BB962C8B-B14F-4D97-AF65-F5344CB8AC3E}">
        <p14:creationId xmlns:p14="http://schemas.microsoft.com/office/powerpoint/2010/main" val="16503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16" grpId="0" animBg="1"/>
      <p:bldP spid="19" grpId="0" animBg="1"/>
      <p:bldP spid="20" grpId="0" animBg="1"/>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288257"/>
            <a:ext cx="7433972" cy="3344467"/>
          </a:xfrm>
        </p:spPr>
        <p:txBody>
          <a:bodyPr>
            <a:normAutofit/>
          </a:bodyPr>
          <a:lstStyle/>
          <a:p>
            <a:r>
              <a:rPr lang="en-US" altLang="zh-CN" sz="1800" dirty="0">
                <a:latin typeface="Times New Roman" panose="02020603050405020304" pitchFamily="18" charset="0"/>
                <a:cs typeface="Times New Roman" panose="02020603050405020304" pitchFamily="18" charset="0"/>
              </a:rPr>
              <a:t>Candidate evaluation</a:t>
            </a:r>
          </a:p>
          <a:p>
            <a:pPr lvl="1"/>
            <a:endParaRPr lang="en-US" altLang="zh-CN" sz="1650" dirty="0">
              <a:latin typeface="Times New Roman" panose="02020603050405020304" pitchFamily="18" charset="0"/>
              <a:cs typeface="Times New Roman" panose="02020603050405020304" pitchFamily="18" charset="0"/>
            </a:endParaRPr>
          </a:p>
          <a:p>
            <a:pPr lvl="1"/>
            <a:r>
              <a:rPr lang="en-US" altLang="zh-CN" dirty="0">
                <a:latin typeface="Times New Roman" panose="02020603050405020304" pitchFamily="18" charset="0"/>
                <a:cs typeface="Times New Roman" panose="02020603050405020304" pitchFamily="18" charset="0"/>
              </a:rPr>
              <a:t>Shortest remaining time first (SRTF)</a:t>
            </a:r>
          </a:p>
          <a:p>
            <a:pPr lvl="1"/>
            <a:endParaRPr lang="en-US" altLang="zh-CN" dirty="0">
              <a:latin typeface="Times New Roman" panose="02020603050405020304" pitchFamily="18" charset="0"/>
              <a:cs typeface="Times New Roman" panose="02020603050405020304" pitchFamily="18" charset="0"/>
            </a:endParaRPr>
          </a:p>
          <a:p>
            <a:pPr lvl="2"/>
            <a:r>
              <a:rPr lang="en-US" altLang="zh-CN" dirty="0">
                <a:latin typeface="Times New Roman" panose="02020603050405020304" pitchFamily="18" charset="0"/>
                <a:cs typeface="Times New Roman" panose="02020603050405020304" pitchFamily="18" charset="0"/>
              </a:rPr>
              <a:t>Recent jobs in a cluster may have similar performance</a:t>
            </a:r>
          </a:p>
          <a:p>
            <a:pPr lvl="3"/>
            <a:r>
              <a:rPr lang="en-US" altLang="zh-CN" dirty="0">
                <a:latin typeface="Times New Roman" panose="02020603050405020304" pitchFamily="18" charset="0"/>
                <a:cs typeface="Times New Roman" panose="02020603050405020304" pitchFamily="18" charset="0"/>
              </a:rPr>
              <a:t>E.g. model testing, hyper-parameter tuning</a:t>
            </a:r>
          </a:p>
          <a:p>
            <a:pPr lvl="3"/>
            <a:endParaRPr lang="en-US" altLang="zh-CN" dirty="0">
              <a:latin typeface="Times New Roman" panose="02020603050405020304" pitchFamily="18" charset="0"/>
              <a:cs typeface="Times New Roman" panose="02020603050405020304" pitchFamily="18" charset="0"/>
            </a:endParaRPr>
          </a:p>
          <a:p>
            <a:pPr lvl="2"/>
            <a:r>
              <a:rPr lang="en-US" altLang="zh-CN" dirty="0">
                <a:latin typeface="Times New Roman" panose="02020603050405020304" pitchFamily="18" charset="0"/>
                <a:cs typeface="Times New Roman" panose="02020603050405020304" pitchFamily="18" charset="0"/>
              </a:rPr>
              <a:t>We can build an online prediction model based on recent job information to infer the remaining job time</a:t>
            </a:r>
          </a:p>
          <a:p>
            <a:pPr lvl="2"/>
            <a:endParaRPr lang="en-US" altLang="zh-CN"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Design</a:t>
            </a:r>
            <a:endParaRPr lang="zh-CN" altLang="en-US"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364BCD7D-AD4F-45DF-B3D9-CEDDA491BBE5}"/>
              </a:ext>
            </a:extLst>
          </p:cNvPr>
          <p:cNvSpPr>
            <a:spLocks noGrp="1"/>
          </p:cNvSpPr>
          <p:nvPr>
            <p:ph type="sldNum" sz="quarter" idx="12"/>
          </p:nvPr>
        </p:nvSpPr>
        <p:spPr/>
        <p:txBody>
          <a:bodyPr/>
          <a:lstStyle/>
          <a:p>
            <a:fld id="{56BA06C4-DED5-B445-98FA-62023581D134}" type="slidenum">
              <a:rPr lang="en-US" smtClean="0"/>
              <a:t>15</a:t>
            </a:fld>
            <a:endParaRPr lang="en-US"/>
          </a:p>
        </p:txBody>
      </p:sp>
    </p:spTree>
    <p:extLst>
      <p:ext uri="{BB962C8B-B14F-4D97-AF65-F5344CB8AC3E}">
        <p14:creationId xmlns:p14="http://schemas.microsoft.com/office/powerpoint/2010/main" val="285139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288257"/>
            <a:ext cx="4589393" cy="3344467"/>
          </a:xfrm>
        </p:spPr>
        <p:txBody>
          <a:bodyPr>
            <a:normAutofit/>
          </a:bodyPr>
          <a:lstStyle/>
          <a:p>
            <a:r>
              <a:rPr lang="en-US" altLang="zh-CN" sz="1800" dirty="0">
                <a:latin typeface="Times New Roman" panose="02020603050405020304" pitchFamily="18" charset="0"/>
                <a:cs typeface="Times New Roman" panose="02020603050405020304" pitchFamily="18" charset="0"/>
              </a:rPr>
              <a:t>Candidate evaluation</a:t>
            </a:r>
          </a:p>
          <a:p>
            <a:pPr lvl="1"/>
            <a:endParaRPr lang="en-US" altLang="zh-CN" dirty="0">
              <a:latin typeface="Times New Roman" panose="02020603050405020304" pitchFamily="18" charset="0"/>
              <a:cs typeface="Times New Roman" panose="02020603050405020304" pitchFamily="18" charset="0"/>
            </a:endParaRPr>
          </a:p>
          <a:p>
            <a:pPr lvl="1"/>
            <a:r>
              <a:rPr lang="en-US" altLang="zh-CN" dirty="0">
                <a:latin typeface="Times New Roman" panose="02020603050405020304" pitchFamily="18" charset="0"/>
                <a:cs typeface="Times New Roman" panose="02020603050405020304" pitchFamily="18" charset="0"/>
              </a:rPr>
              <a:t>Shortest remaining time first (SRTF)</a:t>
            </a:r>
          </a:p>
          <a:p>
            <a:pPr lvl="2"/>
            <a:endParaRPr lang="en-US" altLang="zh-CN" dirty="0">
              <a:solidFill>
                <a:schemeClr val="tx1"/>
              </a:solidFill>
              <a:latin typeface="Times New Roman" panose="02020603050405020304" pitchFamily="18" charset="0"/>
              <a:cs typeface="Times New Roman" panose="02020603050405020304" pitchFamily="18" charset="0"/>
            </a:endParaRPr>
          </a:p>
          <a:p>
            <a:pPr marL="942975" lvl="2" indent="-257175">
              <a:buFont typeface="+mj-lt"/>
              <a:buAutoNum type="arabicPeriod"/>
            </a:pPr>
            <a:r>
              <a:rPr lang="en-US" altLang="zh-CN" dirty="0">
                <a:solidFill>
                  <a:schemeClr val="tx1"/>
                </a:solidFill>
                <a:latin typeface="Times New Roman" panose="02020603050405020304" pitchFamily="18" charset="0"/>
                <a:cs typeface="Times New Roman" panose="02020603050405020304" pitchFamily="18" charset="0"/>
              </a:rPr>
              <a:t>Collect real-time job information e.g. dataset size, current loss, processed workload size</a:t>
            </a:r>
            <a:endParaRPr lang="en-US" altLang="zh-CN" dirty="0">
              <a:latin typeface="Times New Roman" panose="02020603050405020304" pitchFamily="18" charset="0"/>
              <a:cs typeface="Times New Roman" panose="02020603050405020304" pitchFamily="18" charset="0"/>
            </a:endParaRPr>
          </a:p>
          <a:p>
            <a:pPr marL="942975" lvl="2" indent="-257175">
              <a:buFont typeface="+mj-lt"/>
              <a:buAutoNum type="arabicPeriod"/>
            </a:pPr>
            <a:r>
              <a:rPr lang="en-US" altLang="zh-CN" dirty="0">
                <a:latin typeface="Times New Roman" panose="02020603050405020304" pitchFamily="18" charset="0"/>
                <a:cs typeface="Times New Roman" panose="02020603050405020304" pitchFamily="18" charset="0"/>
              </a:rPr>
              <a:t>Predict the training progress with uncertainty, using a Beta distribution, instead of an exact number</a:t>
            </a:r>
          </a:p>
          <a:p>
            <a:pPr marL="942975" lvl="2" indent="-257175">
              <a:buFont typeface="+mj-lt"/>
              <a:buAutoNum type="arabicPeriod"/>
            </a:pPr>
            <a:r>
              <a:rPr lang="en-US" altLang="zh-CN" dirty="0">
                <a:latin typeface="Times New Roman" panose="02020603050405020304" pitchFamily="18" charset="0"/>
                <a:cs typeface="Times New Roman" panose="02020603050405020304" pitchFamily="18" charset="0"/>
              </a:rPr>
              <a:t>Sample the training progress of each job from its distribution</a:t>
            </a:r>
          </a:p>
          <a:p>
            <a:pPr marL="942975" lvl="2" indent="-257175">
              <a:buFont typeface="+mj-lt"/>
              <a:buAutoNum type="arabicPeriod"/>
            </a:pPr>
            <a:r>
              <a:rPr lang="en-US" altLang="zh-CN" dirty="0">
                <a:latin typeface="Times New Roman" panose="02020603050405020304" pitchFamily="18" charset="0"/>
                <a:cs typeface="Times New Roman" panose="02020603050405020304" pitchFamily="18" charset="0"/>
              </a:rPr>
              <a:t>Compute the overall remaining time of each candidate</a:t>
            </a:r>
          </a:p>
          <a:p>
            <a:pPr marL="942975" lvl="2" indent="-257175">
              <a:buFont typeface="+mj-lt"/>
              <a:buAutoNum type="arabicPeriod"/>
            </a:pPr>
            <a:r>
              <a:rPr lang="en-US" altLang="zh-CN" dirty="0">
                <a:latin typeface="Times New Roman" panose="02020603050405020304" pitchFamily="18" charset="0"/>
                <a:cs typeface="Times New Roman" panose="02020603050405020304" pitchFamily="18" charset="0"/>
              </a:rPr>
              <a:t>Select the top ones</a:t>
            </a:r>
          </a:p>
          <a:p>
            <a:pPr lvl="2"/>
            <a:endParaRPr lang="en-US" altLang="zh-CN" dirty="0">
              <a:latin typeface="Times New Roman" panose="02020603050405020304" pitchFamily="18" charset="0"/>
              <a:cs typeface="Times New Roman" panose="02020603050405020304" pitchFamily="18" charset="0"/>
            </a:endParaRPr>
          </a:p>
          <a:p>
            <a:pPr lvl="2"/>
            <a:endParaRPr lang="en-US" altLang="zh-CN"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Design</a:t>
            </a:r>
            <a:endParaRPr lang="zh-CN" altLang="en-US" dirty="0">
              <a:latin typeface="Times New Roman" panose="02020603050405020304" pitchFamily="18" charset="0"/>
              <a:cs typeface="Times New Roman" panose="02020603050405020304" pitchFamily="18" charset="0"/>
            </a:endParaRPr>
          </a:p>
        </p:txBody>
      </p:sp>
      <p:grpSp>
        <p:nvGrpSpPr>
          <p:cNvPr id="5" name="组合 4">
            <a:extLst>
              <a:ext uri="{FF2B5EF4-FFF2-40B4-BE49-F238E27FC236}">
                <a16:creationId xmlns:a16="http://schemas.microsoft.com/office/drawing/2014/main" id="{7C0A5EEA-3829-41BE-8F30-A0AD53179052}"/>
              </a:ext>
            </a:extLst>
          </p:cNvPr>
          <p:cNvGrpSpPr/>
          <p:nvPr/>
        </p:nvGrpSpPr>
        <p:grpSpPr>
          <a:xfrm>
            <a:off x="5669159" y="1901129"/>
            <a:ext cx="2624172" cy="2024722"/>
            <a:chOff x="3837668" y="3947319"/>
            <a:chExt cx="3498896" cy="2699630"/>
          </a:xfrm>
        </p:grpSpPr>
        <p:pic>
          <p:nvPicPr>
            <p:cNvPr id="6" name="图片 5">
              <a:extLst>
                <a:ext uri="{FF2B5EF4-FFF2-40B4-BE49-F238E27FC236}">
                  <a16:creationId xmlns:a16="http://schemas.microsoft.com/office/drawing/2014/main" id="{96C835BA-CD7C-4431-A1D7-E666D3BE8086}"/>
                </a:ext>
              </a:extLst>
            </p:cNvPr>
            <p:cNvPicPr>
              <a:picLocks noChangeAspect="1"/>
            </p:cNvPicPr>
            <p:nvPr/>
          </p:nvPicPr>
          <p:blipFill>
            <a:blip r:embed="rId3"/>
            <a:stretch>
              <a:fillRect/>
            </a:stretch>
          </p:blipFill>
          <p:spPr>
            <a:xfrm>
              <a:off x="3837668" y="3947319"/>
              <a:ext cx="3498896" cy="2361075"/>
            </a:xfrm>
            <a:prstGeom prst="rect">
              <a:avLst/>
            </a:prstGeom>
          </p:spPr>
        </p:pic>
        <p:sp>
          <p:nvSpPr>
            <p:cNvPr id="7" name="文本框 6">
              <a:extLst>
                <a:ext uri="{FF2B5EF4-FFF2-40B4-BE49-F238E27FC236}">
                  <a16:creationId xmlns:a16="http://schemas.microsoft.com/office/drawing/2014/main" id="{E7AFC60E-916D-4AC6-A0D2-F02386667607}"/>
                </a:ext>
              </a:extLst>
            </p:cNvPr>
            <p:cNvSpPr txBox="1"/>
            <p:nvPr/>
          </p:nvSpPr>
          <p:spPr>
            <a:xfrm>
              <a:off x="3941035" y="6308394"/>
              <a:ext cx="3368872" cy="338555"/>
            </a:xfrm>
            <a:prstGeom prst="rect">
              <a:avLst/>
            </a:prstGeom>
            <a:noFill/>
          </p:spPr>
          <p:txBody>
            <a:bodyPr wrap="none" rtlCol="0">
              <a:spAutoFit/>
            </a:bodyPr>
            <a:lstStyle/>
            <a:p>
              <a:r>
                <a:rPr lang="en-US" altLang="zh-SG" sz="1050" dirty="0">
                  <a:latin typeface="Arial" panose="020B0604020202020204" pitchFamily="34" charset="0"/>
                  <a:cs typeface="Arial" panose="020B0604020202020204" pitchFamily="34" charset="0"/>
                </a:rPr>
                <a:t>Example of training progress prediction</a:t>
              </a:r>
              <a:endParaRPr lang="zh-SG" altLang="en-US" sz="1050" dirty="0">
                <a:latin typeface="Arial" panose="020B0604020202020204" pitchFamily="34" charset="0"/>
                <a:cs typeface="Arial" panose="020B0604020202020204" pitchFamily="34" charset="0"/>
              </a:endParaRPr>
            </a:p>
          </p:txBody>
        </p:sp>
      </p:grpSp>
      <p:sp>
        <p:nvSpPr>
          <p:cNvPr id="4" name="灯片编号占位符 3">
            <a:extLst>
              <a:ext uri="{FF2B5EF4-FFF2-40B4-BE49-F238E27FC236}">
                <a16:creationId xmlns:a16="http://schemas.microsoft.com/office/drawing/2014/main" id="{8ADFED3D-9918-4CAF-861B-F6D68C7F6AB1}"/>
              </a:ext>
            </a:extLst>
          </p:cNvPr>
          <p:cNvSpPr>
            <a:spLocks noGrp="1"/>
          </p:cNvSpPr>
          <p:nvPr>
            <p:ph type="sldNum" sz="quarter" idx="12"/>
          </p:nvPr>
        </p:nvSpPr>
        <p:spPr/>
        <p:txBody>
          <a:bodyPr/>
          <a:lstStyle/>
          <a:p>
            <a:fld id="{56BA06C4-DED5-B445-98FA-62023581D134}" type="slidenum">
              <a:rPr lang="en-US" smtClean="0"/>
              <a:t>16</a:t>
            </a:fld>
            <a:endParaRPr lang="en-US"/>
          </a:p>
        </p:txBody>
      </p:sp>
    </p:spTree>
    <p:extLst>
      <p:ext uri="{BB962C8B-B14F-4D97-AF65-F5344CB8AC3E}">
        <p14:creationId xmlns:p14="http://schemas.microsoft.com/office/powerpoint/2010/main" val="204939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Design</a:t>
            </a:r>
            <a:endParaRPr lang="zh-CN" alt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059136" y="1898823"/>
            <a:ext cx="415498" cy="507831"/>
          </a:xfrm>
          <a:prstGeom prst="rect">
            <a:avLst/>
          </a:prstGeom>
          <a:noFill/>
        </p:spPr>
        <p:txBody>
          <a:bodyPr wrap="none" rtlCol="0">
            <a:spAutoFit/>
          </a:bodyPr>
          <a:lstStyle/>
          <a:p>
            <a:r>
              <a:rPr lang="en-US" altLang="zh-CN" sz="2700" dirty="0">
                <a:solidFill>
                  <a:schemeClr val="accent1"/>
                </a:solidFill>
                <a:latin typeface="Times New Roman" panose="02020603050405020304" pitchFamily="18" charset="0"/>
                <a:cs typeface="Times New Roman" panose="02020603050405020304" pitchFamily="18" charset="0"/>
              </a:rPr>
              <a:t>II</a:t>
            </a:r>
            <a:endParaRPr lang="zh-CN" altLang="en-US" sz="2700" dirty="0">
              <a:solidFill>
                <a:schemeClr val="accent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174747" y="2716139"/>
            <a:ext cx="4794506" cy="738664"/>
          </a:xfrm>
          <a:prstGeom prst="rect">
            <a:avLst/>
          </a:prstGeom>
          <a:noFill/>
        </p:spPr>
        <p:txBody>
          <a:bodyPr wrap="square" rtlCol="0">
            <a:spAutoFit/>
          </a:bodyPr>
          <a:lstStyle/>
          <a:p>
            <a:pPr algn="ctr"/>
            <a:r>
              <a:rPr lang="en-US" altLang="zh-CN" sz="2100" dirty="0">
                <a:solidFill>
                  <a:schemeClr val="accent1"/>
                </a:solidFill>
                <a:latin typeface="Times New Roman" panose="02020603050405020304" pitchFamily="18" charset="0"/>
                <a:cs typeface="Times New Roman" panose="02020603050405020304" pitchFamily="18" charset="0"/>
              </a:rPr>
              <a:t>How to minimize the cost of running jobs with assigned batch sizes?</a:t>
            </a:r>
            <a:endParaRPr lang="zh-CN" altLang="en-US" sz="2100" dirty="0">
              <a:solidFill>
                <a:schemeClr val="accent1"/>
              </a:solidFill>
              <a:latin typeface="Times New Roman" panose="02020603050405020304" pitchFamily="18" charset="0"/>
              <a:cs typeface="Times New Roman" panose="02020603050405020304" pitchFamily="18" charset="0"/>
            </a:endParaRPr>
          </a:p>
        </p:txBody>
      </p:sp>
      <p:sp>
        <p:nvSpPr>
          <p:cNvPr id="3" name="灯片编号占位符 2">
            <a:extLst>
              <a:ext uri="{FF2B5EF4-FFF2-40B4-BE49-F238E27FC236}">
                <a16:creationId xmlns:a16="http://schemas.microsoft.com/office/drawing/2014/main" id="{C00066FA-7045-4256-8A85-A5F4A28C42E2}"/>
              </a:ext>
            </a:extLst>
          </p:cNvPr>
          <p:cNvSpPr>
            <a:spLocks noGrp="1"/>
          </p:cNvSpPr>
          <p:nvPr>
            <p:ph type="sldNum" sz="quarter" idx="12"/>
          </p:nvPr>
        </p:nvSpPr>
        <p:spPr/>
        <p:txBody>
          <a:bodyPr/>
          <a:lstStyle/>
          <a:p>
            <a:fld id="{56BA06C4-DED5-B445-98FA-62023581D134}" type="slidenum">
              <a:rPr lang="en-US" smtClean="0"/>
              <a:t>17</a:t>
            </a:fld>
            <a:endParaRPr lang="en-US"/>
          </a:p>
        </p:txBody>
      </p:sp>
    </p:spTree>
    <p:extLst>
      <p:ext uri="{BB962C8B-B14F-4D97-AF65-F5344CB8AC3E}">
        <p14:creationId xmlns:p14="http://schemas.microsoft.com/office/powerpoint/2010/main" val="971176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Convergence cost</a:t>
                </a:r>
                <a:endParaRPr lang="en-US" altLang="zh-CN"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Linear scaling rule: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𝐵</m:t>
                    </m:r>
                    <m:r>
                      <a:rPr lang="en-US" altLang="zh-CN"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ea typeface="Cambria Math" panose="02040503050406030204" pitchFamily="18" charset="0"/>
                        <a:cs typeface="Times New Roman" panose="02020603050405020304" pitchFamily="18" charset="0"/>
                      </a:rPr>
                      <m:t>𝑘𝐵</m:t>
                    </m:r>
                  </m:oMath>
                </a14:m>
                <a:r>
                  <a:rPr lang="en-US" altLang="zh-CN" dirty="0">
                    <a:latin typeface="Times New Roman" panose="02020603050405020304" pitchFamily="18" charset="0"/>
                    <a:cs typeface="Times New Roman" panose="02020603050405020304" pitchFamily="18" charset="0"/>
                  </a:rPr>
                  <a:t>, </a:t>
                </a:r>
                <a14:m>
                  <m:oMath xmlns:m="http://schemas.openxmlformats.org/officeDocument/2006/math">
                    <m:r>
                      <a:rPr lang="el-GR" altLang="zh-CN" i="1" smtClean="0">
                        <a:latin typeface="Cambria Math" panose="02040503050406030204" pitchFamily="18" charset="0"/>
                        <a:cs typeface="Times New Roman" panose="02020603050405020304" pitchFamily="18" charset="0"/>
                      </a:rPr>
                      <m:t>𝜂</m:t>
                    </m:r>
                    <m:r>
                      <a:rPr lang="el-GR" altLang="zh-CN"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ea typeface="Cambria Math" panose="02040503050406030204" pitchFamily="18" charset="0"/>
                        <a:cs typeface="Times New Roman" panose="02020603050405020304" pitchFamily="18" charset="0"/>
                      </a:rPr>
                      <m:t>𝑘</m:t>
                    </m:r>
                    <m:r>
                      <a:rPr lang="el-GR" altLang="zh-CN" i="1">
                        <a:latin typeface="Cambria Math" panose="02040503050406030204" pitchFamily="18" charset="0"/>
                        <a:cs typeface="Times New Roman" panose="02020603050405020304" pitchFamily="18" charset="0"/>
                      </a:rPr>
                      <m:t>𝜂</m:t>
                    </m:r>
                  </m:oMath>
                </a14:m>
                <a:endParaRPr lang="en-US" altLang="zh-CN" i="1"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Increase batch size gradually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6" t="-1915"/>
                </a:stretch>
              </a:blipFill>
            </p:spPr>
            <p:txBody>
              <a:bodyPr/>
              <a:lstStyle/>
              <a:p>
                <a:r>
                  <a:rPr lang="zh-SG" altLang="en-US">
                    <a:noFill/>
                  </a:rPr>
                  <a:t> </a:t>
                </a:r>
              </a:p>
            </p:txBody>
          </p:sp>
        </mc:Fallback>
      </mc:AlternateContent>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Design</a:t>
            </a:r>
            <a:endParaRPr lang="zh-CN" altLang="en-US"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EEAF829E-260E-48F2-8DE7-4C78CD774E05}"/>
              </a:ext>
            </a:extLst>
          </p:cNvPr>
          <p:cNvPicPr>
            <a:picLocks noChangeAspect="1"/>
          </p:cNvPicPr>
          <p:nvPr/>
        </p:nvPicPr>
        <p:blipFill>
          <a:blip r:embed="rId4"/>
          <a:stretch>
            <a:fillRect/>
          </a:stretch>
        </p:blipFill>
        <p:spPr>
          <a:xfrm>
            <a:off x="1761314" y="2538518"/>
            <a:ext cx="2240079" cy="1783851"/>
          </a:xfrm>
          <a:prstGeom prst="rect">
            <a:avLst/>
          </a:prstGeom>
        </p:spPr>
      </p:pic>
      <p:pic>
        <p:nvPicPr>
          <p:cNvPr id="11" name="图片 10">
            <a:extLst>
              <a:ext uri="{FF2B5EF4-FFF2-40B4-BE49-F238E27FC236}">
                <a16:creationId xmlns:a16="http://schemas.microsoft.com/office/drawing/2014/main" id="{374EEA12-4BF9-4005-83EE-BA073A9CE1E2}"/>
              </a:ext>
            </a:extLst>
          </p:cNvPr>
          <p:cNvPicPr>
            <a:picLocks noChangeAspect="1"/>
          </p:cNvPicPr>
          <p:nvPr/>
        </p:nvPicPr>
        <p:blipFill>
          <a:blip r:embed="rId5"/>
          <a:stretch>
            <a:fillRect/>
          </a:stretch>
        </p:blipFill>
        <p:spPr>
          <a:xfrm>
            <a:off x="4798563" y="2585410"/>
            <a:ext cx="2377640" cy="1736959"/>
          </a:xfrm>
          <a:prstGeom prst="rect">
            <a:avLst/>
          </a:prstGeom>
        </p:spPr>
      </p:pic>
      <p:sp>
        <p:nvSpPr>
          <p:cNvPr id="4" name="灯片编号占位符 3">
            <a:extLst>
              <a:ext uri="{FF2B5EF4-FFF2-40B4-BE49-F238E27FC236}">
                <a16:creationId xmlns:a16="http://schemas.microsoft.com/office/drawing/2014/main" id="{25143B3A-6B1F-42C5-95E3-61686B5BD0C1}"/>
              </a:ext>
            </a:extLst>
          </p:cNvPr>
          <p:cNvSpPr>
            <a:spLocks noGrp="1"/>
          </p:cNvSpPr>
          <p:nvPr>
            <p:ph type="sldNum" sz="quarter" idx="12"/>
          </p:nvPr>
        </p:nvSpPr>
        <p:spPr/>
        <p:txBody>
          <a:bodyPr/>
          <a:lstStyle/>
          <a:p>
            <a:fld id="{56BA06C4-DED5-B445-98FA-62023581D134}" type="slidenum">
              <a:rPr lang="en-US" smtClean="0"/>
              <a:t>18</a:t>
            </a:fld>
            <a:endParaRPr lang="en-US"/>
          </a:p>
        </p:txBody>
      </p:sp>
    </p:spTree>
    <p:extLst>
      <p:ext uri="{BB962C8B-B14F-4D97-AF65-F5344CB8AC3E}">
        <p14:creationId xmlns:p14="http://schemas.microsoft.com/office/powerpoint/2010/main" val="78744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288257"/>
                <a:ext cx="8024357" cy="3344467"/>
              </a:xfrm>
            </p:spPr>
            <p:txBody>
              <a:bodyPr/>
              <a:lstStyle/>
              <a:p>
                <a:r>
                  <a:rPr lang="en-US" altLang="zh-CN" dirty="0">
                    <a:latin typeface="Times New Roman" panose="02020603050405020304" pitchFamily="18" charset="0"/>
                    <a:cs typeface="Times New Roman" panose="02020603050405020304" pitchFamily="18" charset="0"/>
                  </a:rPr>
                  <a:t> </a:t>
                </a:r>
                <a:r>
                  <a:rPr lang="en-US" altLang="zh-CN" sz="1800" dirty="0">
                    <a:latin typeface="Times New Roman" panose="02020603050405020304" pitchFamily="18" charset="0"/>
                    <a:cs typeface="Times New Roman" panose="02020603050405020304" pitchFamily="18" charset="0"/>
                  </a:rPr>
                  <a:t>Convergence cost</a:t>
                </a:r>
              </a:p>
              <a:p>
                <a:pPr lvl="1">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lvl="1"/>
                <a:r>
                  <a:rPr lang="en-US" altLang="zh-CN" dirty="0">
                    <a:latin typeface="Times New Roman" panose="02020603050405020304" pitchFamily="18" charset="0"/>
                    <a:cs typeface="Times New Roman" panose="02020603050405020304" pitchFamily="18" charset="0"/>
                  </a:rPr>
                  <a:t>To control training quality, we a dynamic batch size limit R according to its </a:t>
                </a:r>
                <a:r>
                  <a:rPr lang="en-US" altLang="zh-CN" dirty="0">
                    <a:solidFill>
                      <a:srgbClr val="0070C0"/>
                    </a:solidFill>
                    <a:latin typeface="Times New Roman" panose="02020603050405020304" pitchFamily="18" charset="0"/>
                    <a:cs typeface="Times New Roman" panose="02020603050405020304" pitchFamily="18" charset="0"/>
                  </a:rPr>
                  <a:t>real time job status</a:t>
                </a:r>
              </a:p>
              <a:p>
                <a:pPr lvl="1">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altLang="zh-CN" dirty="0">
                    <a:solidFill>
                      <a:srgbClr val="0070C0"/>
                    </a:solidFill>
                    <a:latin typeface="Times New Roman" panose="02020603050405020304" pitchFamily="18" charset="0"/>
                    <a:cs typeface="Times New Roman" panose="02020603050405020304" pitchFamily="18" charset="0"/>
                  </a:rPr>
                  <a:t>Start:	</a:t>
                </a:r>
                <a:r>
                  <a:rPr lang="en-US" altLang="zh-CN" dirty="0">
                    <a:latin typeface="Times New Roman" panose="02020603050405020304" pitchFamily="18" charset="0"/>
                    <a:cs typeface="Times New Roman" panose="02020603050405020304" pitchFamily="18" charset="0"/>
                  </a:rPr>
                  <a:t>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𝑅</m:t>
                    </m:r>
                  </m:oMath>
                </a14:m>
                <a:r>
                  <a:rPr lang="en-US" altLang="zh-CN" dirty="0">
                    <a:latin typeface="Times New Roman" panose="02020603050405020304" pitchFamily="18" charset="0"/>
                    <a:cs typeface="Times New Roman" panose="02020603050405020304" pitchFamily="18" charset="0"/>
                  </a:rPr>
                  <a:t> should fit in a single GPU</a:t>
                </a:r>
              </a:p>
              <a:p>
                <a:pPr lvl="1">
                  <a:buFont typeface="Arial" panose="020B0604020202020204" pitchFamily="34" charset="0"/>
                  <a:buChar char="•"/>
                </a:pPr>
                <a:r>
                  <a:rPr lang="en-US" altLang="zh-CN" dirty="0">
                    <a:solidFill>
                      <a:srgbClr val="0070C0"/>
                    </a:solidFill>
                    <a:latin typeface="Times New Roman" panose="02020603050405020304" pitchFamily="18" charset="0"/>
                    <a:cs typeface="Times New Roman" panose="02020603050405020304" pitchFamily="18" charset="0"/>
                  </a:rPr>
                  <a:t>Resume:</a:t>
                </a:r>
                <a:r>
                  <a:rPr lang="en-US" altLang="zh-CN" dirty="0">
                    <a:latin typeface="Times New Roman" panose="02020603050405020304" pitchFamily="18" charset="0"/>
                    <a:cs typeface="Times New Roman" panose="02020603050405020304" pitchFamily="18" charset="0"/>
                  </a:rPr>
                  <a:t>		request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𝑅</m:t>
                    </m:r>
                  </m:oMath>
                </a14:m>
                <a:r>
                  <a:rPr lang="en-US" altLang="zh-CN"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𝑅</m:t>
                        </m:r>
                      </m:e>
                      <m:sup>
                        <m:r>
                          <a:rPr lang="en-US" altLang="zh-CN" b="0" i="1" smtClean="0">
                            <a:latin typeface="Cambria Math" panose="02040503050406030204" pitchFamily="18" charset="0"/>
                            <a:cs typeface="Times New Roman" panose="02020603050405020304" pitchFamily="18" charset="0"/>
                          </a:rPr>
                          <m:t>′</m:t>
                        </m:r>
                      </m:sup>
                    </m:sSup>
                    <m:r>
                      <a:rPr lang="en-US" altLang="zh-CN" b="0" i="1" smtClean="0">
                        <a:latin typeface="Cambria Math" panose="02040503050406030204" pitchFamily="18" charset="0"/>
                        <a:cs typeface="Times New Roman" panose="02020603050405020304" pitchFamily="18" charset="0"/>
                      </a:rPr>
                      <m:t>=</m:t>
                    </m:r>
                    <m:r>
                      <a:rPr lang="en-US" altLang="zh-CN" b="0" i="1" smtClean="0">
                        <a:latin typeface="Cambria Math" panose="02040503050406030204" pitchFamily="18" charset="0"/>
                        <a:cs typeface="Times New Roman" panose="02020603050405020304" pitchFamily="18" charset="0"/>
                      </a:rPr>
                      <m:t>𝑅</m:t>
                    </m:r>
                    <m:r>
                      <a:rPr lang="en-US" altLang="zh-CN" b="0" i="1" smtClean="0">
                        <a:latin typeface="Cambria Math" panose="02040503050406030204" pitchFamily="18" charset="0"/>
                        <a:cs typeface="Times New Roman" panose="02020603050405020304" pitchFamily="18" charset="0"/>
                      </a:rPr>
                      <m:t>/2</m:t>
                    </m:r>
                  </m:oMath>
                </a14:m>
                <a:r>
                  <a:rPr lang="en-US" altLang="zh-CN" dirty="0">
                    <a:latin typeface="Times New Roman" panose="02020603050405020304" pitchFamily="18" charset="0"/>
                    <a:cs typeface="Times New Roman" panose="02020603050405020304" pitchFamily="18" charset="0"/>
                  </a:rPr>
                  <a:t> if already rejected</a:t>
                </a:r>
              </a:p>
              <a:p>
                <a:pPr lvl="1">
                  <a:buFont typeface="Arial" panose="020B0604020202020204" pitchFamily="34" charset="0"/>
                  <a:buChar char="•"/>
                </a:pPr>
                <a:r>
                  <a:rPr lang="en-US" altLang="zh-CN" dirty="0">
                    <a:solidFill>
                      <a:srgbClr val="0070C0"/>
                    </a:solidFill>
                    <a:latin typeface="Times New Roman" panose="02020603050405020304" pitchFamily="18" charset="0"/>
                    <a:cs typeface="Times New Roman" panose="02020603050405020304" pitchFamily="18" charset="0"/>
                  </a:rPr>
                  <a:t>Scale-up:</a:t>
                </a:r>
                <a:r>
                  <a:rPr lang="en-US" altLang="zh-CN"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𝑅</m:t>
                        </m:r>
                      </m:e>
                      <m:sup>
                        <m:r>
                          <a:rPr lang="en-US" altLang="zh-CN" b="0" i="1" smtClean="0">
                            <a:latin typeface="Cambria Math" panose="02040503050406030204" pitchFamily="18" charset="0"/>
                            <a:cs typeface="Times New Roman" panose="02020603050405020304" pitchFamily="18" charset="0"/>
                          </a:rPr>
                          <m:t>′</m:t>
                        </m:r>
                      </m:sup>
                    </m:sSup>
                    <m:r>
                      <a:rPr lang="en-US" altLang="zh-CN" b="0" i="1" smtClean="0">
                        <a:latin typeface="Cambria Math" panose="02040503050406030204" pitchFamily="18" charset="0"/>
                        <a:cs typeface="Times New Roman" panose="02020603050405020304" pitchFamily="18" charset="0"/>
                      </a:rPr>
                      <m:t>=2</m:t>
                    </m:r>
                    <m:r>
                      <a:rPr lang="en-US" altLang="zh-CN" b="0" i="1" smtClean="0">
                        <a:latin typeface="Cambria Math" panose="02040503050406030204" pitchFamily="18" charset="0"/>
                        <a:cs typeface="Times New Roman" panose="02020603050405020304" pitchFamily="18" charset="0"/>
                      </a:rPr>
                      <m:t>𝑅</m:t>
                    </m:r>
                  </m:oMath>
                </a14:m>
                <a:endParaRPr lang="en-US" altLang="zh-CN"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altLang="zh-CN" dirty="0">
                    <a:solidFill>
                      <a:srgbClr val="0070C0"/>
                    </a:solidFill>
                    <a:latin typeface="Times New Roman" panose="02020603050405020304" pitchFamily="18" charset="0"/>
                    <a:cs typeface="Times New Roman" panose="02020603050405020304" pitchFamily="18" charset="0"/>
                  </a:rPr>
                  <a:t>Scale-down:</a:t>
                </a:r>
                <a:r>
                  <a:rPr lang="en-US" altLang="zh-CN" dirty="0">
                    <a:latin typeface="Times New Roman" panose="02020603050405020304" pitchFamily="18" charset="0"/>
                    <a:cs typeface="Times New Roman" panose="02020603050405020304" pitchFamily="18" charset="0"/>
                  </a:rPr>
                  <a:t>	</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𝑅</m:t>
                    </m:r>
                  </m:oMath>
                </a14:m>
                <a:r>
                  <a:rPr lang="en-US" altLang="zh-CN" dirty="0">
                    <a:latin typeface="Times New Roman" panose="02020603050405020304" pitchFamily="18" charset="0"/>
                    <a:cs typeface="Times New Roman" panose="02020603050405020304" pitchFamily="18" charset="0"/>
                  </a:rPr>
                  <a:t> should be penalized by the processed time as </a:t>
                </a:r>
                <a14:m>
                  <m:oMath xmlns:m="http://schemas.openxmlformats.org/officeDocument/2006/math">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𝑅</m:t>
                        </m:r>
                      </m:e>
                      <m:sup>
                        <m:r>
                          <a:rPr lang="en-US" altLang="zh-CN" b="0" i="1" smtClean="0">
                            <a:latin typeface="Cambria Math" panose="02040503050406030204" pitchFamily="18" charset="0"/>
                            <a:cs typeface="Times New Roman" panose="02020603050405020304" pitchFamily="18" charset="0"/>
                          </a:rPr>
                          <m:t>′</m:t>
                        </m:r>
                      </m:sup>
                    </m:sSup>
                    <m:r>
                      <a:rPr lang="en-US" altLang="zh-CN" b="0" i="1" smtClean="0">
                        <a:latin typeface="Cambria Math" panose="02040503050406030204" pitchFamily="18" charset="0"/>
                        <a:cs typeface="Times New Roman" panose="02020603050405020304" pitchFamily="18" charset="0"/>
                      </a:rPr>
                      <m:t>=</m:t>
                    </m:r>
                    <m:d>
                      <m:dPr>
                        <m:begChr m:val="⌈"/>
                        <m:endChr m:val="⌉"/>
                        <m:ctrlPr>
                          <a:rPr lang="en-US" altLang="zh-CN" b="0" i="1" smtClean="0">
                            <a:latin typeface="Cambria Math" panose="02040503050406030204" pitchFamily="18" charset="0"/>
                            <a:cs typeface="Times New Roman" panose="02020603050405020304" pitchFamily="18" charset="0"/>
                          </a:rPr>
                        </m:ctrlPr>
                      </m:dPr>
                      <m:e>
                        <m:f>
                          <m:fPr>
                            <m:ctrlPr>
                              <a:rPr lang="en-US" altLang="zh-CN" b="0" i="1" smtClean="0">
                                <a:latin typeface="Cambria Math" panose="02040503050406030204" pitchFamily="18" charset="0"/>
                                <a:cs typeface="Times New Roman" panose="02020603050405020304" pitchFamily="18" charset="0"/>
                              </a:rPr>
                            </m:ctrlPr>
                          </m:fPr>
                          <m:num>
                            <m:r>
                              <a:rPr lang="en-US" altLang="zh-CN" b="0" i="1" smtClean="0">
                                <a:latin typeface="Cambria Math" panose="02040503050406030204" pitchFamily="18" charset="0"/>
                                <a:cs typeface="Times New Roman" panose="02020603050405020304" pitchFamily="18" charset="0"/>
                              </a:rPr>
                              <m:t>2</m:t>
                            </m:r>
                            <m:r>
                              <a:rPr lang="en-US" altLang="zh-CN" b="0" i="1" smtClean="0">
                                <a:latin typeface="Cambria Math" panose="02040503050406030204" pitchFamily="18" charset="0"/>
                                <a:cs typeface="Times New Roman" panose="02020603050405020304" pitchFamily="18" charset="0"/>
                              </a:rPr>
                              <m:t>𝑅</m:t>
                            </m:r>
                          </m:num>
                          <m:den>
                            <m:d>
                              <m:dPr>
                                <m:begChr m:val="⌈"/>
                                <m:endChr m:val="⌉"/>
                                <m:ctrlPr>
                                  <a:rPr lang="en-US" altLang="zh-CN" b="0" i="1" smtClean="0">
                                    <a:latin typeface="Cambria Math" panose="02040503050406030204" pitchFamily="18" charset="0"/>
                                    <a:cs typeface="Times New Roman" panose="02020603050405020304" pitchFamily="18" charset="0"/>
                                  </a:rPr>
                                </m:ctrlPr>
                              </m:dPr>
                              <m:e>
                                <m:r>
                                  <a:rPr lang="zh-CN" altLang="en-US" i="1">
                                    <a:latin typeface="Cambria Math" panose="02040503050406030204" pitchFamily="18" charset="0"/>
                                    <a:cs typeface="Times New Roman" panose="02020603050405020304" pitchFamily="18" charset="0"/>
                                  </a:rPr>
                                  <m:t>𝜎</m:t>
                                </m:r>
                                <m:r>
                                  <a:rPr lang="zh-CN" altLang="en-US" i="1">
                                    <a:latin typeface="Cambria Math" panose="02040503050406030204" pitchFamily="18" charset="0"/>
                                    <a:cs typeface="Times New Roman" panose="02020603050405020304" pitchFamily="18" charset="0"/>
                                  </a:rPr>
                                  <m:t>∙</m:t>
                                </m:r>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𝑇</m:t>
                                    </m:r>
                                  </m:e>
                                  <m:sub>
                                    <m:r>
                                      <a:rPr lang="en-US" altLang="zh-CN" i="1">
                                        <a:latin typeface="Cambria Math" panose="02040503050406030204" pitchFamily="18" charset="0"/>
                                        <a:cs typeface="Times New Roman" panose="02020603050405020304" pitchFamily="18" charset="0"/>
                                      </a:rPr>
                                      <m:t>𝑝𝑟𝑜𝑐𝑒𝑠𝑠𝑒𝑑</m:t>
                                    </m:r>
                                  </m:sub>
                                </m:sSub>
                                <m:r>
                                  <a:rPr lang="en-US" altLang="zh-CN" i="1">
                                    <a:latin typeface="Cambria Math" panose="02040503050406030204" pitchFamily="18" charset="0"/>
                                    <a:cs typeface="Times New Roman" panose="02020603050405020304" pitchFamily="18" charset="0"/>
                                  </a:rPr>
                                  <m:t>+1</m:t>
                                </m:r>
                              </m:e>
                            </m:d>
                          </m:den>
                        </m:f>
                      </m:e>
                    </m:d>
                  </m:oMath>
                </a14:m>
                <a:endParaRPr lang="en-US" altLang="zh-CN"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288257"/>
                <a:ext cx="8024357" cy="3344467"/>
              </a:xfrm>
              <a:blipFill>
                <a:blip r:embed="rId3"/>
                <a:stretch>
                  <a:fillRect l="-304" t="-1639"/>
                </a:stretch>
              </a:blipFill>
            </p:spPr>
            <p:txBody>
              <a:bodyPr/>
              <a:lstStyle/>
              <a:p>
                <a:r>
                  <a:rPr lang="zh-SG" altLang="en-US">
                    <a:noFill/>
                  </a:rPr>
                  <a:t> </a:t>
                </a:r>
              </a:p>
            </p:txBody>
          </p:sp>
        </mc:Fallback>
      </mc:AlternateContent>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Design</a:t>
            </a:r>
            <a:endParaRPr lang="zh-CN" altLang="en-US"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ACC85274-6712-4782-9FC2-F56DB937526D}"/>
              </a:ext>
            </a:extLst>
          </p:cNvPr>
          <p:cNvSpPr>
            <a:spLocks noGrp="1"/>
          </p:cNvSpPr>
          <p:nvPr>
            <p:ph type="sldNum" sz="quarter" idx="12"/>
          </p:nvPr>
        </p:nvSpPr>
        <p:spPr/>
        <p:txBody>
          <a:bodyPr/>
          <a:lstStyle/>
          <a:p>
            <a:fld id="{56BA06C4-DED5-B445-98FA-62023581D134}" type="slidenum">
              <a:rPr lang="en-US" smtClean="0"/>
              <a:t>19</a:t>
            </a:fld>
            <a:endParaRPr lang="en-US"/>
          </a:p>
        </p:txBody>
      </p:sp>
    </p:spTree>
    <p:extLst>
      <p:ext uri="{BB962C8B-B14F-4D97-AF65-F5344CB8AC3E}">
        <p14:creationId xmlns:p14="http://schemas.microsoft.com/office/powerpoint/2010/main" val="224131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F977A5-032E-F94E-A61F-C4B34E222C1E}"/>
              </a:ext>
            </a:extLst>
          </p:cNvPr>
          <p:cNvSpPr>
            <a:spLocks noGrp="1"/>
          </p:cNvSpPr>
          <p:nvPr>
            <p:ph idx="1"/>
          </p:nvPr>
        </p:nvSpPr>
        <p:spPr>
          <a:xfrm>
            <a:off x="628650" y="1288257"/>
            <a:ext cx="7536533" cy="3344467"/>
          </a:xfrm>
        </p:spPr>
        <p:txBody>
          <a:bodyPr>
            <a:normAutofit fontScale="92500" lnSpcReduction="10000"/>
          </a:bodyPr>
          <a:lstStyle/>
          <a:p>
            <a:r>
              <a:rPr lang="en-US" altLang="zh-SG" dirty="0">
                <a:latin typeface="Times New Roman" panose="02020603050405020304" pitchFamily="18" charset="0"/>
                <a:cs typeface="Times New Roman" panose="02020603050405020304" pitchFamily="18" charset="0"/>
              </a:rPr>
              <a:t>The success of larger-scale models and datasets</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altLang="zh-SG" dirty="0">
              <a:latin typeface="Times New Roman" panose="02020603050405020304" pitchFamily="18" charset="0"/>
              <a:cs typeface="Times New Roman" panose="02020603050405020304" pitchFamily="18" charset="0"/>
            </a:endParaRPr>
          </a:p>
          <a:p>
            <a:r>
              <a:rPr lang="en-US" altLang="zh-SG" dirty="0">
                <a:latin typeface="Times New Roman" panose="02020603050405020304" pitchFamily="18" charset="0"/>
                <a:cs typeface="Times New Roman" panose="02020603050405020304" pitchFamily="18" charset="0"/>
              </a:rPr>
              <a:t>A growing demand for GPU resources</a:t>
            </a:r>
          </a:p>
          <a:p>
            <a:pPr lvl="1"/>
            <a:r>
              <a:rPr lang="en-US" altLang="zh-SG" dirty="0">
                <a:latin typeface="Times New Roman" panose="02020603050405020304" pitchFamily="18" charset="0"/>
                <a:cs typeface="Times New Roman" panose="02020603050405020304" pitchFamily="18" charset="0"/>
              </a:rPr>
              <a:t>To speed up the computation of neural networks with distributed training on multiple GPUs.</a:t>
            </a:r>
          </a:p>
          <a:p>
            <a:pPr lvl="1"/>
            <a:r>
              <a:rPr lang="en-US" altLang="zh-SG" dirty="0">
                <a:latin typeface="Times New Roman" panose="02020603050405020304" pitchFamily="18" charset="0"/>
                <a:cs typeface="Times New Roman" panose="02020603050405020304" pitchFamily="18" charset="0"/>
              </a:rPr>
              <a:t>E.g. 5x increase in Microsoft Philly cluster in one year</a:t>
            </a:r>
          </a:p>
          <a:p>
            <a:r>
              <a:rPr lang="en-US" b="1" i="1" dirty="0"/>
              <a:t>This paper is about how to efficiently manage deep learning jobs in a GPU cluster to maximize the utilization</a:t>
            </a:r>
          </a:p>
        </p:txBody>
      </p:sp>
      <p:sp>
        <p:nvSpPr>
          <p:cNvPr id="3" name="Title 2">
            <a:extLst>
              <a:ext uri="{FF2B5EF4-FFF2-40B4-BE49-F238E27FC236}">
                <a16:creationId xmlns:a16="http://schemas.microsoft.com/office/drawing/2014/main" id="{3B6F0ED7-586F-A74E-803B-17BD3E45F033}"/>
              </a:ext>
            </a:extLst>
          </p:cNvPr>
          <p:cNvSpPr>
            <a:spLocks noGrp="1"/>
          </p:cNvSpPr>
          <p:nvPr>
            <p:ph type="title"/>
          </p:nvPr>
        </p:nvSpPr>
        <p:spPr/>
        <p:txBody>
          <a:bodyPr>
            <a:normAutofit/>
          </a:bodyPr>
          <a:lstStyle/>
          <a:p>
            <a:r>
              <a:rPr lang="en-US" sz="2100" dirty="0">
                <a:latin typeface="Times New Roman" panose="02020603050405020304" pitchFamily="18" charset="0"/>
                <a:cs typeface="Times New Roman" panose="02020603050405020304" pitchFamily="18" charset="0"/>
              </a:rPr>
              <a:t>GPU Cluster Management for Deep Learnin</a:t>
            </a:r>
            <a:r>
              <a:rPr lang="en-US" altLang="zh-CN" sz="2100" dirty="0">
                <a:latin typeface="Times New Roman" panose="02020603050405020304" pitchFamily="18" charset="0"/>
                <a:cs typeface="Times New Roman" panose="02020603050405020304" pitchFamily="18" charset="0"/>
              </a:rPr>
              <a:t>g</a:t>
            </a:r>
            <a:endParaRPr lang="en-US" sz="2100" b="0" dirty="0">
              <a:latin typeface="Times New Roman" panose="02020603050405020304" pitchFamily="18" charset="0"/>
              <a:cs typeface="Times New Roman" panose="02020603050405020304" pitchFamily="18" charset="0"/>
            </a:endParaRPr>
          </a:p>
        </p:txBody>
      </p:sp>
      <p:pic>
        <p:nvPicPr>
          <p:cNvPr id="25" name="图片 24">
            <a:extLst>
              <a:ext uri="{FF2B5EF4-FFF2-40B4-BE49-F238E27FC236}">
                <a16:creationId xmlns:a16="http://schemas.microsoft.com/office/drawing/2014/main" id="{14D384A8-2AF5-4CE2-B790-65FB1559F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0163" y="1608579"/>
            <a:ext cx="2416795" cy="1686422"/>
          </a:xfrm>
          <a:prstGeom prst="rect">
            <a:avLst/>
          </a:prstGeom>
        </p:spPr>
      </p:pic>
      <p:pic>
        <p:nvPicPr>
          <p:cNvPr id="27" name="图片 26">
            <a:extLst>
              <a:ext uri="{FF2B5EF4-FFF2-40B4-BE49-F238E27FC236}">
                <a16:creationId xmlns:a16="http://schemas.microsoft.com/office/drawing/2014/main" id="{FB8ED464-BF25-429E-BEF1-A2187D9065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1044" y="1608579"/>
            <a:ext cx="2369118" cy="1686422"/>
          </a:xfrm>
          <a:prstGeom prst="rect">
            <a:avLst/>
          </a:prstGeom>
        </p:spPr>
      </p:pic>
      <p:pic>
        <p:nvPicPr>
          <p:cNvPr id="5" name="图片 4">
            <a:extLst>
              <a:ext uri="{FF2B5EF4-FFF2-40B4-BE49-F238E27FC236}">
                <a16:creationId xmlns:a16="http://schemas.microsoft.com/office/drawing/2014/main" id="{950492E6-D999-418B-B238-A571178AAE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817" y="1608579"/>
            <a:ext cx="2312227" cy="1686422"/>
          </a:xfrm>
          <a:prstGeom prst="rect">
            <a:avLst/>
          </a:prstGeom>
        </p:spPr>
      </p:pic>
      <p:sp>
        <p:nvSpPr>
          <p:cNvPr id="4" name="灯片编号占位符 3">
            <a:extLst>
              <a:ext uri="{FF2B5EF4-FFF2-40B4-BE49-F238E27FC236}">
                <a16:creationId xmlns:a16="http://schemas.microsoft.com/office/drawing/2014/main" id="{40B57F68-B2FE-49D3-8527-368AC4556346}"/>
              </a:ext>
            </a:extLst>
          </p:cNvPr>
          <p:cNvSpPr>
            <a:spLocks noGrp="1"/>
          </p:cNvSpPr>
          <p:nvPr>
            <p:ph type="sldNum" sz="quarter" idx="12"/>
          </p:nvPr>
        </p:nvSpPr>
        <p:spPr/>
        <p:txBody>
          <a:bodyPr/>
          <a:lstStyle/>
          <a:p>
            <a:fld id="{56BA06C4-DED5-B445-98FA-62023581D134}" type="slidenum">
              <a:rPr lang="en-US" smtClean="0"/>
              <a:t>2</a:t>
            </a:fld>
            <a:endParaRPr lang="en-US"/>
          </a:p>
        </p:txBody>
      </p:sp>
    </p:spTree>
    <p:extLst>
      <p:ext uri="{BB962C8B-B14F-4D97-AF65-F5344CB8AC3E}">
        <p14:creationId xmlns:p14="http://schemas.microsoft.com/office/powerpoint/2010/main" val="177881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rPr>
              <a:t> Scheduling cost</a:t>
            </a:r>
            <a:endParaRPr lang="en-US" altLang="zh-CN" sz="1050" dirty="0">
              <a:solidFill>
                <a:srgbClr val="3399FF"/>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Periodic offline rescheduling</a:t>
            </a:r>
            <a:endParaRPr lang="en-US" altLang="zh-CN" sz="900" dirty="0">
              <a:solidFill>
                <a:srgbClr val="3399FF"/>
              </a:solidFill>
              <a:latin typeface="Times New Roman" panose="02020603050405020304" pitchFamily="18" charset="0"/>
              <a:cs typeface="Times New Roman" panose="02020603050405020304" pitchFamily="18" charset="0"/>
            </a:endParaRPr>
          </a:p>
          <a:p>
            <a:pPr lvl="2">
              <a:buFont typeface="Arial" panose="020B0604020202020204" pitchFamily="34" charset="0"/>
              <a:buChar char="•"/>
            </a:pPr>
            <a:r>
              <a:rPr lang="en-US" altLang="zh-SG" dirty="0">
                <a:latin typeface="Times New Roman" panose="02020603050405020304" pitchFamily="18" charset="0"/>
                <a:cs typeface="Times New Roman" panose="02020603050405020304" pitchFamily="18" charset="0"/>
              </a:rPr>
              <a:t>pause all the jobs </a:t>
            </a:r>
            <a:r>
              <a:rPr lang="en-US" altLang="zh-CN" dirty="0">
                <a:latin typeface="Times New Roman" panose="02020603050405020304" pitchFamily="18" charset="0"/>
                <a:cs typeface="Times New Roman" panose="02020603050405020304" pitchFamily="18" charset="0"/>
                <a:sym typeface="Wingdings" panose="05000000000000000000" pitchFamily="2" charset="2"/>
              </a:rPr>
              <a:t> reschedule  restart the jobs</a:t>
            </a:r>
            <a:endParaRPr lang="en-US" altLang="zh-CN" dirty="0">
              <a:solidFill>
                <a:srgbClr val="3399FF"/>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Slow responses to job arrivals or completion</a:t>
            </a:r>
          </a:p>
          <a:p>
            <a:pPr lvl="1">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Rescheduling overhead</a:t>
            </a:r>
          </a:p>
        </p:txBody>
      </p:sp>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Design</a:t>
            </a:r>
            <a:endParaRPr lang="zh-CN" altLang="en-US"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0BA7E188-850E-4FBE-9558-3D51CBF7BAF9}"/>
              </a:ext>
            </a:extLst>
          </p:cNvPr>
          <p:cNvSpPr>
            <a:spLocks noGrp="1"/>
          </p:cNvSpPr>
          <p:nvPr>
            <p:ph type="sldNum" sz="quarter" idx="12"/>
          </p:nvPr>
        </p:nvSpPr>
        <p:spPr/>
        <p:txBody>
          <a:bodyPr/>
          <a:lstStyle/>
          <a:p>
            <a:fld id="{56BA06C4-DED5-B445-98FA-62023581D134}" type="slidenum">
              <a:rPr lang="en-US" smtClean="0"/>
              <a:t>20</a:t>
            </a:fld>
            <a:endParaRPr lang="en-US"/>
          </a:p>
        </p:txBody>
      </p:sp>
    </p:spTree>
    <p:extLst>
      <p:ext uri="{BB962C8B-B14F-4D97-AF65-F5344CB8AC3E}">
        <p14:creationId xmlns:p14="http://schemas.microsoft.com/office/powerpoint/2010/main" val="68011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rPr>
              <a:t> Scheduling cost</a:t>
            </a:r>
          </a:p>
          <a:p>
            <a:pPr lvl="1">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Elastic batch size scaling</a:t>
            </a:r>
          </a:p>
        </p:txBody>
      </p:sp>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Design</a:t>
            </a:r>
            <a:endParaRPr lang="zh-CN" altLang="en-US" dirty="0">
              <a:latin typeface="Times New Roman" panose="02020603050405020304" pitchFamily="18" charset="0"/>
              <a:cs typeface="Times New Roman" panose="02020603050405020304" pitchFamily="18" charset="0"/>
            </a:endParaRPr>
          </a:p>
        </p:txBody>
      </p:sp>
      <p:grpSp>
        <p:nvGrpSpPr>
          <p:cNvPr id="12" name="组合 11">
            <a:extLst>
              <a:ext uri="{FF2B5EF4-FFF2-40B4-BE49-F238E27FC236}">
                <a16:creationId xmlns:a16="http://schemas.microsoft.com/office/drawing/2014/main" id="{79C3B7DB-65FE-4694-80FA-35B0FE7297CE}"/>
              </a:ext>
            </a:extLst>
          </p:cNvPr>
          <p:cNvGrpSpPr/>
          <p:nvPr/>
        </p:nvGrpSpPr>
        <p:grpSpPr>
          <a:xfrm>
            <a:off x="2194704" y="2285977"/>
            <a:ext cx="3326866" cy="2271496"/>
            <a:chOff x="780178" y="481831"/>
            <a:chExt cx="4301289" cy="2936808"/>
          </a:xfrm>
        </p:grpSpPr>
        <p:sp>
          <p:nvSpPr>
            <p:cNvPr id="25" name="文本框 24">
              <a:extLst>
                <a:ext uri="{FF2B5EF4-FFF2-40B4-BE49-F238E27FC236}">
                  <a16:creationId xmlns:a16="http://schemas.microsoft.com/office/drawing/2014/main" id="{69AC1701-9ABC-4B7E-AD5E-17BAA7BD87E8}"/>
                </a:ext>
              </a:extLst>
            </p:cNvPr>
            <p:cNvSpPr txBox="1"/>
            <p:nvPr/>
          </p:nvSpPr>
          <p:spPr>
            <a:xfrm>
              <a:off x="3593241" y="1972579"/>
              <a:ext cx="608783" cy="358131"/>
            </a:xfrm>
            <a:prstGeom prst="rect">
              <a:avLst/>
            </a:prstGeom>
            <a:noFill/>
          </p:spPr>
          <p:txBody>
            <a:bodyPr wrap="square" rtlCol="0">
              <a:spAutoFit/>
            </a:bodyPr>
            <a:lstStyle/>
            <a:p>
              <a:pPr algn="ctr"/>
              <a:r>
                <a:rPr lang="en-US" altLang="zh-CN" sz="600" dirty="0"/>
                <a:t>Load job on GPU</a:t>
              </a:r>
              <a:endParaRPr lang="zh-SG" altLang="en-US" sz="600" dirty="0"/>
            </a:p>
          </p:txBody>
        </p:sp>
        <p:sp>
          <p:nvSpPr>
            <p:cNvPr id="23" name="文本框 22">
              <a:extLst>
                <a:ext uri="{FF2B5EF4-FFF2-40B4-BE49-F238E27FC236}">
                  <a16:creationId xmlns:a16="http://schemas.microsoft.com/office/drawing/2014/main" id="{A0F6739D-F400-45C0-AF8C-E182B32BE692}"/>
                </a:ext>
              </a:extLst>
            </p:cNvPr>
            <p:cNvSpPr txBox="1"/>
            <p:nvPr/>
          </p:nvSpPr>
          <p:spPr>
            <a:xfrm>
              <a:off x="3007452" y="1640262"/>
              <a:ext cx="845425" cy="477508"/>
            </a:xfrm>
            <a:prstGeom prst="rect">
              <a:avLst/>
            </a:prstGeom>
            <a:noFill/>
          </p:spPr>
          <p:txBody>
            <a:bodyPr wrap="square" rtlCol="0">
              <a:spAutoFit/>
            </a:bodyPr>
            <a:lstStyle/>
            <a:p>
              <a:r>
                <a:rPr lang="en-US" altLang="zh-CN" sz="600" dirty="0"/>
                <a:t>Model, dataset, Optimizer &amp; Loss function</a:t>
              </a:r>
              <a:endParaRPr lang="zh-SG" altLang="en-US" sz="600" dirty="0"/>
            </a:p>
          </p:txBody>
        </p:sp>
        <p:sp>
          <p:nvSpPr>
            <p:cNvPr id="13" name="矩形: 圆角 12">
              <a:extLst>
                <a:ext uri="{FF2B5EF4-FFF2-40B4-BE49-F238E27FC236}">
                  <a16:creationId xmlns:a16="http://schemas.microsoft.com/office/drawing/2014/main" id="{711AEDFC-4433-4D29-94C8-AF6F949A663A}"/>
                </a:ext>
              </a:extLst>
            </p:cNvPr>
            <p:cNvSpPr/>
            <p:nvPr/>
          </p:nvSpPr>
          <p:spPr>
            <a:xfrm>
              <a:off x="780178" y="1228729"/>
              <a:ext cx="969499" cy="1139992"/>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SG" sz="825" dirty="0"/>
                <a:t>Scheduler</a:t>
              </a:r>
              <a:endParaRPr lang="zh-SG" altLang="en-US" sz="750" dirty="0"/>
            </a:p>
          </p:txBody>
        </p:sp>
        <p:sp>
          <p:nvSpPr>
            <p:cNvPr id="14" name="矩形 13">
              <a:extLst>
                <a:ext uri="{FF2B5EF4-FFF2-40B4-BE49-F238E27FC236}">
                  <a16:creationId xmlns:a16="http://schemas.microsoft.com/office/drawing/2014/main" id="{9DDC5702-F396-45E9-A3FF-6F791006AC3B}"/>
                </a:ext>
              </a:extLst>
            </p:cNvPr>
            <p:cNvSpPr/>
            <p:nvPr/>
          </p:nvSpPr>
          <p:spPr>
            <a:xfrm>
              <a:off x="2576237" y="481831"/>
              <a:ext cx="2505230" cy="253423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t"/>
            <a:lstStyle/>
            <a:p>
              <a:pPr algn="ctr"/>
              <a:r>
                <a:rPr lang="en-US" altLang="zh-SG" sz="825" dirty="0"/>
                <a:t>Worker Manager</a:t>
              </a:r>
              <a:endParaRPr lang="zh-SG" altLang="en-US" sz="825" dirty="0"/>
            </a:p>
          </p:txBody>
        </p:sp>
        <p:sp>
          <p:nvSpPr>
            <p:cNvPr id="15" name="矩形 14">
              <a:extLst>
                <a:ext uri="{FF2B5EF4-FFF2-40B4-BE49-F238E27FC236}">
                  <a16:creationId xmlns:a16="http://schemas.microsoft.com/office/drawing/2014/main" id="{EB335EEF-0216-4C9D-96A2-1932CE210329}"/>
                </a:ext>
              </a:extLst>
            </p:cNvPr>
            <p:cNvSpPr/>
            <p:nvPr/>
          </p:nvSpPr>
          <p:spPr>
            <a:xfrm>
              <a:off x="2812397" y="1108138"/>
              <a:ext cx="814821" cy="517894"/>
            </a:xfrm>
            <a:prstGeom prst="rect">
              <a:avLst/>
            </a:prstGeom>
            <a:solidFill>
              <a:schemeClr val="accent1">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SG" sz="750" dirty="0"/>
                <a:t>User</a:t>
              </a:r>
            </a:p>
            <a:p>
              <a:pPr algn="ctr"/>
              <a:r>
                <a:rPr lang="en-US" altLang="zh-SG" sz="750" dirty="0"/>
                <a:t>Script</a:t>
              </a:r>
              <a:endParaRPr lang="zh-SG" altLang="en-US" sz="750" dirty="0"/>
            </a:p>
          </p:txBody>
        </p:sp>
        <p:sp>
          <p:nvSpPr>
            <p:cNvPr id="16" name="矩形 15">
              <a:extLst>
                <a:ext uri="{FF2B5EF4-FFF2-40B4-BE49-F238E27FC236}">
                  <a16:creationId xmlns:a16="http://schemas.microsoft.com/office/drawing/2014/main" id="{49B0CC2B-26B2-421B-A47E-942EB342FB2F}"/>
                </a:ext>
              </a:extLst>
            </p:cNvPr>
            <p:cNvSpPr/>
            <p:nvPr/>
          </p:nvSpPr>
          <p:spPr>
            <a:xfrm>
              <a:off x="2812397" y="2063136"/>
              <a:ext cx="814821" cy="443318"/>
            </a:xfrm>
            <a:prstGeom prst="rect">
              <a:avLst/>
            </a:prstGeom>
            <a:solidFill>
              <a:schemeClr val="accent4">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SG" sz="750" dirty="0"/>
                <a:t>Scaling Agent</a:t>
              </a:r>
              <a:endParaRPr lang="zh-SG" altLang="en-US" sz="750" dirty="0"/>
            </a:p>
          </p:txBody>
        </p:sp>
        <p:sp>
          <p:nvSpPr>
            <p:cNvPr id="17" name="矩形 16">
              <a:extLst>
                <a:ext uri="{FF2B5EF4-FFF2-40B4-BE49-F238E27FC236}">
                  <a16:creationId xmlns:a16="http://schemas.microsoft.com/office/drawing/2014/main" id="{55D7DA1A-8A9C-48D6-848C-BB98485AD428}"/>
                </a:ext>
              </a:extLst>
            </p:cNvPr>
            <p:cNvSpPr/>
            <p:nvPr/>
          </p:nvSpPr>
          <p:spPr>
            <a:xfrm>
              <a:off x="4182402" y="890623"/>
              <a:ext cx="781674" cy="1918281"/>
            </a:xfrm>
            <a:prstGeom prst="rect">
              <a:avLst/>
            </a:prstGeom>
            <a:solidFill>
              <a:schemeClr val="accent6">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t"/>
            <a:lstStyle/>
            <a:p>
              <a:pPr algn="ctr"/>
              <a:r>
                <a:rPr lang="en-US" altLang="zh-SG" sz="750" dirty="0"/>
                <a:t>GPU</a:t>
              </a:r>
              <a:endParaRPr lang="zh-SG" altLang="en-US" sz="750" dirty="0"/>
            </a:p>
          </p:txBody>
        </p:sp>
        <p:cxnSp>
          <p:nvCxnSpPr>
            <p:cNvPr id="18" name="直接箭头连接符 17">
              <a:extLst>
                <a:ext uri="{FF2B5EF4-FFF2-40B4-BE49-F238E27FC236}">
                  <a16:creationId xmlns:a16="http://schemas.microsoft.com/office/drawing/2014/main" id="{26348FD3-72F2-4E5F-A547-229D6AD4E417}"/>
                </a:ext>
              </a:extLst>
            </p:cNvPr>
            <p:cNvCxnSpPr>
              <a:cxnSpLocks/>
              <a:endCxn id="15" idx="1"/>
            </p:cNvCxnSpPr>
            <p:nvPr/>
          </p:nvCxnSpPr>
          <p:spPr>
            <a:xfrm>
              <a:off x="1752474" y="1367086"/>
              <a:ext cx="1059923"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9" name="文本框 18">
              <a:extLst>
                <a:ext uri="{FF2B5EF4-FFF2-40B4-BE49-F238E27FC236}">
                  <a16:creationId xmlns:a16="http://schemas.microsoft.com/office/drawing/2014/main" id="{5D2226AC-BA65-407F-9590-20D8B79235E1}"/>
                </a:ext>
              </a:extLst>
            </p:cNvPr>
            <p:cNvSpPr txBox="1"/>
            <p:nvPr/>
          </p:nvSpPr>
          <p:spPr>
            <a:xfrm>
              <a:off x="1848543" y="1101547"/>
              <a:ext cx="705683" cy="268598"/>
            </a:xfrm>
            <a:prstGeom prst="rect">
              <a:avLst/>
            </a:prstGeom>
            <a:noFill/>
          </p:spPr>
          <p:txBody>
            <a:bodyPr wrap="square" rtlCol="0">
              <a:spAutoFit/>
            </a:bodyPr>
            <a:lstStyle/>
            <a:p>
              <a:pPr algn="ctr"/>
              <a:r>
                <a:rPr lang="en-US" altLang="zh-CN" sz="750" dirty="0"/>
                <a:t>Start job</a:t>
              </a:r>
              <a:endParaRPr lang="zh-SG" altLang="en-US" sz="750" dirty="0"/>
            </a:p>
          </p:txBody>
        </p:sp>
        <p:cxnSp>
          <p:nvCxnSpPr>
            <p:cNvPr id="20" name="直接箭头连接符 19">
              <a:extLst>
                <a:ext uri="{FF2B5EF4-FFF2-40B4-BE49-F238E27FC236}">
                  <a16:creationId xmlns:a16="http://schemas.microsoft.com/office/drawing/2014/main" id="{085AB440-348D-438C-8D9D-2C8733B9B1B5}"/>
                </a:ext>
              </a:extLst>
            </p:cNvPr>
            <p:cNvCxnSpPr>
              <a:cxnSpLocks/>
            </p:cNvCxnSpPr>
            <p:nvPr/>
          </p:nvCxnSpPr>
          <p:spPr>
            <a:xfrm>
              <a:off x="3026460" y="1626033"/>
              <a:ext cx="0" cy="437103"/>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1" name="矩形 20">
              <a:extLst>
                <a:ext uri="{FF2B5EF4-FFF2-40B4-BE49-F238E27FC236}">
                  <a16:creationId xmlns:a16="http://schemas.microsoft.com/office/drawing/2014/main" id="{BD388473-AC31-4F5E-ABDD-33D57EEE8CD8}"/>
                </a:ext>
              </a:extLst>
            </p:cNvPr>
            <p:cNvSpPr/>
            <p:nvPr/>
          </p:nvSpPr>
          <p:spPr>
            <a:xfrm>
              <a:off x="4244030" y="1228729"/>
              <a:ext cx="658417" cy="435722"/>
            </a:xfrm>
            <a:prstGeom prst="rect">
              <a:avLst/>
            </a:prstGeom>
            <a:solidFill>
              <a:schemeClr val="bg1">
                <a:lumMod val="9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SG" sz="750" dirty="0"/>
                <a:t>Input Tensors</a:t>
              </a:r>
              <a:endParaRPr lang="zh-SG" altLang="en-US" sz="750" dirty="0"/>
            </a:p>
          </p:txBody>
        </p:sp>
        <p:sp>
          <p:nvSpPr>
            <p:cNvPr id="22" name="矩形 21">
              <a:extLst>
                <a:ext uri="{FF2B5EF4-FFF2-40B4-BE49-F238E27FC236}">
                  <a16:creationId xmlns:a16="http://schemas.microsoft.com/office/drawing/2014/main" id="{67172C72-7AA2-49D0-9CEF-A8884AD205C7}"/>
                </a:ext>
              </a:extLst>
            </p:cNvPr>
            <p:cNvSpPr/>
            <p:nvPr/>
          </p:nvSpPr>
          <p:spPr>
            <a:xfrm>
              <a:off x="4244029" y="1900862"/>
              <a:ext cx="658417" cy="609735"/>
            </a:xfrm>
            <a:prstGeom prst="rect">
              <a:avLst/>
            </a:prstGeom>
            <a:solidFill>
              <a:schemeClr val="bg1">
                <a:lumMod val="9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SG" sz="750" dirty="0"/>
                <a:t>Model</a:t>
              </a:r>
              <a:endParaRPr lang="zh-SG" altLang="en-US" sz="750" dirty="0"/>
            </a:p>
          </p:txBody>
        </p:sp>
        <p:cxnSp>
          <p:nvCxnSpPr>
            <p:cNvPr id="24" name="直接箭头连接符 23">
              <a:extLst>
                <a:ext uri="{FF2B5EF4-FFF2-40B4-BE49-F238E27FC236}">
                  <a16:creationId xmlns:a16="http://schemas.microsoft.com/office/drawing/2014/main" id="{1F99D2BF-C821-4587-8F92-781060E19A91}"/>
                </a:ext>
              </a:extLst>
            </p:cNvPr>
            <p:cNvCxnSpPr>
              <a:cxnSpLocks/>
            </p:cNvCxnSpPr>
            <p:nvPr/>
          </p:nvCxnSpPr>
          <p:spPr>
            <a:xfrm>
              <a:off x="3627218" y="2286176"/>
              <a:ext cx="555184"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6" name="直接箭头连接符 25">
              <a:extLst>
                <a:ext uri="{FF2B5EF4-FFF2-40B4-BE49-F238E27FC236}">
                  <a16:creationId xmlns:a16="http://schemas.microsoft.com/office/drawing/2014/main" id="{3B4D9898-58C9-4F50-8B85-C50588EC8616}"/>
                </a:ext>
              </a:extLst>
            </p:cNvPr>
            <p:cNvCxnSpPr>
              <a:cxnSpLocks/>
            </p:cNvCxnSpPr>
            <p:nvPr/>
          </p:nvCxnSpPr>
          <p:spPr>
            <a:xfrm>
              <a:off x="3022966" y="2506454"/>
              <a:ext cx="0" cy="64582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7" name="文本框 26">
              <a:extLst>
                <a:ext uri="{FF2B5EF4-FFF2-40B4-BE49-F238E27FC236}">
                  <a16:creationId xmlns:a16="http://schemas.microsoft.com/office/drawing/2014/main" id="{AC76F404-AFFE-4461-BAE1-0C45DBE209B4}"/>
                </a:ext>
              </a:extLst>
            </p:cNvPr>
            <p:cNvSpPr txBox="1"/>
            <p:nvPr/>
          </p:nvSpPr>
          <p:spPr>
            <a:xfrm>
              <a:off x="2985195" y="2689441"/>
              <a:ext cx="611966" cy="253676"/>
            </a:xfrm>
            <a:prstGeom prst="rect">
              <a:avLst/>
            </a:prstGeom>
            <a:noFill/>
          </p:spPr>
          <p:txBody>
            <a:bodyPr wrap="square" rtlCol="0">
              <a:spAutoFit/>
            </a:bodyPr>
            <a:lstStyle/>
            <a:p>
              <a:pPr algn="ctr"/>
              <a:r>
                <a:rPr lang="en-US" altLang="zh-CN" sz="675" dirty="0"/>
                <a:t>Connect</a:t>
              </a:r>
              <a:endParaRPr lang="zh-SG" altLang="en-US" sz="675" dirty="0"/>
            </a:p>
          </p:txBody>
        </p:sp>
        <p:sp>
          <p:nvSpPr>
            <p:cNvPr id="28" name="文本框 27">
              <a:extLst>
                <a:ext uri="{FF2B5EF4-FFF2-40B4-BE49-F238E27FC236}">
                  <a16:creationId xmlns:a16="http://schemas.microsoft.com/office/drawing/2014/main" id="{ADEB3628-5736-4591-AF61-714BD90C26BA}"/>
                </a:ext>
              </a:extLst>
            </p:cNvPr>
            <p:cNvSpPr txBox="1"/>
            <p:nvPr/>
          </p:nvSpPr>
          <p:spPr>
            <a:xfrm>
              <a:off x="2713570" y="3150041"/>
              <a:ext cx="1012475" cy="268598"/>
            </a:xfrm>
            <a:prstGeom prst="rect">
              <a:avLst/>
            </a:prstGeom>
            <a:noFill/>
          </p:spPr>
          <p:txBody>
            <a:bodyPr wrap="square" rtlCol="0">
              <a:spAutoFit/>
            </a:bodyPr>
            <a:lstStyle/>
            <a:p>
              <a:pPr algn="ctr"/>
              <a:r>
                <a:rPr lang="en-US" altLang="zh-CN" sz="750" dirty="0"/>
                <a:t>Other workers</a:t>
              </a:r>
              <a:endParaRPr lang="zh-SG" altLang="en-US" sz="750" dirty="0"/>
            </a:p>
          </p:txBody>
        </p:sp>
      </p:grpSp>
      <p:cxnSp>
        <p:nvCxnSpPr>
          <p:cNvPr id="29" name="直接箭头连接符 28">
            <a:extLst>
              <a:ext uri="{FF2B5EF4-FFF2-40B4-BE49-F238E27FC236}">
                <a16:creationId xmlns:a16="http://schemas.microsoft.com/office/drawing/2014/main" id="{D2E16A57-6CAA-419C-9A66-5CF749D07CD6}"/>
              </a:ext>
            </a:extLst>
          </p:cNvPr>
          <p:cNvCxnSpPr>
            <a:cxnSpLocks/>
          </p:cNvCxnSpPr>
          <p:nvPr/>
        </p:nvCxnSpPr>
        <p:spPr>
          <a:xfrm>
            <a:off x="2944570" y="2970683"/>
            <a:ext cx="819806" cy="0"/>
          </a:xfrm>
          <a:prstGeom prst="straightConnector1">
            <a:avLst/>
          </a:prstGeom>
          <a:ln w="12700">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30" name="直接箭头连接符 29">
            <a:extLst>
              <a:ext uri="{FF2B5EF4-FFF2-40B4-BE49-F238E27FC236}">
                <a16:creationId xmlns:a16="http://schemas.microsoft.com/office/drawing/2014/main" id="{3C4C9A15-3473-43C4-BD4F-D6A0A52D59E3}"/>
              </a:ext>
            </a:extLst>
          </p:cNvPr>
          <p:cNvCxnSpPr>
            <a:cxnSpLocks/>
          </p:cNvCxnSpPr>
          <p:nvPr/>
        </p:nvCxnSpPr>
        <p:spPr>
          <a:xfrm>
            <a:off x="3931352" y="3170968"/>
            <a:ext cx="0" cy="338081"/>
          </a:xfrm>
          <a:prstGeom prst="straightConnector1">
            <a:avLst/>
          </a:prstGeom>
          <a:ln w="12700">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31" name="直接箭头连接符 30">
            <a:extLst>
              <a:ext uri="{FF2B5EF4-FFF2-40B4-BE49-F238E27FC236}">
                <a16:creationId xmlns:a16="http://schemas.microsoft.com/office/drawing/2014/main" id="{531F7BE3-87BF-4D1F-850E-C6743B5DAFB5}"/>
              </a:ext>
            </a:extLst>
          </p:cNvPr>
          <p:cNvCxnSpPr>
            <a:cxnSpLocks/>
          </p:cNvCxnSpPr>
          <p:nvPr/>
        </p:nvCxnSpPr>
        <p:spPr>
          <a:xfrm>
            <a:off x="4396769" y="3681560"/>
            <a:ext cx="429412" cy="0"/>
          </a:xfrm>
          <a:prstGeom prst="straightConnector1">
            <a:avLst/>
          </a:prstGeom>
          <a:ln w="12700">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32" name="直接箭头连接符 31">
            <a:extLst>
              <a:ext uri="{FF2B5EF4-FFF2-40B4-BE49-F238E27FC236}">
                <a16:creationId xmlns:a16="http://schemas.microsoft.com/office/drawing/2014/main" id="{733E66D1-A627-464C-9556-47B33F3687EE}"/>
              </a:ext>
            </a:extLst>
          </p:cNvPr>
          <p:cNvCxnSpPr>
            <a:cxnSpLocks/>
          </p:cNvCxnSpPr>
          <p:nvPr/>
        </p:nvCxnSpPr>
        <p:spPr>
          <a:xfrm>
            <a:off x="3929405" y="3850209"/>
            <a:ext cx="0" cy="499514"/>
          </a:xfrm>
          <a:prstGeom prst="straightConnector1">
            <a:avLst/>
          </a:prstGeom>
          <a:ln w="1270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4" name="灯片编号占位符 3">
            <a:extLst>
              <a:ext uri="{FF2B5EF4-FFF2-40B4-BE49-F238E27FC236}">
                <a16:creationId xmlns:a16="http://schemas.microsoft.com/office/drawing/2014/main" id="{513FB663-3CF7-4A68-8017-0A3DB7B8D1C7}"/>
              </a:ext>
            </a:extLst>
          </p:cNvPr>
          <p:cNvSpPr>
            <a:spLocks noGrp="1"/>
          </p:cNvSpPr>
          <p:nvPr>
            <p:ph type="sldNum" sz="quarter" idx="12"/>
          </p:nvPr>
        </p:nvSpPr>
        <p:spPr/>
        <p:txBody>
          <a:bodyPr/>
          <a:lstStyle/>
          <a:p>
            <a:fld id="{56BA06C4-DED5-B445-98FA-62023581D134}" type="slidenum">
              <a:rPr lang="en-US" smtClean="0"/>
              <a:t>21</a:t>
            </a:fld>
            <a:endParaRPr lang="en-US"/>
          </a:p>
        </p:txBody>
      </p:sp>
    </p:spTree>
    <p:extLst>
      <p:ext uri="{BB962C8B-B14F-4D97-AF65-F5344CB8AC3E}">
        <p14:creationId xmlns:p14="http://schemas.microsoft.com/office/powerpoint/2010/main" val="213250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rPr>
              <a:t> Scheduling cost</a:t>
            </a:r>
          </a:p>
          <a:p>
            <a:pPr lvl="1">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Elastic batch size scaling</a:t>
            </a:r>
          </a:p>
        </p:txBody>
      </p:sp>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Design</a:t>
            </a:r>
            <a:endParaRPr lang="zh-CN" altLang="en-US" dirty="0">
              <a:latin typeface="Times New Roman" panose="02020603050405020304" pitchFamily="18" charset="0"/>
              <a:cs typeface="Times New Roman" panose="02020603050405020304" pitchFamily="18" charset="0"/>
            </a:endParaRPr>
          </a:p>
        </p:txBody>
      </p:sp>
      <p:sp>
        <p:nvSpPr>
          <p:cNvPr id="38" name="文本框 37">
            <a:extLst>
              <a:ext uri="{FF2B5EF4-FFF2-40B4-BE49-F238E27FC236}">
                <a16:creationId xmlns:a16="http://schemas.microsoft.com/office/drawing/2014/main" id="{2A98C6A8-0C3C-4ADE-8981-B921B7AD1275}"/>
              </a:ext>
            </a:extLst>
          </p:cNvPr>
          <p:cNvSpPr txBox="1"/>
          <p:nvPr/>
        </p:nvSpPr>
        <p:spPr>
          <a:xfrm>
            <a:off x="4392238" y="2941549"/>
            <a:ext cx="461591" cy="300082"/>
          </a:xfrm>
          <a:prstGeom prst="rect">
            <a:avLst/>
          </a:prstGeom>
          <a:noFill/>
        </p:spPr>
        <p:txBody>
          <a:bodyPr wrap="square" rtlCol="0">
            <a:spAutoFit/>
          </a:bodyPr>
          <a:lstStyle/>
          <a:p>
            <a:pPr algn="ctr"/>
            <a:r>
              <a:rPr lang="en-US" altLang="zh-CN" sz="675" dirty="0"/>
              <a:t>Train model</a:t>
            </a:r>
            <a:endParaRPr lang="zh-SG" altLang="en-US" sz="675" dirty="0"/>
          </a:p>
        </p:txBody>
      </p:sp>
      <p:sp>
        <p:nvSpPr>
          <p:cNvPr id="31" name="矩形 30">
            <a:extLst>
              <a:ext uri="{FF2B5EF4-FFF2-40B4-BE49-F238E27FC236}">
                <a16:creationId xmlns:a16="http://schemas.microsoft.com/office/drawing/2014/main" id="{E6AF8CA1-A0FE-4926-860D-B43AC9105FDC}"/>
              </a:ext>
            </a:extLst>
          </p:cNvPr>
          <p:cNvSpPr/>
          <p:nvPr/>
        </p:nvSpPr>
        <p:spPr>
          <a:xfrm>
            <a:off x="3579351" y="2285976"/>
            <a:ext cx="1937690" cy="196012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t"/>
          <a:lstStyle/>
          <a:p>
            <a:pPr algn="ctr"/>
            <a:r>
              <a:rPr lang="en-US" altLang="zh-SG" sz="825" dirty="0"/>
              <a:t>Worker Manager</a:t>
            </a:r>
            <a:endParaRPr lang="zh-SG" altLang="en-US" sz="825" dirty="0"/>
          </a:p>
        </p:txBody>
      </p:sp>
      <p:sp>
        <p:nvSpPr>
          <p:cNvPr id="32" name="矩形 31">
            <a:extLst>
              <a:ext uri="{FF2B5EF4-FFF2-40B4-BE49-F238E27FC236}">
                <a16:creationId xmlns:a16="http://schemas.microsoft.com/office/drawing/2014/main" id="{63D8C49E-68C5-452A-B512-81E1F4092FC4}"/>
              </a:ext>
            </a:extLst>
          </p:cNvPr>
          <p:cNvSpPr/>
          <p:nvPr/>
        </p:nvSpPr>
        <p:spPr>
          <a:xfrm>
            <a:off x="3762010" y="2770398"/>
            <a:ext cx="630230" cy="400569"/>
          </a:xfrm>
          <a:prstGeom prst="rect">
            <a:avLst/>
          </a:prstGeom>
          <a:solidFill>
            <a:schemeClr val="accent1">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SG" sz="750" dirty="0"/>
              <a:t>User</a:t>
            </a:r>
          </a:p>
          <a:p>
            <a:pPr algn="ctr"/>
            <a:r>
              <a:rPr lang="en-US" altLang="zh-SG" sz="750" dirty="0"/>
              <a:t>Script</a:t>
            </a:r>
            <a:endParaRPr lang="zh-SG" altLang="en-US" sz="750" dirty="0"/>
          </a:p>
        </p:txBody>
      </p:sp>
      <p:sp>
        <p:nvSpPr>
          <p:cNvPr id="33" name="矩形 32">
            <a:extLst>
              <a:ext uri="{FF2B5EF4-FFF2-40B4-BE49-F238E27FC236}">
                <a16:creationId xmlns:a16="http://schemas.microsoft.com/office/drawing/2014/main" id="{95905F21-4ACB-4981-AEE9-376F1EECC801}"/>
              </a:ext>
            </a:extLst>
          </p:cNvPr>
          <p:cNvSpPr/>
          <p:nvPr/>
        </p:nvSpPr>
        <p:spPr>
          <a:xfrm>
            <a:off x="3762010" y="3509049"/>
            <a:ext cx="630230" cy="342887"/>
          </a:xfrm>
          <a:prstGeom prst="rect">
            <a:avLst/>
          </a:prstGeom>
          <a:solidFill>
            <a:schemeClr val="accent4">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SG" sz="750" dirty="0"/>
              <a:t>Scaling Agent</a:t>
            </a:r>
            <a:endParaRPr lang="zh-SG" altLang="en-US" sz="750" dirty="0"/>
          </a:p>
        </p:txBody>
      </p:sp>
      <p:sp>
        <p:nvSpPr>
          <p:cNvPr id="34" name="矩形 33">
            <a:extLst>
              <a:ext uri="{FF2B5EF4-FFF2-40B4-BE49-F238E27FC236}">
                <a16:creationId xmlns:a16="http://schemas.microsoft.com/office/drawing/2014/main" id="{0CD5C2F9-0420-440D-A21B-8C37884DA394}"/>
              </a:ext>
            </a:extLst>
          </p:cNvPr>
          <p:cNvSpPr/>
          <p:nvPr/>
        </p:nvSpPr>
        <p:spPr>
          <a:xfrm>
            <a:off x="4821652" y="2602159"/>
            <a:ext cx="604592" cy="1483709"/>
          </a:xfrm>
          <a:prstGeom prst="rect">
            <a:avLst/>
          </a:prstGeom>
          <a:solidFill>
            <a:schemeClr val="accent6">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t"/>
          <a:lstStyle/>
          <a:p>
            <a:pPr algn="ctr"/>
            <a:r>
              <a:rPr lang="en-US" altLang="zh-SG" sz="750" dirty="0"/>
              <a:t>GPU</a:t>
            </a:r>
            <a:endParaRPr lang="zh-SG" altLang="en-US" sz="750" dirty="0"/>
          </a:p>
        </p:txBody>
      </p:sp>
      <p:sp>
        <p:nvSpPr>
          <p:cNvPr id="35" name="矩形 34">
            <a:extLst>
              <a:ext uri="{FF2B5EF4-FFF2-40B4-BE49-F238E27FC236}">
                <a16:creationId xmlns:a16="http://schemas.microsoft.com/office/drawing/2014/main" id="{027A0420-9EFD-4538-A899-A428763ACB73}"/>
              </a:ext>
            </a:extLst>
          </p:cNvPr>
          <p:cNvSpPr/>
          <p:nvPr/>
        </p:nvSpPr>
        <p:spPr>
          <a:xfrm>
            <a:off x="4869319" y="2863669"/>
            <a:ext cx="509258" cy="337013"/>
          </a:xfrm>
          <a:prstGeom prst="rect">
            <a:avLst/>
          </a:prstGeom>
          <a:solidFill>
            <a:schemeClr val="bg1">
              <a:lumMod val="9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SG" sz="750" dirty="0"/>
              <a:t>Input Tensors</a:t>
            </a:r>
            <a:endParaRPr lang="zh-SG" altLang="en-US" sz="750" dirty="0"/>
          </a:p>
        </p:txBody>
      </p:sp>
      <p:sp>
        <p:nvSpPr>
          <p:cNvPr id="36" name="矩形 35">
            <a:extLst>
              <a:ext uri="{FF2B5EF4-FFF2-40B4-BE49-F238E27FC236}">
                <a16:creationId xmlns:a16="http://schemas.microsoft.com/office/drawing/2014/main" id="{02668E1E-15E2-4EF0-8988-713AF0AAFF92}"/>
              </a:ext>
            </a:extLst>
          </p:cNvPr>
          <p:cNvSpPr/>
          <p:nvPr/>
        </p:nvSpPr>
        <p:spPr>
          <a:xfrm>
            <a:off x="4869317" y="3383536"/>
            <a:ext cx="509258" cy="471604"/>
          </a:xfrm>
          <a:prstGeom prst="rect">
            <a:avLst/>
          </a:prstGeom>
          <a:solidFill>
            <a:schemeClr val="bg1">
              <a:lumMod val="9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SG" sz="750" dirty="0"/>
              <a:t>Model</a:t>
            </a:r>
            <a:endParaRPr lang="zh-SG" altLang="en-US" sz="750" dirty="0"/>
          </a:p>
        </p:txBody>
      </p:sp>
      <p:cxnSp>
        <p:nvCxnSpPr>
          <p:cNvPr id="37" name="直接箭头连接符 36">
            <a:extLst>
              <a:ext uri="{FF2B5EF4-FFF2-40B4-BE49-F238E27FC236}">
                <a16:creationId xmlns:a16="http://schemas.microsoft.com/office/drawing/2014/main" id="{8E0533D1-825D-40A2-A40E-5C92D43305A1}"/>
              </a:ext>
            </a:extLst>
          </p:cNvPr>
          <p:cNvCxnSpPr>
            <a:cxnSpLocks/>
          </p:cNvCxnSpPr>
          <p:nvPr/>
        </p:nvCxnSpPr>
        <p:spPr>
          <a:xfrm>
            <a:off x="4392240" y="2951059"/>
            <a:ext cx="429411" cy="0"/>
          </a:xfrm>
          <a:prstGeom prst="straightConnector1">
            <a:avLst/>
          </a:prstGeom>
          <a:ln w="1270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39" name="直接箭头连接符 38">
            <a:extLst>
              <a:ext uri="{FF2B5EF4-FFF2-40B4-BE49-F238E27FC236}">
                <a16:creationId xmlns:a16="http://schemas.microsoft.com/office/drawing/2014/main" id="{734D538E-B706-455A-A47B-55C66E1CF8B0}"/>
              </a:ext>
            </a:extLst>
          </p:cNvPr>
          <p:cNvCxnSpPr>
            <a:cxnSpLocks/>
          </p:cNvCxnSpPr>
          <p:nvPr/>
        </p:nvCxnSpPr>
        <p:spPr>
          <a:xfrm>
            <a:off x="4392239" y="2951059"/>
            <a:ext cx="429411" cy="0"/>
          </a:xfrm>
          <a:prstGeom prst="straightConnector1">
            <a:avLst/>
          </a:prstGeom>
          <a:ln w="12700">
            <a:solidFill>
              <a:srgbClr val="C0000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4" name="灯片编号占位符 3">
            <a:extLst>
              <a:ext uri="{FF2B5EF4-FFF2-40B4-BE49-F238E27FC236}">
                <a16:creationId xmlns:a16="http://schemas.microsoft.com/office/drawing/2014/main" id="{4766C6F0-E220-4CE8-BFF9-8983994E1460}"/>
              </a:ext>
            </a:extLst>
          </p:cNvPr>
          <p:cNvSpPr>
            <a:spLocks noGrp="1"/>
          </p:cNvSpPr>
          <p:nvPr>
            <p:ph type="sldNum" sz="quarter" idx="12"/>
          </p:nvPr>
        </p:nvSpPr>
        <p:spPr/>
        <p:txBody>
          <a:bodyPr/>
          <a:lstStyle/>
          <a:p>
            <a:fld id="{56BA06C4-DED5-B445-98FA-62023581D134}" type="slidenum">
              <a:rPr lang="en-US" smtClean="0"/>
              <a:t>22</a:t>
            </a:fld>
            <a:endParaRPr lang="en-US"/>
          </a:p>
        </p:txBody>
      </p:sp>
    </p:spTree>
    <p:extLst>
      <p:ext uri="{BB962C8B-B14F-4D97-AF65-F5344CB8AC3E}">
        <p14:creationId xmlns:p14="http://schemas.microsoft.com/office/powerpoint/2010/main" val="305104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rPr>
              <a:t> Scheduling cost</a:t>
            </a:r>
          </a:p>
          <a:p>
            <a:pPr lvl="1">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Elastic batch size scaling</a:t>
            </a:r>
          </a:p>
        </p:txBody>
      </p:sp>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Design</a:t>
            </a:r>
            <a:endParaRPr lang="zh-CN" altLang="en-US" dirty="0">
              <a:latin typeface="Times New Roman" panose="02020603050405020304" pitchFamily="18" charset="0"/>
              <a:cs typeface="Times New Roman" panose="02020603050405020304" pitchFamily="18" charset="0"/>
            </a:endParaRPr>
          </a:p>
        </p:txBody>
      </p:sp>
      <p:sp>
        <p:nvSpPr>
          <p:cNvPr id="30" name="矩形: 圆角 29">
            <a:extLst>
              <a:ext uri="{FF2B5EF4-FFF2-40B4-BE49-F238E27FC236}">
                <a16:creationId xmlns:a16="http://schemas.microsoft.com/office/drawing/2014/main" id="{02A98DFC-5550-4AF1-95C4-0E0BF2B3B774}"/>
              </a:ext>
            </a:extLst>
          </p:cNvPr>
          <p:cNvSpPr/>
          <p:nvPr/>
        </p:nvSpPr>
        <p:spPr>
          <a:xfrm>
            <a:off x="2194703" y="2863284"/>
            <a:ext cx="749867" cy="881146"/>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SG" sz="825" dirty="0"/>
              <a:t>Scheduler</a:t>
            </a:r>
            <a:endParaRPr lang="zh-SG" altLang="en-US" sz="750" dirty="0"/>
          </a:p>
        </p:txBody>
      </p:sp>
      <p:sp>
        <p:nvSpPr>
          <p:cNvPr id="31" name="矩形 30">
            <a:extLst>
              <a:ext uri="{FF2B5EF4-FFF2-40B4-BE49-F238E27FC236}">
                <a16:creationId xmlns:a16="http://schemas.microsoft.com/office/drawing/2014/main" id="{C6695A7A-D1C7-437A-8106-D3D3C2DC5E44}"/>
              </a:ext>
            </a:extLst>
          </p:cNvPr>
          <p:cNvSpPr/>
          <p:nvPr/>
        </p:nvSpPr>
        <p:spPr>
          <a:xfrm>
            <a:off x="3583879" y="2285976"/>
            <a:ext cx="1937690" cy="195881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t"/>
          <a:lstStyle/>
          <a:p>
            <a:pPr algn="ctr"/>
            <a:r>
              <a:rPr lang="en-US" altLang="zh-SG" sz="825" dirty="0"/>
              <a:t>Worker Manager</a:t>
            </a:r>
            <a:endParaRPr lang="zh-SG" altLang="en-US" sz="825" dirty="0"/>
          </a:p>
        </p:txBody>
      </p:sp>
      <p:sp>
        <p:nvSpPr>
          <p:cNvPr id="32" name="矩形 31">
            <a:extLst>
              <a:ext uri="{FF2B5EF4-FFF2-40B4-BE49-F238E27FC236}">
                <a16:creationId xmlns:a16="http://schemas.microsoft.com/office/drawing/2014/main" id="{07BFF3C2-64C0-43A3-991B-67DD02F2418C}"/>
              </a:ext>
            </a:extLst>
          </p:cNvPr>
          <p:cNvSpPr/>
          <p:nvPr/>
        </p:nvSpPr>
        <p:spPr>
          <a:xfrm>
            <a:off x="3766539" y="2770075"/>
            <a:ext cx="630230" cy="400301"/>
          </a:xfrm>
          <a:prstGeom prst="rect">
            <a:avLst/>
          </a:prstGeom>
          <a:solidFill>
            <a:schemeClr val="accent1">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SG" sz="750" dirty="0"/>
              <a:t>User</a:t>
            </a:r>
          </a:p>
          <a:p>
            <a:pPr algn="ctr"/>
            <a:r>
              <a:rPr lang="en-US" altLang="zh-SG" sz="750" dirty="0"/>
              <a:t>Script</a:t>
            </a:r>
            <a:endParaRPr lang="zh-SG" altLang="en-US" sz="750" dirty="0"/>
          </a:p>
        </p:txBody>
      </p:sp>
      <p:sp>
        <p:nvSpPr>
          <p:cNvPr id="33" name="矩形 32">
            <a:extLst>
              <a:ext uri="{FF2B5EF4-FFF2-40B4-BE49-F238E27FC236}">
                <a16:creationId xmlns:a16="http://schemas.microsoft.com/office/drawing/2014/main" id="{E546E830-4DA2-489C-BFA6-D0CFEE6C140B}"/>
              </a:ext>
            </a:extLst>
          </p:cNvPr>
          <p:cNvSpPr/>
          <p:nvPr/>
        </p:nvSpPr>
        <p:spPr>
          <a:xfrm>
            <a:off x="3766539" y="3508230"/>
            <a:ext cx="630230" cy="342659"/>
          </a:xfrm>
          <a:prstGeom prst="rect">
            <a:avLst/>
          </a:prstGeom>
          <a:solidFill>
            <a:schemeClr val="accent4">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SG" sz="750" dirty="0"/>
              <a:t>Scaling Agent</a:t>
            </a:r>
            <a:endParaRPr lang="zh-SG" altLang="en-US" sz="750" dirty="0"/>
          </a:p>
        </p:txBody>
      </p:sp>
      <p:cxnSp>
        <p:nvCxnSpPr>
          <p:cNvPr id="35" name="直接箭头连接符 34">
            <a:extLst>
              <a:ext uri="{FF2B5EF4-FFF2-40B4-BE49-F238E27FC236}">
                <a16:creationId xmlns:a16="http://schemas.microsoft.com/office/drawing/2014/main" id="{B669CA07-87B6-4CDE-82CB-BC0F8B870E16}"/>
              </a:ext>
            </a:extLst>
          </p:cNvPr>
          <p:cNvCxnSpPr>
            <a:cxnSpLocks/>
          </p:cNvCxnSpPr>
          <p:nvPr/>
        </p:nvCxnSpPr>
        <p:spPr>
          <a:xfrm>
            <a:off x="2946733" y="3627244"/>
            <a:ext cx="819806"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36" name="文本框 35">
            <a:extLst>
              <a:ext uri="{FF2B5EF4-FFF2-40B4-BE49-F238E27FC236}">
                <a16:creationId xmlns:a16="http://schemas.microsoft.com/office/drawing/2014/main" id="{1AF3486A-D6D7-4817-86F5-313C11187232}"/>
              </a:ext>
            </a:extLst>
          </p:cNvPr>
          <p:cNvSpPr txBox="1"/>
          <p:nvPr/>
        </p:nvSpPr>
        <p:spPr>
          <a:xfrm>
            <a:off x="2969693" y="3306088"/>
            <a:ext cx="612023" cy="323165"/>
          </a:xfrm>
          <a:prstGeom prst="rect">
            <a:avLst/>
          </a:prstGeom>
          <a:noFill/>
        </p:spPr>
        <p:txBody>
          <a:bodyPr wrap="square" rtlCol="0">
            <a:spAutoFit/>
          </a:bodyPr>
          <a:lstStyle/>
          <a:p>
            <a:pPr algn="ctr"/>
            <a:r>
              <a:rPr lang="en-US" altLang="zh-CN" sz="750" dirty="0"/>
              <a:t>Scale Batch size</a:t>
            </a:r>
            <a:endParaRPr lang="zh-SG" altLang="en-US" sz="750" dirty="0"/>
          </a:p>
        </p:txBody>
      </p:sp>
      <p:cxnSp>
        <p:nvCxnSpPr>
          <p:cNvPr id="39" name="直接箭头连接符 38">
            <a:extLst>
              <a:ext uri="{FF2B5EF4-FFF2-40B4-BE49-F238E27FC236}">
                <a16:creationId xmlns:a16="http://schemas.microsoft.com/office/drawing/2014/main" id="{87849066-A3C7-4F7E-B172-93687D271060}"/>
              </a:ext>
            </a:extLst>
          </p:cNvPr>
          <p:cNvCxnSpPr>
            <a:cxnSpLocks/>
          </p:cNvCxnSpPr>
          <p:nvPr/>
        </p:nvCxnSpPr>
        <p:spPr>
          <a:xfrm>
            <a:off x="3938711" y="3170376"/>
            <a:ext cx="0" cy="337855"/>
          </a:xfrm>
          <a:prstGeom prst="straightConnector1">
            <a:avLst/>
          </a:prstGeom>
          <a:ln w="12700">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40" name="文本框 39">
            <a:extLst>
              <a:ext uri="{FF2B5EF4-FFF2-40B4-BE49-F238E27FC236}">
                <a16:creationId xmlns:a16="http://schemas.microsoft.com/office/drawing/2014/main" id="{72CE69D0-D348-4301-B3B7-E3F043CAC745}"/>
              </a:ext>
            </a:extLst>
          </p:cNvPr>
          <p:cNvSpPr txBox="1"/>
          <p:nvPr/>
        </p:nvSpPr>
        <p:spPr>
          <a:xfrm>
            <a:off x="3900192" y="3265380"/>
            <a:ext cx="460406" cy="196208"/>
          </a:xfrm>
          <a:prstGeom prst="rect">
            <a:avLst/>
          </a:prstGeom>
          <a:noFill/>
        </p:spPr>
        <p:txBody>
          <a:bodyPr wrap="square" rtlCol="0">
            <a:spAutoFit/>
          </a:bodyPr>
          <a:lstStyle/>
          <a:p>
            <a:pPr algn="ctr"/>
            <a:r>
              <a:rPr lang="en-US" altLang="zh-CN" sz="675" dirty="0"/>
              <a:t>Pause</a:t>
            </a:r>
            <a:endParaRPr lang="zh-SG" altLang="en-US" sz="675" dirty="0"/>
          </a:p>
        </p:txBody>
      </p:sp>
      <p:cxnSp>
        <p:nvCxnSpPr>
          <p:cNvPr id="41" name="直接箭头连接符 40">
            <a:extLst>
              <a:ext uri="{FF2B5EF4-FFF2-40B4-BE49-F238E27FC236}">
                <a16:creationId xmlns:a16="http://schemas.microsoft.com/office/drawing/2014/main" id="{1E0EAB69-128B-41C3-AB51-0C3E654DF627}"/>
              </a:ext>
            </a:extLst>
          </p:cNvPr>
          <p:cNvCxnSpPr>
            <a:cxnSpLocks/>
          </p:cNvCxnSpPr>
          <p:nvPr/>
        </p:nvCxnSpPr>
        <p:spPr>
          <a:xfrm>
            <a:off x="4402978" y="3679559"/>
            <a:ext cx="429412"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42" name="文本框 41">
            <a:extLst>
              <a:ext uri="{FF2B5EF4-FFF2-40B4-BE49-F238E27FC236}">
                <a16:creationId xmlns:a16="http://schemas.microsoft.com/office/drawing/2014/main" id="{41A5CF74-22AE-41DD-9AEC-7CFE130DCAC9}"/>
              </a:ext>
            </a:extLst>
          </p:cNvPr>
          <p:cNvSpPr txBox="1"/>
          <p:nvPr/>
        </p:nvSpPr>
        <p:spPr>
          <a:xfrm>
            <a:off x="4373523" y="3490385"/>
            <a:ext cx="460406" cy="196208"/>
          </a:xfrm>
          <a:prstGeom prst="rect">
            <a:avLst/>
          </a:prstGeom>
          <a:noFill/>
        </p:spPr>
        <p:txBody>
          <a:bodyPr wrap="square" rtlCol="0">
            <a:spAutoFit/>
          </a:bodyPr>
          <a:lstStyle/>
          <a:p>
            <a:pPr algn="ctr"/>
            <a:r>
              <a:rPr lang="en-US" altLang="zh-CN" sz="675" dirty="0"/>
              <a:t>Migrate</a:t>
            </a:r>
            <a:endParaRPr lang="zh-SG" altLang="en-US" sz="675" dirty="0"/>
          </a:p>
        </p:txBody>
      </p:sp>
      <p:cxnSp>
        <p:nvCxnSpPr>
          <p:cNvPr id="43" name="直接箭头连接符 42">
            <a:extLst>
              <a:ext uri="{FF2B5EF4-FFF2-40B4-BE49-F238E27FC236}">
                <a16:creationId xmlns:a16="http://schemas.microsoft.com/office/drawing/2014/main" id="{115F8377-5DF5-4006-8801-A21840CE84B6}"/>
              </a:ext>
            </a:extLst>
          </p:cNvPr>
          <p:cNvCxnSpPr>
            <a:cxnSpLocks/>
          </p:cNvCxnSpPr>
          <p:nvPr/>
        </p:nvCxnSpPr>
        <p:spPr>
          <a:xfrm>
            <a:off x="3929405" y="3838036"/>
            <a:ext cx="0" cy="49918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44" name="文本框 43">
            <a:extLst>
              <a:ext uri="{FF2B5EF4-FFF2-40B4-BE49-F238E27FC236}">
                <a16:creationId xmlns:a16="http://schemas.microsoft.com/office/drawing/2014/main" id="{360E4EED-284F-41D2-9C15-4BA2633F9ACF}"/>
              </a:ext>
            </a:extLst>
          </p:cNvPr>
          <p:cNvSpPr txBox="1"/>
          <p:nvPr/>
        </p:nvSpPr>
        <p:spPr>
          <a:xfrm>
            <a:off x="3900192" y="3979474"/>
            <a:ext cx="573014" cy="196208"/>
          </a:xfrm>
          <a:prstGeom prst="rect">
            <a:avLst/>
          </a:prstGeom>
          <a:noFill/>
        </p:spPr>
        <p:txBody>
          <a:bodyPr wrap="square" rtlCol="0">
            <a:spAutoFit/>
          </a:bodyPr>
          <a:lstStyle/>
          <a:p>
            <a:pPr algn="ctr"/>
            <a:r>
              <a:rPr lang="en-US" altLang="zh-CN" sz="675" dirty="0"/>
              <a:t>Reconnect</a:t>
            </a:r>
            <a:endParaRPr lang="zh-SG" altLang="en-US" sz="675" dirty="0"/>
          </a:p>
        </p:txBody>
      </p:sp>
      <p:sp>
        <p:nvSpPr>
          <p:cNvPr id="45" name="文本框 44">
            <a:extLst>
              <a:ext uri="{FF2B5EF4-FFF2-40B4-BE49-F238E27FC236}">
                <a16:creationId xmlns:a16="http://schemas.microsoft.com/office/drawing/2014/main" id="{402CA8D5-5BD1-436A-8515-BF29642983A6}"/>
              </a:ext>
            </a:extLst>
          </p:cNvPr>
          <p:cNvSpPr txBox="1"/>
          <p:nvPr/>
        </p:nvSpPr>
        <p:spPr>
          <a:xfrm>
            <a:off x="3690100" y="4335490"/>
            <a:ext cx="783107" cy="207749"/>
          </a:xfrm>
          <a:prstGeom prst="rect">
            <a:avLst/>
          </a:prstGeom>
          <a:noFill/>
        </p:spPr>
        <p:txBody>
          <a:bodyPr wrap="square" rtlCol="0">
            <a:spAutoFit/>
          </a:bodyPr>
          <a:lstStyle/>
          <a:p>
            <a:pPr algn="ctr"/>
            <a:r>
              <a:rPr lang="en-US" altLang="zh-CN" sz="750" dirty="0"/>
              <a:t>Other workers</a:t>
            </a:r>
            <a:endParaRPr lang="zh-SG" altLang="en-US" sz="750" dirty="0"/>
          </a:p>
        </p:txBody>
      </p:sp>
      <p:cxnSp>
        <p:nvCxnSpPr>
          <p:cNvPr id="46" name="直接箭头连接符 45">
            <a:extLst>
              <a:ext uri="{FF2B5EF4-FFF2-40B4-BE49-F238E27FC236}">
                <a16:creationId xmlns:a16="http://schemas.microsoft.com/office/drawing/2014/main" id="{C22BEFA0-3AA4-4EE4-82EC-E290D2B952A0}"/>
              </a:ext>
            </a:extLst>
          </p:cNvPr>
          <p:cNvCxnSpPr>
            <a:cxnSpLocks/>
          </p:cNvCxnSpPr>
          <p:nvPr/>
        </p:nvCxnSpPr>
        <p:spPr>
          <a:xfrm>
            <a:off x="2944570" y="3629126"/>
            <a:ext cx="819806" cy="0"/>
          </a:xfrm>
          <a:prstGeom prst="straightConnector1">
            <a:avLst/>
          </a:prstGeom>
          <a:ln w="12700">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47" name="直接箭头连接符 46">
            <a:extLst>
              <a:ext uri="{FF2B5EF4-FFF2-40B4-BE49-F238E27FC236}">
                <a16:creationId xmlns:a16="http://schemas.microsoft.com/office/drawing/2014/main" id="{18B5E91D-27E8-4A95-AB01-749B0BD032D7}"/>
              </a:ext>
            </a:extLst>
          </p:cNvPr>
          <p:cNvCxnSpPr>
            <a:cxnSpLocks/>
          </p:cNvCxnSpPr>
          <p:nvPr/>
        </p:nvCxnSpPr>
        <p:spPr>
          <a:xfrm>
            <a:off x="3938711" y="3167625"/>
            <a:ext cx="0" cy="337855"/>
          </a:xfrm>
          <a:prstGeom prst="straightConnector1">
            <a:avLst/>
          </a:prstGeom>
          <a:ln w="12700">
            <a:solidFill>
              <a:srgbClr val="C00000"/>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48" name="直接箭头连接符 47">
            <a:extLst>
              <a:ext uri="{FF2B5EF4-FFF2-40B4-BE49-F238E27FC236}">
                <a16:creationId xmlns:a16="http://schemas.microsoft.com/office/drawing/2014/main" id="{CF6D7BEC-E3B5-4094-AFD6-1E248775CEDF}"/>
              </a:ext>
            </a:extLst>
          </p:cNvPr>
          <p:cNvCxnSpPr>
            <a:cxnSpLocks/>
          </p:cNvCxnSpPr>
          <p:nvPr/>
        </p:nvCxnSpPr>
        <p:spPr>
          <a:xfrm>
            <a:off x="4402978" y="3679559"/>
            <a:ext cx="429412" cy="0"/>
          </a:xfrm>
          <a:prstGeom prst="straightConnector1">
            <a:avLst/>
          </a:prstGeom>
          <a:ln w="12700">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49" name="直接箭头连接符 48">
            <a:extLst>
              <a:ext uri="{FF2B5EF4-FFF2-40B4-BE49-F238E27FC236}">
                <a16:creationId xmlns:a16="http://schemas.microsoft.com/office/drawing/2014/main" id="{F8FDF1E2-1BD1-4A65-B3EB-D35B7F380209}"/>
              </a:ext>
            </a:extLst>
          </p:cNvPr>
          <p:cNvCxnSpPr>
            <a:cxnSpLocks/>
          </p:cNvCxnSpPr>
          <p:nvPr/>
        </p:nvCxnSpPr>
        <p:spPr>
          <a:xfrm>
            <a:off x="3926989" y="3839166"/>
            <a:ext cx="0" cy="499181"/>
          </a:xfrm>
          <a:prstGeom prst="straightConnector1">
            <a:avLst/>
          </a:prstGeom>
          <a:ln w="12700">
            <a:solidFill>
              <a:srgbClr val="C00000"/>
            </a:solidFill>
            <a:tailEnd type="triangle"/>
          </a:ln>
        </p:spPr>
        <p:style>
          <a:lnRef idx="1">
            <a:schemeClr val="dk1"/>
          </a:lnRef>
          <a:fillRef idx="0">
            <a:schemeClr val="dk1"/>
          </a:fillRef>
          <a:effectRef idx="0">
            <a:schemeClr val="dk1"/>
          </a:effectRef>
          <a:fontRef idx="minor">
            <a:schemeClr val="tx1"/>
          </a:fontRef>
        </p:style>
      </p:cxnSp>
      <p:sp>
        <p:nvSpPr>
          <p:cNvPr id="26" name="矩形 25">
            <a:extLst>
              <a:ext uri="{FF2B5EF4-FFF2-40B4-BE49-F238E27FC236}">
                <a16:creationId xmlns:a16="http://schemas.microsoft.com/office/drawing/2014/main" id="{3EF2451B-67AE-4F18-BC6F-BE19A7B80A2C}"/>
              </a:ext>
            </a:extLst>
          </p:cNvPr>
          <p:cNvSpPr/>
          <p:nvPr/>
        </p:nvSpPr>
        <p:spPr>
          <a:xfrm>
            <a:off x="4821652" y="2602159"/>
            <a:ext cx="604592" cy="1483709"/>
          </a:xfrm>
          <a:prstGeom prst="rect">
            <a:avLst/>
          </a:prstGeom>
          <a:solidFill>
            <a:schemeClr val="accent6">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t"/>
          <a:lstStyle/>
          <a:p>
            <a:pPr algn="ctr"/>
            <a:r>
              <a:rPr lang="en-US" altLang="zh-SG" sz="750" dirty="0"/>
              <a:t>GPU</a:t>
            </a:r>
            <a:endParaRPr lang="zh-SG" altLang="en-US" sz="750" dirty="0"/>
          </a:p>
        </p:txBody>
      </p:sp>
      <p:sp>
        <p:nvSpPr>
          <p:cNvPr id="27" name="矩形 26">
            <a:extLst>
              <a:ext uri="{FF2B5EF4-FFF2-40B4-BE49-F238E27FC236}">
                <a16:creationId xmlns:a16="http://schemas.microsoft.com/office/drawing/2014/main" id="{5637D65F-05F3-4642-AF93-DC92BBC1FBCC}"/>
              </a:ext>
            </a:extLst>
          </p:cNvPr>
          <p:cNvSpPr/>
          <p:nvPr/>
        </p:nvSpPr>
        <p:spPr>
          <a:xfrm>
            <a:off x="4869319" y="2863669"/>
            <a:ext cx="509258" cy="337013"/>
          </a:xfrm>
          <a:prstGeom prst="rect">
            <a:avLst/>
          </a:prstGeom>
          <a:solidFill>
            <a:schemeClr val="bg1">
              <a:lumMod val="9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SG" sz="750" dirty="0"/>
              <a:t>Input Tensors</a:t>
            </a:r>
            <a:endParaRPr lang="zh-SG" altLang="en-US" sz="750" dirty="0"/>
          </a:p>
        </p:txBody>
      </p:sp>
      <p:sp>
        <p:nvSpPr>
          <p:cNvPr id="28" name="矩形 27">
            <a:extLst>
              <a:ext uri="{FF2B5EF4-FFF2-40B4-BE49-F238E27FC236}">
                <a16:creationId xmlns:a16="http://schemas.microsoft.com/office/drawing/2014/main" id="{F9B62AF9-AD50-4DF2-905C-888834C9A206}"/>
              </a:ext>
            </a:extLst>
          </p:cNvPr>
          <p:cNvSpPr/>
          <p:nvPr/>
        </p:nvSpPr>
        <p:spPr>
          <a:xfrm>
            <a:off x="4869317" y="3383536"/>
            <a:ext cx="509258" cy="471604"/>
          </a:xfrm>
          <a:prstGeom prst="rect">
            <a:avLst/>
          </a:prstGeom>
          <a:solidFill>
            <a:schemeClr val="bg1">
              <a:lumMod val="9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SG" sz="750" dirty="0"/>
              <a:t>Model</a:t>
            </a:r>
            <a:endParaRPr lang="zh-SG" altLang="en-US" sz="750" dirty="0"/>
          </a:p>
        </p:txBody>
      </p:sp>
      <p:sp>
        <p:nvSpPr>
          <p:cNvPr id="34" name="文本框 33">
            <a:extLst>
              <a:ext uri="{FF2B5EF4-FFF2-40B4-BE49-F238E27FC236}">
                <a16:creationId xmlns:a16="http://schemas.microsoft.com/office/drawing/2014/main" id="{0EFA121B-5333-4464-A943-FCCDB415D7AB}"/>
              </a:ext>
            </a:extLst>
          </p:cNvPr>
          <p:cNvSpPr txBox="1"/>
          <p:nvPr/>
        </p:nvSpPr>
        <p:spPr>
          <a:xfrm>
            <a:off x="6070162" y="2416109"/>
            <a:ext cx="2333708" cy="1470659"/>
          </a:xfrm>
          <a:prstGeom prst="rect">
            <a:avLst/>
          </a:prstGeom>
          <a:noFill/>
        </p:spPr>
        <p:txBody>
          <a:bodyPr wrap="square">
            <a:spAutoFit/>
          </a:bodyPr>
          <a:lstStyle/>
          <a:p>
            <a:pPr marL="82296" lvl="1" indent="-137160">
              <a:lnSpc>
                <a:spcPct val="90000"/>
              </a:lnSpc>
              <a:spcBef>
                <a:spcPts val="150"/>
              </a:spcBef>
              <a:spcAft>
                <a:spcPts val="300"/>
              </a:spcAft>
              <a:buClr>
                <a:srgbClr val="E48312"/>
              </a:buClr>
              <a:buFont typeface="Arial" panose="020B0604020202020204" pitchFamily="34" charset="0"/>
              <a:buChar char="•"/>
              <a:defRPr/>
            </a:pPr>
            <a:r>
              <a:rPr lang="en-US" altLang="zh-CN" sz="135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Use NCCL to migrate model status through network</a:t>
            </a:r>
          </a:p>
          <a:p>
            <a:pPr marL="82296" lvl="1" indent="-137160">
              <a:lnSpc>
                <a:spcPct val="90000"/>
              </a:lnSpc>
              <a:spcBef>
                <a:spcPts val="150"/>
              </a:spcBef>
              <a:spcAft>
                <a:spcPts val="300"/>
              </a:spcAft>
              <a:buClr>
                <a:srgbClr val="E48312"/>
              </a:buClr>
              <a:buFont typeface="Arial" panose="020B0604020202020204" pitchFamily="34" charset="0"/>
              <a:buChar char="•"/>
              <a:defRPr/>
            </a:pPr>
            <a:endParaRPr lang="en-US" altLang="zh-CN" sz="135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82296" lvl="1" indent="-137160">
              <a:lnSpc>
                <a:spcPct val="90000"/>
              </a:lnSpc>
              <a:spcBef>
                <a:spcPts val="150"/>
              </a:spcBef>
              <a:spcAft>
                <a:spcPts val="300"/>
              </a:spcAft>
              <a:buClr>
                <a:srgbClr val="E48312"/>
              </a:buClr>
              <a:buFont typeface="Arial" panose="020B0604020202020204" pitchFamily="34" charset="0"/>
              <a:buChar char="•"/>
              <a:defRPr/>
            </a:pPr>
            <a:r>
              <a:rPr lang="en-US" altLang="zh-CN" sz="135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No need to stop training</a:t>
            </a:r>
          </a:p>
          <a:p>
            <a:pPr marL="82296" lvl="1" indent="-137160">
              <a:lnSpc>
                <a:spcPct val="90000"/>
              </a:lnSpc>
              <a:spcBef>
                <a:spcPts val="150"/>
              </a:spcBef>
              <a:spcAft>
                <a:spcPts val="300"/>
              </a:spcAft>
              <a:buClr>
                <a:srgbClr val="E48312"/>
              </a:buClr>
              <a:buFont typeface="Arial" panose="020B0604020202020204" pitchFamily="34" charset="0"/>
              <a:buChar char="•"/>
              <a:defRPr/>
            </a:pPr>
            <a:endParaRPr lang="en-US" altLang="zh-CN" sz="135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82296" lvl="1" indent="-137160">
              <a:lnSpc>
                <a:spcPct val="90000"/>
              </a:lnSpc>
              <a:spcBef>
                <a:spcPts val="150"/>
              </a:spcBef>
              <a:spcAft>
                <a:spcPts val="300"/>
              </a:spcAft>
              <a:buClr>
                <a:srgbClr val="E48312"/>
              </a:buClr>
              <a:buFont typeface="Arial" panose="020B0604020202020204" pitchFamily="34" charset="0"/>
              <a:buChar char="•"/>
              <a:defRPr/>
            </a:pPr>
            <a:r>
              <a:rPr lang="en-US" altLang="zh-CN" sz="135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Very small overhead</a:t>
            </a:r>
          </a:p>
        </p:txBody>
      </p:sp>
      <p:sp>
        <p:nvSpPr>
          <p:cNvPr id="4" name="灯片编号占位符 3">
            <a:extLst>
              <a:ext uri="{FF2B5EF4-FFF2-40B4-BE49-F238E27FC236}">
                <a16:creationId xmlns:a16="http://schemas.microsoft.com/office/drawing/2014/main" id="{ED1095DC-6A62-497D-988E-899350F5D2A2}"/>
              </a:ext>
            </a:extLst>
          </p:cNvPr>
          <p:cNvSpPr>
            <a:spLocks noGrp="1"/>
          </p:cNvSpPr>
          <p:nvPr>
            <p:ph type="sldNum" sz="quarter" idx="12"/>
          </p:nvPr>
        </p:nvSpPr>
        <p:spPr/>
        <p:txBody>
          <a:bodyPr/>
          <a:lstStyle/>
          <a:p>
            <a:fld id="{56BA06C4-DED5-B445-98FA-62023581D134}" type="slidenum">
              <a:rPr lang="en-US" smtClean="0"/>
              <a:t>23</a:t>
            </a:fld>
            <a:endParaRPr lang="en-US"/>
          </a:p>
        </p:txBody>
      </p:sp>
    </p:spTree>
    <p:extLst>
      <p:ext uri="{BB962C8B-B14F-4D97-AF65-F5344CB8AC3E}">
        <p14:creationId xmlns:p14="http://schemas.microsoft.com/office/powerpoint/2010/main" val="142964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rPr>
              <a:t> Scheduling cost</a:t>
            </a:r>
          </a:p>
          <a:p>
            <a:pPr lvl="1">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Elastic batch size scaling</a:t>
            </a:r>
          </a:p>
        </p:txBody>
      </p:sp>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Design</a:t>
            </a:r>
            <a:endParaRPr lang="zh-CN" altLang="en-US" dirty="0">
              <a:latin typeface="Times New Roman" panose="02020603050405020304" pitchFamily="18" charset="0"/>
              <a:cs typeface="Times New Roman" panose="02020603050405020304" pitchFamily="18" charset="0"/>
            </a:endParaRPr>
          </a:p>
        </p:txBody>
      </p:sp>
      <p:grpSp>
        <p:nvGrpSpPr>
          <p:cNvPr id="29" name="组合 28">
            <a:extLst>
              <a:ext uri="{FF2B5EF4-FFF2-40B4-BE49-F238E27FC236}">
                <a16:creationId xmlns:a16="http://schemas.microsoft.com/office/drawing/2014/main" id="{CC687BF0-3A76-4EBB-8B92-6734B8D04F0E}"/>
              </a:ext>
            </a:extLst>
          </p:cNvPr>
          <p:cNvGrpSpPr/>
          <p:nvPr/>
        </p:nvGrpSpPr>
        <p:grpSpPr>
          <a:xfrm>
            <a:off x="3580615" y="2285976"/>
            <a:ext cx="1937690" cy="1960114"/>
            <a:chOff x="8042768" y="3707960"/>
            <a:chExt cx="2505230" cy="2534232"/>
          </a:xfrm>
        </p:grpSpPr>
        <p:sp>
          <p:nvSpPr>
            <p:cNvPr id="30" name="矩形 29">
              <a:extLst>
                <a:ext uri="{FF2B5EF4-FFF2-40B4-BE49-F238E27FC236}">
                  <a16:creationId xmlns:a16="http://schemas.microsoft.com/office/drawing/2014/main" id="{AB1FB83C-3ADB-46F1-8561-0D41538F277F}"/>
                </a:ext>
              </a:extLst>
            </p:cNvPr>
            <p:cNvSpPr/>
            <p:nvPr/>
          </p:nvSpPr>
          <p:spPr>
            <a:xfrm>
              <a:off x="8042768" y="3707960"/>
              <a:ext cx="2505230" cy="253423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t"/>
            <a:lstStyle/>
            <a:p>
              <a:pPr algn="ctr"/>
              <a:r>
                <a:rPr lang="en-US" altLang="zh-SG" sz="825" dirty="0"/>
                <a:t>Worker Manager</a:t>
              </a:r>
              <a:endParaRPr lang="zh-SG" altLang="en-US" sz="825" dirty="0"/>
            </a:p>
          </p:txBody>
        </p:sp>
        <p:sp>
          <p:nvSpPr>
            <p:cNvPr id="31" name="矩形 30">
              <a:extLst>
                <a:ext uri="{FF2B5EF4-FFF2-40B4-BE49-F238E27FC236}">
                  <a16:creationId xmlns:a16="http://schemas.microsoft.com/office/drawing/2014/main" id="{9DEE131B-61B3-41AA-9BBE-8655D773B8D5}"/>
                </a:ext>
              </a:extLst>
            </p:cNvPr>
            <p:cNvSpPr/>
            <p:nvPr/>
          </p:nvSpPr>
          <p:spPr>
            <a:xfrm>
              <a:off x="8278928" y="4334267"/>
              <a:ext cx="814821" cy="517894"/>
            </a:xfrm>
            <a:prstGeom prst="rect">
              <a:avLst/>
            </a:prstGeom>
            <a:solidFill>
              <a:schemeClr val="accent1">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SG" sz="750" dirty="0"/>
                <a:t>User</a:t>
              </a:r>
            </a:p>
            <a:p>
              <a:pPr algn="ctr"/>
              <a:r>
                <a:rPr lang="en-US" altLang="zh-SG" sz="750" dirty="0"/>
                <a:t>Script</a:t>
              </a:r>
              <a:endParaRPr lang="zh-SG" altLang="en-US" sz="750" dirty="0"/>
            </a:p>
          </p:txBody>
        </p:sp>
        <p:sp>
          <p:nvSpPr>
            <p:cNvPr id="32" name="矩形 31">
              <a:extLst>
                <a:ext uri="{FF2B5EF4-FFF2-40B4-BE49-F238E27FC236}">
                  <a16:creationId xmlns:a16="http://schemas.microsoft.com/office/drawing/2014/main" id="{8366679A-8116-4570-B344-F398883B41F7}"/>
                </a:ext>
              </a:extLst>
            </p:cNvPr>
            <p:cNvSpPr/>
            <p:nvPr/>
          </p:nvSpPr>
          <p:spPr>
            <a:xfrm>
              <a:off x="8278928" y="5289265"/>
              <a:ext cx="814821" cy="443318"/>
            </a:xfrm>
            <a:prstGeom prst="rect">
              <a:avLst/>
            </a:prstGeom>
            <a:solidFill>
              <a:schemeClr val="accent4">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SG" sz="750" dirty="0"/>
                <a:t>Scaling Agent</a:t>
              </a:r>
              <a:endParaRPr lang="zh-SG" altLang="en-US" sz="750" dirty="0"/>
            </a:p>
          </p:txBody>
        </p:sp>
        <p:sp>
          <p:nvSpPr>
            <p:cNvPr id="33" name="矩形 32">
              <a:extLst>
                <a:ext uri="{FF2B5EF4-FFF2-40B4-BE49-F238E27FC236}">
                  <a16:creationId xmlns:a16="http://schemas.microsoft.com/office/drawing/2014/main" id="{CCC2C7E7-F4EE-4E1B-BD19-4EA6E13FF084}"/>
                </a:ext>
              </a:extLst>
            </p:cNvPr>
            <p:cNvSpPr/>
            <p:nvPr/>
          </p:nvSpPr>
          <p:spPr>
            <a:xfrm>
              <a:off x="9648933" y="4116752"/>
              <a:ext cx="781674" cy="1918281"/>
            </a:xfrm>
            <a:prstGeom prst="rect">
              <a:avLst/>
            </a:prstGeom>
            <a:solidFill>
              <a:schemeClr val="accent6">
                <a:lumMod val="20000"/>
                <a:lumOff val="80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t"/>
            <a:lstStyle/>
            <a:p>
              <a:pPr algn="ctr"/>
              <a:r>
                <a:rPr lang="en-US" altLang="zh-SG" sz="750" dirty="0"/>
                <a:t>GPU</a:t>
              </a:r>
              <a:endParaRPr lang="zh-SG" altLang="en-US" sz="750" dirty="0"/>
            </a:p>
          </p:txBody>
        </p:sp>
        <p:sp>
          <p:nvSpPr>
            <p:cNvPr id="34" name="矩形 33">
              <a:extLst>
                <a:ext uri="{FF2B5EF4-FFF2-40B4-BE49-F238E27FC236}">
                  <a16:creationId xmlns:a16="http://schemas.microsoft.com/office/drawing/2014/main" id="{893619EF-624B-4E31-BF22-2615C8EC5DFC}"/>
                </a:ext>
              </a:extLst>
            </p:cNvPr>
            <p:cNvSpPr/>
            <p:nvPr/>
          </p:nvSpPr>
          <p:spPr>
            <a:xfrm>
              <a:off x="9710561" y="4454858"/>
              <a:ext cx="658417" cy="435722"/>
            </a:xfrm>
            <a:prstGeom prst="rect">
              <a:avLst/>
            </a:prstGeom>
            <a:solidFill>
              <a:schemeClr val="bg1">
                <a:lumMod val="9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SG" sz="750" dirty="0"/>
                <a:t>Input Tensors</a:t>
              </a:r>
              <a:endParaRPr lang="zh-SG" altLang="en-US" sz="750" dirty="0"/>
            </a:p>
          </p:txBody>
        </p:sp>
        <p:sp>
          <p:nvSpPr>
            <p:cNvPr id="35" name="矩形 34">
              <a:extLst>
                <a:ext uri="{FF2B5EF4-FFF2-40B4-BE49-F238E27FC236}">
                  <a16:creationId xmlns:a16="http://schemas.microsoft.com/office/drawing/2014/main" id="{529FA8B1-082B-4944-9A2B-224BF2172007}"/>
                </a:ext>
              </a:extLst>
            </p:cNvPr>
            <p:cNvSpPr/>
            <p:nvPr/>
          </p:nvSpPr>
          <p:spPr>
            <a:xfrm>
              <a:off x="9710560" y="5126991"/>
              <a:ext cx="658417" cy="609735"/>
            </a:xfrm>
            <a:prstGeom prst="rect">
              <a:avLst/>
            </a:prstGeom>
            <a:solidFill>
              <a:schemeClr val="bg1">
                <a:lumMod val="9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SG" sz="750" dirty="0"/>
                <a:t>Model</a:t>
              </a:r>
              <a:endParaRPr lang="zh-SG" altLang="en-US" sz="750" dirty="0"/>
            </a:p>
          </p:txBody>
        </p:sp>
        <p:cxnSp>
          <p:nvCxnSpPr>
            <p:cNvPr id="36" name="直接箭头连接符 35">
              <a:extLst>
                <a:ext uri="{FF2B5EF4-FFF2-40B4-BE49-F238E27FC236}">
                  <a16:creationId xmlns:a16="http://schemas.microsoft.com/office/drawing/2014/main" id="{B9F7CB25-38F6-4377-AE61-137F6044C351}"/>
                </a:ext>
              </a:extLst>
            </p:cNvPr>
            <p:cNvCxnSpPr>
              <a:cxnSpLocks/>
            </p:cNvCxnSpPr>
            <p:nvPr/>
          </p:nvCxnSpPr>
          <p:spPr>
            <a:xfrm>
              <a:off x="9093749" y="4567843"/>
              <a:ext cx="555184" cy="0"/>
            </a:xfrm>
            <a:prstGeom prst="straightConnector1">
              <a:avLst/>
            </a:prstGeom>
            <a:ln w="1270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37" name="文本框 36">
              <a:extLst>
                <a:ext uri="{FF2B5EF4-FFF2-40B4-BE49-F238E27FC236}">
                  <a16:creationId xmlns:a16="http://schemas.microsoft.com/office/drawing/2014/main" id="{C45BD490-789F-4DB2-A05D-A7602253A81C}"/>
                </a:ext>
              </a:extLst>
            </p:cNvPr>
            <p:cNvSpPr txBox="1"/>
            <p:nvPr/>
          </p:nvSpPr>
          <p:spPr>
            <a:xfrm>
              <a:off x="9062933" y="4568648"/>
              <a:ext cx="658416" cy="387976"/>
            </a:xfrm>
            <a:prstGeom prst="rect">
              <a:avLst/>
            </a:prstGeom>
            <a:noFill/>
          </p:spPr>
          <p:txBody>
            <a:bodyPr wrap="square" rtlCol="0">
              <a:spAutoFit/>
            </a:bodyPr>
            <a:lstStyle/>
            <a:p>
              <a:pPr algn="ctr"/>
              <a:r>
                <a:rPr lang="en-US" altLang="zh-CN" sz="675" dirty="0"/>
                <a:t>Train model</a:t>
              </a:r>
              <a:endParaRPr lang="zh-SG" altLang="en-US" sz="675" dirty="0"/>
            </a:p>
          </p:txBody>
        </p:sp>
        <p:cxnSp>
          <p:nvCxnSpPr>
            <p:cNvPr id="38" name="直接箭头连接符 37">
              <a:extLst>
                <a:ext uri="{FF2B5EF4-FFF2-40B4-BE49-F238E27FC236}">
                  <a16:creationId xmlns:a16="http://schemas.microsoft.com/office/drawing/2014/main" id="{1793E5E4-2122-41DB-9EB3-543717F1A0A9}"/>
                </a:ext>
              </a:extLst>
            </p:cNvPr>
            <p:cNvCxnSpPr>
              <a:cxnSpLocks/>
            </p:cNvCxnSpPr>
            <p:nvPr/>
          </p:nvCxnSpPr>
          <p:spPr>
            <a:xfrm>
              <a:off x="8451214" y="4847655"/>
              <a:ext cx="0" cy="437103"/>
            </a:xfrm>
            <a:prstGeom prst="straightConnector1">
              <a:avLst/>
            </a:prstGeom>
            <a:ln w="12700">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39" name="文本框 38">
              <a:extLst>
                <a:ext uri="{FF2B5EF4-FFF2-40B4-BE49-F238E27FC236}">
                  <a16:creationId xmlns:a16="http://schemas.microsoft.com/office/drawing/2014/main" id="{E1FAC111-C8B6-461A-A049-D3784D057746}"/>
                </a:ext>
              </a:extLst>
            </p:cNvPr>
            <p:cNvSpPr txBox="1"/>
            <p:nvPr/>
          </p:nvSpPr>
          <p:spPr>
            <a:xfrm>
              <a:off x="8401412" y="4962993"/>
              <a:ext cx="595255" cy="387976"/>
            </a:xfrm>
            <a:prstGeom prst="rect">
              <a:avLst/>
            </a:prstGeom>
            <a:noFill/>
          </p:spPr>
          <p:txBody>
            <a:bodyPr wrap="square" rtlCol="0">
              <a:spAutoFit/>
            </a:bodyPr>
            <a:lstStyle/>
            <a:p>
              <a:pPr algn="ctr"/>
              <a:r>
                <a:rPr lang="en-US" altLang="zh-CN" sz="675" dirty="0"/>
                <a:t>Resume</a:t>
              </a:r>
              <a:endParaRPr lang="zh-SG" altLang="en-US" sz="675" dirty="0"/>
            </a:p>
          </p:txBody>
        </p:sp>
      </p:grpSp>
      <p:cxnSp>
        <p:nvCxnSpPr>
          <p:cNvPr id="40" name="直接箭头连接符 39">
            <a:extLst>
              <a:ext uri="{FF2B5EF4-FFF2-40B4-BE49-F238E27FC236}">
                <a16:creationId xmlns:a16="http://schemas.microsoft.com/office/drawing/2014/main" id="{033D7077-D92E-48EF-809E-AC893A0CA6B0}"/>
              </a:ext>
            </a:extLst>
          </p:cNvPr>
          <p:cNvCxnSpPr>
            <a:cxnSpLocks/>
          </p:cNvCxnSpPr>
          <p:nvPr/>
        </p:nvCxnSpPr>
        <p:spPr>
          <a:xfrm>
            <a:off x="3898069" y="3167479"/>
            <a:ext cx="0" cy="338080"/>
          </a:xfrm>
          <a:prstGeom prst="straightConnector1">
            <a:avLst/>
          </a:prstGeom>
          <a:ln w="12700">
            <a:solidFill>
              <a:srgbClr val="C00000"/>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41" name="直接箭头连接符 40">
            <a:extLst>
              <a:ext uri="{FF2B5EF4-FFF2-40B4-BE49-F238E27FC236}">
                <a16:creationId xmlns:a16="http://schemas.microsoft.com/office/drawing/2014/main" id="{25F4CA1C-D829-4CE5-B25E-7AA9D80B599A}"/>
              </a:ext>
            </a:extLst>
          </p:cNvPr>
          <p:cNvCxnSpPr>
            <a:cxnSpLocks/>
          </p:cNvCxnSpPr>
          <p:nvPr/>
        </p:nvCxnSpPr>
        <p:spPr>
          <a:xfrm>
            <a:off x="4393504" y="2950829"/>
            <a:ext cx="429411" cy="0"/>
          </a:xfrm>
          <a:prstGeom prst="straightConnector1">
            <a:avLst/>
          </a:prstGeom>
          <a:ln w="12700">
            <a:solidFill>
              <a:srgbClr val="C0000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8" name="文本框 17">
            <a:extLst>
              <a:ext uri="{FF2B5EF4-FFF2-40B4-BE49-F238E27FC236}">
                <a16:creationId xmlns:a16="http://schemas.microsoft.com/office/drawing/2014/main" id="{1B6A7677-B935-490D-BC1A-112560C15CED}"/>
              </a:ext>
            </a:extLst>
          </p:cNvPr>
          <p:cNvSpPr txBox="1"/>
          <p:nvPr/>
        </p:nvSpPr>
        <p:spPr>
          <a:xfrm>
            <a:off x="6070162" y="2416109"/>
            <a:ext cx="2333708" cy="1470659"/>
          </a:xfrm>
          <a:prstGeom prst="rect">
            <a:avLst/>
          </a:prstGeom>
          <a:noFill/>
        </p:spPr>
        <p:txBody>
          <a:bodyPr wrap="square">
            <a:spAutoFit/>
          </a:bodyPr>
          <a:lstStyle/>
          <a:p>
            <a:pPr marL="82296" lvl="1" indent="-137160">
              <a:lnSpc>
                <a:spcPct val="90000"/>
              </a:lnSpc>
              <a:spcBef>
                <a:spcPts val="150"/>
              </a:spcBef>
              <a:spcAft>
                <a:spcPts val="300"/>
              </a:spcAft>
              <a:buClr>
                <a:srgbClr val="E48312"/>
              </a:buClr>
              <a:buFont typeface="Arial" panose="020B0604020202020204" pitchFamily="34" charset="0"/>
              <a:buChar char="•"/>
              <a:defRPr/>
            </a:pPr>
            <a:r>
              <a:rPr lang="en-US" altLang="zh-CN" sz="135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Use NCCL to migrate model status through network</a:t>
            </a:r>
          </a:p>
          <a:p>
            <a:pPr marL="82296" lvl="1" indent="-137160">
              <a:lnSpc>
                <a:spcPct val="90000"/>
              </a:lnSpc>
              <a:spcBef>
                <a:spcPts val="150"/>
              </a:spcBef>
              <a:spcAft>
                <a:spcPts val="300"/>
              </a:spcAft>
              <a:buClr>
                <a:srgbClr val="E48312"/>
              </a:buClr>
              <a:buFont typeface="Arial" panose="020B0604020202020204" pitchFamily="34" charset="0"/>
              <a:buChar char="•"/>
              <a:defRPr/>
            </a:pPr>
            <a:endParaRPr lang="en-US" altLang="zh-CN" sz="135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82296" lvl="1" indent="-137160">
              <a:lnSpc>
                <a:spcPct val="90000"/>
              </a:lnSpc>
              <a:spcBef>
                <a:spcPts val="150"/>
              </a:spcBef>
              <a:spcAft>
                <a:spcPts val="300"/>
              </a:spcAft>
              <a:buClr>
                <a:srgbClr val="E48312"/>
              </a:buClr>
              <a:buFont typeface="Arial" panose="020B0604020202020204" pitchFamily="34" charset="0"/>
              <a:buChar char="•"/>
              <a:defRPr/>
            </a:pPr>
            <a:r>
              <a:rPr lang="en-US" altLang="zh-CN" sz="135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No need to stop training</a:t>
            </a:r>
          </a:p>
          <a:p>
            <a:pPr marL="82296" lvl="1" indent="-137160">
              <a:lnSpc>
                <a:spcPct val="90000"/>
              </a:lnSpc>
              <a:spcBef>
                <a:spcPts val="150"/>
              </a:spcBef>
              <a:spcAft>
                <a:spcPts val="300"/>
              </a:spcAft>
              <a:buClr>
                <a:srgbClr val="E48312"/>
              </a:buClr>
              <a:buFont typeface="Arial" panose="020B0604020202020204" pitchFamily="34" charset="0"/>
              <a:buChar char="•"/>
              <a:defRPr/>
            </a:pPr>
            <a:endParaRPr lang="en-US" altLang="zh-CN" sz="135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82296" lvl="1" indent="-137160">
              <a:lnSpc>
                <a:spcPct val="90000"/>
              </a:lnSpc>
              <a:spcBef>
                <a:spcPts val="150"/>
              </a:spcBef>
              <a:spcAft>
                <a:spcPts val="300"/>
              </a:spcAft>
              <a:buClr>
                <a:srgbClr val="E48312"/>
              </a:buClr>
              <a:buFont typeface="Arial" panose="020B0604020202020204" pitchFamily="34" charset="0"/>
              <a:buChar char="•"/>
              <a:defRPr/>
            </a:pPr>
            <a:r>
              <a:rPr lang="en-US" altLang="zh-CN" sz="135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Very small overhead</a:t>
            </a:r>
          </a:p>
        </p:txBody>
      </p:sp>
      <p:sp>
        <p:nvSpPr>
          <p:cNvPr id="4" name="灯片编号占位符 3">
            <a:extLst>
              <a:ext uri="{FF2B5EF4-FFF2-40B4-BE49-F238E27FC236}">
                <a16:creationId xmlns:a16="http://schemas.microsoft.com/office/drawing/2014/main" id="{6E15A1BC-8EA2-4D30-B64A-5DC63CBEFC8F}"/>
              </a:ext>
            </a:extLst>
          </p:cNvPr>
          <p:cNvSpPr>
            <a:spLocks noGrp="1"/>
          </p:cNvSpPr>
          <p:nvPr>
            <p:ph type="sldNum" sz="quarter" idx="12"/>
          </p:nvPr>
        </p:nvSpPr>
        <p:spPr/>
        <p:txBody>
          <a:bodyPr/>
          <a:lstStyle/>
          <a:p>
            <a:fld id="{56BA06C4-DED5-B445-98FA-62023581D134}" type="slidenum">
              <a:rPr lang="en-US" smtClean="0"/>
              <a:t>24</a:t>
            </a:fld>
            <a:endParaRPr lang="en-US"/>
          </a:p>
        </p:txBody>
      </p:sp>
    </p:spTree>
    <p:extLst>
      <p:ext uri="{BB962C8B-B14F-4D97-AF65-F5344CB8AC3E}">
        <p14:creationId xmlns:p14="http://schemas.microsoft.com/office/powerpoint/2010/main" val="2406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rPr>
                  <a:t> Testbed</a:t>
                </a:r>
              </a:p>
              <a:p>
                <a:pPr lvl="1">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16 nodes </a:t>
                </a:r>
                <a14:m>
                  <m:oMath xmlns:m="http://schemas.openxmlformats.org/officeDocument/2006/math">
                    <m:r>
                      <a:rPr lang="en-US" altLang="zh-CN"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dirty="0">
                    <a:latin typeface="Times New Roman" panose="02020603050405020304" pitchFamily="18" charset="0"/>
                    <a:cs typeface="Times New Roman" panose="02020603050405020304" pitchFamily="18" charset="0"/>
                  </a:rPr>
                  <a:t> 4 V100 GPUs (64 GPUs in total)</a:t>
                </a:r>
              </a:p>
              <a:p>
                <a:pPr lvl="1">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400 jobs with Poisson arrivals</a:t>
                </a:r>
              </a:p>
              <a:p>
                <a:pPr lvl="1">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50 different workloads (CV+NLP)</a:t>
                </a:r>
              </a:p>
              <a:p>
                <a:pPr lvl="1">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6" t="-1642"/>
                </a:stretch>
              </a:blipFill>
            </p:spPr>
            <p:txBody>
              <a:bodyPr/>
              <a:lstStyle/>
              <a:p>
                <a:r>
                  <a:rPr lang="zh-SG" altLang="en-US">
                    <a:noFill/>
                  </a:rPr>
                  <a:t> </a:t>
                </a:r>
              </a:p>
            </p:txBody>
          </p:sp>
        </mc:Fallback>
      </mc:AlternateContent>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Evaluation</a:t>
            </a:r>
            <a:endParaRPr lang="zh-CN" altLang="en-US"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DAFFAF63-F4E2-4F96-AF67-6117FA638461}"/>
              </a:ext>
            </a:extLst>
          </p:cNvPr>
          <p:cNvPicPr>
            <a:picLocks noChangeAspect="1"/>
          </p:cNvPicPr>
          <p:nvPr/>
        </p:nvPicPr>
        <p:blipFill>
          <a:blip r:embed="rId4"/>
          <a:stretch>
            <a:fillRect/>
          </a:stretch>
        </p:blipFill>
        <p:spPr>
          <a:xfrm>
            <a:off x="4835022" y="1746038"/>
            <a:ext cx="3356365" cy="2081796"/>
          </a:xfrm>
          <a:prstGeom prst="rect">
            <a:avLst/>
          </a:prstGeom>
        </p:spPr>
      </p:pic>
      <p:sp>
        <p:nvSpPr>
          <p:cNvPr id="4" name="灯片编号占位符 3">
            <a:extLst>
              <a:ext uri="{FF2B5EF4-FFF2-40B4-BE49-F238E27FC236}">
                <a16:creationId xmlns:a16="http://schemas.microsoft.com/office/drawing/2014/main" id="{9F55B392-BD76-410A-B597-BB67457769D0}"/>
              </a:ext>
            </a:extLst>
          </p:cNvPr>
          <p:cNvSpPr>
            <a:spLocks noGrp="1"/>
          </p:cNvSpPr>
          <p:nvPr>
            <p:ph type="sldNum" sz="quarter" idx="12"/>
          </p:nvPr>
        </p:nvSpPr>
        <p:spPr/>
        <p:txBody>
          <a:bodyPr/>
          <a:lstStyle/>
          <a:p>
            <a:fld id="{56BA06C4-DED5-B445-98FA-62023581D134}" type="slidenum">
              <a:rPr lang="en-US" smtClean="0"/>
              <a:t>25</a:t>
            </a:fld>
            <a:endParaRPr lang="en-US"/>
          </a:p>
        </p:txBody>
      </p:sp>
    </p:spTree>
    <p:extLst>
      <p:ext uri="{BB962C8B-B14F-4D97-AF65-F5344CB8AC3E}">
        <p14:creationId xmlns:p14="http://schemas.microsoft.com/office/powerpoint/2010/main" val="3793282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rPr>
              <a:t> Baselines</a:t>
            </a:r>
          </a:p>
          <a:p>
            <a:pPr lvl="1">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lvl="4">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 DRL: the deep reinforcement learning scheduler</a:t>
            </a:r>
          </a:p>
        </p:txBody>
      </p:sp>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Evaluation</a:t>
            </a:r>
            <a:endParaRPr lang="zh-CN" altLang="en-US"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81954542"/>
              </p:ext>
            </p:extLst>
          </p:nvPr>
        </p:nvGraphicFramePr>
        <p:xfrm>
          <a:off x="1374371" y="1863978"/>
          <a:ext cx="6096004" cy="1390650"/>
        </p:xfrm>
        <a:graphic>
          <a:graphicData uri="http://schemas.openxmlformats.org/drawingml/2006/table">
            <a:tbl>
              <a:tblPr firstRow="1" bandRow="1">
                <a:tableStyleId>{9D7B26C5-4107-4FEC-AEDC-1716B250A1EF}</a:tableStyleId>
              </a:tblPr>
              <a:tblGrid>
                <a:gridCol w="1565624">
                  <a:extLst>
                    <a:ext uri="{9D8B030D-6E8A-4147-A177-3AD203B41FA5}">
                      <a16:colId xmlns:a16="http://schemas.microsoft.com/office/drawing/2014/main" val="3724858501"/>
                    </a:ext>
                  </a:extLst>
                </a:gridCol>
                <a:gridCol w="1132595">
                  <a:extLst>
                    <a:ext uri="{9D8B030D-6E8A-4147-A177-3AD203B41FA5}">
                      <a16:colId xmlns:a16="http://schemas.microsoft.com/office/drawing/2014/main" val="1388290682"/>
                    </a:ext>
                  </a:extLst>
                </a:gridCol>
                <a:gridCol w="1132595">
                  <a:extLst>
                    <a:ext uri="{9D8B030D-6E8A-4147-A177-3AD203B41FA5}">
                      <a16:colId xmlns:a16="http://schemas.microsoft.com/office/drawing/2014/main" val="3402171913"/>
                    </a:ext>
                  </a:extLst>
                </a:gridCol>
                <a:gridCol w="1132595">
                  <a:extLst>
                    <a:ext uri="{9D8B030D-6E8A-4147-A177-3AD203B41FA5}">
                      <a16:colId xmlns:a16="http://schemas.microsoft.com/office/drawing/2014/main" val="1835113532"/>
                    </a:ext>
                  </a:extLst>
                </a:gridCol>
                <a:gridCol w="1132595">
                  <a:extLst>
                    <a:ext uri="{9D8B030D-6E8A-4147-A177-3AD203B41FA5}">
                      <a16:colId xmlns:a16="http://schemas.microsoft.com/office/drawing/2014/main" val="341099468"/>
                    </a:ext>
                  </a:extLst>
                </a:gridCol>
              </a:tblGrid>
              <a:tr h="278130">
                <a:tc>
                  <a:txBody>
                    <a:bodyPr/>
                    <a:lstStyle/>
                    <a:p>
                      <a:pPr algn="ctr"/>
                      <a:endParaRPr lang="zh-CN" altLang="en-US" sz="1000" dirty="0">
                        <a:latin typeface="Times New Roman" panose="02020603050405020304" pitchFamily="18" charset="0"/>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a:latin typeface="Times New Roman" panose="02020603050405020304" pitchFamily="18" charset="0"/>
                          <a:cs typeface="Times New Roman" panose="02020603050405020304" pitchFamily="18" charset="0"/>
                        </a:rPr>
                        <a:t>DRL</a:t>
                      </a:r>
                      <a:endParaRPr lang="zh-CN" altLang="en-US" sz="1000" dirty="0">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a:latin typeface="Times New Roman" panose="02020603050405020304" pitchFamily="18" charset="0"/>
                          <a:cs typeface="Times New Roman" panose="02020603050405020304" pitchFamily="18" charset="0"/>
                        </a:rPr>
                        <a:t>Optimus</a:t>
                      </a:r>
                      <a:endParaRPr lang="zh-CN" altLang="en-US" sz="1000" dirty="0">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a:latin typeface="Times New Roman" panose="02020603050405020304" pitchFamily="18" charset="0"/>
                          <a:cs typeface="Times New Roman" panose="02020603050405020304" pitchFamily="18" charset="0"/>
                        </a:rPr>
                        <a:t>Tiresias</a:t>
                      </a:r>
                      <a:endParaRPr lang="zh-CN" altLang="en-US" sz="1000" dirty="0">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a:latin typeface="Times New Roman" panose="02020603050405020304" pitchFamily="18" charset="0"/>
                          <a:cs typeface="Times New Roman" panose="02020603050405020304" pitchFamily="18" charset="0"/>
                        </a:rPr>
                        <a:t>ONES</a:t>
                      </a:r>
                      <a:endParaRPr lang="zh-CN" altLang="en-US" sz="1000" dirty="0">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2768275"/>
                  </a:ext>
                </a:extLst>
              </a:tr>
              <a:tr h="278130">
                <a:tc>
                  <a:txBody>
                    <a:bodyPr/>
                    <a:lstStyle/>
                    <a:p>
                      <a:pPr algn="ctr"/>
                      <a:r>
                        <a:rPr lang="en-US" altLang="zh-CN" sz="1000" dirty="0">
                          <a:latin typeface="Times New Roman" panose="02020603050405020304" pitchFamily="18" charset="0"/>
                          <a:cs typeface="Times New Roman" panose="02020603050405020304" pitchFamily="18" charset="0"/>
                        </a:rPr>
                        <a:t>Elastic job size</a:t>
                      </a:r>
                      <a:endParaRPr lang="zh-CN" altLang="en-US" sz="1000" dirty="0">
                        <a:latin typeface="Times New Roman" panose="02020603050405020304" pitchFamily="18" charset="0"/>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a:latin typeface="Times New Roman" panose="02020603050405020304" pitchFamily="18" charset="0"/>
                          <a:cs typeface="Times New Roman" panose="02020603050405020304" pitchFamily="18" charset="0"/>
                        </a:rPr>
                        <a:t>Y</a:t>
                      </a:r>
                      <a:endParaRPr lang="zh-CN" altLang="en-US" sz="1000" dirty="0">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a:latin typeface="Times New Roman" panose="02020603050405020304" pitchFamily="18" charset="0"/>
                          <a:cs typeface="Times New Roman" panose="02020603050405020304" pitchFamily="18" charset="0"/>
                        </a:rPr>
                        <a:t>Y</a:t>
                      </a:r>
                      <a:endParaRPr lang="zh-CN" altLang="en-US" sz="1000" dirty="0">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a:latin typeface="Times New Roman" panose="02020603050405020304" pitchFamily="18" charset="0"/>
                          <a:cs typeface="Times New Roman" panose="02020603050405020304" pitchFamily="18" charset="0"/>
                        </a:rPr>
                        <a:t>N</a:t>
                      </a:r>
                      <a:endParaRPr lang="zh-CN" altLang="en-US" sz="1000" dirty="0">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b="1" dirty="0">
                          <a:latin typeface="Times New Roman" panose="02020603050405020304" pitchFamily="18" charset="0"/>
                          <a:cs typeface="Times New Roman" panose="02020603050405020304" pitchFamily="18" charset="0"/>
                        </a:rPr>
                        <a:t>Y</a:t>
                      </a:r>
                      <a:endParaRPr lang="zh-CN" altLang="en-US" sz="1000" b="1" dirty="0">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3513545"/>
                  </a:ext>
                </a:extLst>
              </a:tr>
              <a:tr h="278130">
                <a:tc>
                  <a:txBody>
                    <a:bodyPr/>
                    <a:lstStyle/>
                    <a:p>
                      <a:pPr algn="ctr"/>
                      <a:r>
                        <a:rPr lang="en-US" altLang="zh-CN" sz="1000" dirty="0">
                          <a:latin typeface="Times New Roman" panose="02020603050405020304" pitchFamily="18" charset="0"/>
                          <a:cs typeface="Times New Roman" panose="02020603050405020304" pitchFamily="18" charset="0"/>
                        </a:rPr>
                        <a:t>Elastic batch size</a:t>
                      </a:r>
                      <a:endParaRPr lang="zh-CN" altLang="en-US" sz="1000" dirty="0">
                        <a:latin typeface="Times New Roman" panose="02020603050405020304" pitchFamily="18" charset="0"/>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a:latin typeface="Times New Roman" panose="02020603050405020304" pitchFamily="18" charset="0"/>
                          <a:cs typeface="Times New Roman" panose="02020603050405020304" pitchFamily="18" charset="0"/>
                        </a:rPr>
                        <a:t>N</a:t>
                      </a:r>
                      <a:endParaRPr lang="zh-CN" altLang="en-US" sz="1000" dirty="0">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N</a:t>
                      </a:r>
                      <a:endParaRPr lang="zh-CN" altLang="en-US" sz="1000" dirty="0">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N</a:t>
                      </a:r>
                      <a:endParaRPr lang="zh-CN" altLang="en-US" sz="1000" dirty="0">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b="1" i="0" u="none" strike="noStrike" kern="1200" baseline="0" dirty="0">
                          <a:solidFill>
                            <a:schemeClr val="tx1"/>
                          </a:solidFill>
                          <a:latin typeface="Times New Roman" panose="02020603050405020304" pitchFamily="18" charset="0"/>
                          <a:ea typeface="+mn-ea"/>
                          <a:cs typeface="Times New Roman" panose="02020603050405020304" pitchFamily="18" charset="0"/>
                        </a:rPr>
                        <a:t>Y</a:t>
                      </a:r>
                      <a:endParaRPr lang="zh-CN" altLang="en-US" sz="1000" b="1" dirty="0">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6825711"/>
                  </a:ext>
                </a:extLst>
              </a:tr>
              <a:tr h="278130">
                <a:tc>
                  <a:txBody>
                    <a:bodyPr/>
                    <a:lstStyle/>
                    <a:p>
                      <a:pPr algn="ctr"/>
                      <a:r>
                        <a:rPr lang="en-US" altLang="zh-CN" sz="1000" dirty="0">
                          <a:latin typeface="Times New Roman" panose="02020603050405020304" pitchFamily="18" charset="0"/>
                          <a:cs typeface="Times New Roman" panose="02020603050405020304" pitchFamily="18" charset="0"/>
                        </a:rPr>
                        <a:t>Preemption</a:t>
                      </a:r>
                      <a:endParaRPr lang="zh-CN" altLang="en-US" sz="1000" dirty="0">
                        <a:latin typeface="Times New Roman" panose="02020603050405020304" pitchFamily="18" charset="0"/>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a:latin typeface="Times New Roman" panose="02020603050405020304" pitchFamily="18" charset="0"/>
                          <a:cs typeface="Times New Roman" panose="02020603050405020304" pitchFamily="18" charset="0"/>
                        </a:rPr>
                        <a:t>N</a:t>
                      </a:r>
                      <a:endParaRPr lang="zh-CN" altLang="en-US" sz="1000" dirty="0">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a:latin typeface="Times New Roman" panose="02020603050405020304" pitchFamily="18" charset="0"/>
                          <a:cs typeface="Times New Roman" panose="02020603050405020304" pitchFamily="18" charset="0"/>
                        </a:rPr>
                        <a:t>Y</a:t>
                      </a:r>
                      <a:endParaRPr lang="zh-CN" altLang="en-US" sz="1000" dirty="0">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dirty="0">
                          <a:latin typeface="Times New Roman" panose="02020603050405020304" pitchFamily="18" charset="0"/>
                          <a:cs typeface="Times New Roman" panose="02020603050405020304" pitchFamily="18" charset="0"/>
                        </a:rPr>
                        <a:t>Y</a:t>
                      </a:r>
                      <a:endParaRPr lang="zh-CN" altLang="en-US" sz="1000" dirty="0">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000" b="1" dirty="0">
                          <a:latin typeface="Times New Roman" panose="02020603050405020304" pitchFamily="18" charset="0"/>
                          <a:cs typeface="Times New Roman" panose="02020603050405020304" pitchFamily="18" charset="0"/>
                        </a:rPr>
                        <a:t>Y</a:t>
                      </a:r>
                      <a:endParaRPr lang="zh-CN" altLang="en-US" sz="1000" b="1" dirty="0">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6205518"/>
                  </a:ext>
                </a:extLst>
              </a:tr>
              <a:tr h="278130">
                <a:tc>
                  <a:txBody>
                    <a:bodyPr/>
                    <a:lstStyle/>
                    <a:p>
                      <a:pPr algn="ctr"/>
                      <a:r>
                        <a:rPr lang="en-US" altLang="zh-CN" sz="1000" dirty="0">
                          <a:latin typeface="Times New Roman" panose="02020603050405020304" pitchFamily="18" charset="0"/>
                          <a:cs typeface="Times New Roman" panose="02020603050405020304" pitchFamily="18" charset="0"/>
                        </a:rPr>
                        <a:t>Scheduling goal</a:t>
                      </a:r>
                      <a:endParaRPr lang="zh-CN" altLang="en-US" sz="1000" dirty="0">
                        <a:latin typeface="Times New Roman" panose="02020603050405020304" pitchFamily="18" charset="0"/>
                        <a:cs typeface="Times New Roman" panose="02020603050405020304" pitchFamily="18" charset="0"/>
                      </a:endParaRPr>
                    </a:p>
                  </a:txBody>
                  <a:tcPr marL="68580" marR="68580" marT="34290" marB="3429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altLang="zh-CN" sz="1000" dirty="0">
                          <a:latin typeface="Times New Roman" panose="02020603050405020304" pitchFamily="18" charset="0"/>
                          <a:cs typeface="Times New Roman" panose="02020603050405020304" pitchFamily="18" charset="0"/>
                        </a:rPr>
                        <a:t>Minimize JCT</a:t>
                      </a:r>
                      <a:endParaRPr lang="zh-CN" altLang="en-US" sz="1000" dirty="0">
                        <a:latin typeface="Times New Roman" panose="02020603050405020304" pitchFamily="18" charset="0"/>
                        <a:cs typeface="Times New Roman" panose="02020603050405020304" pitchFamily="18"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r>
                        <a:rPr lang="en-US" altLang="zh-CN" dirty="0">
                          <a:latin typeface="Times New Roman" panose="02020603050405020304" pitchFamily="18" charset="0"/>
                          <a:cs typeface="Times New Roman" panose="02020603050405020304" pitchFamily="18" charset="0"/>
                        </a:rPr>
                        <a:t>Minimize JCT</a:t>
                      </a:r>
                      <a:endParaRPr lang="zh-CN" altLang="en-US"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r>
                        <a:rPr lang="en-US" altLang="zh-CN" dirty="0">
                          <a:latin typeface="Times New Roman" panose="02020603050405020304" pitchFamily="18" charset="0"/>
                          <a:cs typeface="Times New Roman" panose="02020603050405020304" pitchFamily="18" charset="0"/>
                        </a:rPr>
                        <a:t>No</a:t>
                      </a:r>
                      <a:endParaRPr lang="zh-CN" altLang="en-US"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r>
                        <a:rPr lang="en-US" altLang="zh-CN" dirty="0">
                          <a:latin typeface="Times New Roman" panose="02020603050405020304" pitchFamily="18" charset="0"/>
                          <a:cs typeface="Times New Roman" panose="02020603050405020304" pitchFamily="18" charset="0"/>
                        </a:rPr>
                        <a:t>Yes</a:t>
                      </a:r>
                      <a:endParaRPr lang="zh-CN" altLang="en-US"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7944607"/>
                  </a:ext>
                </a:extLst>
              </a:tr>
            </a:tbl>
          </a:graphicData>
        </a:graphic>
      </p:graphicFrame>
      <p:sp>
        <p:nvSpPr>
          <p:cNvPr id="5" name="灯片编号占位符 4">
            <a:extLst>
              <a:ext uri="{FF2B5EF4-FFF2-40B4-BE49-F238E27FC236}">
                <a16:creationId xmlns:a16="http://schemas.microsoft.com/office/drawing/2014/main" id="{15B1A3AD-5EA4-4B34-ACC6-399E7EB94E1A}"/>
              </a:ext>
            </a:extLst>
          </p:cNvPr>
          <p:cNvSpPr>
            <a:spLocks noGrp="1"/>
          </p:cNvSpPr>
          <p:nvPr>
            <p:ph type="sldNum" sz="quarter" idx="12"/>
          </p:nvPr>
        </p:nvSpPr>
        <p:spPr/>
        <p:txBody>
          <a:bodyPr/>
          <a:lstStyle/>
          <a:p>
            <a:fld id="{56BA06C4-DED5-B445-98FA-62023581D134}" type="slidenum">
              <a:rPr lang="en-US" smtClean="0"/>
              <a:t>26</a:t>
            </a:fld>
            <a:endParaRPr lang="en-US"/>
          </a:p>
        </p:txBody>
      </p:sp>
    </p:spTree>
    <p:extLst>
      <p:ext uri="{BB962C8B-B14F-4D97-AF65-F5344CB8AC3E}">
        <p14:creationId xmlns:p14="http://schemas.microsoft.com/office/powerpoint/2010/main" val="3186466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rPr>
              <a:t> Average JCT</a:t>
            </a:r>
          </a:p>
          <a:p>
            <a:pPr lvl="1">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Evaluation</a:t>
            </a:r>
            <a:endParaRPr lang="zh-CN" altLang="en-US" dirty="0">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AFF6C754-ECEC-4305-A121-6A9E28706D29}"/>
              </a:ext>
            </a:extLst>
          </p:cNvPr>
          <p:cNvPicPr>
            <a:picLocks noChangeAspect="1"/>
          </p:cNvPicPr>
          <p:nvPr/>
        </p:nvPicPr>
        <p:blipFill>
          <a:blip r:embed="rId3"/>
          <a:stretch>
            <a:fillRect/>
          </a:stretch>
        </p:blipFill>
        <p:spPr>
          <a:xfrm>
            <a:off x="972971" y="2033954"/>
            <a:ext cx="3113423" cy="2161932"/>
          </a:xfrm>
          <a:prstGeom prst="rect">
            <a:avLst/>
          </a:prstGeom>
        </p:spPr>
      </p:pic>
      <p:pic>
        <p:nvPicPr>
          <p:cNvPr id="11" name="图片 10">
            <a:extLst>
              <a:ext uri="{FF2B5EF4-FFF2-40B4-BE49-F238E27FC236}">
                <a16:creationId xmlns:a16="http://schemas.microsoft.com/office/drawing/2014/main" id="{3049D907-7BFA-4546-9E30-3CE11429A9D6}"/>
              </a:ext>
            </a:extLst>
          </p:cNvPr>
          <p:cNvPicPr>
            <a:picLocks noChangeAspect="1"/>
          </p:cNvPicPr>
          <p:nvPr/>
        </p:nvPicPr>
        <p:blipFill>
          <a:blip r:embed="rId4"/>
          <a:stretch>
            <a:fillRect/>
          </a:stretch>
        </p:blipFill>
        <p:spPr>
          <a:xfrm>
            <a:off x="4572000" y="2033954"/>
            <a:ext cx="3086663" cy="2321170"/>
          </a:xfrm>
          <a:prstGeom prst="rect">
            <a:avLst/>
          </a:prstGeom>
        </p:spPr>
      </p:pic>
      <p:sp>
        <p:nvSpPr>
          <p:cNvPr id="4" name="灯片编号占位符 3">
            <a:extLst>
              <a:ext uri="{FF2B5EF4-FFF2-40B4-BE49-F238E27FC236}">
                <a16:creationId xmlns:a16="http://schemas.microsoft.com/office/drawing/2014/main" id="{59B52BBD-B287-43D8-81DE-D5BCFDF72F3C}"/>
              </a:ext>
            </a:extLst>
          </p:cNvPr>
          <p:cNvSpPr>
            <a:spLocks noGrp="1"/>
          </p:cNvSpPr>
          <p:nvPr>
            <p:ph type="sldNum" sz="quarter" idx="12"/>
          </p:nvPr>
        </p:nvSpPr>
        <p:spPr/>
        <p:txBody>
          <a:bodyPr/>
          <a:lstStyle/>
          <a:p>
            <a:fld id="{56BA06C4-DED5-B445-98FA-62023581D134}" type="slidenum">
              <a:rPr lang="en-US" smtClean="0"/>
              <a:t>27</a:t>
            </a:fld>
            <a:endParaRPr lang="en-US"/>
          </a:p>
        </p:txBody>
      </p:sp>
    </p:spTree>
    <p:extLst>
      <p:ext uri="{BB962C8B-B14F-4D97-AF65-F5344CB8AC3E}">
        <p14:creationId xmlns:p14="http://schemas.microsoft.com/office/powerpoint/2010/main" val="1839095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rPr>
              <a:t> Average execution time</a:t>
            </a:r>
          </a:p>
          <a:p>
            <a:pPr lvl="1">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Evaluation</a:t>
            </a:r>
            <a:endParaRPr lang="zh-CN" altLang="en-US" dirty="0">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609CFFF9-E0C6-4BD7-91E6-2A9730405562}"/>
              </a:ext>
            </a:extLst>
          </p:cNvPr>
          <p:cNvPicPr>
            <a:picLocks noChangeAspect="1"/>
          </p:cNvPicPr>
          <p:nvPr/>
        </p:nvPicPr>
        <p:blipFill>
          <a:blip r:embed="rId3"/>
          <a:stretch>
            <a:fillRect/>
          </a:stretch>
        </p:blipFill>
        <p:spPr>
          <a:xfrm>
            <a:off x="1559503" y="1652496"/>
            <a:ext cx="1884941" cy="1311575"/>
          </a:xfrm>
          <a:prstGeom prst="rect">
            <a:avLst/>
          </a:prstGeom>
        </p:spPr>
      </p:pic>
      <p:pic>
        <p:nvPicPr>
          <p:cNvPr id="8" name="图片 7">
            <a:extLst>
              <a:ext uri="{FF2B5EF4-FFF2-40B4-BE49-F238E27FC236}">
                <a16:creationId xmlns:a16="http://schemas.microsoft.com/office/drawing/2014/main" id="{FD077F2F-8F76-4400-BF2C-70C10A8D5D15}"/>
              </a:ext>
            </a:extLst>
          </p:cNvPr>
          <p:cNvPicPr>
            <a:picLocks noChangeAspect="1"/>
          </p:cNvPicPr>
          <p:nvPr/>
        </p:nvPicPr>
        <p:blipFill>
          <a:blip r:embed="rId4"/>
          <a:stretch>
            <a:fillRect/>
          </a:stretch>
        </p:blipFill>
        <p:spPr>
          <a:xfrm>
            <a:off x="4170897" y="1652496"/>
            <a:ext cx="1774691" cy="1311575"/>
          </a:xfrm>
          <a:prstGeom prst="rect">
            <a:avLst/>
          </a:prstGeom>
        </p:spPr>
      </p:pic>
      <p:sp>
        <p:nvSpPr>
          <p:cNvPr id="7" name="Content Placeholder 2">
            <a:extLst>
              <a:ext uri="{FF2B5EF4-FFF2-40B4-BE49-F238E27FC236}">
                <a16:creationId xmlns:a16="http://schemas.microsoft.com/office/drawing/2014/main" id="{3ACFA77B-7743-41F7-B9F4-7D5CCEB8411C}"/>
              </a:ext>
            </a:extLst>
          </p:cNvPr>
          <p:cNvSpPr txBox="1">
            <a:spLocks/>
          </p:cNvSpPr>
          <p:nvPr/>
        </p:nvSpPr>
        <p:spPr>
          <a:xfrm>
            <a:off x="628650" y="2960490"/>
            <a:ext cx="7886700" cy="334446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rgbClr val="2E344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2E344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2E344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E344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E344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650">
                <a:latin typeface="Times New Roman" panose="02020603050405020304" pitchFamily="18" charset="0"/>
                <a:cs typeface="Times New Roman" panose="02020603050405020304" pitchFamily="18" charset="0"/>
              </a:rPr>
              <a:t> Average queuing time</a:t>
            </a:r>
          </a:p>
          <a:p>
            <a:pPr lvl="1"/>
            <a:endParaRPr lang="en-US" altLang="zh-CN" sz="1500" dirty="0">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1705F918-FF7B-4F40-8EAF-F32B712676D2}"/>
              </a:ext>
            </a:extLst>
          </p:cNvPr>
          <p:cNvPicPr>
            <a:picLocks noChangeAspect="1"/>
          </p:cNvPicPr>
          <p:nvPr/>
        </p:nvPicPr>
        <p:blipFill>
          <a:blip r:embed="rId5"/>
          <a:stretch>
            <a:fillRect/>
          </a:stretch>
        </p:blipFill>
        <p:spPr>
          <a:xfrm>
            <a:off x="1559503" y="3328311"/>
            <a:ext cx="1884941" cy="1350686"/>
          </a:xfrm>
          <a:prstGeom prst="rect">
            <a:avLst/>
          </a:prstGeom>
        </p:spPr>
      </p:pic>
      <p:pic>
        <p:nvPicPr>
          <p:cNvPr id="10" name="图片 9">
            <a:extLst>
              <a:ext uri="{FF2B5EF4-FFF2-40B4-BE49-F238E27FC236}">
                <a16:creationId xmlns:a16="http://schemas.microsoft.com/office/drawing/2014/main" id="{8F910A92-A3AA-44C4-9475-E0553DB82354}"/>
              </a:ext>
            </a:extLst>
          </p:cNvPr>
          <p:cNvPicPr>
            <a:picLocks noChangeAspect="1"/>
          </p:cNvPicPr>
          <p:nvPr/>
        </p:nvPicPr>
        <p:blipFill>
          <a:blip r:embed="rId6"/>
          <a:stretch>
            <a:fillRect/>
          </a:stretch>
        </p:blipFill>
        <p:spPr>
          <a:xfrm>
            <a:off x="4169369" y="3328311"/>
            <a:ext cx="1826331" cy="1350686"/>
          </a:xfrm>
          <a:prstGeom prst="rect">
            <a:avLst/>
          </a:prstGeom>
        </p:spPr>
      </p:pic>
      <p:sp>
        <p:nvSpPr>
          <p:cNvPr id="4" name="灯片编号占位符 3">
            <a:extLst>
              <a:ext uri="{FF2B5EF4-FFF2-40B4-BE49-F238E27FC236}">
                <a16:creationId xmlns:a16="http://schemas.microsoft.com/office/drawing/2014/main" id="{32194199-5B67-4843-B741-DD2C48D3403C}"/>
              </a:ext>
            </a:extLst>
          </p:cNvPr>
          <p:cNvSpPr>
            <a:spLocks noGrp="1"/>
          </p:cNvSpPr>
          <p:nvPr>
            <p:ph type="sldNum" sz="quarter" idx="12"/>
          </p:nvPr>
        </p:nvSpPr>
        <p:spPr/>
        <p:txBody>
          <a:bodyPr/>
          <a:lstStyle/>
          <a:p>
            <a:fld id="{56BA06C4-DED5-B445-98FA-62023581D134}" type="slidenum">
              <a:rPr lang="en-US" smtClean="0"/>
              <a:t>28</a:t>
            </a:fld>
            <a:endParaRPr lang="en-US"/>
          </a:p>
        </p:txBody>
      </p:sp>
    </p:spTree>
    <p:extLst>
      <p:ext uri="{BB962C8B-B14F-4D97-AF65-F5344CB8AC3E}">
        <p14:creationId xmlns:p14="http://schemas.microsoft.com/office/powerpoint/2010/main" val="3489432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rPr>
              <a:t> Scheduling scalability</a:t>
            </a:r>
          </a:p>
          <a:p>
            <a:pPr lvl="1">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The cluster capacity scales from 16 GPUs to 64 GPUs</a:t>
            </a:r>
          </a:p>
          <a:p>
            <a:pPr marL="0" indent="0">
              <a:buNone/>
            </a:pPr>
            <a:endParaRPr lang="en-US" altLang="zh-CN"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Evaluation</a:t>
            </a:r>
            <a:endParaRPr lang="zh-CN" altLang="en-US" dirty="0">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8C085036-E4F9-4B58-A5AC-4D3123C00214}"/>
              </a:ext>
            </a:extLst>
          </p:cNvPr>
          <p:cNvPicPr>
            <a:picLocks noChangeAspect="1"/>
          </p:cNvPicPr>
          <p:nvPr/>
        </p:nvPicPr>
        <p:blipFill>
          <a:blip r:embed="rId3"/>
          <a:stretch>
            <a:fillRect/>
          </a:stretch>
        </p:blipFill>
        <p:spPr>
          <a:xfrm>
            <a:off x="699066" y="2507706"/>
            <a:ext cx="2952673" cy="1811273"/>
          </a:xfrm>
          <a:prstGeom prst="rect">
            <a:avLst/>
          </a:prstGeom>
        </p:spPr>
      </p:pic>
      <p:pic>
        <p:nvPicPr>
          <p:cNvPr id="10" name="图片 9">
            <a:extLst>
              <a:ext uri="{FF2B5EF4-FFF2-40B4-BE49-F238E27FC236}">
                <a16:creationId xmlns:a16="http://schemas.microsoft.com/office/drawing/2014/main" id="{C412820D-2FF5-4034-A62F-15F2CF6CDEC2}"/>
              </a:ext>
            </a:extLst>
          </p:cNvPr>
          <p:cNvPicPr>
            <a:picLocks noChangeAspect="1"/>
          </p:cNvPicPr>
          <p:nvPr/>
        </p:nvPicPr>
        <p:blipFill>
          <a:blip r:embed="rId4"/>
          <a:stretch>
            <a:fillRect/>
          </a:stretch>
        </p:blipFill>
        <p:spPr>
          <a:xfrm>
            <a:off x="4232030" y="2476463"/>
            <a:ext cx="3523475" cy="1842516"/>
          </a:xfrm>
          <a:prstGeom prst="rect">
            <a:avLst/>
          </a:prstGeom>
        </p:spPr>
      </p:pic>
      <p:sp>
        <p:nvSpPr>
          <p:cNvPr id="4" name="灯片编号占位符 3">
            <a:extLst>
              <a:ext uri="{FF2B5EF4-FFF2-40B4-BE49-F238E27FC236}">
                <a16:creationId xmlns:a16="http://schemas.microsoft.com/office/drawing/2014/main" id="{2CE06C59-7758-490D-BCC6-F73832E4CB54}"/>
              </a:ext>
            </a:extLst>
          </p:cNvPr>
          <p:cNvSpPr>
            <a:spLocks noGrp="1"/>
          </p:cNvSpPr>
          <p:nvPr>
            <p:ph type="sldNum" sz="quarter" idx="12"/>
          </p:nvPr>
        </p:nvSpPr>
        <p:spPr/>
        <p:txBody>
          <a:bodyPr/>
          <a:lstStyle/>
          <a:p>
            <a:fld id="{56BA06C4-DED5-B445-98FA-62023581D134}" type="slidenum">
              <a:rPr lang="en-US" smtClean="0"/>
              <a:t>29</a:t>
            </a:fld>
            <a:endParaRPr lang="en-US"/>
          </a:p>
        </p:txBody>
      </p:sp>
    </p:spTree>
    <p:extLst>
      <p:ext uri="{BB962C8B-B14F-4D97-AF65-F5344CB8AC3E}">
        <p14:creationId xmlns:p14="http://schemas.microsoft.com/office/powerpoint/2010/main" val="2257298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F977A5-032E-F94E-A61F-C4B34E222C1E}"/>
              </a:ext>
            </a:extLst>
          </p:cNvPr>
          <p:cNvSpPr>
            <a:spLocks noGrp="1"/>
          </p:cNvSpPr>
          <p:nvPr>
            <p:ph idx="1"/>
          </p:nvPr>
        </p:nvSpPr>
        <p:spPr>
          <a:xfrm>
            <a:off x="628650" y="1288257"/>
            <a:ext cx="8017457" cy="3344467"/>
          </a:xfrm>
        </p:spPr>
        <p:txBody>
          <a:bodyPr>
            <a:normAutofit/>
          </a:bodyPr>
          <a:lstStyle/>
          <a:p>
            <a:r>
              <a:rPr lang="en-US" altLang="zh-SG" dirty="0">
                <a:latin typeface="Times New Roman" panose="02020603050405020304" pitchFamily="18" charset="0"/>
                <a:cs typeface="Times New Roman" panose="02020603050405020304" pitchFamily="18" charset="0"/>
              </a:rPr>
              <a:t>Workflow</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3B6F0ED7-586F-A74E-803B-17BD3E45F033}"/>
              </a:ext>
            </a:extLst>
          </p:cNvPr>
          <p:cNvSpPr>
            <a:spLocks noGrp="1"/>
          </p:cNvSpPr>
          <p:nvPr>
            <p:ph type="title"/>
          </p:nvPr>
        </p:nvSpPr>
        <p:spPr/>
        <p:txBody>
          <a:bodyPr>
            <a:normAutofit/>
          </a:bodyPr>
          <a:lstStyle/>
          <a:p>
            <a:r>
              <a:rPr lang="en-US" sz="2100" dirty="0">
                <a:latin typeface="Times New Roman" panose="02020603050405020304" pitchFamily="18" charset="0"/>
                <a:cs typeface="Times New Roman" panose="02020603050405020304" pitchFamily="18" charset="0"/>
              </a:rPr>
              <a:t>GPU Cluster Management for Deep Learnin</a:t>
            </a:r>
            <a:r>
              <a:rPr lang="en-US" altLang="zh-CN" sz="2100" dirty="0">
                <a:latin typeface="Times New Roman" panose="02020603050405020304" pitchFamily="18" charset="0"/>
                <a:cs typeface="Times New Roman" panose="02020603050405020304" pitchFamily="18" charset="0"/>
              </a:rPr>
              <a:t>g</a:t>
            </a:r>
            <a:endParaRPr lang="en-US" sz="2100" b="0"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76D5F2EE-FB08-431C-94BD-A56C8B0927C7}"/>
              </a:ext>
            </a:extLst>
          </p:cNvPr>
          <p:cNvSpPr txBox="1"/>
          <p:nvPr/>
        </p:nvSpPr>
        <p:spPr>
          <a:xfrm>
            <a:off x="6143757" y="3430702"/>
            <a:ext cx="2551334" cy="715581"/>
          </a:xfrm>
          <a:prstGeom prst="rect">
            <a:avLst/>
          </a:prstGeom>
          <a:noFill/>
        </p:spPr>
        <p:txBody>
          <a:bodyPr wrap="square" rtlCol="0">
            <a:spAutoFit/>
          </a:bodyPr>
          <a:lstStyle/>
          <a:p>
            <a:pPr defTabSz="342900"/>
            <a:r>
              <a:rPr lang="en-US" altLang="zh-CN" sz="1350" dirty="0">
                <a:solidFill>
                  <a:srgbClr val="E48312"/>
                </a:solidFill>
                <a:latin typeface="Times New Roman" panose="02020603050405020304" pitchFamily="18" charset="0"/>
                <a:ea typeface="宋体" panose="02010600030101010101" pitchFamily="2" charset="-122"/>
                <a:cs typeface="Times New Roman" panose="02020603050405020304" pitchFamily="18" charset="0"/>
              </a:rPr>
              <a:t>Objective:</a:t>
            </a:r>
          </a:p>
          <a:p>
            <a:pPr defTabSz="342900"/>
            <a:r>
              <a:rPr lang="en-US" altLang="zh-SG" sz="1350" i="1" dirty="0">
                <a:solidFill>
                  <a:srgbClr val="E48312"/>
                </a:solidFill>
                <a:latin typeface="Calibri Light" panose="020F0302020204030204"/>
                <a:ea typeface="宋体" panose="02010600030101010101" pitchFamily="2" charset="-122"/>
              </a:rPr>
              <a:t>Minimize</a:t>
            </a:r>
          </a:p>
          <a:p>
            <a:pPr defTabSz="342900"/>
            <a:r>
              <a:rPr lang="en-US" altLang="zh-SG" sz="1350" i="1" dirty="0">
                <a:solidFill>
                  <a:srgbClr val="000000"/>
                </a:solidFill>
                <a:latin typeface="Calibri Light" panose="020F0302020204030204"/>
                <a:ea typeface="宋体" panose="02010600030101010101" pitchFamily="2" charset="-122"/>
              </a:rPr>
              <a:t>Average Job completion time (JCT)</a:t>
            </a:r>
            <a:endParaRPr lang="zh-SG" altLang="en-US" sz="1350" i="1" dirty="0">
              <a:solidFill>
                <a:srgbClr val="000000"/>
              </a:solidFill>
              <a:latin typeface="Calibri Light" panose="020F0302020204030204"/>
              <a:ea typeface="宋体" panose="02010600030101010101" pitchFamily="2" charset="-122"/>
            </a:endParaRPr>
          </a:p>
        </p:txBody>
      </p:sp>
      <p:sp>
        <p:nvSpPr>
          <p:cNvPr id="9" name="TextBox 5">
            <a:extLst>
              <a:ext uri="{FF2B5EF4-FFF2-40B4-BE49-F238E27FC236}">
                <a16:creationId xmlns:a16="http://schemas.microsoft.com/office/drawing/2014/main" id="{0D3883D1-1674-4F25-A09F-F377219447FC}"/>
              </a:ext>
            </a:extLst>
          </p:cNvPr>
          <p:cNvSpPr txBox="1"/>
          <p:nvPr/>
        </p:nvSpPr>
        <p:spPr>
          <a:xfrm>
            <a:off x="2165252" y="3366126"/>
            <a:ext cx="599606" cy="323165"/>
          </a:xfrm>
          <a:prstGeom prst="rect">
            <a:avLst/>
          </a:prstGeom>
          <a:noFill/>
        </p:spPr>
        <p:txBody>
          <a:bodyPr wrap="square" rtlCol="0">
            <a:spAutoFit/>
          </a:bodyPr>
          <a:lstStyle/>
          <a:p>
            <a:pPr algn="ctr" defTabSz="342900"/>
            <a:r>
              <a:rPr lang="en-US" altLang="zh-CN" sz="75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Cluster Status</a:t>
            </a:r>
            <a:endParaRPr lang="zh-CN" altLang="en-US" sz="75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Flowchart: Terminator 6">
            <a:extLst>
              <a:ext uri="{FF2B5EF4-FFF2-40B4-BE49-F238E27FC236}">
                <a16:creationId xmlns:a16="http://schemas.microsoft.com/office/drawing/2014/main" id="{5C7A4256-C1E9-4D0A-A9C4-822862E68DEF}"/>
              </a:ext>
            </a:extLst>
          </p:cNvPr>
          <p:cNvSpPr/>
          <p:nvPr/>
        </p:nvSpPr>
        <p:spPr>
          <a:xfrm>
            <a:off x="1161228" y="3542254"/>
            <a:ext cx="981648" cy="256621"/>
          </a:xfrm>
          <a:prstGeom prst="flowChartTerminator">
            <a:avLst/>
          </a:prstGeom>
          <a:solidFill>
            <a:schemeClr val="bg1"/>
          </a:solidFill>
          <a:ln w="12700" cap="flat" cmpd="sng" algn="ctr">
            <a:solidFill>
              <a:srgbClr val="000000"/>
            </a:solidFill>
            <a:prstDash val="solid"/>
            <a:round/>
            <a:headEnd type="none" w="med" len="med"/>
            <a:tailEnd type="none" w="med" len="med"/>
          </a:ln>
          <a:effectLst/>
        </p:spPr>
        <p:txBody>
          <a:bodyPr rtlCol="0" anchor="ctr"/>
          <a:lstStyle/>
          <a:p>
            <a:pPr algn="ctr" defTabSz="342900">
              <a:defRPr/>
            </a:pPr>
            <a:r>
              <a:rPr lang="en-US" altLang="zh-CN" sz="825"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Scheduler</a:t>
            </a:r>
            <a:endParaRPr lang="zh-CN" altLang="en-US" sz="825"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11" name="Group 7">
            <a:extLst>
              <a:ext uri="{FF2B5EF4-FFF2-40B4-BE49-F238E27FC236}">
                <a16:creationId xmlns:a16="http://schemas.microsoft.com/office/drawing/2014/main" id="{0389A23D-3981-4D0F-AE8D-2513D5234B8D}"/>
              </a:ext>
            </a:extLst>
          </p:cNvPr>
          <p:cNvGrpSpPr/>
          <p:nvPr/>
        </p:nvGrpSpPr>
        <p:grpSpPr>
          <a:xfrm>
            <a:off x="2744761" y="2047576"/>
            <a:ext cx="804860" cy="1795829"/>
            <a:chOff x="4400553" y="1275374"/>
            <a:chExt cx="1073147" cy="2394438"/>
          </a:xfrm>
        </p:grpSpPr>
        <p:grpSp>
          <p:nvGrpSpPr>
            <p:cNvPr id="12" name="Group 8">
              <a:extLst>
                <a:ext uri="{FF2B5EF4-FFF2-40B4-BE49-F238E27FC236}">
                  <a16:creationId xmlns:a16="http://schemas.microsoft.com/office/drawing/2014/main" id="{BD5D99E3-B3A4-423A-999F-50D8F53FDC43}"/>
                </a:ext>
              </a:extLst>
            </p:cNvPr>
            <p:cNvGrpSpPr/>
            <p:nvPr/>
          </p:nvGrpSpPr>
          <p:grpSpPr>
            <a:xfrm>
              <a:off x="4400553" y="1275374"/>
              <a:ext cx="841374" cy="2394438"/>
              <a:chOff x="3168651" y="932474"/>
              <a:chExt cx="785775" cy="2344126"/>
            </a:xfrm>
          </p:grpSpPr>
          <p:sp>
            <p:nvSpPr>
              <p:cNvPr id="17" name="Rectangle 13">
                <a:extLst>
                  <a:ext uri="{FF2B5EF4-FFF2-40B4-BE49-F238E27FC236}">
                    <a16:creationId xmlns:a16="http://schemas.microsoft.com/office/drawing/2014/main" id="{420B5396-B170-4475-A550-1BB0F1B986C1}"/>
                  </a:ext>
                </a:extLst>
              </p:cNvPr>
              <p:cNvSpPr/>
              <p:nvPr/>
            </p:nvSpPr>
            <p:spPr>
              <a:xfrm>
                <a:off x="3168651" y="932474"/>
                <a:ext cx="785775" cy="2344126"/>
              </a:xfrm>
              <a:prstGeom prst="rect">
                <a:avLst/>
              </a:prstGeom>
              <a:noFill/>
              <a:ln w="12700" cap="flat" cmpd="sng" algn="ctr">
                <a:solidFill>
                  <a:srgbClr val="000000"/>
                </a:solidFill>
                <a:prstDash val="solid"/>
                <a:round/>
                <a:headEnd type="none" w="med" len="med"/>
                <a:tailEnd type="none" w="med" len="med"/>
              </a:ln>
              <a:effectLst/>
            </p:spPr>
            <p:txBody>
              <a:bodyPr rtlCol="0" anchor="ctr"/>
              <a:lstStyle/>
              <a:p>
                <a:pPr algn="ctr" defTabSz="342900">
                  <a:defRPr/>
                </a:pPr>
                <a:endParaRPr lang="zh-CN" altLang="en-US" sz="1350" ker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Rounded Rectangle 14">
                <a:extLst>
                  <a:ext uri="{FF2B5EF4-FFF2-40B4-BE49-F238E27FC236}">
                    <a16:creationId xmlns:a16="http://schemas.microsoft.com/office/drawing/2014/main" id="{DE3522FC-DBB4-4C42-B764-01026944BB6C}"/>
                  </a:ext>
                </a:extLst>
              </p:cNvPr>
              <p:cNvSpPr/>
              <p:nvPr/>
            </p:nvSpPr>
            <p:spPr>
              <a:xfrm>
                <a:off x="3241675" y="1028212"/>
                <a:ext cx="527050" cy="2165838"/>
              </a:xfrm>
              <a:prstGeom prst="roundRect">
                <a:avLst/>
              </a:prstGeom>
              <a:noFill/>
              <a:ln w="9525" cap="flat" cmpd="sng" algn="ctr">
                <a:solidFill>
                  <a:srgbClr val="000000"/>
                </a:solidFill>
                <a:prstDash val="dash"/>
                <a:round/>
                <a:headEnd type="none" w="med" len="med"/>
                <a:tailEnd type="none" w="med" len="med"/>
              </a:ln>
              <a:effectLst/>
            </p:spPr>
            <p:txBody>
              <a:bodyPr rtlCol="0" anchor="ctr"/>
              <a:lstStyle/>
              <a:p>
                <a:pPr algn="ctr" defTabSz="342900">
                  <a:defRPr/>
                </a:pPr>
                <a:endParaRPr lang="zh-CN" altLang="en-US" sz="1350" ker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19" name="Straight Connector 15">
                <a:extLst>
                  <a:ext uri="{FF2B5EF4-FFF2-40B4-BE49-F238E27FC236}">
                    <a16:creationId xmlns:a16="http://schemas.microsoft.com/office/drawing/2014/main" id="{C5A3B5A8-7546-4561-9103-656E2BD95C52}"/>
                  </a:ext>
                </a:extLst>
              </p:cNvPr>
              <p:cNvCxnSpPr>
                <a:stCxn id="18" idx="1"/>
                <a:endCxn id="18" idx="3"/>
              </p:cNvCxnSpPr>
              <p:nvPr/>
            </p:nvCxnSpPr>
            <p:spPr>
              <a:xfrm>
                <a:off x="3241675" y="2111131"/>
                <a:ext cx="527050" cy="0"/>
              </a:xfrm>
              <a:prstGeom prst="line">
                <a:avLst/>
              </a:prstGeom>
              <a:noFill/>
              <a:ln w="9525" cap="flat" cmpd="sng" algn="ctr">
                <a:solidFill>
                  <a:srgbClr val="000000"/>
                </a:solidFill>
                <a:prstDash val="dash"/>
              </a:ln>
              <a:effectLst/>
            </p:spPr>
          </p:cxnSp>
          <p:cxnSp>
            <p:nvCxnSpPr>
              <p:cNvPr id="20" name="Straight Connector 16">
                <a:extLst>
                  <a:ext uri="{FF2B5EF4-FFF2-40B4-BE49-F238E27FC236}">
                    <a16:creationId xmlns:a16="http://schemas.microsoft.com/office/drawing/2014/main" id="{0C94423F-B840-43D4-B809-CE28A896E971}"/>
                  </a:ext>
                </a:extLst>
              </p:cNvPr>
              <p:cNvCxnSpPr/>
              <p:nvPr/>
            </p:nvCxnSpPr>
            <p:spPr>
              <a:xfrm>
                <a:off x="3241675" y="2685562"/>
                <a:ext cx="527050" cy="0"/>
              </a:xfrm>
              <a:prstGeom prst="line">
                <a:avLst/>
              </a:prstGeom>
              <a:noFill/>
              <a:ln w="9525" cap="flat" cmpd="sng" algn="ctr">
                <a:solidFill>
                  <a:srgbClr val="000000"/>
                </a:solidFill>
                <a:prstDash val="dash"/>
              </a:ln>
              <a:effectLst/>
            </p:spPr>
          </p:cxnSp>
          <p:cxnSp>
            <p:nvCxnSpPr>
              <p:cNvPr id="21" name="Straight Connector 17">
                <a:extLst>
                  <a:ext uri="{FF2B5EF4-FFF2-40B4-BE49-F238E27FC236}">
                    <a16:creationId xmlns:a16="http://schemas.microsoft.com/office/drawing/2014/main" id="{B41126AD-CC66-4268-A67B-1EECAC97D321}"/>
                  </a:ext>
                </a:extLst>
              </p:cNvPr>
              <p:cNvCxnSpPr/>
              <p:nvPr/>
            </p:nvCxnSpPr>
            <p:spPr>
              <a:xfrm>
                <a:off x="3241675" y="1542562"/>
                <a:ext cx="527050" cy="0"/>
              </a:xfrm>
              <a:prstGeom prst="line">
                <a:avLst/>
              </a:prstGeom>
              <a:noFill/>
              <a:ln w="9525" cap="flat" cmpd="sng" algn="ctr">
                <a:solidFill>
                  <a:srgbClr val="000000"/>
                </a:solidFill>
                <a:prstDash val="dash"/>
              </a:ln>
              <a:effectLst/>
            </p:spPr>
          </p:cxnSp>
        </p:grpSp>
        <p:sp>
          <p:nvSpPr>
            <p:cNvPr id="13" name="TextBox 9">
              <a:extLst>
                <a:ext uri="{FF2B5EF4-FFF2-40B4-BE49-F238E27FC236}">
                  <a16:creationId xmlns:a16="http://schemas.microsoft.com/office/drawing/2014/main" id="{E8B91F58-DFAC-4079-BFC9-E2A94958086F}"/>
                </a:ext>
              </a:extLst>
            </p:cNvPr>
            <p:cNvSpPr txBox="1"/>
            <p:nvPr/>
          </p:nvSpPr>
          <p:spPr>
            <a:xfrm>
              <a:off x="4983567" y="1695449"/>
              <a:ext cx="445683" cy="276999"/>
            </a:xfrm>
            <a:prstGeom prst="rect">
              <a:avLst/>
            </a:prstGeom>
            <a:noFill/>
          </p:spPr>
          <p:txBody>
            <a:bodyPr wrap="square" rtlCol="0">
              <a:spAutoFit/>
            </a:bodyPr>
            <a:lstStyle/>
            <a:p>
              <a:pPr defTabSz="342900">
                <a:defRPr/>
              </a:pPr>
              <a:r>
                <a:rPr lang="en-US" altLang="zh-CN" sz="75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a:t>
              </a:r>
              <a:endParaRPr lang="zh-CN" altLang="en-US" sz="75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TextBox 10">
              <a:extLst>
                <a:ext uri="{FF2B5EF4-FFF2-40B4-BE49-F238E27FC236}">
                  <a16:creationId xmlns:a16="http://schemas.microsoft.com/office/drawing/2014/main" id="{B487F2AC-460D-4916-B25A-FC64FEB9850A}"/>
                </a:ext>
              </a:extLst>
            </p:cNvPr>
            <p:cNvSpPr txBox="1"/>
            <p:nvPr/>
          </p:nvSpPr>
          <p:spPr>
            <a:xfrm>
              <a:off x="4983567" y="2257658"/>
              <a:ext cx="445681" cy="276999"/>
            </a:xfrm>
            <a:prstGeom prst="rect">
              <a:avLst/>
            </a:prstGeom>
            <a:noFill/>
          </p:spPr>
          <p:txBody>
            <a:bodyPr wrap="square" rtlCol="0">
              <a:spAutoFit/>
            </a:bodyPr>
            <a:lstStyle/>
            <a:p>
              <a:pPr defTabSz="342900">
                <a:defRPr/>
              </a:pPr>
              <a:r>
                <a:rPr lang="en-US" altLang="zh-CN" sz="75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a:t>
              </a:r>
              <a:endParaRPr lang="zh-CN" altLang="en-US" sz="75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TextBox 11">
              <a:extLst>
                <a:ext uri="{FF2B5EF4-FFF2-40B4-BE49-F238E27FC236}">
                  <a16:creationId xmlns:a16="http://schemas.microsoft.com/office/drawing/2014/main" id="{CED1C7D0-B37F-461D-8080-5C76FAAF45B2}"/>
                </a:ext>
              </a:extLst>
            </p:cNvPr>
            <p:cNvSpPr txBox="1"/>
            <p:nvPr/>
          </p:nvSpPr>
          <p:spPr>
            <a:xfrm>
              <a:off x="4983567" y="2857574"/>
              <a:ext cx="445681" cy="276999"/>
            </a:xfrm>
            <a:prstGeom prst="rect">
              <a:avLst/>
            </a:prstGeom>
            <a:noFill/>
          </p:spPr>
          <p:txBody>
            <a:bodyPr wrap="square" rtlCol="0">
              <a:spAutoFit/>
            </a:bodyPr>
            <a:lstStyle/>
            <a:p>
              <a:pPr defTabSz="342900">
                <a:defRPr/>
              </a:pPr>
              <a:r>
                <a:rPr lang="en-US" altLang="zh-CN" sz="75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3</a:t>
              </a:r>
              <a:endParaRPr lang="zh-CN" altLang="en-US" sz="75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TextBox 12">
              <a:extLst>
                <a:ext uri="{FF2B5EF4-FFF2-40B4-BE49-F238E27FC236}">
                  <a16:creationId xmlns:a16="http://schemas.microsoft.com/office/drawing/2014/main" id="{C064D25F-8A6C-4DCA-9147-2F7E388456C1}"/>
                </a:ext>
              </a:extLst>
            </p:cNvPr>
            <p:cNvSpPr txBox="1"/>
            <p:nvPr/>
          </p:nvSpPr>
          <p:spPr>
            <a:xfrm>
              <a:off x="4983567" y="3390313"/>
              <a:ext cx="490133" cy="276999"/>
            </a:xfrm>
            <a:prstGeom prst="rect">
              <a:avLst/>
            </a:prstGeom>
            <a:noFill/>
          </p:spPr>
          <p:txBody>
            <a:bodyPr wrap="square" rtlCol="0">
              <a:spAutoFit/>
            </a:bodyPr>
            <a:lstStyle/>
            <a:p>
              <a:pPr defTabSz="342900">
                <a:defRPr/>
              </a:pPr>
              <a:r>
                <a:rPr lang="en-US" altLang="zh-CN" sz="75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4</a:t>
              </a:r>
              <a:endParaRPr lang="zh-CN" altLang="en-US" sz="75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22" name="Group 18">
            <a:extLst>
              <a:ext uri="{FF2B5EF4-FFF2-40B4-BE49-F238E27FC236}">
                <a16:creationId xmlns:a16="http://schemas.microsoft.com/office/drawing/2014/main" id="{EDCE4BBE-BEB0-430B-916B-A35705E204DA}"/>
              </a:ext>
            </a:extLst>
          </p:cNvPr>
          <p:cNvGrpSpPr/>
          <p:nvPr/>
        </p:nvGrpSpPr>
        <p:grpSpPr>
          <a:xfrm>
            <a:off x="3440692" y="2046844"/>
            <a:ext cx="804860" cy="1795829"/>
            <a:chOff x="4400553" y="1275374"/>
            <a:chExt cx="1073147" cy="2394438"/>
          </a:xfrm>
        </p:grpSpPr>
        <p:grpSp>
          <p:nvGrpSpPr>
            <p:cNvPr id="24" name="Group 19">
              <a:extLst>
                <a:ext uri="{FF2B5EF4-FFF2-40B4-BE49-F238E27FC236}">
                  <a16:creationId xmlns:a16="http://schemas.microsoft.com/office/drawing/2014/main" id="{A0DF07D0-8C33-41FB-BE4E-9903478C3AF2}"/>
                </a:ext>
              </a:extLst>
            </p:cNvPr>
            <p:cNvGrpSpPr/>
            <p:nvPr/>
          </p:nvGrpSpPr>
          <p:grpSpPr>
            <a:xfrm>
              <a:off x="4400553" y="1275374"/>
              <a:ext cx="841374" cy="2394438"/>
              <a:chOff x="3168651" y="932474"/>
              <a:chExt cx="785775" cy="2344126"/>
            </a:xfrm>
          </p:grpSpPr>
          <p:sp>
            <p:nvSpPr>
              <p:cNvPr id="32" name="Rectangle 24">
                <a:extLst>
                  <a:ext uri="{FF2B5EF4-FFF2-40B4-BE49-F238E27FC236}">
                    <a16:creationId xmlns:a16="http://schemas.microsoft.com/office/drawing/2014/main" id="{C524B4C9-4C0D-4028-8643-B513E3BD6FA2}"/>
                  </a:ext>
                </a:extLst>
              </p:cNvPr>
              <p:cNvSpPr/>
              <p:nvPr/>
            </p:nvSpPr>
            <p:spPr>
              <a:xfrm>
                <a:off x="3168651" y="932474"/>
                <a:ext cx="785775" cy="2344126"/>
              </a:xfrm>
              <a:prstGeom prst="rect">
                <a:avLst/>
              </a:prstGeom>
              <a:noFill/>
              <a:ln w="12700" cap="flat" cmpd="sng" algn="ctr">
                <a:solidFill>
                  <a:srgbClr val="000000"/>
                </a:solidFill>
                <a:prstDash val="solid"/>
                <a:round/>
                <a:headEnd type="none" w="med" len="med"/>
                <a:tailEnd type="none" w="med" len="med"/>
              </a:ln>
              <a:effectLst/>
            </p:spPr>
            <p:txBody>
              <a:bodyPr rtlCol="0" anchor="ctr"/>
              <a:lstStyle/>
              <a:p>
                <a:pPr algn="ctr" defTabSz="342900">
                  <a:defRPr/>
                </a:pPr>
                <a:endParaRPr lang="zh-CN" altLang="en-US" sz="1350" ker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 name="Rounded Rectangle 25">
                <a:extLst>
                  <a:ext uri="{FF2B5EF4-FFF2-40B4-BE49-F238E27FC236}">
                    <a16:creationId xmlns:a16="http://schemas.microsoft.com/office/drawing/2014/main" id="{F137F489-8C5B-4492-9259-63D846114959}"/>
                  </a:ext>
                </a:extLst>
              </p:cNvPr>
              <p:cNvSpPr/>
              <p:nvPr/>
            </p:nvSpPr>
            <p:spPr>
              <a:xfrm>
                <a:off x="3241675" y="1028212"/>
                <a:ext cx="527050" cy="2165838"/>
              </a:xfrm>
              <a:prstGeom prst="roundRect">
                <a:avLst/>
              </a:prstGeom>
              <a:noFill/>
              <a:ln w="9525" cap="flat" cmpd="sng" algn="ctr">
                <a:solidFill>
                  <a:srgbClr val="000000"/>
                </a:solidFill>
                <a:prstDash val="dash"/>
                <a:round/>
                <a:headEnd type="none" w="med" len="med"/>
                <a:tailEnd type="none" w="med" len="med"/>
              </a:ln>
              <a:effectLst/>
            </p:spPr>
            <p:txBody>
              <a:bodyPr rtlCol="0" anchor="ctr"/>
              <a:lstStyle/>
              <a:p>
                <a:pPr algn="ctr" defTabSz="342900">
                  <a:defRPr/>
                </a:pPr>
                <a:endParaRPr lang="zh-CN" altLang="en-US" sz="1350" ker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34" name="Straight Connector 26">
                <a:extLst>
                  <a:ext uri="{FF2B5EF4-FFF2-40B4-BE49-F238E27FC236}">
                    <a16:creationId xmlns:a16="http://schemas.microsoft.com/office/drawing/2014/main" id="{90C4497A-22BE-4654-BA4F-BB9F330AC21D}"/>
                  </a:ext>
                </a:extLst>
              </p:cNvPr>
              <p:cNvCxnSpPr>
                <a:stCxn id="33" idx="1"/>
                <a:endCxn id="33" idx="3"/>
              </p:cNvCxnSpPr>
              <p:nvPr/>
            </p:nvCxnSpPr>
            <p:spPr>
              <a:xfrm>
                <a:off x="3241675" y="2111131"/>
                <a:ext cx="527050" cy="0"/>
              </a:xfrm>
              <a:prstGeom prst="line">
                <a:avLst/>
              </a:prstGeom>
              <a:noFill/>
              <a:ln w="9525" cap="flat" cmpd="sng" algn="ctr">
                <a:solidFill>
                  <a:srgbClr val="000000"/>
                </a:solidFill>
                <a:prstDash val="dash"/>
              </a:ln>
              <a:effectLst/>
            </p:spPr>
          </p:cxnSp>
          <p:cxnSp>
            <p:nvCxnSpPr>
              <p:cNvPr id="35" name="Straight Connector 27">
                <a:extLst>
                  <a:ext uri="{FF2B5EF4-FFF2-40B4-BE49-F238E27FC236}">
                    <a16:creationId xmlns:a16="http://schemas.microsoft.com/office/drawing/2014/main" id="{E8063041-1EB4-422E-B4CC-17F736E4D07F}"/>
                  </a:ext>
                </a:extLst>
              </p:cNvPr>
              <p:cNvCxnSpPr/>
              <p:nvPr/>
            </p:nvCxnSpPr>
            <p:spPr>
              <a:xfrm>
                <a:off x="3241675" y="2685562"/>
                <a:ext cx="527050" cy="0"/>
              </a:xfrm>
              <a:prstGeom prst="line">
                <a:avLst/>
              </a:prstGeom>
              <a:noFill/>
              <a:ln w="9525" cap="flat" cmpd="sng" algn="ctr">
                <a:solidFill>
                  <a:srgbClr val="000000"/>
                </a:solidFill>
                <a:prstDash val="dash"/>
              </a:ln>
              <a:effectLst/>
            </p:spPr>
          </p:cxnSp>
          <p:cxnSp>
            <p:nvCxnSpPr>
              <p:cNvPr id="36" name="Straight Connector 28">
                <a:extLst>
                  <a:ext uri="{FF2B5EF4-FFF2-40B4-BE49-F238E27FC236}">
                    <a16:creationId xmlns:a16="http://schemas.microsoft.com/office/drawing/2014/main" id="{CEE2BF45-9EC9-4375-93C9-6373A397B6D9}"/>
                  </a:ext>
                </a:extLst>
              </p:cNvPr>
              <p:cNvCxnSpPr/>
              <p:nvPr/>
            </p:nvCxnSpPr>
            <p:spPr>
              <a:xfrm>
                <a:off x="3241675" y="1542562"/>
                <a:ext cx="527050" cy="0"/>
              </a:xfrm>
              <a:prstGeom prst="line">
                <a:avLst/>
              </a:prstGeom>
              <a:noFill/>
              <a:ln w="9525" cap="flat" cmpd="sng" algn="ctr">
                <a:solidFill>
                  <a:srgbClr val="000000"/>
                </a:solidFill>
                <a:prstDash val="dash"/>
              </a:ln>
              <a:effectLst/>
            </p:spPr>
          </p:cxnSp>
        </p:grpSp>
        <p:sp>
          <p:nvSpPr>
            <p:cNvPr id="26" name="TextBox 20">
              <a:extLst>
                <a:ext uri="{FF2B5EF4-FFF2-40B4-BE49-F238E27FC236}">
                  <a16:creationId xmlns:a16="http://schemas.microsoft.com/office/drawing/2014/main" id="{E5F3A051-DC79-416C-9D53-7CAFD5E7F59E}"/>
                </a:ext>
              </a:extLst>
            </p:cNvPr>
            <p:cNvSpPr txBox="1"/>
            <p:nvPr/>
          </p:nvSpPr>
          <p:spPr>
            <a:xfrm>
              <a:off x="4983567" y="1695449"/>
              <a:ext cx="445683" cy="276999"/>
            </a:xfrm>
            <a:prstGeom prst="rect">
              <a:avLst/>
            </a:prstGeom>
            <a:noFill/>
          </p:spPr>
          <p:txBody>
            <a:bodyPr wrap="square" rtlCol="0">
              <a:spAutoFit/>
            </a:bodyPr>
            <a:lstStyle/>
            <a:p>
              <a:pPr defTabSz="342900">
                <a:defRPr/>
              </a:pPr>
              <a:r>
                <a:rPr lang="en-US" altLang="zh-CN" sz="75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5</a:t>
              </a:r>
              <a:endParaRPr lang="zh-CN" altLang="en-US" sz="75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9" name="TextBox 21">
              <a:extLst>
                <a:ext uri="{FF2B5EF4-FFF2-40B4-BE49-F238E27FC236}">
                  <a16:creationId xmlns:a16="http://schemas.microsoft.com/office/drawing/2014/main" id="{B7206774-E9D7-4E9A-9CC4-D3B3DA88FCB2}"/>
                </a:ext>
              </a:extLst>
            </p:cNvPr>
            <p:cNvSpPr txBox="1"/>
            <p:nvPr/>
          </p:nvSpPr>
          <p:spPr>
            <a:xfrm>
              <a:off x="4983567" y="2257658"/>
              <a:ext cx="445681" cy="276999"/>
            </a:xfrm>
            <a:prstGeom prst="rect">
              <a:avLst/>
            </a:prstGeom>
            <a:noFill/>
          </p:spPr>
          <p:txBody>
            <a:bodyPr wrap="square" rtlCol="0">
              <a:spAutoFit/>
            </a:bodyPr>
            <a:lstStyle/>
            <a:p>
              <a:pPr defTabSz="342900">
                <a:defRPr/>
              </a:pPr>
              <a:r>
                <a:rPr lang="en-US" altLang="zh-CN" sz="75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6</a:t>
              </a:r>
              <a:endParaRPr lang="zh-CN" altLang="en-US" sz="75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0" name="TextBox 22">
              <a:extLst>
                <a:ext uri="{FF2B5EF4-FFF2-40B4-BE49-F238E27FC236}">
                  <a16:creationId xmlns:a16="http://schemas.microsoft.com/office/drawing/2014/main" id="{87F2DE21-3663-4670-A739-39F6153F3BBC}"/>
                </a:ext>
              </a:extLst>
            </p:cNvPr>
            <p:cNvSpPr txBox="1"/>
            <p:nvPr/>
          </p:nvSpPr>
          <p:spPr>
            <a:xfrm>
              <a:off x="4983567" y="2857574"/>
              <a:ext cx="445681" cy="276999"/>
            </a:xfrm>
            <a:prstGeom prst="rect">
              <a:avLst/>
            </a:prstGeom>
            <a:noFill/>
          </p:spPr>
          <p:txBody>
            <a:bodyPr wrap="square" rtlCol="0">
              <a:spAutoFit/>
            </a:bodyPr>
            <a:lstStyle/>
            <a:p>
              <a:pPr defTabSz="342900">
                <a:defRPr/>
              </a:pPr>
              <a:r>
                <a:rPr lang="en-US" altLang="zh-CN" sz="75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7</a:t>
              </a:r>
              <a:endParaRPr lang="zh-CN" altLang="en-US" sz="75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 name="TextBox 23">
              <a:extLst>
                <a:ext uri="{FF2B5EF4-FFF2-40B4-BE49-F238E27FC236}">
                  <a16:creationId xmlns:a16="http://schemas.microsoft.com/office/drawing/2014/main" id="{BBFFA7EE-DA94-4871-B378-130A141D60FE}"/>
                </a:ext>
              </a:extLst>
            </p:cNvPr>
            <p:cNvSpPr txBox="1"/>
            <p:nvPr/>
          </p:nvSpPr>
          <p:spPr>
            <a:xfrm>
              <a:off x="4983567" y="3390313"/>
              <a:ext cx="490133" cy="276999"/>
            </a:xfrm>
            <a:prstGeom prst="rect">
              <a:avLst/>
            </a:prstGeom>
            <a:noFill/>
          </p:spPr>
          <p:txBody>
            <a:bodyPr wrap="square" rtlCol="0">
              <a:spAutoFit/>
            </a:bodyPr>
            <a:lstStyle/>
            <a:p>
              <a:pPr defTabSz="342900">
                <a:defRPr/>
              </a:pPr>
              <a:r>
                <a:rPr lang="en-US" altLang="zh-CN" sz="75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8</a:t>
              </a:r>
              <a:endParaRPr lang="zh-CN" altLang="en-US" sz="75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37" name="Group 29">
            <a:extLst>
              <a:ext uri="{FF2B5EF4-FFF2-40B4-BE49-F238E27FC236}">
                <a16:creationId xmlns:a16="http://schemas.microsoft.com/office/drawing/2014/main" id="{4BD8CBA9-362A-423F-9584-3E844CB8498D}"/>
              </a:ext>
            </a:extLst>
          </p:cNvPr>
          <p:cNvGrpSpPr/>
          <p:nvPr/>
        </p:nvGrpSpPr>
        <p:grpSpPr>
          <a:xfrm>
            <a:off x="4138114" y="2046844"/>
            <a:ext cx="804860" cy="1795829"/>
            <a:chOff x="4400553" y="1275374"/>
            <a:chExt cx="1073147" cy="2394438"/>
          </a:xfrm>
        </p:grpSpPr>
        <p:grpSp>
          <p:nvGrpSpPr>
            <p:cNvPr id="38" name="Group 30">
              <a:extLst>
                <a:ext uri="{FF2B5EF4-FFF2-40B4-BE49-F238E27FC236}">
                  <a16:creationId xmlns:a16="http://schemas.microsoft.com/office/drawing/2014/main" id="{E3D78F54-532C-4E07-9D7F-FC979661EA18}"/>
                </a:ext>
              </a:extLst>
            </p:cNvPr>
            <p:cNvGrpSpPr/>
            <p:nvPr/>
          </p:nvGrpSpPr>
          <p:grpSpPr>
            <a:xfrm>
              <a:off x="4400553" y="1275374"/>
              <a:ext cx="841374" cy="2394438"/>
              <a:chOff x="3168651" y="932474"/>
              <a:chExt cx="785775" cy="2344126"/>
            </a:xfrm>
          </p:grpSpPr>
          <p:sp>
            <p:nvSpPr>
              <p:cNvPr id="43" name="Rectangle 35">
                <a:extLst>
                  <a:ext uri="{FF2B5EF4-FFF2-40B4-BE49-F238E27FC236}">
                    <a16:creationId xmlns:a16="http://schemas.microsoft.com/office/drawing/2014/main" id="{A2ED935D-C3F2-4C0B-B6F9-98A4ADD35145}"/>
                  </a:ext>
                </a:extLst>
              </p:cNvPr>
              <p:cNvSpPr/>
              <p:nvPr/>
            </p:nvSpPr>
            <p:spPr>
              <a:xfrm>
                <a:off x="3168651" y="932474"/>
                <a:ext cx="785775" cy="2344126"/>
              </a:xfrm>
              <a:prstGeom prst="rect">
                <a:avLst/>
              </a:prstGeom>
              <a:noFill/>
              <a:ln w="12700" cap="flat" cmpd="sng" algn="ctr">
                <a:solidFill>
                  <a:srgbClr val="000000"/>
                </a:solidFill>
                <a:prstDash val="solid"/>
                <a:round/>
                <a:headEnd type="none" w="med" len="med"/>
                <a:tailEnd type="none" w="med" len="med"/>
              </a:ln>
              <a:effectLst/>
            </p:spPr>
            <p:txBody>
              <a:bodyPr rtlCol="0" anchor="ctr"/>
              <a:lstStyle/>
              <a:p>
                <a:pPr algn="ctr" defTabSz="342900">
                  <a:defRPr/>
                </a:pPr>
                <a:endParaRPr lang="zh-CN" altLang="en-US" sz="1350" ker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4" name="Rounded Rectangle 36">
                <a:extLst>
                  <a:ext uri="{FF2B5EF4-FFF2-40B4-BE49-F238E27FC236}">
                    <a16:creationId xmlns:a16="http://schemas.microsoft.com/office/drawing/2014/main" id="{3DB077DE-E084-48B7-A88F-337938ECF9AE}"/>
                  </a:ext>
                </a:extLst>
              </p:cNvPr>
              <p:cNvSpPr/>
              <p:nvPr/>
            </p:nvSpPr>
            <p:spPr>
              <a:xfrm>
                <a:off x="3241675" y="1028212"/>
                <a:ext cx="527050" cy="2165838"/>
              </a:xfrm>
              <a:prstGeom prst="roundRect">
                <a:avLst/>
              </a:prstGeom>
              <a:noFill/>
              <a:ln w="9525" cap="flat" cmpd="sng" algn="ctr">
                <a:solidFill>
                  <a:srgbClr val="000000"/>
                </a:solidFill>
                <a:prstDash val="dash"/>
                <a:round/>
                <a:headEnd type="none" w="med" len="med"/>
                <a:tailEnd type="none" w="med" len="med"/>
              </a:ln>
              <a:effectLst/>
            </p:spPr>
            <p:txBody>
              <a:bodyPr rtlCol="0" anchor="ctr"/>
              <a:lstStyle/>
              <a:p>
                <a:pPr algn="ctr" defTabSz="342900">
                  <a:defRPr/>
                </a:pPr>
                <a:endParaRPr lang="zh-CN" altLang="en-US" sz="1350" ker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45" name="Straight Connector 37">
                <a:extLst>
                  <a:ext uri="{FF2B5EF4-FFF2-40B4-BE49-F238E27FC236}">
                    <a16:creationId xmlns:a16="http://schemas.microsoft.com/office/drawing/2014/main" id="{378307B4-B22F-495F-97B8-4B9F4A7F91DC}"/>
                  </a:ext>
                </a:extLst>
              </p:cNvPr>
              <p:cNvCxnSpPr>
                <a:stCxn id="44" idx="1"/>
                <a:endCxn id="44" idx="3"/>
              </p:cNvCxnSpPr>
              <p:nvPr/>
            </p:nvCxnSpPr>
            <p:spPr>
              <a:xfrm>
                <a:off x="3241675" y="2111131"/>
                <a:ext cx="527050" cy="0"/>
              </a:xfrm>
              <a:prstGeom prst="line">
                <a:avLst/>
              </a:prstGeom>
              <a:noFill/>
              <a:ln w="9525" cap="flat" cmpd="sng" algn="ctr">
                <a:solidFill>
                  <a:srgbClr val="000000"/>
                </a:solidFill>
                <a:prstDash val="dash"/>
              </a:ln>
              <a:effectLst/>
            </p:spPr>
          </p:cxnSp>
          <p:cxnSp>
            <p:nvCxnSpPr>
              <p:cNvPr id="46" name="Straight Connector 38">
                <a:extLst>
                  <a:ext uri="{FF2B5EF4-FFF2-40B4-BE49-F238E27FC236}">
                    <a16:creationId xmlns:a16="http://schemas.microsoft.com/office/drawing/2014/main" id="{609396B0-A721-4EF8-9E12-E65ACD8E0A17}"/>
                  </a:ext>
                </a:extLst>
              </p:cNvPr>
              <p:cNvCxnSpPr/>
              <p:nvPr/>
            </p:nvCxnSpPr>
            <p:spPr>
              <a:xfrm>
                <a:off x="3241675" y="2685562"/>
                <a:ext cx="527050" cy="0"/>
              </a:xfrm>
              <a:prstGeom prst="line">
                <a:avLst/>
              </a:prstGeom>
              <a:noFill/>
              <a:ln w="9525" cap="flat" cmpd="sng" algn="ctr">
                <a:solidFill>
                  <a:srgbClr val="000000"/>
                </a:solidFill>
                <a:prstDash val="dash"/>
              </a:ln>
              <a:effectLst/>
            </p:spPr>
          </p:cxnSp>
          <p:cxnSp>
            <p:nvCxnSpPr>
              <p:cNvPr id="47" name="Straight Connector 39">
                <a:extLst>
                  <a:ext uri="{FF2B5EF4-FFF2-40B4-BE49-F238E27FC236}">
                    <a16:creationId xmlns:a16="http://schemas.microsoft.com/office/drawing/2014/main" id="{3B7294A7-588E-4050-A70F-6AF71B8A762A}"/>
                  </a:ext>
                </a:extLst>
              </p:cNvPr>
              <p:cNvCxnSpPr/>
              <p:nvPr/>
            </p:nvCxnSpPr>
            <p:spPr>
              <a:xfrm>
                <a:off x="3241675" y="1542562"/>
                <a:ext cx="527050" cy="0"/>
              </a:xfrm>
              <a:prstGeom prst="line">
                <a:avLst/>
              </a:prstGeom>
              <a:noFill/>
              <a:ln w="9525" cap="flat" cmpd="sng" algn="ctr">
                <a:solidFill>
                  <a:srgbClr val="000000"/>
                </a:solidFill>
                <a:prstDash val="dash"/>
              </a:ln>
              <a:effectLst/>
            </p:spPr>
          </p:cxnSp>
        </p:grpSp>
        <p:sp>
          <p:nvSpPr>
            <p:cNvPr id="39" name="TextBox 31">
              <a:extLst>
                <a:ext uri="{FF2B5EF4-FFF2-40B4-BE49-F238E27FC236}">
                  <a16:creationId xmlns:a16="http://schemas.microsoft.com/office/drawing/2014/main" id="{84BEF794-DDF1-4927-B3B8-CAF488B67452}"/>
                </a:ext>
              </a:extLst>
            </p:cNvPr>
            <p:cNvSpPr txBox="1"/>
            <p:nvPr/>
          </p:nvSpPr>
          <p:spPr>
            <a:xfrm>
              <a:off x="4983567" y="1695449"/>
              <a:ext cx="445683" cy="276999"/>
            </a:xfrm>
            <a:prstGeom prst="rect">
              <a:avLst/>
            </a:prstGeom>
            <a:noFill/>
          </p:spPr>
          <p:txBody>
            <a:bodyPr wrap="square" rtlCol="0">
              <a:spAutoFit/>
            </a:bodyPr>
            <a:lstStyle/>
            <a:p>
              <a:pPr defTabSz="342900">
                <a:defRPr/>
              </a:pPr>
              <a:r>
                <a:rPr lang="en-US" altLang="zh-CN" sz="75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9</a:t>
              </a:r>
              <a:endParaRPr lang="zh-CN" altLang="en-US" sz="75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0" name="TextBox 32">
              <a:extLst>
                <a:ext uri="{FF2B5EF4-FFF2-40B4-BE49-F238E27FC236}">
                  <a16:creationId xmlns:a16="http://schemas.microsoft.com/office/drawing/2014/main" id="{F1E4EC67-F46E-4347-BEB7-F37188CD4F52}"/>
                </a:ext>
              </a:extLst>
            </p:cNvPr>
            <p:cNvSpPr txBox="1"/>
            <p:nvPr/>
          </p:nvSpPr>
          <p:spPr>
            <a:xfrm>
              <a:off x="4983567" y="2257658"/>
              <a:ext cx="445681" cy="276999"/>
            </a:xfrm>
            <a:prstGeom prst="rect">
              <a:avLst/>
            </a:prstGeom>
            <a:noFill/>
          </p:spPr>
          <p:txBody>
            <a:bodyPr wrap="square" rtlCol="0">
              <a:spAutoFit/>
            </a:bodyPr>
            <a:lstStyle/>
            <a:p>
              <a:pPr defTabSz="342900">
                <a:defRPr/>
              </a:pPr>
              <a:r>
                <a:rPr lang="en-US" altLang="zh-CN" sz="75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10</a:t>
              </a:r>
              <a:endParaRPr lang="zh-CN" altLang="en-US" sz="75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1" name="TextBox 33">
              <a:extLst>
                <a:ext uri="{FF2B5EF4-FFF2-40B4-BE49-F238E27FC236}">
                  <a16:creationId xmlns:a16="http://schemas.microsoft.com/office/drawing/2014/main" id="{CE916239-A109-4BD2-B4BF-65B4E64B4A10}"/>
                </a:ext>
              </a:extLst>
            </p:cNvPr>
            <p:cNvSpPr txBox="1"/>
            <p:nvPr/>
          </p:nvSpPr>
          <p:spPr>
            <a:xfrm>
              <a:off x="4983567" y="2857574"/>
              <a:ext cx="445681" cy="276999"/>
            </a:xfrm>
            <a:prstGeom prst="rect">
              <a:avLst/>
            </a:prstGeom>
            <a:noFill/>
          </p:spPr>
          <p:txBody>
            <a:bodyPr wrap="square" rtlCol="0">
              <a:spAutoFit/>
            </a:bodyPr>
            <a:lstStyle/>
            <a:p>
              <a:pPr defTabSz="342900">
                <a:defRPr/>
              </a:pPr>
              <a:r>
                <a:rPr lang="en-US" altLang="zh-CN" sz="75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11</a:t>
              </a:r>
              <a:endParaRPr lang="zh-CN" altLang="en-US" sz="75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2" name="TextBox 34">
              <a:extLst>
                <a:ext uri="{FF2B5EF4-FFF2-40B4-BE49-F238E27FC236}">
                  <a16:creationId xmlns:a16="http://schemas.microsoft.com/office/drawing/2014/main" id="{3F7B0AC4-83B5-4F70-91B9-C7C799188813}"/>
                </a:ext>
              </a:extLst>
            </p:cNvPr>
            <p:cNvSpPr txBox="1"/>
            <p:nvPr/>
          </p:nvSpPr>
          <p:spPr>
            <a:xfrm>
              <a:off x="4983567" y="3390313"/>
              <a:ext cx="490133" cy="276999"/>
            </a:xfrm>
            <a:prstGeom prst="rect">
              <a:avLst/>
            </a:prstGeom>
            <a:noFill/>
          </p:spPr>
          <p:txBody>
            <a:bodyPr wrap="square" rtlCol="0">
              <a:spAutoFit/>
            </a:bodyPr>
            <a:lstStyle/>
            <a:p>
              <a:pPr defTabSz="342900">
                <a:defRPr/>
              </a:pPr>
              <a:r>
                <a:rPr lang="en-US" altLang="zh-CN" sz="75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12</a:t>
              </a:r>
              <a:endParaRPr lang="zh-CN" altLang="en-US" sz="75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48" name="Group 40">
            <a:extLst>
              <a:ext uri="{FF2B5EF4-FFF2-40B4-BE49-F238E27FC236}">
                <a16:creationId xmlns:a16="http://schemas.microsoft.com/office/drawing/2014/main" id="{5498C11B-BAC5-46E7-81C2-18DAA49D583A}"/>
              </a:ext>
            </a:extLst>
          </p:cNvPr>
          <p:cNvGrpSpPr/>
          <p:nvPr/>
        </p:nvGrpSpPr>
        <p:grpSpPr>
          <a:xfrm>
            <a:off x="4837027" y="2046844"/>
            <a:ext cx="804860" cy="1795829"/>
            <a:chOff x="4400553" y="1275374"/>
            <a:chExt cx="1073147" cy="2394438"/>
          </a:xfrm>
        </p:grpSpPr>
        <p:grpSp>
          <p:nvGrpSpPr>
            <p:cNvPr id="49" name="Group 41">
              <a:extLst>
                <a:ext uri="{FF2B5EF4-FFF2-40B4-BE49-F238E27FC236}">
                  <a16:creationId xmlns:a16="http://schemas.microsoft.com/office/drawing/2014/main" id="{A18482C5-E2B7-4282-9102-FC9D795979E4}"/>
                </a:ext>
              </a:extLst>
            </p:cNvPr>
            <p:cNvGrpSpPr/>
            <p:nvPr/>
          </p:nvGrpSpPr>
          <p:grpSpPr>
            <a:xfrm>
              <a:off x="4400553" y="1275374"/>
              <a:ext cx="841374" cy="2394438"/>
              <a:chOff x="3168651" y="932474"/>
              <a:chExt cx="785775" cy="2344126"/>
            </a:xfrm>
          </p:grpSpPr>
          <p:sp>
            <p:nvSpPr>
              <p:cNvPr id="54" name="Rectangle 46">
                <a:extLst>
                  <a:ext uri="{FF2B5EF4-FFF2-40B4-BE49-F238E27FC236}">
                    <a16:creationId xmlns:a16="http://schemas.microsoft.com/office/drawing/2014/main" id="{44F3FF5A-188C-498B-85AA-F63A06A65B77}"/>
                  </a:ext>
                </a:extLst>
              </p:cNvPr>
              <p:cNvSpPr/>
              <p:nvPr/>
            </p:nvSpPr>
            <p:spPr>
              <a:xfrm>
                <a:off x="3168651" y="932474"/>
                <a:ext cx="785775" cy="2344126"/>
              </a:xfrm>
              <a:prstGeom prst="rect">
                <a:avLst/>
              </a:prstGeom>
              <a:noFill/>
              <a:ln w="12700" cap="flat" cmpd="sng" algn="ctr">
                <a:solidFill>
                  <a:srgbClr val="000000"/>
                </a:solidFill>
                <a:prstDash val="solid"/>
                <a:round/>
                <a:headEnd type="none" w="med" len="med"/>
                <a:tailEnd type="none" w="med" len="med"/>
              </a:ln>
              <a:effectLst/>
            </p:spPr>
            <p:txBody>
              <a:bodyPr rtlCol="0" anchor="ctr"/>
              <a:lstStyle/>
              <a:p>
                <a:pPr algn="ctr" defTabSz="342900">
                  <a:defRPr/>
                </a:pPr>
                <a:endParaRPr lang="zh-CN" altLang="en-US" sz="1350" ker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5" name="Rounded Rectangle 47">
                <a:extLst>
                  <a:ext uri="{FF2B5EF4-FFF2-40B4-BE49-F238E27FC236}">
                    <a16:creationId xmlns:a16="http://schemas.microsoft.com/office/drawing/2014/main" id="{A0928C1B-0683-4F4E-8542-12CE9D546365}"/>
                  </a:ext>
                </a:extLst>
              </p:cNvPr>
              <p:cNvSpPr/>
              <p:nvPr/>
            </p:nvSpPr>
            <p:spPr>
              <a:xfrm>
                <a:off x="3241675" y="1028212"/>
                <a:ext cx="527050" cy="2165838"/>
              </a:xfrm>
              <a:prstGeom prst="roundRect">
                <a:avLst/>
              </a:prstGeom>
              <a:noFill/>
              <a:ln w="9525" cap="flat" cmpd="sng" algn="ctr">
                <a:solidFill>
                  <a:srgbClr val="000000"/>
                </a:solidFill>
                <a:prstDash val="dash"/>
                <a:round/>
                <a:headEnd type="none" w="med" len="med"/>
                <a:tailEnd type="none" w="med" len="med"/>
              </a:ln>
              <a:effectLst/>
            </p:spPr>
            <p:txBody>
              <a:bodyPr rtlCol="0" anchor="ctr"/>
              <a:lstStyle/>
              <a:p>
                <a:pPr algn="ctr" defTabSz="342900">
                  <a:defRPr/>
                </a:pPr>
                <a:endParaRPr lang="zh-CN" altLang="en-US" sz="1350" ker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56" name="Straight Connector 48">
                <a:extLst>
                  <a:ext uri="{FF2B5EF4-FFF2-40B4-BE49-F238E27FC236}">
                    <a16:creationId xmlns:a16="http://schemas.microsoft.com/office/drawing/2014/main" id="{35052565-D98E-4DDE-91F8-375CABA66B0B}"/>
                  </a:ext>
                </a:extLst>
              </p:cNvPr>
              <p:cNvCxnSpPr>
                <a:stCxn id="55" idx="1"/>
                <a:endCxn id="55" idx="3"/>
              </p:cNvCxnSpPr>
              <p:nvPr/>
            </p:nvCxnSpPr>
            <p:spPr>
              <a:xfrm>
                <a:off x="3241675" y="2111131"/>
                <a:ext cx="527050" cy="0"/>
              </a:xfrm>
              <a:prstGeom prst="line">
                <a:avLst/>
              </a:prstGeom>
              <a:noFill/>
              <a:ln w="9525" cap="flat" cmpd="sng" algn="ctr">
                <a:solidFill>
                  <a:srgbClr val="000000"/>
                </a:solidFill>
                <a:prstDash val="dash"/>
              </a:ln>
              <a:effectLst/>
            </p:spPr>
          </p:cxnSp>
          <p:cxnSp>
            <p:nvCxnSpPr>
              <p:cNvPr id="57" name="Straight Connector 49">
                <a:extLst>
                  <a:ext uri="{FF2B5EF4-FFF2-40B4-BE49-F238E27FC236}">
                    <a16:creationId xmlns:a16="http://schemas.microsoft.com/office/drawing/2014/main" id="{1FB73D0D-8318-4002-B843-5098B29DDFD7}"/>
                  </a:ext>
                </a:extLst>
              </p:cNvPr>
              <p:cNvCxnSpPr/>
              <p:nvPr/>
            </p:nvCxnSpPr>
            <p:spPr>
              <a:xfrm>
                <a:off x="3241675" y="2685562"/>
                <a:ext cx="527050" cy="0"/>
              </a:xfrm>
              <a:prstGeom prst="line">
                <a:avLst/>
              </a:prstGeom>
              <a:noFill/>
              <a:ln w="9525" cap="flat" cmpd="sng" algn="ctr">
                <a:solidFill>
                  <a:srgbClr val="000000"/>
                </a:solidFill>
                <a:prstDash val="dash"/>
              </a:ln>
              <a:effectLst/>
            </p:spPr>
          </p:cxnSp>
          <p:cxnSp>
            <p:nvCxnSpPr>
              <p:cNvPr id="58" name="Straight Connector 50">
                <a:extLst>
                  <a:ext uri="{FF2B5EF4-FFF2-40B4-BE49-F238E27FC236}">
                    <a16:creationId xmlns:a16="http://schemas.microsoft.com/office/drawing/2014/main" id="{B677DC19-8049-42C3-90A9-6E63B77C211A}"/>
                  </a:ext>
                </a:extLst>
              </p:cNvPr>
              <p:cNvCxnSpPr/>
              <p:nvPr/>
            </p:nvCxnSpPr>
            <p:spPr>
              <a:xfrm>
                <a:off x="3241675" y="1542562"/>
                <a:ext cx="527050" cy="0"/>
              </a:xfrm>
              <a:prstGeom prst="line">
                <a:avLst/>
              </a:prstGeom>
              <a:noFill/>
              <a:ln w="9525" cap="flat" cmpd="sng" algn="ctr">
                <a:solidFill>
                  <a:srgbClr val="000000"/>
                </a:solidFill>
                <a:prstDash val="dash"/>
              </a:ln>
              <a:effectLst/>
            </p:spPr>
          </p:cxnSp>
        </p:grpSp>
        <p:sp>
          <p:nvSpPr>
            <p:cNvPr id="50" name="TextBox 42">
              <a:extLst>
                <a:ext uri="{FF2B5EF4-FFF2-40B4-BE49-F238E27FC236}">
                  <a16:creationId xmlns:a16="http://schemas.microsoft.com/office/drawing/2014/main" id="{803CB004-EEF1-407C-B237-E240EC1B1FE9}"/>
                </a:ext>
              </a:extLst>
            </p:cNvPr>
            <p:cNvSpPr txBox="1"/>
            <p:nvPr/>
          </p:nvSpPr>
          <p:spPr>
            <a:xfrm>
              <a:off x="4983567" y="1695449"/>
              <a:ext cx="445683" cy="276999"/>
            </a:xfrm>
            <a:prstGeom prst="rect">
              <a:avLst/>
            </a:prstGeom>
            <a:noFill/>
          </p:spPr>
          <p:txBody>
            <a:bodyPr wrap="square" rtlCol="0">
              <a:spAutoFit/>
            </a:bodyPr>
            <a:lstStyle/>
            <a:p>
              <a:pPr defTabSz="342900">
                <a:defRPr/>
              </a:pPr>
              <a:r>
                <a:rPr lang="en-US" altLang="zh-CN" sz="75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13</a:t>
              </a:r>
              <a:endParaRPr lang="zh-CN" altLang="en-US" sz="75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1" name="TextBox 43">
              <a:extLst>
                <a:ext uri="{FF2B5EF4-FFF2-40B4-BE49-F238E27FC236}">
                  <a16:creationId xmlns:a16="http://schemas.microsoft.com/office/drawing/2014/main" id="{CB8AEC77-A7D6-46A4-BB63-210804595DFF}"/>
                </a:ext>
              </a:extLst>
            </p:cNvPr>
            <p:cNvSpPr txBox="1"/>
            <p:nvPr/>
          </p:nvSpPr>
          <p:spPr>
            <a:xfrm>
              <a:off x="4983567" y="2257658"/>
              <a:ext cx="445681" cy="276999"/>
            </a:xfrm>
            <a:prstGeom prst="rect">
              <a:avLst/>
            </a:prstGeom>
            <a:noFill/>
          </p:spPr>
          <p:txBody>
            <a:bodyPr wrap="square" rtlCol="0">
              <a:spAutoFit/>
            </a:bodyPr>
            <a:lstStyle/>
            <a:p>
              <a:pPr defTabSz="342900">
                <a:defRPr/>
              </a:pPr>
              <a:r>
                <a:rPr lang="en-US" altLang="zh-CN" sz="75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14</a:t>
              </a:r>
              <a:endParaRPr lang="zh-CN" altLang="en-US" sz="75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2" name="TextBox 44">
              <a:extLst>
                <a:ext uri="{FF2B5EF4-FFF2-40B4-BE49-F238E27FC236}">
                  <a16:creationId xmlns:a16="http://schemas.microsoft.com/office/drawing/2014/main" id="{08BE12AE-C251-4F70-9D3A-442804DF0290}"/>
                </a:ext>
              </a:extLst>
            </p:cNvPr>
            <p:cNvSpPr txBox="1"/>
            <p:nvPr/>
          </p:nvSpPr>
          <p:spPr>
            <a:xfrm>
              <a:off x="4983567" y="2857574"/>
              <a:ext cx="445681" cy="276999"/>
            </a:xfrm>
            <a:prstGeom prst="rect">
              <a:avLst/>
            </a:prstGeom>
            <a:noFill/>
          </p:spPr>
          <p:txBody>
            <a:bodyPr wrap="square" rtlCol="0">
              <a:spAutoFit/>
            </a:bodyPr>
            <a:lstStyle/>
            <a:p>
              <a:pPr defTabSz="342900">
                <a:defRPr/>
              </a:pPr>
              <a:r>
                <a:rPr lang="en-US" altLang="zh-CN" sz="75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15</a:t>
              </a:r>
              <a:endParaRPr lang="zh-CN" altLang="en-US" sz="75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3" name="TextBox 45">
              <a:extLst>
                <a:ext uri="{FF2B5EF4-FFF2-40B4-BE49-F238E27FC236}">
                  <a16:creationId xmlns:a16="http://schemas.microsoft.com/office/drawing/2014/main" id="{BD57C7AF-DAA6-41DD-9E92-00F19FF4F8D0}"/>
                </a:ext>
              </a:extLst>
            </p:cNvPr>
            <p:cNvSpPr txBox="1"/>
            <p:nvPr/>
          </p:nvSpPr>
          <p:spPr>
            <a:xfrm>
              <a:off x="4983567" y="3390313"/>
              <a:ext cx="490133" cy="276999"/>
            </a:xfrm>
            <a:prstGeom prst="rect">
              <a:avLst/>
            </a:prstGeom>
            <a:noFill/>
          </p:spPr>
          <p:txBody>
            <a:bodyPr wrap="square" rtlCol="0">
              <a:spAutoFit/>
            </a:bodyPr>
            <a:lstStyle/>
            <a:p>
              <a:pPr defTabSz="342900">
                <a:defRPr/>
              </a:pPr>
              <a:r>
                <a:rPr lang="en-US" altLang="zh-CN" sz="75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16</a:t>
              </a:r>
              <a:endParaRPr lang="zh-CN" altLang="en-US" sz="75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cxnSp>
        <p:nvCxnSpPr>
          <p:cNvPr id="66" name="Straight Arrow Connector 58">
            <a:extLst>
              <a:ext uri="{FF2B5EF4-FFF2-40B4-BE49-F238E27FC236}">
                <a16:creationId xmlns:a16="http://schemas.microsoft.com/office/drawing/2014/main" id="{6C797B9F-A20A-44B2-B009-76B3B01A0809}"/>
              </a:ext>
            </a:extLst>
          </p:cNvPr>
          <p:cNvCxnSpPr>
            <a:cxnSpLocks/>
            <a:endCxn id="10" idx="0"/>
          </p:cNvCxnSpPr>
          <p:nvPr/>
        </p:nvCxnSpPr>
        <p:spPr>
          <a:xfrm>
            <a:off x="1652052" y="3303050"/>
            <a:ext cx="0" cy="239204"/>
          </a:xfrm>
          <a:prstGeom prst="straightConnector1">
            <a:avLst/>
          </a:prstGeom>
          <a:noFill/>
          <a:ln w="12700" cap="flat" cmpd="sng" algn="ctr">
            <a:solidFill>
              <a:srgbClr val="000000"/>
            </a:solidFill>
            <a:prstDash val="solid"/>
            <a:headEnd type="none" w="med" len="med"/>
            <a:tailEnd type="arrow" w="med" len="med"/>
          </a:ln>
          <a:effectLst/>
        </p:spPr>
      </p:cxnSp>
      <p:sp>
        <p:nvSpPr>
          <p:cNvPr id="67" name="Oval 59">
            <a:extLst>
              <a:ext uri="{FF2B5EF4-FFF2-40B4-BE49-F238E27FC236}">
                <a16:creationId xmlns:a16="http://schemas.microsoft.com/office/drawing/2014/main" id="{B2B2D2D0-FBAC-4BA2-BB8C-26304B458D87}"/>
              </a:ext>
            </a:extLst>
          </p:cNvPr>
          <p:cNvSpPr/>
          <p:nvPr/>
        </p:nvSpPr>
        <p:spPr>
          <a:xfrm>
            <a:off x="2840010" y="2156633"/>
            <a:ext cx="342900" cy="323850"/>
          </a:xfrm>
          <a:prstGeom prst="ellipse">
            <a:avLst/>
          </a:prstGeom>
          <a:solidFill>
            <a:srgbClr val="E48312">
              <a:lumMod val="60000"/>
              <a:lumOff val="40000"/>
            </a:srgbClr>
          </a:solidFill>
          <a:ln w="9525" cap="flat" cmpd="sng" algn="ctr">
            <a:solidFill>
              <a:srgbClr val="000000"/>
            </a:solidFill>
            <a:prstDash val="solid"/>
          </a:ln>
          <a:effectLst/>
        </p:spPr>
        <p:txBody>
          <a:bodyPr rtlCol="0" anchor="ctr" anchorCtr="1"/>
          <a:lstStyle/>
          <a:p>
            <a:pPr algn="ctr" defTabSz="342900">
              <a:defRPr/>
            </a:pPr>
            <a:endParaRPr lang="zh-CN" altLang="en-US" sz="1050" kern="0" baseline="-25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8" name="Oval 60">
            <a:extLst>
              <a:ext uri="{FF2B5EF4-FFF2-40B4-BE49-F238E27FC236}">
                <a16:creationId xmlns:a16="http://schemas.microsoft.com/office/drawing/2014/main" id="{A894CE19-34A6-44A9-B42A-5611D21B4724}"/>
              </a:ext>
            </a:extLst>
          </p:cNvPr>
          <p:cNvSpPr/>
          <p:nvPr/>
        </p:nvSpPr>
        <p:spPr>
          <a:xfrm>
            <a:off x="2836742" y="2570474"/>
            <a:ext cx="342900" cy="323850"/>
          </a:xfrm>
          <a:prstGeom prst="ellipse">
            <a:avLst/>
          </a:prstGeom>
          <a:solidFill>
            <a:srgbClr val="E48312">
              <a:lumMod val="60000"/>
              <a:lumOff val="40000"/>
            </a:srgbClr>
          </a:solidFill>
          <a:ln w="9525" cap="flat" cmpd="sng" algn="ctr">
            <a:solidFill>
              <a:srgbClr val="000000"/>
            </a:solidFill>
            <a:prstDash val="solid"/>
          </a:ln>
          <a:effectLst/>
        </p:spPr>
        <p:txBody>
          <a:bodyPr rtlCol="0" anchor="ctr" anchorCtr="1"/>
          <a:lstStyle/>
          <a:p>
            <a:pPr algn="ctr" defTabSz="342900">
              <a:defRPr/>
            </a:pPr>
            <a:endParaRPr lang="zh-CN" altLang="en-US" sz="1050" kern="0" baseline="-25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9" name="Oval 61">
            <a:extLst>
              <a:ext uri="{FF2B5EF4-FFF2-40B4-BE49-F238E27FC236}">
                <a16:creationId xmlns:a16="http://schemas.microsoft.com/office/drawing/2014/main" id="{A8B1F927-1C3E-4566-8E74-33E70D228A31}"/>
              </a:ext>
            </a:extLst>
          </p:cNvPr>
          <p:cNvSpPr/>
          <p:nvPr/>
        </p:nvSpPr>
        <p:spPr>
          <a:xfrm>
            <a:off x="2840010" y="3010543"/>
            <a:ext cx="342900" cy="323850"/>
          </a:xfrm>
          <a:prstGeom prst="ellipse">
            <a:avLst/>
          </a:prstGeom>
          <a:solidFill>
            <a:srgbClr val="E48312">
              <a:lumMod val="60000"/>
              <a:lumOff val="40000"/>
            </a:srgbClr>
          </a:solidFill>
          <a:ln w="9525" cap="flat" cmpd="sng" algn="ctr">
            <a:solidFill>
              <a:srgbClr val="000000"/>
            </a:solidFill>
            <a:prstDash val="solid"/>
          </a:ln>
          <a:effectLst/>
        </p:spPr>
        <p:txBody>
          <a:bodyPr rtlCol="0" anchor="ctr" anchorCtr="1"/>
          <a:lstStyle/>
          <a:p>
            <a:pPr algn="ctr" defTabSz="342900">
              <a:defRPr/>
            </a:pPr>
            <a:endParaRPr lang="zh-CN" altLang="en-US" sz="1050" kern="0" baseline="-25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0" name="Oval 62">
            <a:extLst>
              <a:ext uri="{FF2B5EF4-FFF2-40B4-BE49-F238E27FC236}">
                <a16:creationId xmlns:a16="http://schemas.microsoft.com/office/drawing/2014/main" id="{23F3A10B-6F45-45C9-8D76-3B86E7394C08}"/>
              </a:ext>
            </a:extLst>
          </p:cNvPr>
          <p:cNvSpPr/>
          <p:nvPr/>
        </p:nvSpPr>
        <p:spPr>
          <a:xfrm>
            <a:off x="2840010" y="3427024"/>
            <a:ext cx="342900" cy="323850"/>
          </a:xfrm>
          <a:prstGeom prst="ellipse">
            <a:avLst/>
          </a:prstGeom>
          <a:solidFill>
            <a:srgbClr val="E48312">
              <a:lumMod val="60000"/>
              <a:lumOff val="40000"/>
            </a:srgbClr>
          </a:solidFill>
          <a:ln w="9525" cap="flat" cmpd="sng" algn="ctr">
            <a:solidFill>
              <a:srgbClr val="000000"/>
            </a:solidFill>
            <a:prstDash val="solid"/>
          </a:ln>
          <a:effectLst/>
        </p:spPr>
        <p:txBody>
          <a:bodyPr rtlCol="0" anchor="ctr" anchorCtr="1"/>
          <a:lstStyle/>
          <a:p>
            <a:pPr algn="ctr" defTabSz="342900">
              <a:defRPr/>
            </a:pPr>
            <a:endParaRPr lang="zh-CN" altLang="en-US" sz="1050" kern="0" baseline="-25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1" name="Oval 63">
            <a:extLst>
              <a:ext uri="{FF2B5EF4-FFF2-40B4-BE49-F238E27FC236}">
                <a16:creationId xmlns:a16="http://schemas.microsoft.com/office/drawing/2014/main" id="{BAA38AD1-0B65-490C-BAD2-163F1863D615}"/>
              </a:ext>
            </a:extLst>
          </p:cNvPr>
          <p:cNvSpPr/>
          <p:nvPr/>
        </p:nvSpPr>
        <p:spPr>
          <a:xfrm>
            <a:off x="3535052" y="2153708"/>
            <a:ext cx="342900" cy="323850"/>
          </a:xfrm>
          <a:prstGeom prst="ellipse">
            <a:avLst/>
          </a:prstGeom>
          <a:solidFill>
            <a:srgbClr val="BD582C">
              <a:lumMod val="60000"/>
              <a:lumOff val="40000"/>
            </a:srgbClr>
          </a:solidFill>
          <a:ln w="9525" cap="flat" cmpd="sng" algn="ctr">
            <a:solidFill>
              <a:srgbClr val="000000"/>
            </a:solidFill>
            <a:prstDash val="solid"/>
          </a:ln>
          <a:effectLst/>
        </p:spPr>
        <p:txBody>
          <a:bodyPr rtlCol="0" anchor="ctr" anchorCtr="1"/>
          <a:lstStyle/>
          <a:p>
            <a:pPr algn="ctr" defTabSz="342900">
              <a:defRPr/>
            </a:pPr>
            <a:endParaRPr lang="zh-CN" altLang="en-US" sz="1050" kern="0" baseline="-25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2" name="Oval 64">
            <a:extLst>
              <a:ext uri="{FF2B5EF4-FFF2-40B4-BE49-F238E27FC236}">
                <a16:creationId xmlns:a16="http://schemas.microsoft.com/office/drawing/2014/main" id="{41D985F2-90E5-487B-B84D-7EE6897513FC}"/>
              </a:ext>
            </a:extLst>
          </p:cNvPr>
          <p:cNvSpPr/>
          <p:nvPr/>
        </p:nvSpPr>
        <p:spPr>
          <a:xfrm>
            <a:off x="3538646" y="2571407"/>
            <a:ext cx="342900" cy="323850"/>
          </a:xfrm>
          <a:prstGeom prst="ellipse">
            <a:avLst/>
          </a:prstGeom>
          <a:solidFill>
            <a:srgbClr val="BD582C">
              <a:lumMod val="60000"/>
              <a:lumOff val="40000"/>
            </a:srgbClr>
          </a:solidFill>
          <a:ln w="9525" cap="flat" cmpd="sng" algn="ctr">
            <a:solidFill>
              <a:srgbClr val="000000"/>
            </a:solidFill>
            <a:prstDash val="solid"/>
          </a:ln>
          <a:effectLst/>
        </p:spPr>
        <p:txBody>
          <a:bodyPr rtlCol="0" anchor="ctr" anchorCtr="1"/>
          <a:lstStyle/>
          <a:p>
            <a:pPr algn="ctr" defTabSz="342900">
              <a:defRPr/>
            </a:pPr>
            <a:endParaRPr lang="zh-CN" altLang="en-US" sz="1050" kern="0" baseline="-25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 name="Oval 65">
            <a:extLst>
              <a:ext uri="{FF2B5EF4-FFF2-40B4-BE49-F238E27FC236}">
                <a16:creationId xmlns:a16="http://schemas.microsoft.com/office/drawing/2014/main" id="{FE383AE0-B6E7-4694-9611-138990F4DC10}"/>
              </a:ext>
            </a:extLst>
          </p:cNvPr>
          <p:cNvSpPr/>
          <p:nvPr/>
        </p:nvSpPr>
        <p:spPr>
          <a:xfrm>
            <a:off x="3542626" y="3008327"/>
            <a:ext cx="342900" cy="323850"/>
          </a:xfrm>
          <a:prstGeom prst="ellipse">
            <a:avLst/>
          </a:prstGeom>
          <a:solidFill>
            <a:srgbClr val="CC99FF"/>
          </a:solidFill>
          <a:ln w="9525" cap="flat" cmpd="sng" algn="ctr">
            <a:solidFill>
              <a:srgbClr val="000000"/>
            </a:solidFill>
            <a:prstDash val="solid"/>
          </a:ln>
          <a:effectLst/>
        </p:spPr>
        <p:txBody>
          <a:bodyPr rtlCol="0" anchor="ctr" anchorCtr="1"/>
          <a:lstStyle/>
          <a:p>
            <a:pPr algn="ctr" defTabSz="342900">
              <a:defRPr/>
            </a:pPr>
            <a:endParaRPr lang="zh-CN" altLang="en-US" sz="1050" kern="0" baseline="-25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4" name="Oval 66">
            <a:extLst>
              <a:ext uri="{FF2B5EF4-FFF2-40B4-BE49-F238E27FC236}">
                <a16:creationId xmlns:a16="http://schemas.microsoft.com/office/drawing/2014/main" id="{E6413414-A048-4657-B0FE-8A35F5A69F56}"/>
              </a:ext>
            </a:extLst>
          </p:cNvPr>
          <p:cNvSpPr/>
          <p:nvPr/>
        </p:nvSpPr>
        <p:spPr>
          <a:xfrm>
            <a:off x="3535052" y="3418160"/>
            <a:ext cx="342900" cy="323850"/>
          </a:xfrm>
          <a:prstGeom prst="ellipse">
            <a:avLst/>
          </a:prstGeom>
          <a:solidFill>
            <a:srgbClr val="CC99FF"/>
          </a:solidFill>
          <a:ln w="9525" cap="flat" cmpd="sng" algn="ctr">
            <a:solidFill>
              <a:srgbClr val="000000"/>
            </a:solidFill>
            <a:prstDash val="solid"/>
          </a:ln>
          <a:effectLst/>
        </p:spPr>
        <p:txBody>
          <a:bodyPr rtlCol="0" anchor="ctr" anchorCtr="1"/>
          <a:lstStyle/>
          <a:p>
            <a:pPr algn="ctr" defTabSz="342900">
              <a:defRPr/>
            </a:pPr>
            <a:endParaRPr lang="zh-CN" altLang="en-US" sz="1050" kern="0" baseline="-25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5" name="Oval 67">
            <a:extLst>
              <a:ext uri="{FF2B5EF4-FFF2-40B4-BE49-F238E27FC236}">
                <a16:creationId xmlns:a16="http://schemas.microsoft.com/office/drawing/2014/main" id="{4E3043F6-8EFB-4D54-B7CA-42C5A7C55D2A}"/>
              </a:ext>
            </a:extLst>
          </p:cNvPr>
          <p:cNvSpPr/>
          <p:nvPr/>
        </p:nvSpPr>
        <p:spPr>
          <a:xfrm>
            <a:off x="4236935" y="2152097"/>
            <a:ext cx="342900" cy="323850"/>
          </a:xfrm>
          <a:prstGeom prst="ellipse">
            <a:avLst/>
          </a:prstGeom>
          <a:solidFill>
            <a:srgbClr val="94A088">
              <a:lumMod val="60000"/>
              <a:lumOff val="40000"/>
            </a:srgbClr>
          </a:solidFill>
          <a:ln w="9525" cap="flat" cmpd="sng" algn="ctr">
            <a:solidFill>
              <a:srgbClr val="000000"/>
            </a:solidFill>
            <a:prstDash val="solid"/>
          </a:ln>
          <a:effectLst/>
        </p:spPr>
        <p:txBody>
          <a:bodyPr rtlCol="0" anchor="ctr" anchorCtr="1"/>
          <a:lstStyle/>
          <a:p>
            <a:pPr algn="ctr" defTabSz="342900">
              <a:defRPr/>
            </a:pPr>
            <a:endParaRPr lang="zh-CN" altLang="en-US" sz="1050" kern="0" baseline="-25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6" name="Oval 68">
            <a:extLst>
              <a:ext uri="{FF2B5EF4-FFF2-40B4-BE49-F238E27FC236}">
                <a16:creationId xmlns:a16="http://schemas.microsoft.com/office/drawing/2014/main" id="{388CBA0F-A2C9-4766-A57C-014E27782DCA}"/>
              </a:ext>
            </a:extLst>
          </p:cNvPr>
          <p:cNvSpPr/>
          <p:nvPr/>
        </p:nvSpPr>
        <p:spPr>
          <a:xfrm>
            <a:off x="4236935" y="2570474"/>
            <a:ext cx="342900" cy="323850"/>
          </a:xfrm>
          <a:prstGeom prst="ellipse">
            <a:avLst/>
          </a:prstGeom>
          <a:solidFill>
            <a:srgbClr val="94A088">
              <a:lumMod val="60000"/>
              <a:lumOff val="40000"/>
            </a:srgbClr>
          </a:solidFill>
          <a:ln w="9525" cap="flat" cmpd="sng" algn="ctr">
            <a:solidFill>
              <a:srgbClr val="000000"/>
            </a:solidFill>
            <a:prstDash val="solid"/>
          </a:ln>
          <a:effectLst/>
        </p:spPr>
        <p:txBody>
          <a:bodyPr rtlCol="0" anchor="ctr" anchorCtr="1"/>
          <a:lstStyle/>
          <a:p>
            <a:pPr algn="ctr" defTabSz="342900">
              <a:defRPr/>
            </a:pPr>
            <a:endParaRPr lang="zh-CN" altLang="en-US" sz="1050" kern="0" baseline="-25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7" name="Oval 69">
            <a:extLst>
              <a:ext uri="{FF2B5EF4-FFF2-40B4-BE49-F238E27FC236}">
                <a16:creationId xmlns:a16="http://schemas.microsoft.com/office/drawing/2014/main" id="{B56026BD-2F3B-4F2F-BD70-2EF48B366AEC}"/>
              </a:ext>
            </a:extLst>
          </p:cNvPr>
          <p:cNvSpPr/>
          <p:nvPr/>
        </p:nvSpPr>
        <p:spPr>
          <a:xfrm>
            <a:off x="4236935" y="3008327"/>
            <a:ext cx="342900" cy="323850"/>
          </a:xfrm>
          <a:prstGeom prst="ellipse">
            <a:avLst/>
          </a:prstGeom>
          <a:solidFill>
            <a:srgbClr val="94A088">
              <a:lumMod val="60000"/>
              <a:lumOff val="40000"/>
            </a:srgbClr>
          </a:solidFill>
          <a:ln w="9525" cap="flat" cmpd="sng" algn="ctr">
            <a:solidFill>
              <a:srgbClr val="000000"/>
            </a:solidFill>
            <a:prstDash val="solid"/>
          </a:ln>
          <a:effectLst/>
        </p:spPr>
        <p:txBody>
          <a:bodyPr rtlCol="0" anchor="ctr" anchorCtr="1"/>
          <a:lstStyle/>
          <a:p>
            <a:pPr algn="ctr" defTabSz="342900">
              <a:defRPr/>
            </a:pPr>
            <a:endParaRPr lang="zh-CN" altLang="en-US" sz="1050" kern="0" baseline="-25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8" name="Oval 70">
            <a:extLst>
              <a:ext uri="{FF2B5EF4-FFF2-40B4-BE49-F238E27FC236}">
                <a16:creationId xmlns:a16="http://schemas.microsoft.com/office/drawing/2014/main" id="{88BA04C0-24AB-4E60-82B6-B85C82B398B2}"/>
              </a:ext>
            </a:extLst>
          </p:cNvPr>
          <p:cNvSpPr/>
          <p:nvPr/>
        </p:nvSpPr>
        <p:spPr>
          <a:xfrm>
            <a:off x="4236935" y="3427024"/>
            <a:ext cx="342900" cy="323850"/>
          </a:xfrm>
          <a:prstGeom prst="ellipse">
            <a:avLst/>
          </a:prstGeom>
          <a:solidFill>
            <a:srgbClr val="94A088">
              <a:lumMod val="60000"/>
              <a:lumOff val="40000"/>
            </a:srgbClr>
          </a:solidFill>
          <a:ln w="9525" cap="flat" cmpd="sng" algn="ctr">
            <a:solidFill>
              <a:srgbClr val="000000"/>
            </a:solidFill>
            <a:prstDash val="solid"/>
          </a:ln>
          <a:effectLst/>
        </p:spPr>
        <p:txBody>
          <a:bodyPr rtlCol="0" anchor="ctr" anchorCtr="1"/>
          <a:lstStyle/>
          <a:p>
            <a:pPr algn="ctr" defTabSz="342900">
              <a:defRPr/>
            </a:pPr>
            <a:endParaRPr lang="zh-CN" altLang="en-US" sz="1050" kern="0" baseline="-25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9" name="Oval 71">
            <a:extLst>
              <a:ext uri="{FF2B5EF4-FFF2-40B4-BE49-F238E27FC236}">
                <a16:creationId xmlns:a16="http://schemas.microsoft.com/office/drawing/2014/main" id="{431D0CAA-70C5-471F-B480-4D46F8CBC222}"/>
              </a:ext>
            </a:extLst>
          </p:cNvPr>
          <p:cNvSpPr/>
          <p:nvPr/>
        </p:nvSpPr>
        <p:spPr>
          <a:xfrm>
            <a:off x="4935848" y="2157065"/>
            <a:ext cx="342900" cy="323850"/>
          </a:xfrm>
          <a:prstGeom prst="ellipse">
            <a:avLst/>
          </a:prstGeom>
          <a:solidFill>
            <a:srgbClr val="94A088">
              <a:lumMod val="60000"/>
              <a:lumOff val="40000"/>
            </a:srgbClr>
          </a:solidFill>
          <a:ln w="9525" cap="flat" cmpd="sng" algn="ctr">
            <a:solidFill>
              <a:srgbClr val="000000"/>
            </a:solidFill>
            <a:prstDash val="solid"/>
          </a:ln>
          <a:effectLst/>
        </p:spPr>
        <p:txBody>
          <a:bodyPr rtlCol="0" anchor="ctr" anchorCtr="1"/>
          <a:lstStyle/>
          <a:p>
            <a:pPr algn="ctr" defTabSz="342900">
              <a:defRPr/>
            </a:pPr>
            <a:endParaRPr lang="zh-CN" altLang="en-US" sz="1050" kern="0" baseline="-25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0" name="Oval 72">
            <a:extLst>
              <a:ext uri="{FF2B5EF4-FFF2-40B4-BE49-F238E27FC236}">
                <a16:creationId xmlns:a16="http://schemas.microsoft.com/office/drawing/2014/main" id="{8994F36C-582E-4F5C-9AD5-BB836020F1D7}"/>
              </a:ext>
            </a:extLst>
          </p:cNvPr>
          <p:cNvSpPr/>
          <p:nvPr/>
        </p:nvSpPr>
        <p:spPr>
          <a:xfrm>
            <a:off x="4931870" y="2570474"/>
            <a:ext cx="342900" cy="323850"/>
          </a:xfrm>
          <a:prstGeom prst="ellipse">
            <a:avLst/>
          </a:prstGeom>
          <a:solidFill>
            <a:srgbClr val="94A088">
              <a:lumMod val="60000"/>
              <a:lumOff val="40000"/>
            </a:srgbClr>
          </a:solidFill>
          <a:ln w="9525" cap="flat" cmpd="sng" algn="ctr">
            <a:solidFill>
              <a:srgbClr val="000000"/>
            </a:solidFill>
            <a:prstDash val="solid"/>
          </a:ln>
          <a:effectLst/>
        </p:spPr>
        <p:txBody>
          <a:bodyPr rtlCol="0" anchor="ctr" anchorCtr="1"/>
          <a:lstStyle/>
          <a:p>
            <a:pPr algn="ctr" defTabSz="342900">
              <a:defRPr/>
            </a:pPr>
            <a:endParaRPr lang="zh-CN" altLang="en-US" sz="1050" kern="0" baseline="-25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1" name="Oval 73">
            <a:extLst>
              <a:ext uri="{FF2B5EF4-FFF2-40B4-BE49-F238E27FC236}">
                <a16:creationId xmlns:a16="http://schemas.microsoft.com/office/drawing/2014/main" id="{7EC16952-8F1D-48FB-BEF9-CC2B7C8E6785}"/>
              </a:ext>
            </a:extLst>
          </p:cNvPr>
          <p:cNvSpPr/>
          <p:nvPr/>
        </p:nvSpPr>
        <p:spPr>
          <a:xfrm>
            <a:off x="4935848" y="3005297"/>
            <a:ext cx="342900" cy="323850"/>
          </a:xfrm>
          <a:prstGeom prst="ellipse">
            <a:avLst/>
          </a:prstGeom>
          <a:solidFill>
            <a:srgbClr val="94A088">
              <a:lumMod val="60000"/>
              <a:lumOff val="40000"/>
            </a:srgbClr>
          </a:solidFill>
          <a:ln w="9525" cap="flat" cmpd="sng" algn="ctr">
            <a:solidFill>
              <a:srgbClr val="000000"/>
            </a:solidFill>
            <a:prstDash val="solid"/>
          </a:ln>
          <a:effectLst/>
        </p:spPr>
        <p:txBody>
          <a:bodyPr rtlCol="0" anchor="ctr" anchorCtr="1"/>
          <a:lstStyle/>
          <a:p>
            <a:pPr algn="ctr" defTabSz="342900">
              <a:defRPr/>
            </a:pPr>
            <a:endParaRPr lang="zh-CN" altLang="en-US" sz="1050" kern="0" baseline="-25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2" name="Oval 74">
            <a:extLst>
              <a:ext uri="{FF2B5EF4-FFF2-40B4-BE49-F238E27FC236}">
                <a16:creationId xmlns:a16="http://schemas.microsoft.com/office/drawing/2014/main" id="{3D008693-ADD9-4E72-AE1F-BBD9B5A32212}"/>
              </a:ext>
            </a:extLst>
          </p:cNvPr>
          <p:cNvSpPr/>
          <p:nvPr/>
        </p:nvSpPr>
        <p:spPr>
          <a:xfrm>
            <a:off x="4937180" y="3431093"/>
            <a:ext cx="342900" cy="323850"/>
          </a:xfrm>
          <a:prstGeom prst="ellipse">
            <a:avLst/>
          </a:prstGeom>
          <a:solidFill>
            <a:srgbClr val="94A088">
              <a:lumMod val="60000"/>
              <a:lumOff val="40000"/>
            </a:srgbClr>
          </a:solidFill>
          <a:ln w="9525" cap="flat" cmpd="sng" algn="ctr">
            <a:solidFill>
              <a:srgbClr val="000000"/>
            </a:solidFill>
            <a:prstDash val="solid"/>
          </a:ln>
          <a:effectLst/>
        </p:spPr>
        <p:txBody>
          <a:bodyPr rtlCol="0" anchor="ctr" anchorCtr="1"/>
          <a:lstStyle/>
          <a:p>
            <a:pPr algn="ctr" defTabSz="342900">
              <a:defRPr/>
            </a:pPr>
            <a:endParaRPr lang="zh-CN" altLang="en-US" sz="1050" kern="0" baseline="-25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83" name="Elbow Connector 75">
            <a:extLst>
              <a:ext uri="{FF2B5EF4-FFF2-40B4-BE49-F238E27FC236}">
                <a16:creationId xmlns:a16="http://schemas.microsoft.com/office/drawing/2014/main" id="{46955DBB-4D78-4059-9424-CFC045F2E91E}"/>
              </a:ext>
            </a:extLst>
          </p:cNvPr>
          <p:cNvCxnSpPr>
            <a:stCxn id="10" idx="2"/>
            <a:endCxn id="32" idx="2"/>
          </p:cNvCxnSpPr>
          <p:nvPr/>
        </p:nvCxnSpPr>
        <p:spPr>
          <a:xfrm rot="16200000" flipH="1">
            <a:off x="2682231" y="2768696"/>
            <a:ext cx="43798" cy="2104154"/>
          </a:xfrm>
          <a:prstGeom prst="bentConnector3">
            <a:avLst>
              <a:gd name="adj1" fmla="val 491458"/>
            </a:avLst>
          </a:prstGeom>
          <a:noFill/>
          <a:ln w="12700" cap="flat" cmpd="sng" algn="ctr">
            <a:solidFill>
              <a:srgbClr val="000000"/>
            </a:solidFill>
            <a:prstDash val="solid"/>
            <a:headEnd type="none" w="med" len="med"/>
            <a:tailEnd type="arrow" w="med" len="med"/>
          </a:ln>
          <a:effectLst/>
        </p:spPr>
      </p:cxnSp>
      <p:cxnSp>
        <p:nvCxnSpPr>
          <p:cNvPr id="84" name="Elbow Connector 76">
            <a:extLst>
              <a:ext uri="{FF2B5EF4-FFF2-40B4-BE49-F238E27FC236}">
                <a16:creationId xmlns:a16="http://schemas.microsoft.com/office/drawing/2014/main" id="{5035B3A4-837E-4041-A370-D95673F056AC}"/>
              </a:ext>
            </a:extLst>
          </p:cNvPr>
          <p:cNvCxnSpPr>
            <a:stCxn id="10" idx="2"/>
            <a:endCxn id="43" idx="2"/>
          </p:cNvCxnSpPr>
          <p:nvPr/>
        </p:nvCxnSpPr>
        <p:spPr>
          <a:xfrm rot="16200000" flipH="1">
            <a:off x="3030942" y="2419985"/>
            <a:ext cx="43798" cy="2801576"/>
          </a:xfrm>
          <a:prstGeom prst="bentConnector3">
            <a:avLst>
              <a:gd name="adj1" fmla="val 491458"/>
            </a:avLst>
          </a:prstGeom>
          <a:noFill/>
          <a:ln w="12700" cap="flat" cmpd="sng" algn="ctr">
            <a:solidFill>
              <a:srgbClr val="000000"/>
            </a:solidFill>
            <a:prstDash val="solid"/>
            <a:headEnd type="none" w="med" len="med"/>
            <a:tailEnd type="arrow" w="med" len="med"/>
          </a:ln>
          <a:effectLst/>
        </p:spPr>
      </p:cxnSp>
      <p:cxnSp>
        <p:nvCxnSpPr>
          <p:cNvPr id="85" name="Elbow Connector 77">
            <a:extLst>
              <a:ext uri="{FF2B5EF4-FFF2-40B4-BE49-F238E27FC236}">
                <a16:creationId xmlns:a16="http://schemas.microsoft.com/office/drawing/2014/main" id="{4BC7B5DF-FC53-4C2F-8AB6-524F66023952}"/>
              </a:ext>
            </a:extLst>
          </p:cNvPr>
          <p:cNvCxnSpPr>
            <a:stCxn id="10" idx="2"/>
            <a:endCxn id="54" idx="2"/>
          </p:cNvCxnSpPr>
          <p:nvPr/>
        </p:nvCxnSpPr>
        <p:spPr>
          <a:xfrm rot="16200000" flipH="1">
            <a:off x="3380399" y="2070528"/>
            <a:ext cx="43798" cy="3500490"/>
          </a:xfrm>
          <a:prstGeom prst="bentConnector3">
            <a:avLst>
              <a:gd name="adj1" fmla="val 491458"/>
            </a:avLst>
          </a:prstGeom>
          <a:noFill/>
          <a:ln w="12700" cap="flat" cmpd="sng" algn="ctr">
            <a:solidFill>
              <a:srgbClr val="000000"/>
            </a:solidFill>
            <a:prstDash val="solid"/>
            <a:headEnd type="none" w="med" len="med"/>
            <a:tailEnd type="arrow" w="med" len="med"/>
          </a:ln>
          <a:effectLst/>
        </p:spPr>
      </p:cxnSp>
      <p:cxnSp>
        <p:nvCxnSpPr>
          <p:cNvPr id="86" name="Elbow Connector 78">
            <a:extLst>
              <a:ext uri="{FF2B5EF4-FFF2-40B4-BE49-F238E27FC236}">
                <a16:creationId xmlns:a16="http://schemas.microsoft.com/office/drawing/2014/main" id="{147A389E-FA05-4F7D-A021-D3A401E7575A}"/>
              </a:ext>
            </a:extLst>
          </p:cNvPr>
          <p:cNvCxnSpPr>
            <a:stCxn id="10" idx="2"/>
            <a:endCxn id="17" idx="2"/>
          </p:cNvCxnSpPr>
          <p:nvPr/>
        </p:nvCxnSpPr>
        <p:spPr>
          <a:xfrm rot="16200000" flipH="1">
            <a:off x="2333900" y="3117027"/>
            <a:ext cx="44530" cy="1408224"/>
          </a:xfrm>
          <a:prstGeom prst="bentConnector3">
            <a:avLst>
              <a:gd name="adj1" fmla="val 485023"/>
            </a:avLst>
          </a:prstGeom>
          <a:noFill/>
          <a:ln w="12700" cap="flat" cmpd="sng" algn="ctr">
            <a:solidFill>
              <a:srgbClr val="000000"/>
            </a:solidFill>
            <a:prstDash val="solid"/>
            <a:headEnd type="none" w="med" len="med"/>
            <a:tailEnd type="arrow" w="med" len="med"/>
          </a:ln>
          <a:effectLst/>
        </p:spPr>
      </p:cxnSp>
      <p:cxnSp>
        <p:nvCxnSpPr>
          <p:cNvPr id="87" name="Straight Arrow Connector 79">
            <a:extLst>
              <a:ext uri="{FF2B5EF4-FFF2-40B4-BE49-F238E27FC236}">
                <a16:creationId xmlns:a16="http://schemas.microsoft.com/office/drawing/2014/main" id="{04F535F1-BBF3-4333-983B-3CC9270380E1}"/>
              </a:ext>
            </a:extLst>
          </p:cNvPr>
          <p:cNvCxnSpPr>
            <a:endCxn id="10" idx="3"/>
          </p:cNvCxnSpPr>
          <p:nvPr/>
        </p:nvCxnSpPr>
        <p:spPr>
          <a:xfrm flipH="1">
            <a:off x="2142876" y="3666209"/>
            <a:ext cx="601886" cy="4356"/>
          </a:xfrm>
          <a:prstGeom prst="straightConnector1">
            <a:avLst/>
          </a:prstGeom>
          <a:noFill/>
          <a:ln w="12700" cap="flat" cmpd="sng" algn="ctr">
            <a:solidFill>
              <a:srgbClr val="000000"/>
            </a:solidFill>
            <a:prstDash val="solid"/>
            <a:headEnd type="none" w="med" len="med"/>
            <a:tailEnd type="arrow" w="med" len="med"/>
          </a:ln>
          <a:effectLst/>
        </p:spPr>
      </p:cxnSp>
      <p:sp>
        <p:nvSpPr>
          <p:cNvPr id="88" name="TextBox 80">
            <a:extLst>
              <a:ext uri="{FF2B5EF4-FFF2-40B4-BE49-F238E27FC236}">
                <a16:creationId xmlns:a16="http://schemas.microsoft.com/office/drawing/2014/main" id="{F6F93B99-715E-4559-B8DE-A703429C1B8D}"/>
              </a:ext>
            </a:extLst>
          </p:cNvPr>
          <p:cNvSpPr txBox="1"/>
          <p:nvPr/>
        </p:nvSpPr>
        <p:spPr>
          <a:xfrm>
            <a:off x="1860676" y="3844659"/>
            <a:ext cx="1183721" cy="207749"/>
          </a:xfrm>
          <a:prstGeom prst="rect">
            <a:avLst/>
          </a:prstGeom>
          <a:noFill/>
        </p:spPr>
        <p:txBody>
          <a:bodyPr wrap="square" rtlCol="0">
            <a:spAutoFit/>
          </a:bodyPr>
          <a:lstStyle/>
          <a:p>
            <a:pPr algn="ctr" defTabSz="342900"/>
            <a:r>
              <a:rPr lang="en-US" altLang="zh-CN" sz="75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Schedule Decisions</a:t>
            </a:r>
            <a:endParaRPr lang="zh-CN" altLang="en-US" sz="75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90" name="TextBox 82">
            <a:extLst>
              <a:ext uri="{FF2B5EF4-FFF2-40B4-BE49-F238E27FC236}">
                <a16:creationId xmlns:a16="http://schemas.microsoft.com/office/drawing/2014/main" id="{624E249F-5340-4455-8A04-33DF6BEDE110}"/>
              </a:ext>
            </a:extLst>
          </p:cNvPr>
          <p:cNvSpPr txBox="1"/>
          <p:nvPr/>
        </p:nvSpPr>
        <p:spPr>
          <a:xfrm>
            <a:off x="3509252" y="1854124"/>
            <a:ext cx="1183721" cy="219291"/>
          </a:xfrm>
          <a:prstGeom prst="rect">
            <a:avLst/>
          </a:prstGeom>
          <a:noFill/>
        </p:spPr>
        <p:txBody>
          <a:bodyPr wrap="square" rtlCol="0">
            <a:spAutoFit/>
          </a:bodyPr>
          <a:lstStyle/>
          <a:p>
            <a:pPr algn="ctr" defTabSz="342900"/>
            <a:r>
              <a:rPr lang="en-US" altLang="zh-CN" sz="825"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Nodes</a:t>
            </a:r>
            <a:endParaRPr lang="zh-CN" altLang="en-US" sz="825"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91" name="TextBox 83">
            <a:extLst>
              <a:ext uri="{FF2B5EF4-FFF2-40B4-BE49-F238E27FC236}">
                <a16:creationId xmlns:a16="http://schemas.microsoft.com/office/drawing/2014/main" id="{8FAB0461-F9CD-4012-AF8C-0762F1CCB578}"/>
              </a:ext>
            </a:extLst>
          </p:cNvPr>
          <p:cNvSpPr txBox="1"/>
          <p:nvPr/>
        </p:nvSpPr>
        <p:spPr>
          <a:xfrm>
            <a:off x="5426967" y="2846655"/>
            <a:ext cx="504182" cy="219291"/>
          </a:xfrm>
          <a:prstGeom prst="rect">
            <a:avLst/>
          </a:prstGeom>
          <a:noFill/>
        </p:spPr>
        <p:txBody>
          <a:bodyPr wrap="square" rtlCol="0">
            <a:spAutoFit/>
          </a:bodyPr>
          <a:lstStyle/>
          <a:p>
            <a:pPr algn="ctr" defTabSz="342900"/>
            <a:r>
              <a:rPr lang="en-US" altLang="zh-CN" sz="825"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GPUs</a:t>
            </a:r>
            <a:endParaRPr lang="zh-CN" altLang="en-US" sz="825"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2" name="TextBox 3">
                <a:extLst>
                  <a:ext uri="{FF2B5EF4-FFF2-40B4-BE49-F238E27FC236}">
                    <a16:creationId xmlns:a16="http://schemas.microsoft.com/office/drawing/2014/main" id="{6900C68C-C80B-4756-8CEE-7EFEE625C030}"/>
                  </a:ext>
                </a:extLst>
              </p:cNvPr>
              <p:cNvSpPr txBox="1"/>
              <p:nvPr/>
            </p:nvSpPr>
            <p:spPr>
              <a:xfrm>
                <a:off x="6143756" y="2421328"/>
                <a:ext cx="2036699" cy="715581"/>
              </a:xfrm>
              <a:prstGeom prst="rect">
                <a:avLst/>
              </a:prstGeom>
              <a:noFill/>
            </p:spPr>
            <p:txBody>
              <a:bodyPr wrap="square" rtlCol="0">
                <a:spAutoFit/>
              </a:bodyPr>
              <a:lstStyle/>
              <a:p>
                <a:pPr defTabSz="342900"/>
                <a:r>
                  <a:rPr lang="en-US" altLang="zh-CN" sz="1350" dirty="0">
                    <a:solidFill>
                      <a:srgbClr val="E48312"/>
                    </a:solidFill>
                    <a:latin typeface="Times New Roman" panose="02020603050405020304" pitchFamily="18" charset="0"/>
                    <a:ea typeface="宋体" panose="02010600030101010101" pitchFamily="2" charset="-122"/>
                    <a:cs typeface="Times New Roman" panose="02020603050405020304" pitchFamily="18" charset="0"/>
                  </a:rPr>
                  <a:t>Scheduler:</a:t>
                </a:r>
              </a:p>
              <a:p>
                <a:pPr defTabSz="342900"/>
                <a:r>
                  <a:rPr lang="en-US" altLang="zh-CN" sz="1350" i="1" dirty="0">
                    <a:solidFill>
                      <a:srgbClr val="E48312"/>
                    </a:solidFill>
                    <a:latin typeface="Calibri Light" panose="020F0302020204030204"/>
                    <a:ea typeface="宋体" panose="02010600030101010101" pitchFamily="2" charset="-122"/>
                  </a:rPr>
                  <a:t>Decide resource allocation</a:t>
                </a:r>
              </a:p>
              <a:p>
                <a:pPr defTabSz="342900"/>
                <a14:m>
                  <m:oMathPara xmlns:m="http://schemas.openxmlformats.org/officeDocument/2006/math">
                    <m:oMathParaPr>
                      <m:jc m:val="left"/>
                    </m:oMathParaPr>
                    <m:oMath xmlns:m="http://schemas.openxmlformats.org/officeDocument/2006/math">
                      <m:r>
                        <a:rPr lang="en-US" altLang="zh-CN" sz="1350" i="1" dirty="0">
                          <a:solidFill>
                            <a:srgbClr val="000000"/>
                          </a:solidFill>
                          <a:latin typeface="Cambria Math" panose="02040503050406030204" pitchFamily="18" charset="0"/>
                          <a:ea typeface="Cambria Math" panose="02040503050406030204" pitchFamily="18" charset="0"/>
                        </a:rPr>
                        <m:t>𝐽</m:t>
                      </m:r>
                      <m:r>
                        <a:rPr lang="en-US" altLang="zh-CN" sz="1350" i="1" dirty="0">
                          <a:solidFill>
                            <a:srgbClr val="000000"/>
                          </a:solidFill>
                          <a:latin typeface="Cambria Math" panose="02040503050406030204" pitchFamily="18" charset="0"/>
                          <a:ea typeface="Cambria Math" panose="02040503050406030204" pitchFamily="18" charset="0"/>
                        </a:rPr>
                        <m:t>→{</m:t>
                      </m:r>
                      <m:r>
                        <a:rPr lang="en-US" altLang="zh-CN" sz="1350" i="1" dirty="0">
                          <a:solidFill>
                            <a:srgbClr val="000000"/>
                          </a:solidFill>
                          <a:latin typeface="Cambria Math" panose="02040503050406030204" pitchFamily="18" charset="0"/>
                          <a:ea typeface="Cambria Math" panose="02040503050406030204" pitchFamily="18" charset="0"/>
                        </a:rPr>
                        <m:t>𝑐</m:t>
                      </m:r>
                      <m:r>
                        <a:rPr lang="en-US" altLang="zh-CN" sz="1350" i="1" dirty="0">
                          <a:solidFill>
                            <a:srgbClr val="000000"/>
                          </a:solidFill>
                          <a:latin typeface="Cambria Math" panose="02040503050406030204" pitchFamily="18" charset="0"/>
                          <a:ea typeface="Cambria Math" panose="02040503050406030204" pitchFamily="18" charset="0"/>
                        </a:rPr>
                        <m:t>∈</m:t>
                      </m:r>
                      <m:r>
                        <a:rPr lang="en-US" altLang="zh-CN" sz="1350" i="1" dirty="0">
                          <a:solidFill>
                            <a:srgbClr val="000000"/>
                          </a:solidFill>
                          <a:latin typeface="Cambria Math" panose="02040503050406030204" pitchFamily="18" charset="0"/>
                          <a:ea typeface="Cambria Math" panose="02040503050406030204" pitchFamily="18" charset="0"/>
                        </a:rPr>
                        <m:t>𝐶</m:t>
                      </m:r>
                      <m:r>
                        <a:rPr lang="en-US" altLang="zh-CN" sz="1350" i="1" dirty="0">
                          <a:solidFill>
                            <a:srgbClr val="000000"/>
                          </a:solidFill>
                          <a:latin typeface="Cambria Math" panose="02040503050406030204" pitchFamily="18" charset="0"/>
                          <a:ea typeface="Cambria Math" panose="02040503050406030204" pitchFamily="18" charset="0"/>
                        </a:rPr>
                        <m:t>}</m:t>
                      </m:r>
                    </m:oMath>
                  </m:oMathPara>
                </a14:m>
                <a:endParaRPr lang="zh-CN" altLang="en-US" sz="1350" i="1" dirty="0">
                  <a:solidFill>
                    <a:srgbClr val="000000"/>
                  </a:solidFill>
                  <a:latin typeface="Calibri Light" panose="020F0302020204030204"/>
                  <a:ea typeface="宋体" panose="02010600030101010101" pitchFamily="2" charset="-122"/>
                </a:endParaRPr>
              </a:p>
            </p:txBody>
          </p:sp>
        </mc:Choice>
        <mc:Fallback xmlns="">
          <p:sp>
            <p:nvSpPr>
              <p:cNvPr id="92" name="TextBox 3">
                <a:extLst>
                  <a:ext uri="{FF2B5EF4-FFF2-40B4-BE49-F238E27FC236}">
                    <a16:creationId xmlns:a16="http://schemas.microsoft.com/office/drawing/2014/main" id="{6900C68C-C80B-4756-8CEE-7EFEE625C030}"/>
                  </a:ext>
                </a:extLst>
              </p:cNvPr>
              <p:cNvSpPr txBox="1">
                <a:spLocks noRot="1" noChangeAspect="1" noMove="1" noResize="1" noEditPoints="1" noAdjustHandles="1" noChangeArrowheads="1" noChangeShapeType="1" noTextEdit="1"/>
              </p:cNvSpPr>
              <p:nvPr/>
            </p:nvSpPr>
            <p:spPr>
              <a:xfrm>
                <a:off x="6143756" y="2421328"/>
                <a:ext cx="2036699" cy="715581"/>
              </a:xfrm>
              <a:prstGeom prst="rect">
                <a:avLst/>
              </a:prstGeom>
              <a:blipFill>
                <a:blip r:embed="rId3"/>
                <a:stretch>
                  <a:fillRect l="-898" t="-847" b="-2542"/>
                </a:stretch>
              </a:blipFill>
            </p:spPr>
            <p:txBody>
              <a:bodyPr/>
              <a:lstStyle/>
              <a:p>
                <a:r>
                  <a:rPr lang="zh-SG" altLang="en-US">
                    <a:noFill/>
                  </a:rPr>
                  <a:t> </a:t>
                </a:r>
              </a:p>
            </p:txBody>
          </p:sp>
        </mc:Fallback>
      </mc:AlternateContent>
      <mc:AlternateContent xmlns:mc="http://schemas.openxmlformats.org/markup-compatibility/2006" xmlns:a14="http://schemas.microsoft.com/office/drawing/2010/main">
        <mc:Choice Requires="a14">
          <p:sp>
            <p:nvSpPr>
              <p:cNvPr id="93" name="文本框 4">
                <a:extLst>
                  <a:ext uri="{FF2B5EF4-FFF2-40B4-BE49-F238E27FC236}">
                    <a16:creationId xmlns:a16="http://schemas.microsoft.com/office/drawing/2014/main" id="{4E625468-4326-4360-8AEE-7A7E5D72A121}"/>
                  </a:ext>
                </a:extLst>
              </p:cNvPr>
              <p:cNvSpPr txBox="1"/>
              <p:nvPr/>
            </p:nvSpPr>
            <p:spPr>
              <a:xfrm>
                <a:off x="6157556" y="1872969"/>
                <a:ext cx="2551334" cy="507831"/>
              </a:xfrm>
              <a:prstGeom prst="rect">
                <a:avLst/>
              </a:prstGeom>
              <a:noFill/>
            </p:spPr>
            <p:txBody>
              <a:bodyPr wrap="square" rtlCol="0">
                <a:spAutoFit/>
              </a:bodyPr>
              <a:lstStyle/>
              <a:p>
                <a:pPr defTabSz="342900"/>
                <a:r>
                  <a:rPr lang="en-US" altLang="zh-CN" sz="1350" dirty="0">
                    <a:solidFill>
                      <a:srgbClr val="E48312"/>
                    </a:solidFill>
                    <a:latin typeface="Times New Roman" panose="02020603050405020304" pitchFamily="18" charset="0"/>
                    <a:ea typeface="宋体" panose="02010600030101010101" pitchFamily="2" charset="-122"/>
                    <a:cs typeface="Times New Roman" panose="02020603050405020304" pitchFamily="18" charset="0"/>
                  </a:rPr>
                  <a:t>Inputs:</a:t>
                </a:r>
              </a:p>
              <a:p>
                <a:pPr defTabSz="342900"/>
                <a:r>
                  <a:rPr lang="en-US" altLang="zh-SG" sz="1350" i="1" dirty="0">
                    <a:solidFill>
                      <a:srgbClr val="000000"/>
                    </a:solidFill>
                    <a:latin typeface="Calibri Light" panose="020F0302020204030204"/>
                    <a:ea typeface="宋体" panose="02010600030101010101" pitchFamily="2" charset="-122"/>
                  </a:rPr>
                  <a:t>Jobs </a:t>
                </a:r>
                <a14:m>
                  <m:oMath xmlns:m="http://schemas.openxmlformats.org/officeDocument/2006/math">
                    <m:r>
                      <a:rPr lang="en-US" altLang="zh-SG" sz="1350" i="1">
                        <a:solidFill>
                          <a:srgbClr val="000000"/>
                        </a:solidFill>
                        <a:latin typeface="Cambria Math" panose="02040503050406030204" pitchFamily="18" charset="0"/>
                      </a:rPr>
                      <m:t>𝐽</m:t>
                    </m:r>
                  </m:oMath>
                </a14:m>
                <a:r>
                  <a:rPr lang="en-US" altLang="zh-SG" sz="1350" i="1" dirty="0">
                    <a:solidFill>
                      <a:srgbClr val="000000"/>
                    </a:solidFill>
                    <a:latin typeface="Calibri Light" panose="020F0302020204030204"/>
                    <a:ea typeface="宋体" panose="02010600030101010101" pitchFamily="2" charset="-122"/>
                  </a:rPr>
                  <a:t>, and GPUs </a:t>
                </a:r>
                <a14:m>
                  <m:oMath xmlns:m="http://schemas.openxmlformats.org/officeDocument/2006/math">
                    <m:r>
                      <a:rPr lang="en-US" altLang="zh-SG" sz="1350" i="1">
                        <a:solidFill>
                          <a:srgbClr val="000000"/>
                        </a:solidFill>
                        <a:latin typeface="Cambria Math" panose="02040503050406030204" pitchFamily="18" charset="0"/>
                      </a:rPr>
                      <m:t>𝐶</m:t>
                    </m:r>
                  </m:oMath>
                </a14:m>
                <a:endParaRPr lang="zh-SG" altLang="en-US" sz="1350" i="1" dirty="0">
                  <a:solidFill>
                    <a:srgbClr val="000000"/>
                  </a:solidFill>
                  <a:latin typeface="Calibri Light" panose="020F0302020204030204"/>
                  <a:ea typeface="宋体" panose="02010600030101010101" pitchFamily="2" charset="-122"/>
                </a:endParaRPr>
              </a:p>
            </p:txBody>
          </p:sp>
        </mc:Choice>
        <mc:Fallback xmlns="">
          <p:sp>
            <p:nvSpPr>
              <p:cNvPr id="93" name="文本框 4">
                <a:extLst>
                  <a:ext uri="{FF2B5EF4-FFF2-40B4-BE49-F238E27FC236}">
                    <a16:creationId xmlns:a16="http://schemas.microsoft.com/office/drawing/2014/main" id="{4E625468-4326-4360-8AEE-7A7E5D72A121}"/>
                  </a:ext>
                </a:extLst>
              </p:cNvPr>
              <p:cNvSpPr txBox="1">
                <a:spLocks noRot="1" noChangeAspect="1" noMove="1" noResize="1" noEditPoints="1" noAdjustHandles="1" noChangeArrowheads="1" noChangeShapeType="1" noTextEdit="1"/>
              </p:cNvSpPr>
              <p:nvPr/>
            </p:nvSpPr>
            <p:spPr>
              <a:xfrm>
                <a:off x="6157556" y="1872969"/>
                <a:ext cx="2551334" cy="507831"/>
              </a:xfrm>
              <a:prstGeom prst="rect">
                <a:avLst/>
              </a:prstGeom>
              <a:blipFill>
                <a:blip r:embed="rId4"/>
                <a:stretch>
                  <a:fillRect l="-477" t="-1190" b="-10714"/>
                </a:stretch>
              </a:blipFill>
            </p:spPr>
            <p:txBody>
              <a:bodyPr/>
              <a:lstStyle/>
              <a:p>
                <a:r>
                  <a:rPr lang="zh-SG" altLang="en-US">
                    <a:noFill/>
                  </a:rPr>
                  <a:t> </a:t>
                </a:r>
              </a:p>
            </p:txBody>
          </p:sp>
        </mc:Fallback>
      </mc:AlternateContent>
      <p:grpSp>
        <p:nvGrpSpPr>
          <p:cNvPr id="98" name="组合 97">
            <a:extLst>
              <a:ext uri="{FF2B5EF4-FFF2-40B4-BE49-F238E27FC236}">
                <a16:creationId xmlns:a16="http://schemas.microsoft.com/office/drawing/2014/main" id="{014EC762-2600-4FE6-9C53-3E45CBBB15DC}"/>
              </a:ext>
            </a:extLst>
          </p:cNvPr>
          <p:cNvGrpSpPr/>
          <p:nvPr/>
        </p:nvGrpSpPr>
        <p:grpSpPr>
          <a:xfrm>
            <a:off x="1075049" y="1854788"/>
            <a:ext cx="1183721" cy="1452131"/>
            <a:chOff x="1433398" y="2473050"/>
            <a:chExt cx="1578295" cy="1936175"/>
          </a:xfrm>
        </p:grpSpPr>
        <p:sp>
          <p:nvSpPr>
            <p:cNvPr id="61" name="Oval 53">
              <a:extLst>
                <a:ext uri="{FF2B5EF4-FFF2-40B4-BE49-F238E27FC236}">
                  <a16:creationId xmlns:a16="http://schemas.microsoft.com/office/drawing/2014/main" id="{3EA90B12-E14B-4187-86AA-2A31A3E9DE00}"/>
                </a:ext>
              </a:extLst>
            </p:cNvPr>
            <p:cNvSpPr/>
            <p:nvPr/>
          </p:nvSpPr>
          <p:spPr>
            <a:xfrm>
              <a:off x="1719328" y="3847775"/>
              <a:ext cx="457200" cy="431800"/>
            </a:xfrm>
            <a:prstGeom prst="ellipse">
              <a:avLst/>
            </a:prstGeom>
            <a:solidFill>
              <a:srgbClr val="E48312">
                <a:lumMod val="60000"/>
                <a:lumOff val="40000"/>
              </a:srgbClr>
            </a:solidFill>
            <a:ln w="9525" cap="flat" cmpd="sng" algn="ctr">
              <a:solidFill>
                <a:srgbClr val="000000"/>
              </a:solidFill>
              <a:prstDash val="solid"/>
            </a:ln>
            <a:effectLst/>
          </p:spPr>
          <p:txBody>
            <a:bodyPr rtlCol="0" anchor="ctr" anchorCtr="1"/>
            <a:lstStyle/>
            <a:p>
              <a:pPr algn="ctr" defTabSz="342900">
                <a:defRPr/>
              </a:pPr>
              <a:r>
                <a:rPr lang="en-US" altLang="zh-CN" sz="6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J</a:t>
              </a:r>
              <a:r>
                <a:rPr lang="en-US" altLang="zh-CN" sz="600" kern="0" baseline="-25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a:t>
              </a:r>
              <a:endParaRPr lang="zh-CN" altLang="en-US" sz="600" kern="0" baseline="-25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2" name="Oval 54">
              <a:extLst>
                <a:ext uri="{FF2B5EF4-FFF2-40B4-BE49-F238E27FC236}">
                  <a16:creationId xmlns:a16="http://schemas.microsoft.com/office/drawing/2014/main" id="{7200129D-12A1-4B45-8E15-58C72E08C8B0}"/>
                </a:ext>
              </a:extLst>
            </p:cNvPr>
            <p:cNvSpPr/>
            <p:nvPr/>
          </p:nvSpPr>
          <p:spPr>
            <a:xfrm>
              <a:off x="2227542" y="3512933"/>
              <a:ext cx="457200" cy="431800"/>
            </a:xfrm>
            <a:prstGeom prst="ellipse">
              <a:avLst/>
            </a:prstGeom>
            <a:solidFill>
              <a:srgbClr val="BD582C">
                <a:lumMod val="60000"/>
                <a:lumOff val="40000"/>
              </a:srgbClr>
            </a:solidFill>
            <a:ln w="9525" cap="flat" cmpd="sng" algn="ctr">
              <a:solidFill>
                <a:srgbClr val="000000"/>
              </a:solidFill>
              <a:prstDash val="solid"/>
            </a:ln>
            <a:effectLst/>
          </p:spPr>
          <p:txBody>
            <a:bodyPr rtlCol="0" anchor="ctr" anchorCtr="1"/>
            <a:lstStyle/>
            <a:p>
              <a:pPr algn="ctr" defTabSz="342900">
                <a:defRPr/>
              </a:pPr>
              <a:r>
                <a:rPr lang="en-US" altLang="zh-CN" sz="6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J</a:t>
              </a:r>
              <a:r>
                <a:rPr lang="en-US" altLang="zh-CN" sz="600" kern="0" baseline="-25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a:t>
              </a:r>
              <a:endParaRPr lang="zh-CN" altLang="en-US" sz="600" kern="0" baseline="-25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3" name="Oval 55">
              <a:extLst>
                <a:ext uri="{FF2B5EF4-FFF2-40B4-BE49-F238E27FC236}">
                  <a16:creationId xmlns:a16="http://schemas.microsoft.com/office/drawing/2014/main" id="{8A85CC79-CE22-4E90-BFE7-2C995D2F31DA}"/>
                </a:ext>
              </a:extLst>
            </p:cNvPr>
            <p:cNvSpPr/>
            <p:nvPr/>
          </p:nvSpPr>
          <p:spPr>
            <a:xfrm>
              <a:off x="1719328" y="3200677"/>
              <a:ext cx="457200" cy="431800"/>
            </a:xfrm>
            <a:prstGeom prst="ellipse">
              <a:avLst/>
            </a:prstGeom>
            <a:solidFill>
              <a:srgbClr val="CC99FF"/>
            </a:solidFill>
            <a:ln w="9525" cap="flat" cmpd="sng" algn="ctr">
              <a:solidFill>
                <a:srgbClr val="000000"/>
              </a:solidFill>
              <a:prstDash val="solid"/>
            </a:ln>
            <a:effectLst/>
          </p:spPr>
          <p:txBody>
            <a:bodyPr rtlCol="0" anchor="ctr" anchorCtr="1"/>
            <a:lstStyle/>
            <a:p>
              <a:pPr algn="ctr" defTabSz="342900">
                <a:defRPr/>
              </a:pPr>
              <a:r>
                <a:rPr lang="en-US" altLang="zh-CN" sz="6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J</a:t>
              </a:r>
              <a:r>
                <a:rPr lang="en-US" altLang="zh-CN" sz="600" kern="0" baseline="-25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3</a:t>
              </a:r>
              <a:endParaRPr lang="zh-CN" altLang="en-US" sz="600" kern="0" baseline="-25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4" name="Oval 56">
              <a:extLst>
                <a:ext uri="{FF2B5EF4-FFF2-40B4-BE49-F238E27FC236}">
                  <a16:creationId xmlns:a16="http://schemas.microsoft.com/office/drawing/2014/main" id="{74D04B0B-CA5F-47E5-AC40-7AC6A985EC03}"/>
                </a:ext>
              </a:extLst>
            </p:cNvPr>
            <p:cNvSpPr/>
            <p:nvPr/>
          </p:nvSpPr>
          <p:spPr>
            <a:xfrm>
              <a:off x="2222546" y="2858185"/>
              <a:ext cx="457200" cy="431800"/>
            </a:xfrm>
            <a:prstGeom prst="ellipse">
              <a:avLst/>
            </a:prstGeom>
            <a:solidFill>
              <a:srgbClr val="94A088">
                <a:lumMod val="60000"/>
                <a:lumOff val="40000"/>
              </a:srgbClr>
            </a:solidFill>
            <a:ln w="9525" cap="flat" cmpd="sng" algn="ctr">
              <a:solidFill>
                <a:srgbClr val="000000"/>
              </a:solidFill>
              <a:prstDash val="solid"/>
            </a:ln>
            <a:effectLst/>
          </p:spPr>
          <p:txBody>
            <a:bodyPr rtlCol="0" anchor="ctr" anchorCtr="1"/>
            <a:lstStyle/>
            <a:p>
              <a:pPr algn="ctr" defTabSz="342900">
                <a:defRPr/>
              </a:pPr>
              <a:r>
                <a:rPr lang="en-US" altLang="zh-CN" sz="600" kern="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J</a:t>
              </a:r>
              <a:r>
                <a:rPr lang="en-US" altLang="zh-CN" sz="600" kern="0" baseline="-25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4</a:t>
              </a:r>
              <a:endParaRPr lang="zh-CN" altLang="en-US" sz="600" kern="0" baseline="-250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9" name="TextBox 81">
              <a:extLst>
                <a:ext uri="{FF2B5EF4-FFF2-40B4-BE49-F238E27FC236}">
                  <a16:creationId xmlns:a16="http://schemas.microsoft.com/office/drawing/2014/main" id="{DE39261B-68F8-4522-A92D-F1593987683D}"/>
                </a:ext>
              </a:extLst>
            </p:cNvPr>
            <p:cNvSpPr txBox="1"/>
            <p:nvPr/>
          </p:nvSpPr>
          <p:spPr>
            <a:xfrm>
              <a:off x="1433398" y="2473050"/>
              <a:ext cx="1578295" cy="292388"/>
            </a:xfrm>
            <a:prstGeom prst="rect">
              <a:avLst/>
            </a:prstGeom>
            <a:noFill/>
          </p:spPr>
          <p:txBody>
            <a:bodyPr wrap="square" rtlCol="0">
              <a:spAutoFit/>
            </a:bodyPr>
            <a:lstStyle/>
            <a:p>
              <a:pPr algn="ctr" defTabSz="342900"/>
              <a:r>
                <a:rPr lang="en-US" altLang="zh-CN" sz="825"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Workloads</a:t>
              </a:r>
              <a:endParaRPr lang="zh-CN" altLang="en-US" sz="825"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5" name="直接连接符 4">
              <a:extLst>
                <a:ext uri="{FF2B5EF4-FFF2-40B4-BE49-F238E27FC236}">
                  <a16:creationId xmlns:a16="http://schemas.microsoft.com/office/drawing/2014/main" id="{77854047-5BCA-44AD-9915-44B8C7D300DB}"/>
                </a:ext>
              </a:extLst>
            </p:cNvPr>
            <p:cNvCxnSpPr>
              <a:cxnSpLocks/>
            </p:cNvCxnSpPr>
            <p:nvPr/>
          </p:nvCxnSpPr>
          <p:spPr>
            <a:xfrm>
              <a:off x="1479314" y="2765469"/>
              <a:ext cx="0" cy="16437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接连接符 93">
              <a:extLst>
                <a:ext uri="{FF2B5EF4-FFF2-40B4-BE49-F238E27FC236}">
                  <a16:creationId xmlns:a16="http://schemas.microsoft.com/office/drawing/2014/main" id="{60D0BC05-0594-4E1B-B66D-2C103C2B7E84}"/>
                </a:ext>
              </a:extLst>
            </p:cNvPr>
            <p:cNvCxnSpPr>
              <a:cxnSpLocks/>
            </p:cNvCxnSpPr>
            <p:nvPr/>
          </p:nvCxnSpPr>
          <p:spPr>
            <a:xfrm>
              <a:off x="2919536" y="2760330"/>
              <a:ext cx="0" cy="16437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接连接符 94">
              <a:extLst>
                <a:ext uri="{FF2B5EF4-FFF2-40B4-BE49-F238E27FC236}">
                  <a16:creationId xmlns:a16="http://schemas.microsoft.com/office/drawing/2014/main" id="{9C8364D0-03E5-4B24-901F-2A9B7CE3EFE0}"/>
                </a:ext>
              </a:extLst>
            </p:cNvPr>
            <p:cNvCxnSpPr>
              <a:cxnSpLocks/>
            </p:cNvCxnSpPr>
            <p:nvPr/>
          </p:nvCxnSpPr>
          <p:spPr>
            <a:xfrm flipH="1">
              <a:off x="1479314" y="4409225"/>
              <a:ext cx="144384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灯片编号占位符 3">
            <a:extLst>
              <a:ext uri="{FF2B5EF4-FFF2-40B4-BE49-F238E27FC236}">
                <a16:creationId xmlns:a16="http://schemas.microsoft.com/office/drawing/2014/main" id="{17E51B41-92A8-4450-890B-008772BF3EB3}"/>
              </a:ext>
            </a:extLst>
          </p:cNvPr>
          <p:cNvSpPr>
            <a:spLocks noGrp="1"/>
          </p:cNvSpPr>
          <p:nvPr>
            <p:ph type="sldNum" sz="quarter" idx="12"/>
          </p:nvPr>
        </p:nvSpPr>
        <p:spPr/>
        <p:txBody>
          <a:bodyPr/>
          <a:lstStyle/>
          <a:p>
            <a:fld id="{56BA06C4-DED5-B445-98FA-62023581D134}" type="slidenum">
              <a:rPr lang="en-US" smtClean="0"/>
              <a:t>3</a:t>
            </a:fld>
            <a:endParaRPr lang="en-US"/>
          </a:p>
        </p:txBody>
      </p:sp>
    </p:spTree>
    <p:extLst>
      <p:ext uri="{BB962C8B-B14F-4D97-AF65-F5344CB8AC3E}">
        <p14:creationId xmlns:p14="http://schemas.microsoft.com/office/powerpoint/2010/main" val="156837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8" grpId="0"/>
      <p:bldP spid="90" grpId="0"/>
      <p:bldP spid="91" grpId="0"/>
      <p:bldP spid="92" grpId="0"/>
      <p:bldP spid="9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88257"/>
            <a:ext cx="7732147" cy="3344467"/>
          </a:xfrm>
        </p:spPr>
        <p:txBody>
          <a:bodyPr/>
          <a:lstStyle/>
          <a:p>
            <a:r>
              <a:rPr lang="en-US" altLang="zh-CN" dirty="0">
                <a:latin typeface="Times New Roman" panose="02020603050405020304" pitchFamily="18" charset="0"/>
                <a:cs typeface="Times New Roman" panose="02020603050405020304" pitchFamily="18" charset="0"/>
              </a:rPr>
              <a:t> ONES</a:t>
            </a:r>
          </a:p>
          <a:p>
            <a:endParaRPr lang="en-US" altLang="zh-CN" dirty="0">
              <a:latin typeface="Times New Roman" panose="02020603050405020304" pitchFamily="18" charset="0"/>
              <a:cs typeface="Times New Roman" panose="02020603050405020304" pitchFamily="18" charset="0"/>
            </a:endParaRPr>
          </a:p>
          <a:p>
            <a:pPr lvl="1"/>
            <a:r>
              <a:rPr lang="en-US" altLang="zh-CN" dirty="0">
                <a:latin typeface="Times New Roman" panose="02020603050405020304" pitchFamily="18" charset="0"/>
                <a:cs typeface="Times New Roman" panose="02020603050405020304" pitchFamily="18" charset="0"/>
              </a:rPr>
              <a:t>High elasticity: # GPUs &amp; batch size</a:t>
            </a:r>
          </a:p>
          <a:p>
            <a:pPr lvl="1"/>
            <a:endParaRPr lang="en-US" altLang="zh-CN" dirty="0">
              <a:latin typeface="Times New Roman" panose="02020603050405020304" pitchFamily="18" charset="0"/>
              <a:cs typeface="Times New Roman" panose="02020603050405020304" pitchFamily="18" charset="0"/>
            </a:endParaRPr>
          </a:p>
          <a:p>
            <a:pPr lvl="1"/>
            <a:r>
              <a:rPr lang="en-US" altLang="zh-CN" dirty="0">
                <a:latin typeface="Times New Roman" panose="02020603050405020304" pitchFamily="18" charset="0"/>
                <a:cs typeface="Times New Roman" panose="02020603050405020304" pitchFamily="18" charset="0"/>
              </a:rPr>
              <a:t>Robust training quality</a:t>
            </a:r>
          </a:p>
          <a:p>
            <a:pPr lvl="1"/>
            <a:endParaRPr lang="en-US" altLang="zh-CN" dirty="0">
              <a:latin typeface="Times New Roman" panose="02020603050405020304" pitchFamily="18" charset="0"/>
              <a:cs typeface="Times New Roman" panose="02020603050405020304" pitchFamily="18" charset="0"/>
            </a:endParaRPr>
          </a:p>
          <a:p>
            <a:pPr lvl="1"/>
            <a:r>
              <a:rPr lang="en-US" altLang="zh-CN" dirty="0">
                <a:latin typeface="Times New Roman" panose="02020603050405020304" pitchFamily="18" charset="0"/>
                <a:cs typeface="Times New Roman" panose="02020603050405020304" pitchFamily="18" charset="0"/>
              </a:rPr>
              <a:t>High training efficiency</a:t>
            </a:r>
          </a:p>
          <a:p>
            <a:pPr lvl="1"/>
            <a:endParaRPr lang="en-US" altLang="zh-CN" dirty="0">
              <a:latin typeface="Times New Roman" panose="02020603050405020304" pitchFamily="18" charset="0"/>
              <a:cs typeface="Times New Roman" panose="02020603050405020304" pitchFamily="18" charset="0"/>
            </a:endParaRPr>
          </a:p>
          <a:p>
            <a:pPr lvl="1"/>
            <a:r>
              <a:rPr lang="en-US" altLang="zh-CN" dirty="0">
                <a:latin typeface="Times New Roman" panose="02020603050405020304" pitchFamily="18" charset="0"/>
                <a:cs typeface="Times New Roman" panose="02020603050405020304" pitchFamily="18" charset="0"/>
              </a:rPr>
              <a:t>Small scheduling overhead</a:t>
            </a:r>
          </a:p>
        </p:txBody>
      </p:sp>
      <p:sp>
        <p:nvSpPr>
          <p:cNvPr id="2" name="Title 1"/>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Conclusion</a:t>
            </a:r>
            <a:endParaRPr lang="zh-CN" altLang="en-US"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B24DE701-6D3A-41C0-87BA-2C1E38E7F025}"/>
              </a:ext>
            </a:extLst>
          </p:cNvPr>
          <p:cNvSpPr>
            <a:spLocks noGrp="1"/>
          </p:cNvSpPr>
          <p:nvPr>
            <p:ph type="sldNum" sz="quarter" idx="12"/>
          </p:nvPr>
        </p:nvSpPr>
        <p:spPr/>
        <p:txBody>
          <a:bodyPr/>
          <a:lstStyle/>
          <a:p>
            <a:fld id="{56BA06C4-DED5-B445-98FA-62023581D134}" type="slidenum">
              <a:rPr lang="en-US" smtClean="0"/>
              <a:t>30</a:t>
            </a:fld>
            <a:endParaRPr lang="en-US"/>
          </a:p>
        </p:txBody>
      </p:sp>
    </p:spTree>
    <p:extLst>
      <p:ext uri="{BB962C8B-B14F-4D97-AF65-F5344CB8AC3E}">
        <p14:creationId xmlns:p14="http://schemas.microsoft.com/office/powerpoint/2010/main" val="1596404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F977A5-032E-F94E-A61F-C4B34E222C1E}"/>
              </a:ext>
            </a:extLst>
          </p:cNvPr>
          <p:cNvSpPr>
            <a:spLocks noGrp="1"/>
          </p:cNvSpPr>
          <p:nvPr>
            <p:ph idx="1"/>
          </p:nvPr>
        </p:nvSpPr>
        <p:spPr>
          <a:xfrm>
            <a:off x="628650" y="1288257"/>
            <a:ext cx="5162949" cy="3344467"/>
          </a:xfrm>
        </p:spPr>
        <p:txBody>
          <a:bodyPr>
            <a:normAutofit/>
          </a:bodyPr>
          <a:lstStyle/>
          <a:p>
            <a:r>
              <a:rPr lang="en-US" altLang="zh-SG" dirty="0">
                <a:latin typeface="Times New Roman" panose="02020603050405020304" pitchFamily="18" charset="0"/>
                <a:cs typeface="Times New Roman" panose="02020603050405020304" pitchFamily="18" charset="0"/>
              </a:rPr>
              <a:t>Challenge of scheduling DL jobs</a:t>
            </a:r>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Deep Learning jobs with </a:t>
            </a:r>
            <a:r>
              <a:rPr lang="en-US" dirty="0">
                <a:solidFill>
                  <a:srgbClr val="C00000"/>
                </a:solidFill>
                <a:latin typeface="Times New Roman" panose="02020603050405020304" pitchFamily="18" charset="0"/>
                <a:cs typeface="Times New Roman" panose="02020603050405020304" pitchFamily="18" charset="0"/>
              </a:rPr>
              <a:t>Distributed Data Parallel</a:t>
            </a:r>
            <a:r>
              <a:rPr lang="en-US" dirty="0">
                <a:latin typeface="Times New Roman" panose="02020603050405020304" pitchFamily="18" charset="0"/>
                <a:cs typeface="Times New Roman" panose="02020603050405020304" pitchFamily="18" charset="0"/>
              </a:rPr>
              <a:t> training</a:t>
            </a:r>
          </a:p>
          <a:p>
            <a:pPr lvl="2"/>
            <a:r>
              <a:rPr lang="en-US" altLang="zh-SG" dirty="0">
                <a:latin typeface="Times New Roman" panose="02020603050405020304" pitchFamily="18" charset="0"/>
                <a:cs typeface="Times New Roman" panose="02020603050405020304" pitchFamily="18" charset="0"/>
              </a:rPr>
              <a:t>Identical model replica on each device</a:t>
            </a:r>
            <a:endParaRPr lang="en-US" altLang="zh-CN" dirty="0">
              <a:latin typeface="Times New Roman" panose="02020603050405020304" pitchFamily="18" charset="0"/>
              <a:cs typeface="Times New Roman" panose="02020603050405020304" pitchFamily="18" charset="0"/>
            </a:endParaRPr>
          </a:p>
          <a:p>
            <a:pPr lvl="2"/>
            <a:r>
              <a:rPr lang="en-US" altLang="zh-CN" dirty="0">
                <a:latin typeface="Times New Roman" panose="02020603050405020304" pitchFamily="18" charset="0"/>
                <a:cs typeface="Times New Roman" panose="02020603050405020304" pitchFamily="18" charset="0"/>
              </a:rPr>
              <a:t>Parameters from all the devices are averaged and updated after each step</a:t>
            </a:r>
          </a:p>
          <a:p>
            <a:pPr lvl="2"/>
            <a:r>
              <a:rPr lang="en-US" altLang="zh-CN" dirty="0">
                <a:latin typeface="Times New Roman" panose="02020603050405020304" pitchFamily="18" charset="0"/>
                <a:cs typeface="Times New Roman" panose="02020603050405020304" pitchFamily="18" charset="0"/>
              </a:rPr>
              <a:t>Performance is strongly related to resource allocation</a:t>
            </a:r>
          </a:p>
          <a:p>
            <a:pPr lvl="3"/>
            <a:r>
              <a:rPr lang="en-US" altLang="zh-CN" dirty="0">
                <a:latin typeface="Times New Roman" panose="02020603050405020304" pitchFamily="18" charset="0"/>
                <a:cs typeface="Times New Roman" panose="02020603050405020304" pitchFamily="18" charset="0"/>
              </a:rPr>
              <a:t>Batch size &amp; learning rate</a:t>
            </a:r>
          </a:p>
          <a:p>
            <a:pPr lvl="2"/>
            <a:r>
              <a:rPr lang="en-US" dirty="0">
                <a:latin typeface="Times New Roman" panose="02020603050405020304" pitchFamily="18" charset="0"/>
                <a:cs typeface="Times New Roman" panose="02020603050405020304" pitchFamily="18" charset="0"/>
              </a:rPr>
              <a:t>Hard to scale</a:t>
            </a:r>
          </a:p>
          <a:p>
            <a:pPr lvl="2"/>
            <a:r>
              <a:rPr lang="en-US" dirty="0">
                <a:latin typeface="Times New Roman" panose="02020603050405020304" pitchFamily="18" charset="0"/>
                <a:cs typeface="Times New Roman" panose="02020603050405020304" pitchFamily="18" charset="0"/>
              </a:rPr>
              <a:t>Hard to utilize idle resources</a:t>
            </a:r>
          </a:p>
        </p:txBody>
      </p:sp>
      <p:sp>
        <p:nvSpPr>
          <p:cNvPr id="3" name="Title 2">
            <a:extLst>
              <a:ext uri="{FF2B5EF4-FFF2-40B4-BE49-F238E27FC236}">
                <a16:creationId xmlns:a16="http://schemas.microsoft.com/office/drawing/2014/main" id="{3B6F0ED7-586F-A74E-803B-17BD3E45F033}"/>
              </a:ext>
            </a:extLst>
          </p:cNvPr>
          <p:cNvSpPr>
            <a:spLocks noGrp="1"/>
          </p:cNvSpPr>
          <p:nvPr>
            <p:ph type="title"/>
          </p:nvPr>
        </p:nvSpPr>
        <p:spPr/>
        <p:txBody>
          <a:bodyPr>
            <a:normAutofit/>
          </a:bodyPr>
          <a:lstStyle/>
          <a:p>
            <a:r>
              <a:rPr lang="en-US" sz="2100" dirty="0">
                <a:latin typeface="Times New Roman" panose="02020603050405020304" pitchFamily="18" charset="0"/>
                <a:cs typeface="Times New Roman" panose="02020603050405020304" pitchFamily="18" charset="0"/>
              </a:rPr>
              <a:t>GPU Cluster Management for Deep Learnin</a:t>
            </a:r>
            <a:r>
              <a:rPr lang="en-US" altLang="zh-CN" sz="2100" dirty="0">
                <a:latin typeface="Times New Roman" panose="02020603050405020304" pitchFamily="18" charset="0"/>
                <a:cs typeface="Times New Roman" panose="02020603050405020304" pitchFamily="18" charset="0"/>
              </a:rPr>
              <a:t>g</a:t>
            </a:r>
            <a:endParaRPr lang="en-US" sz="2100" b="0" dirty="0">
              <a:latin typeface="Times New Roman" panose="02020603050405020304" pitchFamily="18" charset="0"/>
              <a:cs typeface="Times New Roman" panose="02020603050405020304" pitchFamily="18" charset="0"/>
            </a:endParaRPr>
          </a:p>
        </p:txBody>
      </p:sp>
      <p:grpSp>
        <p:nvGrpSpPr>
          <p:cNvPr id="11" name="组合 10">
            <a:extLst>
              <a:ext uri="{FF2B5EF4-FFF2-40B4-BE49-F238E27FC236}">
                <a16:creationId xmlns:a16="http://schemas.microsoft.com/office/drawing/2014/main" id="{E6D61D8F-2B95-477E-9858-E4ACF1D9CE4B}"/>
              </a:ext>
            </a:extLst>
          </p:cNvPr>
          <p:cNvGrpSpPr/>
          <p:nvPr/>
        </p:nvGrpSpPr>
        <p:grpSpPr>
          <a:xfrm>
            <a:off x="5906735" y="1754336"/>
            <a:ext cx="2249619" cy="1634828"/>
            <a:chOff x="7966608" y="2451166"/>
            <a:chExt cx="2999492" cy="2179771"/>
          </a:xfrm>
        </p:grpSpPr>
        <p:sp>
          <p:nvSpPr>
            <p:cNvPr id="10" name="矩形 9">
              <a:extLst>
                <a:ext uri="{FF2B5EF4-FFF2-40B4-BE49-F238E27FC236}">
                  <a16:creationId xmlns:a16="http://schemas.microsoft.com/office/drawing/2014/main" id="{5108A10E-7A05-430C-ADE2-D51D7C7B71E5}"/>
                </a:ext>
              </a:extLst>
            </p:cNvPr>
            <p:cNvSpPr/>
            <p:nvPr/>
          </p:nvSpPr>
          <p:spPr>
            <a:xfrm>
              <a:off x="7966608" y="2451166"/>
              <a:ext cx="2999492" cy="21797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a:p>
          </p:txBody>
        </p:sp>
        <p:pic>
          <p:nvPicPr>
            <p:cNvPr id="6" name="图片 5">
              <a:extLst>
                <a:ext uri="{FF2B5EF4-FFF2-40B4-BE49-F238E27FC236}">
                  <a16:creationId xmlns:a16="http://schemas.microsoft.com/office/drawing/2014/main" id="{E3B2CCC1-F638-4057-A35F-EDA3509898F2}"/>
                </a:ext>
              </a:extLst>
            </p:cNvPr>
            <p:cNvPicPr>
              <a:picLocks noChangeAspect="1"/>
            </p:cNvPicPr>
            <p:nvPr/>
          </p:nvPicPr>
          <p:blipFill>
            <a:blip r:embed="rId3"/>
            <a:stretch>
              <a:fillRect/>
            </a:stretch>
          </p:blipFill>
          <p:spPr>
            <a:xfrm>
              <a:off x="7966608" y="2484959"/>
              <a:ext cx="2999492" cy="2145978"/>
            </a:xfrm>
            <a:prstGeom prst="rect">
              <a:avLst/>
            </a:prstGeom>
          </p:spPr>
        </p:pic>
      </p:grpSp>
      <p:sp>
        <p:nvSpPr>
          <p:cNvPr id="4" name="灯片编号占位符 3">
            <a:extLst>
              <a:ext uri="{FF2B5EF4-FFF2-40B4-BE49-F238E27FC236}">
                <a16:creationId xmlns:a16="http://schemas.microsoft.com/office/drawing/2014/main" id="{1D8F6ADE-73AC-422E-A53E-AD26BC7E7AF3}"/>
              </a:ext>
            </a:extLst>
          </p:cNvPr>
          <p:cNvSpPr>
            <a:spLocks noGrp="1"/>
          </p:cNvSpPr>
          <p:nvPr>
            <p:ph type="sldNum" sz="quarter" idx="12"/>
          </p:nvPr>
        </p:nvSpPr>
        <p:spPr/>
        <p:txBody>
          <a:bodyPr/>
          <a:lstStyle/>
          <a:p>
            <a:fld id="{56BA06C4-DED5-B445-98FA-62023581D134}" type="slidenum">
              <a:rPr lang="en-US" smtClean="0"/>
              <a:t>4</a:t>
            </a:fld>
            <a:endParaRPr lang="en-US"/>
          </a:p>
        </p:txBody>
      </p:sp>
    </p:spTree>
    <p:extLst>
      <p:ext uri="{BB962C8B-B14F-4D97-AF65-F5344CB8AC3E}">
        <p14:creationId xmlns:p14="http://schemas.microsoft.com/office/powerpoint/2010/main" val="24775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F977A5-032E-F94E-A61F-C4B34E222C1E}"/>
              </a:ext>
            </a:extLst>
          </p:cNvPr>
          <p:cNvSpPr>
            <a:spLocks noGrp="1"/>
          </p:cNvSpPr>
          <p:nvPr>
            <p:ph idx="1"/>
          </p:nvPr>
        </p:nvSpPr>
        <p:spPr>
          <a:xfrm>
            <a:off x="628650" y="1288257"/>
            <a:ext cx="7886700" cy="3344467"/>
          </a:xfrm>
        </p:spPr>
        <p:txBody>
          <a:bodyPr>
            <a:normAutofit/>
          </a:bodyPr>
          <a:lstStyle/>
          <a:p>
            <a:r>
              <a:rPr lang="en-US" altLang="zh-SG" dirty="0">
                <a:latin typeface="Times New Roman" panose="02020603050405020304" pitchFamily="18" charset="0"/>
                <a:cs typeface="Times New Roman" panose="02020603050405020304" pitchFamily="18" charset="0"/>
              </a:rPr>
              <a:t>Challenge of scheduling DL jobs</a:t>
            </a:r>
          </a:p>
          <a:p>
            <a:pPr lvl="1"/>
            <a:r>
              <a:rPr lang="en-US" altLang="zh-SG" dirty="0">
                <a:latin typeface="Times New Roman" panose="02020603050405020304" pitchFamily="18" charset="0"/>
                <a:cs typeface="Times New Roman" panose="02020603050405020304" pitchFamily="18" charset="0"/>
              </a:rPr>
              <a:t>Deep Learning jobs with </a:t>
            </a:r>
            <a:r>
              <a:rPr lang="en-US" altLang="zh-SG" dirty="0">
                <a:solidFill>
                  <a:schemeClr val="accent6"/>
                </a:solidFill>
                <a:latin typeface="Times New Roman" panose="02020603050405020304" pitchFamily="18" charset="0"/>
                <a:cs typeface="Times New Roman" panose="02020603050405020304" pitchFamily="18" charset="0"/>
              </a:rPr>
              <a:t>Distributed Data Parallel </a:t>
            </a:r>
            <a:r>
              <a:rPr lang="en-US" altLang="zh-SG" dirty="0">
                <a:latin typeface="Times New Roman" panose="02020603050405020304" pitchFamily="18" charset="0"/>
                <a:cs typeface="Times New Roman" panose="02020603050405020304" pitchFamily="18" charset="0"/>
              </a:rPr>
              <a:t>training</a:t>
            </a:r>
          </a:p>
          <a:p>
            <a:pPr lvl="1"/>
            <a:endParaRPr lang="en-US"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3B6F0ED7-586F-A74E-803B-17BD3E45F033}"/>
              </a:ext>
            </a:extLst>
          </p:cNvPr>
          <p:cNvSpPr>
            <a:spLocks noGrp="1"/>
          </p:cNvSpPr>
          <p:nvPr>
            <p:ph type="title"/>
          </p:nvPr>
        </p:nvSpPr>
        <p:spPr/>
        <p:txBody>
          <a:bodyPr>
            <a:normAutofit/>
          </a:bodyPr>
          <a:lstStyle/>
          <a:p>
            <a:r>
              <a:rPr lang="en-US" sz="2100" dirty="0">
                <a:latin typeface="Times New Roman" panose="02020603050405020304" pitchFamily="18" charset="0"/>
                <a:cs typeface="Times New Roman" panose="02020603050405020304" pitchFamily="18" charset="0"/>
              </a:rPr>
              <a:t>GPU Cluster Management for Deep Learnin</a:t>
            </a:r>
            <a:r>
              <a:rPr lang="en-US" altLang="zh-CN" sz="2100" dirty="0">
                <a:latin typeface="Times New Roman" panose="02020603050405020304" pitchFamily="18" charset="0"/>
                <a:cs typeface="Times New Roman" panose="02020603050405020304" pitchFamily="18" charset="0"/>
              </a:rPr>
              <a:t>g</a:t>
            </a:r>
            <a:endParaRPr lang="en-US" sz="2100" b="0"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2EF4E3F5-538D-4265-989B-04F600831600}"/>
              </a:ext>
            </a:extLst>
          </p:cNvPr>
          <p:cNvSpPr txBox="1"/>
          <p:nvPr/>
        </p:nvSpPr>
        <p:spPr>
          <a:xfrm>
            <a:off x="1291123" y="1864303"/>
            <a:ext cx="2050882" cy="923330"/>
          </a:xfrm>
          <a:prstGeom prst="rect">
            <a:avLst/>
          </a:prstGeom>
          <a:noFill/>
        </p:spPr>
        <p:txBody>
          <a:bodyPr wrap="none" rtlCol="0">
            <a:spAutoFit/>
          </a:bodyPr>
          <a:lstStyle/>
          <a:p>
            <a:pPr marL="214313" indent="-214313">
              <a:buFont typeface="Arial" panose="020B0604020202020204" pitchFamily="34" charset="0"/>
              <a:buChar char="•"/>
            </a:pPr>
            <a:r>
              <a:rPr lang="en-US" altLang="zh-SG" sz="1350" dirty="0">
                <a:latin typeface="Times New Roman" panose="02020603050405020304" pitchFamily="18" charset="0"/>
                <a:cs typeface="Times New Roman" panose="02020603050405020304" pitchFamily="18" charset="0"/>
              </a:rPr>
              <a:t>Fixed global batch size:</a:t>
            </a:r>
          </a:p>
          <a:p>
            <a:pPr marL="557213" lvl="1" indent="-214313">
              <a:buFont typeface="Wingdings" panose="05000000000000000000" pitchFamily="2" charset="2"/>
              <a:buChar char="Ø"/>
            </a:pPr>
            <a:r>
              <a:rPr lang="en-US" altLang="zh-CN" sz="1350" dirty="0">
                <a:latin typeface="Times New Roman" panose="02020603050405020304" pitchFamily="18" charset="0"/>
                <a:cs typeface="Times New Roman" panose="02020603050405020304" pitchFamily="18" charset="0"/>
              </a:rPr>
              <a:t># GPUs </a:t>
            </a:r>
            <a:r>
              <a:rPr lang="zh-CN" altLang="en-US" sz="1350" dirty="0">
                <a:latin typeface="Times New Roman" panose="02020603050405020304" pitchFamily="18" charset="0"/>
                <a:cs typeface="Times New Roman" panose="02020603050405020304" pitchFamily="18" charset="0"/>
              </a:rPr>
              <a:t>↑</a:t>
            </a:r>
            <a:endParaRPr lang="en-US" altLang="zh-CN" sz="1350" dirty="0">
              <a:latin typeface="Times New Roman" panose="02020603050405020304" pitchFamily="18" charset="0"/>
              <a:cs typeface="Times New Roman" panose="02020603050405020304" pitchFamily="18" charset="0"/>
            </a:endParaRPr>
          </a:p>
          <a:p>
            <a:pPr marL="557213" lvl="1" indent="-214313">
              <a:buFont typeface="Wingdings" panose="05000000000000000000" pitchFamily="2" charset="2"/>
              <a:buChar char="Ø"/>
            </a:pPr>
            <a:r>
              <a:rPr lang="en-US" altLang="zh-CN" sz="1350" dirty="0">
                <a:latin typeface="Times New Roman" panose="02020603050405020304" pitchFamily="18" charset="0"/>
                <a:cs typeface="Times New Roman" panose="02020603050405020304" pitchFamily="18" charset="0"/>
              </a:rPr>
              <a:t>Local batch size </a:t>
            </a:r>
            <a:r>
              <a:rPr lang="zh-CN" altLang="en-US" sz="1350" dirty="0">
                <a:latin typeface="Times New Roman" panose="02020603050405020304" pitchFamily="18" charset="0"/>
                <a:cs typeface="Times New Roman" panose="02020603050405020304" pitchFamily="18" charset="0"/>
              </a:rPr>
              <a:t>↓</a:t>
            </a:r>
            <a:endParaRPr lang="en-US" altLang="zh-CN" sz="1350" dirty="0">
              <a:latin typeface="Times New Roman" panose="02020603050405020304" pitchFamily="18" charset="0"/>
              <a:cs typeface="Times New Roman" panose="02020603050405020304" pitchFamily="18" charset="0"/>
            </a:endParaRPr>
          </a:p>
          <a:p>
            <a:pPr marL="557213" lvl="1" indent="-214313">
              <a:buFont typeface="Wingdings" panose="05000000000000000000" pitchFamily="2" charset="2"/>
              <a:buChar char="Ø"/>
            </a:pPr>
            <a:r>
              <a:rPr lang="en-US" altLang="zh-SG" sz="1350" dirty="0">
                <a:latin typeface="Times New Roman" panose="02020603050405020304" pitchFamily="18" charset="0"/>
                <a:cs typeface="Times New Roman" panose="02020603050405020304" pitchFamily="18" charset="0"/>
              </a:rPr>
              <a:t>GPU utilization </a:t>
            </a:r>
            <a:r>
              <a:rPr lang="zh-CN" altLang="en-US" sz="1350" dirty="0">
                <a:latin typeface="Times New Roman" panose="02020603050405020304" pitchFamily="18" charset="0"/>
                <a:cs typeface="Times New Roman" panose="02020603050405020304" pitchFamily="18" charset="0"/>
              </a:rPr>
              <a:t>↓</a:t>
            </a:r>
            <a:endParaRPr lang="en-US" altLang="zh-SG" sz="1350"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5C75209C-5A94-4C21-BD39-76EA12A5D325}"/>
              </a:ext>
            </a:extLst>
          </p:cNvPr>
          <p:cNvPicPr>
            <a:picLocks noChangeAspect="1"/>
          </p:cNvPicPr>
          <p:nvPr/>
        </p:nvPicPr>
        <p:blipFill>
          <a:blip r:embed="rId3"/>
          <a:stretch>
            <a:fillRect/>
          </a:stretch>
        </p:blipFill>
        <p:spPr>
          <a:xfrm>
            <a:off x="1416793" y="2992996"/>
            <a:ext cx="2089450" cy="1506785"/>
          </a:xfrm>
          <a:prstGeom prst="rect">
            <a:avLst/>
          </a:prstGeom>
        </p:spPr>
      </p:pic>
      <p:pic>
        <p:nvPicPr>
          <p:cNvPr id="9" name="图片 8">
            <a:extLst>
              <a:ext uri="{FF2B5EF4-FFF2-40B4-BE49-F238E27FC236}">
                <a16:creationId xmlns:a16="http://schemas.microsoft.com/office/drawing/2014/main" id="{36BA2688-E9C8-4429-8A9A-74E4B672E393}"/>
              </a:ext>
            </a:extLst>
          </p:cNvPr>
          <p:cNvPicPr>
            <a:picLocks noChangeAspect="1"/>
          </p:cNvPicPr>
          <p:nvPr/>
        </p:nvPicPr>
        <p:blipFill>
          <a:blip r:embed="rId4"/>
          <a:stretch>
            <a:fillRect/>
          </a:stretch>
        </p:blipFill>
        <p:spPr>
          <a:xfrm>
            <a:off x="4305994" y="2992996"/>
            <a:ext cx="2108855" cy="1506785"/>
          </a:xfrm>
          <a:prstGeom prst="rect">
            <a:avLst/>
          </a:prstGeom>
        </p:spPr>
      </p:pic>
      <p:sp>
        <p:nvSpPr>
          <p:cNvPr id="12" name="文本框 11">
            <a:extLst>
              <a:ext uri="{FF2B5EF4-FFF2-40B4-BE49-F238E27FC236}">
                <a16:creationId xmlns:a16="http://schemas.microsoft.com/office/drawing/2014/main" id="{E81614BE-436E-482B-89B0-231AD8A198B7}"/>
              </a:ext>
            </a:extLst>
          </p:cNvPr>
          <p:cNvSpPr txBox="1"/>
          <p:nvPr/>
        </p:nvSpPr>
        <p:spPr>
          <a:xfrm>
            <a:off x="4077812" y="1864304"/>
            <a:ext cx="2993448" cy="1131079"/>
          </a:xfrm>
          <a:prstGeom prst="rect">
            <a:avLst/>
          </a:prstGeom>
          <a:noFill/>
        </p:spPr>
        <p:txBody>
          <a:bodyPr wrap="none" rtlCol="0">
            <a:spAutoFit/>
          </a:bodyPr>
          <a:lstStyle/>
          <a:p>
            <a:pPr marL="214313" indent="-214313">
              <a:buFont typeface="Arial" panose="020B0604020202020204" pitchFamily="34" charset="0"/>
              <a:buChar char="•"/>
            </a:pPr>
            <a:r>
              <a:rPr lang="en-US" altLang="zh-SG" sz="1350" dirty="0">
                <a:latin typeface="Times New Roman" panose="02020603050405020304" pitchFamily="18" charset="0"/>
                <a:cs typeface="Times New Roman" panose="02020603050405020304" pitchFamily="18" charset="0"/>
              </a:rPr>
              <a:t>Fixed local batch size:</a:t>
            </a:r>
          </a:p>
          <a:p>
            <a:pPr marL="557213" lvl="1" indent="-214313">
              <a:buFont typeface="Wingdings" panose="05000000000000000000" pitchFamily="2" charset="2"/>
              <a:buChar char="Ø"/>
            </a:pPr>
            <a:r>
              <a:rPr lang="en-US" altLang="zh-CN" sz="1350" dirty="0">
                <a:latin typeface="Times New Roman" panose="02020603050405020304" pitchFamily="18" charset="0"/>
                <a:cs typeface="Times New Roman" panose="02020603050405020304" pitchFamily="18" charset="0"/>
              </a:rPr>
              <a:t># GPUs </a:t>
            </a:r>
            <a:r>
              <a:rPr lang="zh-CN" altLang="en-US" sz="1350" dirty="0">
                <a:latin typeface="Times New Roman" panose="02020603050405020304" pitchFamily="18" charset="0"/>
                <a:cs typeface="Times New Roman" panose="02020603050405020304" pitchFamily="18" charset="0"/>
              </a:rPr>
              <a:t>↑</a:t>
            </a:r>
            <a:endParaRPr lang="en-US" altLang="zh-CN" sz="1350" dirty="0">
              <a:latin typeface="Times New Roman" panose="02020603050405020304" pitchFamily="18" charset="0"/>
              <a:cs typeface="Times New Roman" panose="02020603050405020304" pitchFamily="18" charset="0"/>
            </a:endParaRPr>
          </a:p>
          <a:p>
            <a:pPr marL="557213" lvl="1" indent="-214313">
              <a:buFont typeface="Wingdings" panose="05000000000000000000" pitchFamily="2" charset="2"/>
              <a:buChar char="Ø"/>
            </a:pPr>
            <a:r>
              <a:rPr lang="en-US" altLang="zh-CN" sz="1350" dirty="0">
                <a:latin typeface="Times New Roman" panose="02020603050405020304" pitchFamily="18" charset="0"/>
                <a:cs typeface="Times New Roman" panose="02020603050405020304" pitchFamily="18" charset="0"/>
              </a:rPr>
              <a:t>Global batch size </a:t>
            </a:r>
            <a:r>
              <a:rPr lang="zh-CN" altLang="en-US" sz="1350" dirty="0">
                <a:latin typeface="Times New Roman" panose="02020603050405020304" pitchFamily="18" charset="0"/>
                <a:cs typeface="Times New Roman" panose="02020603050405020304" pitchFamily="18" charset="0"/>
              </a:rPr>
              <a:t>↑</a:t>
            </a:r>
            <a:endParaRPr lang="en-US" altLang="zh-CN" sz="1350" dirty="0">
              <a:latin typeface="Times New Roman" panose="02020603050405020304" pitchFamily="18" charset="0"/>
              <a:cs typeface="Times New Roman" panose="02020603050405020304" pitchFamily="18" charset="0"/>
            </a:endParaRPr>
          </a:p>
          <a:p>
            <a:pPr marL="557213" lvl="1" indent="-214313">
              <a:buFont typeface="Wingdings" panose="05000000000000000000" pitchFamily="2" charset="2"/>
              <a:buChar char="Ø"/>
            </a:pPr>
            <a:r>
              <a:rPr lang="en-US" altLang="zh-SG" sz="1350" dirty="0">
                <a:latin typeface="Times New Roman" panose="02020603050405020304" pitchFamily="18" charset="0"/>
                <a:cs typeface="Times New Roman" panose="02020603050405020304" pitchFamily="18" charset="0"/>
              </a:rPr>
              <a:t># parameter updates per epoch </a:t>
            </a:r>
            <a:r>
              <a:rPr lang="zh-CN" altLang="en-US" sz="1350" dirty="0">
                <a:latin typeface="Times New Roman" panose="02020603050405020304" pitchFamily="18" charset="0"/>
                <a:cs typeface="Times New Roman" panose="02020603050405020304" pitchFamily="18" charset="0"/>
              </a:rPr>
              <a:t>↓</a:t>
            </a:r>
            <a:endParaRPr lang="en-US" altLang="zh-CN" sz="1350" dirty="0">
              <a:latin typeface="Times New Roman" panose="02020603050405020304" pitchFamily="18" charset="0"/>
              <a:cs typeface="Times New Roman" panose="02020603050405020304" pitchFamily="18" charset="0"/>
            </a:endParaRPr>
          </a:p>
          <a:p>
            <a:pPr marL="557213" lvl="1" indent="-214313">
              <a:buFont typeface="Wingdings" panose="05000000000000000000" pitchFamily="2" charset="2"/>
              <a:buChar char="Ø"/>
            </a:pPr>
            <a:r>
              <a:rPr lang="en-US" altLang="zh-SG" sz="1350" dirty="0">
                <a:latin typeface="Times New Roman" panose="02020603050405020304" pitchFamily="18" charset="0"/>
                <a:cs typeface="Times New Roman" panose="02020603050405020304" pitchFamily="18" charset="0"/>
              </a:rPr>
              <a:t># epochs </a:t>
            </a:r>
            <a:r>
              <a:rPr lang="zh-CN" altLang="en-US" sz="1350" dirty="0">
                <a:latin typeface="Times New Roman" panose="02020603050405020304" pitchFamily="18" charset="0"/>
                <a:cs typeface="Times New Roman" panose="02020603050405020304" pitchFamily="18" charset="0"/>
              </a:rPr>
              <a:t>↑</a:t>
            </a:r>
            <a:endParaRPr lang="en-US" altLang="zh-SG" sz="1350" dirty="0">
              <a:latin typeface="Times New Roman" panose="02020603050405020304" pitchFamily="18" charset="0"/>
              <a:cs typeface="Times New Roman" panose="02020603050405020304" pitchFamily="18" charset="0"/>
            </a:endParaRPr>
          </a:p>
        </p:txBody>
      </p:sp>
      <p:sp>
        <p:nvSpPr>
          <p:cNvPr id="5" name="灯片编号占位符 4">
            <a:extLst>
              <a:ext uri="{FF2B5EF4-FFF2-40B4-BE49-F238E27FC236}">
                <a16:creationId xmlns:a16="http://schemas.microsoft.com/office/drawing/2014/main" id="{5A597540-66FC-4BE0-ACF4-F339E40B3DF6}"/>
              </a:ext>
            </a:extLst>
          </p:cNvPr>
          <p:cNvSpPr>
            <a:spLocks noGrp="1"/>
          </p:cNvSpPr>
          <p:nvPr>
            <p:ph type="sldNum" sz="quarter" idx="12"/>
          </p:nvPr>
        </p:nvSpPr>
        <p:spPr/>
        <p:txBody>
          <a:bodyPr/>
          <a:lstStyle/>
          <a:p>
            <a:fld id="{56BA06C4-DED5-B445-98FA-62023581D134}" type="slidenum">
              <a:rPr lang="en-US" smtClean="0"/>
              <a:t>5</a:t>
            </a:fld>
            <a:endParaRPr lang="en-US"/>
          </a:p>
        </p:txBody>
      </p:sp>
    </p:spTree>
    <p:extLst>
      <p:ext uri="{BB962C8B-B14F-4D97-AF65-F5344CB8AC3E}">
        <p14:creationId xmlns:p14="http://schemas.microsoft.com/office/powerpoint/2010/main" val="30420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rPr>
              <a:t>Using greedy strategies to determine the priority of each job to get resource</a:t>
            </a: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These greedy strategies are inefficient to deal with online workloads</a:t>
            </a:r>
          </a:p>
          <a:p>
            <a:pPr lvl="1"/>
            <a:r>
              <a:rPr lang="en-US" altLang="zh-CN" dirty="0">
                <a:latin typeface="Times New Roman" panose="02020603050405020304" pitchFamily="18" charset="0"/>
                <a:cs typeface="Times New Roman" panose="02020603050405020304" pitchFamily="18" charset="0"/>
              </a:rPr>
              <a:t>Jobs in the cluster are dynamic and time-varying</a:t>
            </a:r>
          </a:p>
          <a:p>
            <a:pPr lvl="1"/>
            <a:r>
              <a:rPr lang="en-US" altLang="zh-CN" dirty="0">
                <a:latin typeface="Times New Roman" panose="02020603050405020304" pitchFamily="18" charset="0"/>
                <a:cs typeface="Times New Roman" panose="02020603050405020304" pitchFamily="18" charset="0"/>
              </a:rPr>
              <a:t>A limited number of solutions are taken into account</a:t>
            </a:r>
          </a:p>
          <a:p>
            <a:pPr lvl="1"/>
            <a:endParaRPr lang="en-US" altLang="zh-CN"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rmAutofit/>
          </a:bodyPr>
          <a:lstStyle/>
          <a:p>
            <a:r>
              <a:rPr lang="en-US" altLang="zh-CN" sz="2100" dirty="0">
                <a:latin typeface="Times New Roman" panose="02020603050405020304" pitchFamily="18" charset="0"/>
                <a:cs typeface="Times New Roman" panose="02020603050405020304" pitchFamily="18" charset="0"/>
              </a:rPr>
              <a:t>Prior Deep Learning Schedulers</a:t>
            </a:r>
            <a:endParaRPr lang="zh-CN" altLang="en-US" sz="2100"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4BCDF818-12B7-42FD-96D3-695536DE0FAF}"/>
              </a:ext>
            </a:extLst>
          </p:cNvPr>
          <p:cNvSpPr txBox="1"/>
          <p:nvPr/>
        </p:nvSpPr>
        <p:spPr>
          <a:xfrm>
            <a:off x="985925" y="1742227"/>
            <a:ext cx="1882947" cy="900246"/>
          </a:xfrm>
          <a:prstGeom prst="rect">
            <a:avLst/>
          </a:prstGeom>
          <a:noFill/>
        </p:spPr>
        <p:txBody>
          <a:bodyPr wrap="square" rtlCol="0">
            <a:spAutoFit/>
          </a:bodyPr>
          <a:lstStyle/>
          <a:p>
            <a:pPr marL="257175" indent="-257175">
              <a:buFont typeface="Wingdings" panose="05000000000000000000" pitchFamily="2" charset="2"/>
              <a:buChar char="Ø"/>
            </a:pPr>
            <a:r>
              <a:rPr lang="en-US" altLang="zh-SG" sz="1650" dirty="0">
                <a:latin typeface="Times New Roman" panose="02020603050405020304" pitchFamily="18" charset="0"/>
                <a:cs typeface="Times New Roman" panose="02020603050405020304" pitchFamily="18" charset="0"/>
              </a:rPr>
              <a:t>Scheduler</a:t>
            </a:r>
          </a:p>
          <a:p>
            <a:pPr marL="214313" indent="-214313">
              <a:buFont typeface="Arial" panose="020B0604020202020204" pitchFamily="34" charset="0"/>
              <a:buChar char="•"/>
            </a:pPr>
            <a:r>
              <a:rPr lang="en-US" altLang="zh-CN" sz="1200" dirty="0">
                <a:solidFill>
                  <a:srgbClr val="3399FF"/>
                </a:solidFill>
                <a:latin typeface="Arial" panose="020B0604020202020204" pitchFamily="34" charset="0"/>
                <a:cs typeface="Arial" panose="020B0604020202020204" pitchFamily="34" charset="0"/>
              </a:rPr>
              <a:t>SLAQ [</a:t>
            </a:r>
            <a:r>
              <a:rPr lang="en-US" altLang="zh-CN" sz="1200" dirty="0" err="1">
                <a:solidFill>
                  <a:srgbClr val="3399FF"/>
                </a:solidFill>
                <a:latin typeface="Arial" panose="020B0604020202020204" pitchFamily="34" charset="0"/>
                <a:cs typeface="Arial" panose="020B0604020202020204" pitchFamily="34" charset="0"/>
              </a:rPr>
              <a:t>SoCC</a:t>
            </a:r>
            <a:r>
              <a:rPr lang="en-US" altLang="zh-CN" sz="1200" dirty="0">
                <a:solidFill>
                  <a:srgbClr val="3399FF"/>
                </a:solidFill>
                <a:latin typeface="Arial" panose="020B0604020202020204" pitchFamily="34" charset="0"/>
                <a:cs typeface="Arial" panose="020B0604020202020204" pitchFamily="34" charset="0"/>
              </a:rPr>
              <a:t> 17]</a:t>
            </a:r>
          </a:p>
          <a:p>
            <a:pPr marL="214313" indent="-214313">
              <a:buFont typeface="Arial" panose="020B0604020202020204" pitchFamily="34" charset="0"/>
              <a:buChar char="•"/>
            </a:pPr>
            <a:r>
              <a:rPr lang="en-US" altLang="zh-CN" sz="1200" dirty="0">
                <a:solidFill>
                  <a:srgbClr val="CC6600"/>
                </a:solidFill>
                <a:latin typeface="Arial" panose="020B0604020202020204" pitchFamily="34" charset="0"/>
                <a:cs typeface="Arial" panose="020B0604020202020204" pitchFamily="34" charset="0"/>
              </a:rPr>
              <a:t>Optimus [</a:t>
            </a:r>
            <a:r>
              <a:rPr lang="en-US" altLang="zh-CN" sz="1200" dirty="0" err="1">
                <a:solidFill>
                  <a:srgbClr val="CC6600"/>
                </a:solidFill>
                <a:latin typeface="Arial" panose="020B0604020202020204" pitchFamily="34" charset="0"/>
                <a:cs typeface="Arial" panose="020B0604020202020204" pitchFamily="34" charset="0"/>
              </a:rPr>
              <a:t>EuroSys</a:t>
            </a:r>
            <a:r>
              <a:rPr lang="en-US" altLang="zh-CN" sz="1200" dirty="0">
                <a:solidFill>
                  <a:srgbClr val="CC6600"/>
                </a:solidFill>
                <a:latin typeface="Arial" panose="020B0604020202020204" pitchFamily="34" charset="0"/>
                <a:cs typeface="Arial" panose="020B0604020202020204" pitchFamily="34" charset="0"/>
              </a:rPr>
              <a:t> 18]</a:t>
            </a:r>
          </a:p>
          <a:p>
            <a:pPr marL="214313" indent="-214313">
              <a:buFont typeface="Arial" panose="020B0604020202020204" pitchFamily="34" charset="0"/>
              <a:buChar char="•"/>
            </a:pPr>
            <a:r>
              <a:rPr lang="en-US" altLang="zh-SG" sz="1200" dirty="0">
                <a:solidFill>
                  <a:srgbClr val="009900"/>
                </a:solidFill>
                <a:latin typeface="Arial" panose="020B0604020202020204" pitchFamily="34" charset="0"/>
                <a:cs typeface="Arial" panose="020B0604020202020204" pitchFamily="34" charset="0"/>
              </a:rPr>
              <a:t>Tiresias [NSDI 19]</a:t>
            </a:r>
            <a:endParaRPr lang="en-US" altLang="zh-SG" sz="1500" dirty="0">
              <a:solidFill>
                <a:srgbClr val="009900"/>
              </a:solidFill>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220FC8BA-7B79-446B-9ED3-750705136948}"/>
              </a:ext>
            </a:extLst>
          </p:cNvPr>
          <p:cNvSpPr txBox="1"/>
          <p:nvPr/>
        </p:nvSpPr>
        <p:spPr>
          <a:xfrm>
            <a:off x="2891921" y="1742227"/>
            <a:ext cx="2375399" cy="900246"/>
          </a:xfrm>
          <a:prstGeom prst="rect">
            <a:avLst/>
          </a:prstGeom>
          <a:noFill/>
        </p:spPr>
        <p:txBody>
          <a:bodyPr wrap="square" rtlCol="0">
            <a:spAutoFit/>
          </a:bodyPr>
          <a:lstStyle/>
          <a:p>
            <a:pPr marL="257175" indent="-257175">
              <a:buFont typeface="Wingdings" panose="05000000000000000000" pitchFamily="2" charset="2"/>
              <a:buChar char="Ø"/>
            </a:pPr>
            <a:r>
              <a:rPr lang="en-US" altLang="zh-SG" sz="1650" dirty="0">
                <a:latin typeface="Times New Roman" panose="02020603050405020304" pitchFamily="18" charset="0"/>
                <a:cs typeface="Times New Roman" panose="02020603050405020304" pitchFamily="18" charset="0"/>
              </a:rPr>
              <a:t>Objective</a:t>
            </a:r>
          </a:p>
          <a:p>
            <a:pPr marL="214313" indent="-214313">
              <a:buFont typeface="Arial" panose="020B0604020202020204" pitchFamily="34" charset="0"/>
              <a:buChar char="•"/>
            </a:pPr>
            <a:r>
              <a:rPr lang="en-US" altLang="zh-CN" sz="1200" dirty="0">
                <a:solidFill>
                  <a:srgbClr val="3399FF"/>
                </a:solidFill>
                <a:latin typeface="Arial" panose="020B0604020202020204" pitchFamily="34" charset="0"/>
                <a:cs typeface="Arial" panose="020B0604020202020204" pitchFamily="34" charset="0"/>
              </a:rPr>
              <a:t>System-wide job quality</a:t>
            </a:r>
          </a:p>
          <a:p>
            <a:pPr marL="214313" indent="-214313">
              <a:buFont typeface="Arial" panose="020B0604020202020204" pitchFamily="34" charset="0"/>
              <a:buChar char="•"/>
            </a:pPr>
            <a:r>
              <a:rPr lang="en-US" altLang="zh-CN" sz="1200" dirty="0">
                <a:solidFill>
                  <a:srgbClr val="CC6600"/>
                </a:solidFill>
                <a:latin typeface="Arial" panose="020B0604020202020204" pitchFamily="34" charset="0"/>
                <a:cs typeface="Arial" panose="020B0604020202020204" pitchFamily="34" charset="0"/>
              </a:rPr>
              <a:t>Average job completion time</a:t>
            </a:r>
          </a:p>
          <a:p>
            <a:pPr marL="214313" indent="-214313">
              <a:buFont typeface="Arial" panose="020B0604020202020204" pitchFamily="34" charset="0"/>
              <a:buChar char="•"/>
            </a:pPr>
            <a:r>
              <a:rPr lang="en-US" altLang="zh-SG" sz="1200" dirty="0">
                <a:solidFill>
                  <a:srgbClr val="009900"/>
                </a:solidFill>
                <a:latin typeface="Arial" panose="020B0604020202020204" pitchFamily="34" charset="0"/>
                <a:cs typeface="Arial" panose="020B0604020202020204" pitchFamily="34" charset="0"/>
              </a:rPr>
              <a:t>Average job completion time</a:t>
            </a:r>
            <a:endParaRPr lang="en-US" altLang="zh-SG" sz="1350" dirty="0">
              <a:solidFill>
                <a:srgbClr val="009900"/>
              </a:solidFill>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4CD8EBF5-D69B-4111-8681-0E717B2924BD}"/>
              </a:ext>
            </a:extLst>
          </p:cNvPr>
          <p:cNvSpPr txBox="1"/>
          <p:nvPr/>
        </p:nvSpPr>
        <p:spPr>
          <a:xfrm>
            <a:off x="5250930" y="1738833"/>
            <a:ext cx="3439340" cy="900246"/>
          </a:xfrm>
          <a:prstGeom prst="rect">
            <a:avLst/>
          </a:prstGeom>
          <a:noFill/>
        </p:spPr>
        <p:txBody>
          <a:bodyPr wrap="square" rtlCol="0">
            <a:spAutoFit/>
          </a:bodyPr>
          <a:lstStyle/>
          <a:p>
            <a:pPr marL="257175" indent="-257175">
              <a:buFont typeface="Wingdings" panose="05000000000000000000" pitchFamily="2" charset="2"/>
              <a:buChar char="Ø"/>
            </a:pPr>
            <a:r>
              <a:rPr lang="en-US" altLang="zh-SG" sz="1650" dirty="0">
                <a:latin typeface="Times New Roman" panose="02020603050405020304" pitchFamily="18" charset="0"/>
                <a:cs typeface="Times New Roman" panose="02020603050405020304" pitchFamily="18" charset="0"/>
              </a:rPr>
              <a:t>Strategy</a:t>
            </a:r>
          </a:p>
          <a:p>
            <a:pPr marL="214313" indent="-214313">
              <a:buFont typeface="Arial" panose="020B0604020202020204" pitchFamily="34" charset="0"/>
              <a:buChar char="•"/>
            </a:pPr>
            <a:r>
              <a:rPr lang="en-US" altLang="zh-CN" sz="1200" dirty="0">
                <a:solidFill>
                  <a:srgbClr val="3399FF"/>
                </a:solidFill>
                <a:latin typeface="Arial" panose="020B0604020202020204" pitchFamily="34" charset="0"/>
                <a:cs typeface="Arial" panose="020B0604020202020204" pitchFamily="34" charset="0"/>
              </a:rPr>
              <a:t>Prioritizing jobs with predicted loss reduction</a:t>
            </a:r>
          </a:p>
          <a:p>
            <a:pPr marL="214313" indent="-214313">
              <a:buFont typeface="Arial" panose="020B0604020202020204" pitchFamily="34" charset="0"/>
              <a:buChar char="•"/>
            </a:pPr>
            <a:r>
              <a:rPr lang="en-US" altLang="zh-CN" sz="1200" dirty="0">
                <a:solidFill>
                  <a:srgbClr val="CC6600"/>
                </a:solidFill>
                <a:latin typeface="Arial" panose="020B0604020202020204" pitchFamily="34" charset="0"/>
                <a:cs typeface="Arial" panose="020B0604020202020204" pitchFamily="34" charset="0"/>
              </a:rPr>
              <a:t>Shortest predicted remaining time first</a:t>
            </a:r>
          </a:p>
          <a:p>
            <a:pPr marL="214313" indent="-214313">
              <a:buFont typeface="Arial" panose="020B0604020202020204" pitchFamily="34" charset="0"/>
              <a:buChar char="•"/>
            </a:pPr>
            <a:r>
              <a:rPr lang="en-US" altLang="zh-SG" sz="1200" dirty="0">
                <a:solidFill>
                  <a:srgbClr val="009900"/>
                </a:solidFill>
                <a:latin typeface="Arial" panose="020B0604020202020204" pitchFamily="34" charset="0"/>
                <a:cs typeface="Arial" panose="020B0604020202020204" pitchFamily="34" charset="0"/>
              </a:rPr>
              <a:t>Least attained service first</a:t>
            </a:r>
            <a:endParaRPr lang="en-US" altLang="zh-SG" sz="1350" dirty="0">
              <a:solidFill>
                <a:srgbClr val="009900"/>
              </a:solidFill>
              <a:latin typeface="Arial" panose="020B0604020202020204" pitchFamily="34" charset="0"/>
              <a:cs typeface="Arial" panose="020B0604020202020204" pitchFamily="34" charset="0"/>
            </a:endParaRPr>
          </a:p>
        </p:txBody>
      </p:sp>
      <p:sp>
        <p:nvSpPr>
          <p:cNvPr id="4" name="灯片编号占位符 3">
            <a:extLst>
              <a:ext uri="{FF2B5EF4-FFF2-40B4-BE49-F238E27FC236}">
                <a16:creationId xmlns:a16="http://schemas.microsoft.com/office/drawing/2014/main" id="{6DAF024B-D353-41BE-923D-248F84320C43}"/>
              </a:ext>
            </a:extLst>
          </p:cNvPr>
          <p:cNvSpPr>
            <a:spLocks noGrp="1"/>
          </p:cNvSpPr>
          <p:nvPr>
            <p:ph type="sldNum" sz="quarter" idx="12"/>
          </p:nvPr>
        </p:nvSpPr>
        <p:spPr/>
        <p:txBody>
          <a:bodyPr/>
          <a:lstStyle/>
          <a:p>
            <a:fld id="{56BA06C4-DED5-B445-98FA-62023581D134}" type="slidenum">
              <a:rPr lang="en-US" smtClean="0"/>
              <a:t>6</a:t>
            </a:fld>
            <a:endParaRPr lang="en-US"/>
          </a:p>
        </p:txBody>
      </p:sp>
    </p:spTree>
    <p:extLst>
      <p:ext uri="{BB962C8B-B14F-4D97-AF65-F5344CB8AC3E}">
        <p14:creationId xmlns:p14="http://schemas.microsoft.com/office/powerpoint/2010/main" val="195485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zh-CN" dirty="0">
                <a:latin typeface="Times New Roman" panose="02020603050405020304" pitchFamily="18" charset="0"/>
                <a:cs typeface="Times New Roman" panose="02020603050405020304" pitchFamily="18" charset="0"/>
              </a:rPr>
              <a:t>Lack of elasticity</a:t>
            </a:r>
            <a:endParaRPr lang="en-US" altLang="zh-CN" sz="1350" dirty="0">
              <a:latin typeface="Times New Roman" panose="02020603050405020304" pitchFamily="18" charset="0"/>
              <a:cs typeface="Times New Roman" panose="02020603050405020304" pitchFamily="18" charset="0"/>
            </a:endParaRPr>
          </a:p>
          <a:p>
            <a:pPr lvl="1"/>
            <a:endParaRPr lang="en-US" altLang="zh-CN" dirty="0">
              <a:latin typeface="Times New Roman" panose="02020603050405020304" pitchFamily="18" charset="0"/>
              <a:cs typeface="Times New Roman" panose="02020603050405020304" pitchFamily="18" charset="0"/>
            </a:endParaRPr>
          </a:p>
          <a:p>
            <a:pPr lvl="1"/>
            <a:r>
              <a:rPr lang="en-US" altLang="zh-CN" dirty="0">
                <a:latin typeface="Times New Roman" panose="02020603050405020304" pitchFamily="18" charset="0"/>
                <a:cs typeface="Times New Roman" panose="02020603050405020304" pitchFamily="18" charset="0"/>
              </a:rPr>
              <a:t>Many schedulers are not able to adjust # GPUs or do not allow preemption</a:t>
            </a:r>
          </a:p>
          <a:p>
            <a:pPr lvl="1"/>
            <a:r>
              <a:rPr lang="en-US" altLang="zh-CN" dirty="0">
                <a:latin typeface="Times New Roman" panose="02020603050405020304" pitchFamily="18" charset="0"/>
                <a:cs typeface="Times New Roman" panose="02020603050405020304" pitchFamily="18" charset="0"/>
              </a:rPr>
              <a:t>No scheduler is able to arbitrarily adjust the batch size for each job</a:t>
            </a:r>
          </a:p>
          <a:p>
            <a:pPr marL="685800" lvl="2" indent="0">
              <a:buNone/>
            </a:pPr>
            <a:r>
              <a:rPr lang="en-US" altLang="zh-CN" dirty="0">
                <a:cs typeface="Times New Roman" panose="02020603050405020304" pitchFamily="18" charset="0"/>
              </a:rPr>
              <a:t>Most appropriate batch size </a:t>
            </a:r>
            <a:r>
              <a:rPr lang="en-US" altLang="zh-CN" b="1" dirty="0">
                <a:solidFill>
                  <a:srgbClr val="C00000"/>
                </a:solidFill>
                <a:cs typeface="Times New Roman" panose="02020603050405020304" pitchFamily="18" charset="0"/>
              </a:rPr>
              <a:t>×</a:t>
            </a:r>
            <a:r>
              <a:rPr lang="en-US" altLang="zh-CN" dirty="0">
                <a:cs typeface="Times New Roman" panose="02020603050405020304" pitchFamily="18" charset="0"/>
              </a:rPr>
              <a:t>	Best training efficiency </a:t>
            </a:r>
            <a:r>
              <a:rPr lang="en-US" altLang="zh-CN" b="1" dirty="0">
                <a:solidFill>
                  <a:srgbClr val="C00000"/>
                </a:solidFill>
                <a:cs typeface="Times New Roman" panose="02020603050405020304" pitchFamily="18" charset="0"/>
              </a:rPr>
              <a:t>×</a:t>
            </a:r>
            <a:r>
              <a:rPr lang="en-US" altLang="zh-CN" b="1" dirty="0">
                <a:cs typeface="Times New Roman" panose="02020603050405020304" pitchFamily="18" charset="0"/>
              </a:rPr>
              <a:t> </a:t>
            </a:r>
          </a:p>
        </p:txBody>
      </p:sp>
      <p:sp>
        <p:nvSpPr>
          <p:cNvPr id="2" name="Title 1"/>
          <p:cNvSpPr>
            <a:spLocks noGrp="1"/>
          </p:cNvSpPr>
          <p:nvPr>
            <p:ph type="title"/>
          </p:nvPr>
        </p:nvSpPr>
        <p:spPr/>
        <p:txBody>
          <a:bodyPr>
            <a:normAutofit/>
          </a:bodyPr>
          <a:lstStyle/>
          <a:p>
            <a:r>
              <a:rPr lang="en-US" altLang="zh-CN" sz="2100" dirty="0">
                <a:latin typeface="Times New Roman" panose="02020603050405020304" pitchFamily="18" charset="0"/>
                <a:cs typeface="Times New Roman" panose="02020603050405020304" pitchFamily="18" charset="0"/>
              </a:rPr>
              <a:t>Prior Deep Learning Schedulers</a:t>
            </a:r>
            <a:endParaRPr lang="zh-CN" altLang="en-US" sz="2100" dirty="0">
              <a:latin typeface="Times New Roman" panose="02020603050405020304" pitchFamily="18" charset="0"/>
              <a:cs typeface="Times New Roman" panose="02020603050405020304" pitchFamily="18" charset="0"/>
            </a:endParaRPr>
          </a:p>
        </p:txBody>
      </p:sp>
      <p:graphicFrame>
        <p:nvGraphicFramePr>
          <p:cNvPr id="4" name="表格 4">
            <a:extLst>
              <a:ext uri="{FF2B5EF4-FFF2-40B4-BE49-F238E27FC236}">
                <a16:creationId xmlns:a16="http://schemas.microsoft.com/office/drawing/2014/main" id="{F3DD3BD2-AAC6-45C5-932B-EDA537F26B7A}"/>
              </a:ext>
            </a:extLst>
          </p:cNvPr>
          <p:cNvGraphicFramePr>
            <a:graphicFrameLocks noGrp="1"/>
          </p:cNvGraphicFramePr>
          <p:nvPr>
            <p:extLst>
              <p:ext uri="{D42A27DB-BD31-4B8C-83A1-F6EECF244321}">
                <p14:modId xmlns:p14="http://schemas.microsoft.com/office/powerpoint/2010/main" val="2394907076"/>
              </p:ext>
            </p:extLst>
          </p:nvPr>
        </p:nvGraphicFramePr>
        <p:xfrm>
          <a:off x="1643289" y="2824766"/>
          <a:ext cx="5443312" cy="1223010"/>
        </p:xfrm>
        <a:graphic>
          <a:graphicData uri="http://schemas.openxmlformats.org/drawingml/2006/table">
            <a:tbl>
              <a:tblPr firstRow="1" bandRow="1">
                <a:tableStyleId>{9D7B26C5-4107-4FEC-AEDC-1716B250A1EF}</a:tableStyleId>
              </a:tblPr>
              <a:tblGrid>
                <a:gridCol w="1349467">
                  <a:extLst>
                    <a:ext uri="{9D8B030D-6E8A-4147-A177-3AD203B41FA5}">
                      <a16:colId xmlns:a16="http://schemas.microsoft.com/office/drawing/2014/main" val="1108399058"/>
                    </a:ext>
                  </a:extLst>
                </a:gridCol>
                <a:gridCol w="818769">
                  <a:extLst>
                    <a:ext uri="{9D8B030D-6E8A-4147-A177-3AD203B41FA5}">
                      <a16:colId xmlns:a16="http://schemas.microsoft.com/office/drawing/2014/main" val="120890476"/>
                    </a:ext>
                  </a:extLst>
                </a:gridCol>
                <a:gridCol w="818769">
                  <a:extLst>
                    <a:ext uri="{9D8B030D-6E8A-4147-A177-3AD203B41FA5}">
                      <a16:colId xmlns:a16="http://schemas.microsoft.com/office/drawing/2014/main" val="2514543384"/>
                    </a:ext>
                  </a:extLst>
                </a:gridCol>
                <a:gridCol w="818769">
                  <a:extLst>
                    <a:ext uri="{9D8B030D-6E8A-4147-A177-3AD203B41FA5}">
                      <a16:colId xmlns:a16="http://schemas.microsoft.com/office/drawing/2014/main" val="3888904148"/>
                    </a:ext>
                  </a:extLst>
                </a:gridCol>
                <a:gridCol w="818769">
                  <a:extLst>
                    <a:ext uri="{9D8B030D-6E8A-4147-A177-3AD203B41FA5}">
                      <a16:colId xmlns:a16="http://schemas.microsoft.com/office/drawing/2014/main" val="952250667"/>
                    </a:ext>
                  </a:extLst>
                </a:gridCol>
                <a:gridCol w="818769">
                  <a:extLst>
                    <a:ext uri="{9D8B030D-6E8A-4147-A177-3AD203B41FA5}">
                      <a16:colId xmlns:a16="http://schemas.microsoft.com/office/drawing/2014/main" val="654489611"/>
                    </a:ext>
                  </a:extLst>
                </a:gridCol>
              </a:tblGrid>
              <a:tr h="388620">
                <a:tc>
                  <a:txBody>
                    <a:bodyPr/>
                    <a:lstStyle/>
                    <a:p>
                      <a:pPr algn="ctr"/>
                      <a:endParaRPr lang="zh-SG" altLang="en-US" sz="1000" dirty="0"/>
                    </a:p>
                  </a:txBody>
                  <a:tcPr marL="68580" marR="68580" marT="34290" marB="34290" anchor="ctr">
                    <a:lnR w="12700" cap="flat" cmpd="sng" algn="ctr">
                      <a:solidFill>
                        <a:schemeClr val="tx1"/>
                      </a:solidFill>
                      <a:prstDash val="solid"/>
                      <a:round/>
                      <a:headEnd type="none" w="med" len="med"/>
                      <a:tailEnd type="none" w="med" len="med"/>
                    </a:lnR>
                  </a:tcPr>
                </a:tc>
                <a:tc>
                  <a:txBody>
                    <a:bodyPr/>
                    <a:lstStyle/>
                    <a:p>
                      <a:pPr algn="ctr"/>
                      <a:r>
                        <a:rPr lang="en-US" altLang="zh-CN" sz="1000" dirty="0" err="1"/>
                        <a:t>Gandiva</a:t>
                      </a:r>
                      <a:r>
                        <a:rPr lang="en-US" altLang="zh-CN" sz="1000" dirty="0"/>
                        <a:t> [OSDI 18]</a:t>
                      </a:r>
                      <a:endParaRPr lang="zh-SG" altLang="en-US" sz="10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zh-SG" sz="1000" dirty="0"/>
                        <a:t>Tiresias [NSDI 19]</a:t>
                      </a:r>
                      <a:endParaRPr lang="zh-SG" altLang="en-US" sz="10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zh-SG" sz="1000" dirty="0"/>
                        <a:t>Chic </a:t>
                      </a:r>
                      <a:r>
                        <a:rPr lang="en-US" altLang="zh-SG" sz="1100" dirty="0"/>
                        <a:t>[</a:t>
                      </a:r>
                      <a:r>
                        <a:rPr lang="en-US" altLang="zh-SG" sz="1100" dirty="0" err="1"/>
                        <a:t>IWQoS</a:t>
                      </a:r>
                      <a:r>
                        <a:rPr lang="en-US" altLang="zh-SG" sz="1100" dirty="0"/>
                        <a:t> 19]</a:t>
                      </a:r>
                      <a:endParaRPr lang="zh-SG" altLang="en-US" sz="10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zh-SG" sz="1000" dirty="0"/>
                        <a:t>Optimus [</a:t>
                      </a:r>
                      <a:r>
                        <a:rPr lang="en-US" altLang="zh-CN" sz="1000" dirty="0" err="1"/>
                        <a:t>EuroSys</a:t>
                      </a:r>
                      <a:r>
                        <a:rPr lang="en-US" altLang="zh-CN" sz="1000" dirty="0"/>
                        <a:t> 18</a:t>
                      </a:r>
                      <a:r>
                        <a:rPr lang="en-US" altLang="zh-SG" sz="1000" dirty="0"/>
                        <a:t>]</a:t>
                      </a:r>
                      <a:endParaRPr lang="zh-SG" altLang="en-US" sz="10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zh-SG" sz="1000" b="0" dirty="0"/>
                        <a:t>…</a:t>
                      </a:r>
                      <a:endParaRPr lang="zh-SG" altLang="en-US" sz="10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176568326"/>
                  </a:ext>
                </a:extLst>
              </a:tr>
              <a:tr h="278130">
                <a:tc>
                  <a:txBody>
                    <a:bodyPr/>
                    <a:lstStyle/>
                    <a:p>
                      <a:pPr algn="ctr"/>
                      <a:r>
                        <a:rPr lang="en-US" altLang="zh-SG" sz="1000" b="1" dirty="0"/>
                        <a:t>Elastic Batch Size</a:t>
                      </a:r>
                      <a:endParaRPr lang="zh-SG" altLang="en-US" sz="1000" b="1" dirty="0"/>
                    </a:p>
                  </a:txBody>
                  <a:tcPr marL="68580" marR="68580" marT="34290" marB="34290" anchor="ctr">
                    <a:lnR w="12700" cap="flat" cmpd="sng" algn="ctr">
                      <a:solidFill>
                        <a:schemeClr val="tx1"/>
                      </a:solidFill>
                      <a:prstDash val="solid"/>
                      <a:round/>
                      <a:headEnd type="none" w="med" len="med"/>
                      <a:tailEnd type="none" w="med" len="med"/>
                    </a:lnR>
                  </a:tcPr>
                </a:tc>
                <a:tc>
                  <a:txBody>
                    <a:bodyPr/>
                    <a:lstStyle/>
                    <a:p>
                      <a:pPr algn="ctr"/>
                      <a:r>
                        <a:rPr lang="en-US" altLang="zh-SG" sz="1000" b="1" dirty="0"/>
                        <a:t>N</a:t>
                      </a:r>
                      <a:endParaRPr lang="zh-SG" altLang="en-US" sz="1000" b="1"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zh-SG" sz="1000" b="1" dirty="0"/>
                        <a:t>N</a:t>
                      </a:r>
                      <a:endParaRPr lang="zh-SG" altLang="en-US" sz="1000" b="1"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zh-SG" sz="1000" b="1" dirty="0"/>
                        <a:t>N</a:t>
                      </a:r>
                      <a:endParaRPr lang="zh-SG" altLang="en-US" sz="1000" b="1"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zh-SG" sz="1000" b="1" dirty="0"/>
                        <a:t>N</a:t>
                      </a:r>
                      <a:endParaRPr lang="zh-SG" altLang="en-US" sz="1000" b="1"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altLang="zh-SG" sz="1000" b="0" dirty="0"/>
                        <a:t>…</a:t>
                      </a:r>
                      <a:endParaRPr lang="zh-SG" altLang="en-US" sz="1000" b="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551171147"/>
                  </a:ext>
                </a:extLst>
              </a:tr>
              <a:tr h="278130">
                <a:tc>
                  <a:txBody>
                    <a:bodyPr/>
                    <a:lstStyle/>
                    <a:p>
                      <a:pPr algn="ctr"/>
                      <a:r>
                        <a:rPr lang="en-US" altLang="zh-SG" sz="1000" dirty="0"/>
                        <a:t>Elastic #GPUs</a:t>
                      </a:r>
                      <a:endParaRPr lang="zh-SG" altLang="en-US" sz="1000" dirty="0"/>
                    </a:p>
                  </a:txBody>
                  <a:tcPr marL="68580" marR="68580" marT="34290" marB="3429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altLang="zh-SG" sz="1000" dirty="0"/>
                        <a:t>N</a:t>
                      </a:r>
                      <a:endParaRPr lang="zh-SG" altLang="en-US" sz="10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altLang="zh-SG" sz="1000" dirty="0"/>
                        <a:t>N</a:t>
                      </a:r>
                      <a:endParaRPr lang="zh-SG" altLang="en-US" sz="10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altLang="zh-SG" sz="1000" dirty="0"/>
                        <a:t>Y</a:t>
                      </a:r>
                      <a:endParaRPr lang="zh-SG" altLang="en-US" sz="10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altLang="zh-SG" sz="1000" dirty="0"/>
                        <a:t>Y</a:t>
                      </a:r>
                      <a:endParaRPr lang="zh-SG" altLang="en-US" sz="10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altLang="zh-SG" sz="1000" dirty="0"/>
                        <a:t>…</a:t>
                      </a:r>
                      <a:endParaRPr lang="zh-SG" altLang="en-US" sz="10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1835640"/>
                  </a:ext>
                </a:extLst>
              </a:tr>
              <a:tr h="278130">
                <a:tc>
                  <a:txBody>
                    <a:bodyPr/>
                    <a:lstStyle/>
                    <a:p>
                      <a:pPr algn="ctr"/>
                      <a:r>
                        <a:rPr lang="en-US" altLang="zh-SG" sz="1000" dirty="0"/>
                        <a:t>Preemption</a:t>
                      </a:r>
                      <a:endParaRPr lang="zh-SG" altLang="en-US" sz="1000" dirty="0"/>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altLang="zh-SG" sz="1000" dirty="0"/>
                        <a:t>Y</a:t>
                      </a:r>
                      <a:endParaRPr lang="zh-SG" altLang="en-US" sz="10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altLang="zh-SG" sz="1000" dirty="0"/>
                        <a:t>Y</a:t>
                      </a:r>
                      <a:endParaRPr lang="zh-SG" altLang="en-US" sz="10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altLang="zh-SG" sz="1000" dirty="0"/>
                        <a:t>N</a:t>
                      </a:r>
                      <a:endParaRPr lang="zh-SG" altLang="en-US" sz="10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altLang="zh-SG" sz="1000" dirty="0"/>
                        <a:t>Y</a:t>
                      </a:r>
                      <a:endParaRPr lang="zh-SG" altLang="en-US" sz="10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SG" sz="1000" dirty="0"/>
                        <a:t>…</a:t>
                      </a:r>
                      <a:endParaRPr lang="zh-SG" altLang="en-US" sz="10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4006974"/>
                  </a:ext>
                </a:extLst>
              </a:tr>
            </a:tbl>
          </a:graphicData>
        </a:graphic>
      </p:graphicFrame>
      <p:sp>
        <p:nvSpPr>
          <p:cNvPr id="5" name="灯片编号占位符 4">
            <a:extLst>
              <a:ext uri="{FF2B5EF4-FFF2-40B4-BE49-F238E27FC236}">
                <a16:creationId xmlns:a16="http://schemas.microsoft.com/office/drawing/2014/main" id="{2DDDCBF7-3A49-4346-B3E9-52CC6209D658}"/>
              </a:ext>
            </a:extLst>
          </p:cNvPr>
          <p:cNvSpPr>
            <a:spLocks noGrp="1"/>
          </p:cNvSpPr>
          <p:nvPr>
            <p:ph type="sldNum" sz="quarter" idx="12"/>
          </p:nvPr>
        </p:nvSpPr>
        <p:spPr/>
        <p:txBody>
          <a:bodyPr/>
          <a:lstStyle/>
          <a:p>
            <a:fld id="{56BA06C4-DED5-B445-98FA-62023581D134}" type="slidenum">
              <a:rPr lang="en-US" smtClean="0"/>
              <a:t>7</a:t>
            </a:fld>
            <a:endParaRPr lang="en-US"/>
          </a:p>
        </p:txBody>
      </p:sp>
    </p:spTree>
    <p:extLst>
      <p:ext uri="{BB962C8B-B14F-4D97-AF65-F5344CB8AC3E}">
        <p14:creationId xmlns:p14="http://schemas.microsoft.com/office/powerpoint/2010/main" val="61911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zh-CN" sz="1800" dirty="0">
                <a:latin typeface="Times New Roman" panose="02020603050405020304" pitchFamily="18" charset="0"/>
                <a:cs typeface="Times New Roman" panose="02020603050405020304" pitchFamily="18" charset="0"/>
              </a:rPr>
              <a:t> Elastic batch size scheduling</a:t>
            </a:r>
          </a:p>
          <a:p>
            <a:pPr lvl="1"/>
            <a:r>
              <a:rPr lang="en-US" altLang="zh-CN" sz="1650" dirty="0">
                <a:latin typeface="Times New Roman" panose="02020603050405020304" pitchFamily="18" charset="0"/>
                <a:cs typeface="Times New Roman" panose="02020603050405020304" pitchFamily="18" charset="0"/>
              </a:rPr>
              <a:t>Scheduler adjusts batch size according to # GPUs of a job</a:t>
            </a:r>
          </a:p>
          <a:p>
            <a:pPr lvl="1"/>
            <a:r>
              <a:rPr lang="en-US" altLang="zh-CN" sz="1650" dirty="0">
                <a:latin typeface="Times New Roman" panose="02020603050405020304" pitchFamily="18" charset="0"/>
                <a:cs typeface="Times New Roman" panose="02020603050405020304" pitchFamily="18" charset="0"/>
              </a:rPr>
              <a:t>A dynamic batch size limit is set to guarantee training quality</a:t>
            </a:r>
          </a:p>
          <a:p>
            <a:pPr lvl="1"/>
            <a:endParaRPr lang="en-US" altLang="zh-CN" sz="165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rmAutofit/>
          </a:bodyPr>
          <a:lstStyle/>
          <a:p>
            <a:r>
              <a:rPr lang="en-US" altLang="zh-CN" sz="2100" dirty="0">
                <a:latin typeface="Times New Roman" panose="02020603050405020304" pitchFamily="18" charset="0"/>
                <a:cs typeface="Times New Roman" panose="02020603050405020304" pitchFamily="18" charset="0"/>
              </a:rPr>
              <a:t>Motivation</a:t>
            </a:r>
            <a:endParaRPr lang="zh-CN" altLang="en-US" sz="2100" dirty="0">
              <a:latin typeface="Times New Roman" panose="02020603050405020304" pitchFamily="18" charset="0"/>
              <a:cs typeface="Times New Roman" panose="02020603050405020304" pitchFamily="18" charset="0"/>
            </a:endParaRPr>
          </a:p>
        </p:txBody>
      </p:sp>
      <p:grpSp>
        <p:nvGrpSpPr>
          <p:cNvPr id="87" name="组合 86">
            <a:extLst>
              <a:ext uri="{FF2B5EF4-FFF2-40B4-BE49-F238E27FC236}">
                <a16:creationId xmlns:a16="http://schemas.microsoft.com/office/drawing/2014/main" id="{B171A0FF-21D2-4CCE-9189-8A1CE1529FBA}"/>
              </a:ext>
            </a:extLst>
          </p:cNvPr>
          <p:cNvGrpSpPr/>
          <p:nvPr/>
        </p:nvGrpSpPr>
        <p:grpSpPr>
          <a:xfrm>
            <a:off x="779789" y="2460484"/>
            <a:ext cx="484467" cy="455612"/>
            <a:chOff x="1016720" y="4083156"/>
            <a:chExt cx="393052" cy="369641"/>
          </a:xfrm>
        </p:grpSpPr>
        <p:sp>
          <p:nvSpPr>
            <p:cNvPr id="61" name="Rounded Rectangle 61">
              <a:extLst>
                <a:ext uri="{FF2B5EF4-FFF2-40B4-BE49-F238E27FC236}">
                  <a16:creationId xmlns:a16="http://schemas.microsoft.com/office/drawing/2014/main" id="{C78C949C-CDD5-4861-AA9C-5D305A26D2C4}"/>
                </a:ext>
              </a:extLst>
            </p:cNvPr>
            <p:cNvSpPr/>
            <p:nvPr/>
          </p:nvSpPr>
          <p:spPr>
            <a:xfrm rot="5400000">
              <a:off x="1028425" y="4071451"/>
              <a:ext cx="369641" cy="393052"/>
            </a:xfrm>
            <a:prstGeom prst="roundRect">
              <a:avLst/>
            </a:prstGeom>
            <a:noFill/>
            <a:ln w="9525" cap="flat" cmpd="sng" algn="ctr">
              <a:solidFill>
                <a:sysClr val="windowText" lastClr="000000"/>
              </a:solidFill>
              <a:prstDash val="dash"/>
              <a:round/>
              <a:headEnd type="none" w="med" len="med"/>
              <a:tailEnd type="none" w="med" len="med"/>
            </a:ln>
            <a:effectLst/>
          </p:spPr>
          <p:txBody>
            <a:bodyPr vert="vert" lIns="162000" tIns="27000" rIns="67500" bIns="27000" rtlCol="0" anchor="ctr" anchorCtr="0"/>
            <a:lstStyle/>
            <a:p>
              <a:pPr algn="ctr" defTabSz="685800">
                <a:defRPr/>
              </a:pPr>
              <a:endParaRPr lang="zh-CN" altLang="en-US" kern="0">
                <a:solidFill>
                  <a:prstClr val="black"/>
                </a:solidFill>
                <a:latin typeface="Arial" panose="020B0604020202020204" pitchFamily="34" charset="0"/>
                <a:ea typeface="等线" panose="02010600030101010101" pitchFamily="2" charset="-122"/>
                <a:cs typeface="Arial" panose="020B0604020202020204" pitchFamily="34" charset="0"/>
              </a:endParaRPr>
            </a:p>
          </p:txBody>
        </p:sp>
        <p:sp>
          <p:nvSpPr>
            <p:cNvPr id="72" name="Oval 165">
              <a:extLst>
                <a:ext uri="{FF2B5EF4-FFF2-40B4-BE49-F238E27FC236}">
                  <a16:creationId xmlns:a16="http://schemas.microsoft.com/office/drawing/2014/main" id="{6E82BBEA-21E4-44B6-A0BD-EADF8EEF8B34}"/>
                </a:ext>
              </a:extLst>
            </p:cNvPr>
            <p:cNvSpPr/>
            <p:nvPr/>
          </p:nvSpPr>
          <p:spPr>
            <a:xfrm rot="16200000">
              <a:off x="1069950" y="4115596"/>
              <a:ext cx="286593" cy="284447"/>
            </a:xfrm>
            <a:prstGeom prst="ellipse">
              <a:avLst/>
            </a:prstGeom>
            <a:solidFill>
              <a:srgbClr val="70AD47">
                <a:lumMod val="60000"/>
                <a:lumOff val="40000"/>
              </a:srgbClr>
            </a:solidFill>
            <a:ln w="9525" cap="flat" cmpd="sng" algn="ctr">
              <a:solidFill>
                <a:sysClr val="windowText" lastClr="000000"/>
              </a:solidFill>
              <a:prstDash val="solid"/>
              <a:miter lim="800000"/>
            </a:ln>
            <a:effectLst/>
          </p:spPr>
          <p:txBody>
            <a:bodyPr vert="vert" lIns="162000" tIns="27000" rIns="67500" bIns="27000" rtlCol="0" anchor="ctr" anchorCtr="0"/>
            <a:lstStyle/>
            <a:p>
              <a:pPr algn="ctr" defTabSz="685800">
                <a:defRPr/>
              </a:pPr>
              <a:endParaRPr lang="zh-CN" altLang="en-US" sz="900" kern="0" baseline="-25000" dirty="0">
                <a:solidFill>
                  <a:prstClr val="black"/>
                </a:solidFill>
                <a:latin typeface="Arial" panose="020B0604020202020204" pitchFamily="34" charset="0"/>
                <a:ea typeface="等线" panose="02010600030101010101" pitchFamily="2" charset="-122"/>
                <a:cs typeface="Arial" panose="020B0604020202020204" pitchFamily="34" charset="0"/>
              </a:endParaRPr>
            </a:p>
          </p:txBody>
        </p:sp>
        <p:sp>
          <p:nvSpPr>
            <p:cNvPr id="86" name="文本框 85">
              <a:extLst>
                <a:ext uri="{FF2B5EF4-FFF2-40B4-BE49-F238E27FC236}">
                  <a16:creationId xmlns:a16="http://schemas.microsoft.com/office/drawing/2014/main" id="{2728D28F-F13A-4738-91DE-480918FD02ED}"/>
                </a:ext>
              </a:extLst>
            </p:cNvPr>
            <p:cNvSpPr txBox="1"/>
            <p:nvPr/>
          </p:nvSpPr>
          <p:spPr>
            <a:xfrm>
              <a:off x="1029538" y="4087547"/>
              <a:ext cx="370910" cy="337096"/>
            </a:xfrm>
            <a:prstGeom prst="rect">
              <a:avLst/>
            </a:prstGeom>
            <a:noFill/>
          </p:spPr>
          <p:txBody>
            <a:bodyPr wrap="none" rtlCol="0">
              <a:spAutoFit/>
            </a:bodyPr>
            <a:lstStyle/>
            <a:p>
              <a:r>
                <a:rPr lang="en-US" altLang="zh-SG" sz="2100" dirty="0"/>
                <a:t>24</a:t>
              </a:r>
              <a:endParaRPr lang="zh-SG" altLang="en-US" sz="2100" dirty="0"/>
            </a:p>
          </p:txBody>
        </p:sp>
      </p:grpSp>
      <p:sp>
        <p:nvSpPr>
          <p:cNvPr id="101" name="Rounded Rectangle 61">
            <a:extLst>
              <a:ext uri="{FF2B5EF4-FFF2-40B4-BE49-F238E27FC236}">
                <a16:creationId xmlns:a16="http://schemas.microsoft.com/office/drawing/2014/main" id="{D0EC3770-E47C-43B9-BE12-C4C7B4BC936E}"/>
              </a:ext>
            </a:extLst>
          </p:cNvPr>
          <p:cNvSpPr/>
          <p:nvPr/>
        </p:nvSpPr>
        <p:spPr>
          <a:xfrm rot="16200000">
            <a:off x="3371582" y="3165365"/>
            <a:ext cx="298647" cy="869290"/>
          </a:xfrm>
          <a:prstGeom prst="roundRect">
            <a:avLst/>
          </a:prstGeom>
          <a:noFill/>
          <a:ln w="952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vert="vert" lIns="162000" tIns="27000" rIns="67500" bIns="27000" rtlCol="0" anchor="ctr" anchorCtr="0"/>
          <a:lstStyle/>
          <a:p>
            <a:pPr algn="ctr"/>
            <a:endParaRPr lang="zh-CN" altLang="en-US">
              <a:latin typeface="Times New Roman" panose="02020603050405020304" pitchFamily="18" charset="0"/>
              <a:cs typeface="Times New Roman" panose="02020603050405020304" pitchFamily="18" charset="0"/>
            </a:endParaRPr>
          </a:p>
        </p:txBody>
      </p:sp>
      <p:cxnSp>
        <p:nvCxnSpPr>
          <p:cNvPr id="102" name="Straight Connector 63">
            <a:extLst>
              <a:ext uri="{FF2B5EF4-FFF2-40B4-BE49-F238E27FC236}">
                <a16:creationId xmlns:a16="http://schemas.microsoft.com/office/drawing/2014/main" id="{E1A21412-A1F7-4CDD-978D-C11E816DF720}"/>
              </a:ext>
            </a:extLst>
          </p:cNvPr>
          <p:cNvCxnSpPr>
            <a:cxnSpLocks/>
          </p:cNvCxnSpPr>
          <p:nvPr/>
        </p:nvCxnSpPr>
        <p:spPr>
          <a:xfrm rot="16200000">
            <a:off x="3522750" y="3600009"/>
            <a:ext cx="298647" cy="0"/>
          </a:xfrm>
          <a:prstGeom prst="line">
            <a:avLst/>
          </a:prstGeom>
          <a:ln w="9525">
            <a:prstDash val="dash"/>
          </a:ln>
        </p:spPr>
        <p:style>
          <a:lnRef idx="1">
            <a:schemeClr val="dk1"/>
          </a:lnRef>
          <a:fillRef idx="0">
            <a:schemeClr val="dk1"/>
          </a:fillRef>
          <a:effectRef idx="0">
            <a:schemeClr val="dk1"/>
          </a:effectRef>
          <a:fontRef idx="minor">
            <a:schemeClr val="tx1"/>
          </a:fontRef>
        </p:style>
      </p:cxnSp>
      <p:cxnSp>
        <p:nvCxnSpPr>
          <p:cNvPr id="103" name="Straight Connector 64">
            <a:extLst>
              <a:ext uri="{FF2B5EF4-FFF2-40B4-BE49-F238E27FC236}">
                <a16:creationId xmlns:a16="http://schemas.microsoft.com/office/drawing/2014/main" id="{641625E5-3407-4DB1-B82E-5C165E58E12C}"/>
              </a:ext>
            </a:extLst>
          </p:cNvPr>
          <p:cNvCxnSpPr>
            <a:cxnSpLocks/>
          </p:cNvCxnSpPr>
          <p:nvPr/>
        </p:nvCxnSpPr>
        <p:spPr>
          <a:xfrm rot="16200000">
            <a:off x="3216242" y="3600010"/>
            <a:ext cx="298647" cy="0"/>
          </a:xfrm>
          <a:prstGeom prst="line">
            <a:avLst/>
          </a:prstGeom>
          <a:ln w="9525">
            <a:prstDash val="dash"/>
          </a:ln>
        </p:spPr>
        <p:style>
          <a:lnRef idx="1">
            <a:schemeClr val="dk1"/>
          </a:lnRef>
          <a:fillRef idx="0">
            <a:schemeClr val="dk1"/>
          </a:fillRef>
          <a:effectRef idx="0">
            <a:schemeClr val="dk1"/>
          </a:effectRef>
          <a:fontRef idx="minor">
            <a:schemeClr val="tx1"/>
          </a:fontRef>
        </p:style>
      </p:cxnSp>
      <p:sp>
        <p:nvSpPr>
          <p:cNvPr id="105" name="Oval 164">
            <a:extLst>
              <a:ext uri="{FF2B5EF4-FFF2-40B4-BE49-F238E27FC236}">
                <a16:creationId xmlns:a16="http://schemas.microsoft.com/office/drawing/2014/main" id="{9819ED5D-48E3-4373-B800-4DA52A34E8CA}"/>
              </a:ext>
            </a:extLst>
          </p:cNvPr>
          <p:cNvSpPr/>
          <p:nvPr/>
        </p:nvSpPr>
        <p:spPr>
          <a:xfrm rot="16200000">
            <a:off x="4988759" y="3459370"/>
            <a:ext cx="267555" cy="252691"/>
          </a:xfrm>
          <a:prstGeom prst="ellipse">
            <a:avLst/>
          </a:prstGeom>
          <a:solidFill>
            <a:srgbClr val="ABD49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lIns="216000" tIns="27000" rIns="67500" bIns="27000" rtlCol="0" anchor="ctr" anchorCtr="0"/>
          <a:lstStyle/>
          <a:p>
            <a:pPr algn="ctr"/>
            <a:r>
              <a:rPr lang="en-US" altLang="zh-CN" sz="2100" i="1" baseline="-25000" dirty="0">
                <a:solidFill>
                  <a:schemeClr val="tx1"/>
                </a:solidFill>
                <a:latin typeface="Times New Roman" panose="02020603050405020304" pitchFamily="18" charset="0"/>
                <a:cs typeface="Times New Roman" panose="02020603050405020304" pitchFamily="18" charset="0"/>
              </a:rPr>
              <a:t>b</a:t>
            </a:r>
            <a:endParaRPr lang="zh-CN" altLang="en-US" sz="2100" i="1" baseline="-25000" dirty="0">
              <a:solidFill>
                <a:schemeClr val="tx1"/>
              </a:solidFill>
              <a:latin typeface="Times New Roman" panose="02020603050405020304" pitchFamily="18" charset="0"/>
              <a:cs typeface="Times New Roman" panose="02020603050405020304" pitchFamily="18" charset="0"/>
            </a:endParaRPr>
          </a:p>
        </p:txBody>
      </p:sp>
      <p:sp>
        <p:nvSpPr>
          <p:cNvPr id="106" name="文本框 105">
            <a:extLst>
              <a:ext uri="{FF2B5EF4-FFF2-40B4-BE49-F238E27FC236}">
                <a16:creationId xmlns:a16="http://schemas.microsoft.com/office/drawing/2014/main" id="{64A2928B-0EE4-4DD9-81A6-131296546BB2}"/>
              </a:ext>
            </a:extLst>
          </p:cNvPr>
          <p:cNvSpPr txBox="1"/>
          <p:nvPr/>
        </p:nvSpPr>
        <p:spPr>
          <a:xfrm>
            <a:off x="3947757" y="3463372"/>
            <a:ext cx="689612" cy="300082"/>
          </a:xfrm>
          <a:prstGeom prst="rect">
            <a:avLst/>
          </a:prstGeom>
          <a:noFill/>
        </p:spPr>
        <p:txBody>
          <a:bodyPr wrap="none" rtlCol="0">
            <a:spAutoFit/>
          </a:bodyPr>
          <a:lstStyle/>
          <a:p>
            <a:r>
              <a:rPr lang="en-US" altLang="zh-SG" sz="1350" dirty="0">
                <a:latin typeface="Times New Roman" panose="02020603050405020304" pitchFamily="18" charset="0"/>
                <a:cs typeface="Times New Roman" panose="02020603050405020304" pitchFamily="18" charset="0"/>
              </a:rPr>
              <a:t>: GPUs</a:t>
            </a:r>
            <a:endParaRPr lang="zh-SG" altLang="en-US" sz="1350" dirty="0">
              <a:latin typeface="Times New Roman" panose="02020603050405020304" pitchFamily="18" charset="0"/>
              <a:cs typeface="Times New Roman" panose="02020603050405020304" pitchFamily="18" charset="0"/>
            </a:endParaRPr>
          </a:p>
        </p:txBody>
      </p:sp>
      <p:sp>
        <p:nvSpPr>
          <p:cNvPr id="107" name="文本框 106">
            <a:extLst>
              <a:ext uri="{FF2B5EF4-FFF2-40B4-BE49-F238E27FC236}">
                <a16:creationId xmlns:a16="http://schemas.microsoft.com/office/drawing/2014/main" id="{603C2CAC-8752-4D89-8E63-A8D966C92CBC}"/>
              </a:ext>
            </a:extLst>
          </p:cNvPr>
          <p:cNvSpPr txBox="1"/>
          <p:nvPr/>
        </p:nvSpPr>
        <p:spPr>
          <a:xfrm>
            <a:off x="5234698" y="3447215"/>
            <a:ext cx="2358338" cy="300082"/>
          </a:xfrm>
          <a:prstGeom prst="rect">
            <a:avLst/>
          </a:prstGeom>
          <a:noFill/>
        </p:spPr>
        <p:txBody>
          <a:bodyPr wrap="none" rtlCol="0">
            <a:spAutoFit/>
          </a:bodyPr>
          <a:lstStyle/>
          <a:p>
            <a:r>
              <a:rPr lang="en-US" altLang="zh-SG" sz="1350" dirty="0">
                <a:latin typeface="Times New Roman" panose="02020603050405020304" pitchFamily="18" charset="0"/>
                <a:cs typeface="Times New Roman" panose="02020603050405020304" pitchFamily="18" charset="0"/>
              </a:rPr>
              <a:t>: </a:t>
            </a:r>
            <a:r>
              <a:rPr lang="en-US" altLang="zh-CN" sz="1350" dirty="0">
                <a:latin typeface="Times New Roman" panose="02020603050405020304" pitchFamily="18" charset="0"/>
                <a:cs typeface="Times New Roman" panose="02020603050405020304" pitchFamily="18" charset="0"/>
              </a:rPr>
              <a:t>worker with local batch size </a:t>
            </a:r>
            <a:r>
              <a:rPr lang="en-US" altLang="zh-CN" sz="1350" i="1" dirty="0">
                <a:latin typeface="Times New Roman" panose="02020603050405020304" pitchFamily="18" charset="0"/>
                <a:cs typeface="Times New Roman" panose="02020603050405020304" pitchFamily="18" charset="0"/>
              </a:rPr>
              <a:t>b</a:t>
            </a:r>
            <a:endParaRPr lang="zh-SG" altLang="en-US" sz="1350" i="1" dirty="0">
              <a:latin typeface="Times New Roman" panose="02020603050405020304" pitchFamily="18" charset="0"/>
              <a:cs typeface="Times New Roman" panose="02020603050405020304" pitchFamily="18" charset="0"/>
            </a:endParaRPr>
          </a:p>
        </p:txBody>
      </p:sp>
      <p:sp>
        <p:nvSpPr>
          <p:cNvPr id="108" name="文本框 107">
            <a:extLst>
              <a:ext uri="{FF2B5EF4-FFF2-40B4-BE49-F238E27FC236}">
                <a16:creationId xmlns:a16="http://schemas.microsoft.com/office/drawing/2014/main" id="{826A64AD-DC4D-47DC-9EC0-4AB524E787AA}"/>
              </a:ext>
            </a:extLst>
          </p:cNvPr>
          <p:cNvSpPr txBox="1"/>
          <p:nvPr/>
        </p:nvSpPr>
        <p:spPr>
          <a:xfrm>
            <a:off x="1240028" y="3447838"/>
            <a:ext cx="1535998" cy="300082"/>
          </a:xfrm>
          <a:prstGeom prst="rect">
            <a:avLst/>
          </a:prstGeom>
          <a:noFill/>
        </p:spPr>
        <p:txBody>
          <a:bodyPr wrap="none" rtlCol="0">
            <a:spAutoFit/>
          </a:bodyPr>
          <a:lstStyle/>
          <a:p>
            <a:r>
              <a:rPr lang="en-US" altLang="zh-SG" sz="1350" dirty="0">
                <a:solidFill>
                  <a:schemeClr val="accent6"/>
                </a:solidFill>
                <a:latin typeface="Times New Roman" panose="02020603050405020304" pitchFamily="18" charset="0"/>
                <a:cs typeface="Times New Roman" panose="02020603050405020304" pitchFamily="18" charset="0"/>
              </a:rPr>
              <a:t>Batch size limit: </a:t>
            </a:r>
            <a:r>
              <a:rPr lang="en-US" altLang="zh-SG" sz="1350" dirty="0">
                <a:solidFill>
                  <a:srgbClr val="C00000"/>
                </a:solidFill>
                <a:latin typeface="Times New Roman" panose="02020603050405020304" pitchFamily="18" charset="0"/>
                <a:cs typeface="Times New Roman" panose="02020603050405020304" pitchFamily="18" charset="0"/>
              </a:rPr>
              <a:t>96</a:t>
            </a:r>
            <a:endParaRPr lang="zh-SG" altLang="en-US" sz="1350" i="1" dirty="0">
              <a:solidFill>
                <a:srgbClr val="C00000"/>
              </a:solidFill>
              <a:latin typeface="Times New Roman" panose="02020603050405020304" pitchFamily="18" charset="0"/>
              <a:cs typeface="Times New Roman" panose="02020603050405020304" pitchFamily="18" charset="0"/>
            </a:endParaRPr>
          </a:p>
        </p:txBody>
      </p:sp>
      <p:grpSp>
        <p:nvGrpSpPr>
          <p:cNvPr id="110" name="组合 109">
            <a:extLst>
              <a:ext uri="{FF2B5EF4-FFF2-40B4-BE49-F238E27FC236}">
                <a16:creationId xmlns:a16="http://schemas.microsoft.com/office/drawing/2014/main" id="{157BDC97-8021-4666-890B-CA59F1D501A0}"/>
              </a:ext>
            </a:extLst>
          </p:cNvPr>
          <p:cNvGrpSpPr/>
          <p:nvPr/>
        </p:nvGrpSpPr>
        <p:grpSpPr>
          <a:xfrm>
            <a:off x="3181393" y="2480098"/>
            <a:ext cx="1794396" cy="450965"/>
            <a:chOff x="3639341" y="3337197"/>
            <a:chExt cx="1470816" cy="369643"/>
          </a:xfrm>
        </p:grpSpPr>
        <p:sp>
          <p:nvSpPr>
            <p:cNvPr id="36" name="Rounded Rectangle 61">
              <a:extLst>
                <a:ext uri="{FF2B5EF4-FFF2-40B4-BE49-F238E27FC236}">
                  <a16:creationId xmlns:a16="http://schemas.microsoft.com/office/drawing/2014/main" id="{E4805E4D-A855-4139-8C0A-93F6F0FF4BD0}"/>
                </a:ext>
              </a:extLst>
            </p:cNvPr>
            <p:cNvSpPr/>
            <p:nvPr/>
          </p:nvSpPr>
          <p:spPr>
            <a:xfrm rot="5400000">
              <a:off x="4189928" y="2786612"/>
              <a:ext cx="369641" cy="1470816"/>
            </a:xfrm>
            <a:prstGeom prst="roundRect">
              <a:avLst/>
            </a:prstGeom>
            <a:noFill/>
            <a:ln w="9525" cap="flat" cmpd="sng" algn="ctr">
              <a:solidFill>
                <a:sysClr val="windowText" lastClr="000000"/>
              </a:solidFill>
              <a:prstDash val="dash"/>
              <a:round/>
              <a:headEnd type="none" w="med" len="med"/>
              <a:tailEnd type="none" w="med" len="med"/>
            </a:ln>
            <a:effectLst/>
          </p:spPr>
          <p:txBody>
            <a:bodyPr vert="vert" lIns="162000" tIns="27000" rIns="67500" bIns="27000" rtlCol="0" anchor="ctr" anchorCtr="0"/>
            <a:lstStyle/>
            <a:p>
              <a:pPr algn="ctr" defTabSz="685800">
                <a:defRPr/>
              </a:pPr>
              <a:endParaRPr lang="zh-CN" altLang="en-US" sz="2100" kern="0">
                <a:solidFill>
                  <a:prstClr val="black"/>
                </a:solidFill>
                <a:latin typeface="Arial" panose="020B0604020202020204" pitchFamily="34" charset="0"/>
                <a:ea typeface="等线" panose="02010600030101010101" pitchFamily="2" charset="-122"/>
                <a:cs typeface="Arial" panose="020B0604020202020204" pitchFamily="34" charset="0"/>
              </a:endParaRPr>
            </a:p>
          </p:txBody>
        </p:sp>
        <p:cxnSp>
          <p:nvCxnSpPr>
            <p:cNvPr id="37" name="Straight Connector 62">
              <a:extLst>
                <a:ext uri="{FF2B5EF4-FFF2-40B4-BE49-F238E27FC236}">
                  <a16:creationId xmlns:a16="http://schemas.microsoft.com/office/drawing/2014/main" id="{83288B44-D873-480C-950C-107EF40E219B}"/>
                </a:ext>
              </a:extLst>
            </p:cNvPr>
            <p:cNvCxnSpPr>
              <a:cxnSpLocks/>
            </p:cNvCxnSpPr>
            <p:nvPr/>
          </p:nvCxnSpPr>
          <p:spPr>
            <a:xfrm rot="10800000" flipV="1">
              <a:off x="4738565" y="3337198"/>
              <a:ext cx="0" cy="369641"/>
            </a:xfrm>
            <a:prstGeom prst="line">
              <a:avLst/>
            </a:prstGeom>
            <a:noFill/>
            <a:ln w="9525" cap="flat" cmpd="sng" algn="ctr">
              <a:solidFill>
                <a:sysClr val="windowText" lastClr="000000"/>
              </a:solidFill>
              <a:prstDash val="dash"/>
              <a:miter lim="800000"/>
            </a:ln>
            <a:effectLst/>
          </p:spPr>
        </p:cxnSp>
        <p:cxnSp>
          <p:nvCxnSpPr>
            <p:cNvPr id="42" name="Straight Connector 62">
              <a:extLst>
                <a:ext uri="{FF2B5EF4-FFF2-40B4-BE49-F238E27FC236}">
                  <a16:creationId xmlns:a16="http://schemas.microsoft.com/office/drawing/2014/main" id="{BEAB88BB-3134-41BA-A526-147974641CCC}"/>
                </a:ext>
              </a:extLst>
            </p:cNvPr>
            <p:cNvCxnSpPr>
              <a:cxnSpLocks/>
            </p:cNvCxnSpPr>
            <p:nvPr/>
          </p:nvCxnSpPr>
          <p:spPr>
            <a:xfrm rot="10800000" flipV="1">
              <a:off x="3998223" y="3337198"/>
              <a:ext cx="0" cy="369641"/>
            </a:xfrm>
            <a:prstGeom prst="line">
              <a:avLst/>
            </a:prstGeom>
            <a:noFill/>
            <a:ln w="9525" cap="flat" cmpd="sng" algn="ctr">
              <a:solidFill>
                <a:sysClr val="windowText" lastClr="000000"/>
              </a:solidFill>
              <a:prstDash val="dash"/>
              <a:miter lim="800000"/>
            </a:ln>
            <a:effectLst/>
          </p:spPr>
        </p:cxnSp>
        <p:cxnSp>
          <p:nvCxnSpPr>
            <p:cNvPr id="43" name="Straight Connector 63">
              <a:extLst>
                <a:ext uri="{FF2B5EF4-FFF2-40B4-BE49-F238E27FC236}">
                  <a16:creationId xmlns:a16="http://schemas.microsoft.com/office/drawing/2014/main" id="{0B47D16D-B71F-4C57-A2DA-D81343F45BF3}"/>
                </a:ext>
              </a:extLst>
            </p:cNvPr>
            <p:cNvCxnSpPr/>
            <p:nvPr/>
          </p:nvCxnSpPr>
          <p:spPr>
            <a:xfrm rot="5400000">
              <a:off x="4172778" y="3522018"/>
              <a:ext cx="369641" cy="0"/>
            </a:xfrm>
            <a:prstGeom prst="line">
              <a:avLst/>
            </a:prstGeom>
            <a:noFill/>
            <a:ln w="9525" cap="flat" cmpd="sng" algn="ctr">
              <a:solidFill>
                <a:sysClr val="windowText" lastClr="000000"/>
              </a:solidFill>
              <a:prstDash val="dash"/>
              <a:miter lim="800000"/>
            </a:ln>
            <a:effectLst/>
          </p:spPr>
        </p:cxnSp>
        <p:sp>
          <p:nvSpPr>
            <p:cNvPr id="44" name="Oval 165">
              <a:extLst>
                <a:ext uri="{FF2B5EF4-FFF2-40B4-BE49-F238E27FC236}">
                  <a16:creationId xmlns:a16="http://schemas.microsoft.com/office/drawing/2014/main" id="{A0BB1311-6629-4318-B625-54E11B3EB6E3}"/>
                </a:ext>
              </a:extLst>
            </p:cNvPr>
            <p:cNvSpPr/>
            <p:nvPr/>
          </p:nvSpPr>
          <p:spPr>
            <a:xfrm rot="16200000">
              <a:off x="4777854" y="3385860"/>
              <a:ext cx="288954" cy="282828"/>
            </a:xfrm>
            <a:prstGeom prst="ellipse">
              <a:avLst/>
            </a:prstGeom>
            <a:solidFill>
              <a:srgbClr val="70AD47">
                <a:lumMod val="60000"/>
                <a:lumOff val="40000"/>
              </a:srgbClr>
            </a:solidFill>
            <a:ln w="9525" cap="flat" cmpd="sng" algn="ctr">
              <a:solidFill>
                <a:sysClr val="windowText" lastClr="000000"/>
              </a:solidFill>
              <a:prstDash val="solid"/>
              <a:miter lim="800000"/>
            </a:ln>
            <a:effectLst/>
          </p:spPr>
          <p:txBody>
            <a:bodyPr vert="vert" lIns="162000" tIns="27000" rIns="67500" bIns="27000" rtlCol="0" anchor="ctr" anchorCtr="0"/>
            <a:lstStyle/>
            <a:p>
              <a:pPr algn="ctr" defTabSz="685800">
                <a:defRPr/>
              </a:pPr>
              <a:endParaRPr lang="zh-CN" altLang="en-US" sz="2100" kern="0" baseline="-25000" dirty="0">
                <a:solidFill>
                  <a:prstClr val="black"/>
                </a:solidFill>
                <a:latin typeface="Arial" panose="020B0604020202020204" pitchFamily="34" charset="0"/>
                <a:ea typeface="等线" panose="02010600030101010101" pitchFamily="2" charset="-122"/>
                <a:cs typeface="Arial" panose="020B0604020202020204" pitchFamily="34" charset="0"/>
              </a:endParaRPr>
            </a:p>
          </p:txBody>
        </p:sp>
        <p:sp>
          <p:nvSpPr>
            <p:cNvPr id="45" name="Oval 165">
              <a:extLst>
                <a:ext uri="{FF2B5EF4-FFF2-40B4-BE49-F238E27FC236}">
                  <a16:creationId xmlns:a16="http://schemas.microsoft.com/office/drawing/2014/main" id="{02E09BEA-1CC6-4D55-A743-21AEE043429D}"/>
                </a:ext>
              </a:extLst>
            </p:cNvPr>
            <p:cNvSpPr/>
            <p:nvPr/>
          </p:nvSpPr>
          <p:spPr>
            <a:xfrm rot="16200000">
              <a:off x="4403606" y="3385860"/>
              <a:ext cx="288954" cy="282828"/>
            </a:xfrm>
            <a:prstGeom prst="ellipse">
              <a:avLst/>
            </a:prstGeom>
            <a:solidFill>
              <a:srgbClr val="70AD47">
                <a:lumMod val="60000"/>
                <a:lumOff val="40000"/>
              </a:srgbClr>
            </a:solidFill>
            <a:ln w="9525" cap="flat" cmpd="sng" algn="ctr">
              <a:solidFill>
                <a:sysClr val="windowText" lastClr="000000"/>
              </a:solidFill>
              <a:prstDash val="solid"/>
              <a:miter lim="800000"/>
            </a:ln>
            <a:effectLst/>
          </p:spPr>
          <p:txBody>
            <a:bodyPr vert="vert" lIns="162000" tIns="27000" rIns="67500" bIns="27000" rtlCol="0" anchor="ctr" anchorCtr="0"/>
            <a:lstStyle/>
            <a:p>
              <a:pPr algn="ctr" defTabSz="685800">
                <a:defRPr/>
              </a:pPr>
              <a:endParaRPr lang="zh-CN" altLang="en-US" sz="2100" kern="0" baseline="-25000" dirty="0">
                <a:solidFill>
                  <a:prstClr val="black"/>
                </a:solidFill>
                <a:latin typeface="Arial" panose="020B0604020202020204" pitchFamily="34" charset="0"/>
                <a:ea typeface="等线" panose="02010600030101010101" pitchFamily="2" charset="-122"/>
                <a:cs typeface="Arial" panose="020B0604020202020204" pitchFamily="34" charset="0"/>
              </a:endParaRPr>
            </a:p>
          </p:txBody>
        </p:sp>
        <p:sp>
          <p:nvSpPr>
            <p:cNvPr id="46" name="Oval 165">
              <a:extLst>
                <a:ext uri="{FF2B5EF4-FFF2-40B4-BE49-F238E27FC236}">
                  <a16:creationId xmlns:a16="http://schemas.microsoft.com/office/drawing/2014/main" id="{5A90085D-E765-4416-8F98-0299D25E3EC6}"/>
                </a:ext>
              </a:extLst>
            </p:cNvPr>
            <p:cNvSpPr/>
            <p:nvPr/>
          </p:nvSpPr>
          <p:spPr>
            <a:xfrm rot="16200000">
              <a:off x="4032560" y="3384493"/>
              <a:ext cx="286220" cy="282828"/>
            </a:xfrm>
            <a:prstGeom prst="ellipse">
              <a:avLst/>
            </a:prstGeom>
            <a:solidFill>
              <a:srgbClr val="70AD47">
                <a:lumMod val="60000"/>
                <a:lumOff val="40000"/>
              </a:srgbClr>
            </a:solidFill>
            <a:ln w="9525" cap="flat" cmpd="sng" algn="ctr">
              <a:solidFill>
                <a:sysClr val="windowText" lastClr="000000"/>
              </a:solidFill>
              <a:prstDash val="solid"/>
              <a:miter lim="800000"/>
            </a:ln>
            <a:effectLst/>
          </p:spPr>
          <p:txBody>
            <a:bodyPr vert="vert" lIns="162000" tIns="27000" rIns="67500" bIns="27000" rtlCol="0" anchor="ctr" anchorCtr="0"/>
            <a:lstStyle/>
            <a:p>
              <a:pPr algn="ctr" defTabSz="685800">
                <a:defRPr/>
              </a:pPr>
              <a:endParaRPr lang="zh-CN" altLang="en-US" sz="2100" kern="0" baseline="-25000" dirty="0">
                <a:solidFill>
                  <a:prstClr val="black"/>
                </a:solidFill>
                <a:latin typeface="Arial" panose="020B0604020202020204" pitchFamily="34" charset="0"/>
                <a:ea typeface="等线" panose="02010600030101010101" pitchFamily="2" charset="-122"/>
                <a:cs typeface="Arial" panose="020B0604020202020204" pitchFamily="34" charset="0"/>
              </a:endParaRPr>
            </a:p>
          </p:txBody>
        </p:sp>
        <p:sp>
          <p:nvSpPr>
            <p:cNvPr id="47" name="Oval 165">
              <a:extLst>
                <a:ext uri="{FF2B5EF4-FFF2-40B4-BE49-F238E27FC236}">
                  <a16:creationId xmlns:a16="http://schemas.microsoft.com/office/drawing/2014/main" id="{C68EF2B2-0646-48CC-8290-79D26BB608F9}"/>
                </a:ext>
              </a:extLst>
            </p:cNvPr>
            <p:cNvSpPr/>
            <p:nvPr/>
          </p:nvSpPr>
          <p:spPr>
            <a:xfrm rot="16200000">
              <a:off x="3679305" y="3383870"/>
              <a:ext cx="286593" cy="284447"/>
            </a:xfrm>
            <a:prstGeom prst="ellipse">
              <a:avLst/>
            </a:prstGeom>
            <a:solidFill>
              <a:srgbClr val="70AD47">
                <a:lumMod val="60000"/>
                <a:lumOff val="40000"/>
              </a:srgbClr>
            </a:solidFill>
            <a:ln w="9525" cap="flat" cmpd="sng" algn="ctr">
              <a:solidFill>
                <a:sysClr val="windowText" lastClr="000000"/>
              </a:solidFill>
              <a:prstDash val="solid"/>
              <a:miter lim="800000"/>
            </a:ln>
            <a:effectLst/>
          </p:spPr>
          <p:txBody>
            <a:bodyPr vert="vert" lIns="162000" tIns="27000" rIns="67500" bIns="27000" rtlCol="0" anchor="ctr" anchorCtr="0"/>
            <a:lstStyle/>
            <a:p>
              <a:pPr algn="ctr" defTabSz="685800">
                <a:defRPr/>
              </a:pPr>
              <a:endParaRPr lang="zh-CN" altLang="en-US" sz="2100" kern="0" baseline="-25000" dirty="0">
                <a:solidFill>
                  <a:prstClr val="black"/>
                </a:solidFill>
                <a:latin typeface="Arial" panose="020B0604020202020204" pitchFamily="34" charset="0"/>
                <a:ea typeface="等线" panose="02010600030101010101" pitchFamily="2" charset="-122"/>
                <a:cs typeface="Arial" panose="020B0604020202020204" pitchFamily="34" charset="0"/>
              </a:endParaRPr>
            </a:p>
          </p:txBody>
        </p:sp>
        <p:sp>
          <p:nvSpPr>
            <p:cNvPr id="89" name="文本框 88">
              <a:extLst>
                <a:ext uri="{FF2B5EF4-FFF2-40B4-BE49-F238E27FC236}">
                  <a16:creationId xmlns:a16="http://schemas.microsoft.com/office/drawing/2014/main" id="{66F47E25-FCD1-4912-9F2E-4163A7F11698}"/>
                </a:ext>
              </a:extLst>
            </p:cNvPr>
            <p:cNvSpPr txBox="1"/>
            <p:nvPr/>
          </p:nvSpPr>
          <p:spPr>
            <a:xfrm>
              <a:off x="3640085" y="3357215"/>
              <a:ext cx="374734" cy="340572"/>
            </a:xfrm>
            <a:prstGeom prst="rect">
              <a:avLst/>
            </a:prstGeom>
            <a:noFill/>
          </p:spPr>
          <p:txBody>
            <a:bodyPr wrap="none" rtlCol="0">
              <a:spAutoFit/>
            </a:bodyPr>
            <a:lstStyle/>
            <a:p>
              <a:r>
                <a:rPr lang="en-US" altLang="zh-SG" sz="2100" dirty="0"/>
                <a:t>24</a:t>
              </a:r>
              <a:endParaRPr lang="zh-SG" altLang="en-US" sz="2100" dirty="0"/>
            </a:p>
          </p:txBody>
        </p:sp>
        <p:sp>
          <p:nvSpPr>
            <p:cNvPr id="90" name="文本框 89">
              <a:extLst>
                <a:ext uri="{FF2B5EF4-FFF2-40B4-BE49-F238E27FC236}">
                  <a16:creationId xmlns:a16="http://schemas.microsoft.com/office/drawing/2014/main" id="{7B69C444-676C-48BD-BE46-06245DF4A7CD}"/>
                </a:ext>
              </a:extLst>
            </p:cNvPr>
            <p:cNvSpPr txBox="1"/>
            <p:nvPr/>
          </p:nvSpPr>
          <p:spPr>
            <a:xfrm>
              <a:off x="3983613" y="3350740"/>
              <a:ext cx="374734" cy="340572"/>
            </a:xfrm>
            <a:prstGeom prst="rect">
              <a:avLst/>
            </a:prstGeom>
            <a:noFill/>
          </p:spPr>
          <p:txBody>
            <a:bodyPr wrap="none" rtlCol="0">
              <a:spAutoFit/>
            </a:bodyPr>
            <a:lstStyle/>
            <a:p>
              <a:r>
                <a:rPr lang="en-US" altLang="zh-SG" sz="2100" dirty="0"/>
                <a:t>24</a:t>
              </a:r>
              <a:endParaRPr lang="zh-SG" altLang="en-US" sz="2100" dirty="0"/>
            </a:p>
          </p:txBody>
        </p:sp>
        <p:sp>
          <p:nvSpPr>
            <p:cNvPr id="91" name="文本框 90">
              <a:extLst>
                <a:ext uri="{FF2B5EF4-FFF2-40B4-BE49-F238E27FC236}">
                  <a16:creationId xmlns:a16="http://schemas.microsoft.com/office/drawing/2014/main" id="{BE7B0869-4DA0-4303-B654-E1F8582C7947}"/>
                </a:ext>
              </a:extLst>
            </p:cNvPr>
            <p:cNvSpPr txBox="1"/>
            <p:nvPr/>
          </p:nvSpPr>
          <p:spPr>
            <a:xfrm>
              <a:off x="4359341" y="3350494"/>
              <a:ext cx="374734" cy="340572"/>
            </a:xfrm>
            <a:prstGeom prst="rect">
              <a:avLst/>
            </a:prstGeom>
            <a:noFill/>
          </p:spPr>
          <p:txBody>
            <a:bodyPr wrap="none" rtlCol="0">
              <a:spAutoFit/>
            </a:bodyPr>
            <a:lstStyle/>
            <a:p>
              <a:r>
                <a:rPr lang="en-US" altLang="zh-SG" sz="2100" dirty="0"/>
                <a:t>24</a:t>
              </a:r>
              <a:endParaRPr lang="zh-SG" altLang="en-US" sz="2100" dirty="0"/>
            </a:p>
          </p:txBody>
        </p:sp>
        <p:sp>
          <p:nvSpPr>
            <p:cNvPr id="92" name="文本框 91">
              <a:extLst>
                <a:ext uri="{FF2B5EF4-FFF2-40B4-BE49-F238E27FC236}">
                  <a16:creationId xmlns:a16="http://schemas.microsoft.com/office/drawing/2014/main" id="{0915F79E-AA6D-43D6-8B81-535D07279306}"/>
                </a:ext>
              </a:extLst>
            </p:cNvPr>
            <p:cNvSpPr txBox="1"/>
            <p:nvPr/>
          </p:nvSpPr>
          <p:spPr>
            <a:xfrm>
              <a:off x="4735373" y="3357215"/>
              <a:ext cx="374734" cy="340572"/>
            </a:xfrm>
            <a:prstGeom prst="rect">
              <a:avLst/>
            </a:prstGeom>
            <a:noFill/>
          </p:spPr>
          <p:txBody>
            <a:bodyPr wrap="none" rtlCol="0">
              <a:spAutoFit/>
            </a:bodyPr>
            <a:lstStyle/>
            <a:p>
              <a:r>
                <a:rPr lang="en-US" altLang="zh-SG" sz="2100" dirty="0"/>
                <a:t>24</a:t>
              </a:r>
              <a:endParaRPr lang="zh-SG" altLang="en-US" sz="2100" dirty="0"/>
            </a:p>
          </p:txBody>
        </p:sp>
      </p:grpSp>
      <p:sp>
        <p:nvSpPr>
          <p:cNvPr id="111" name="箭头: 右 110">
            <a:extLst>
              <a:ext uri="{FF2B5EF4-FFF2-40B4-BE49-F238E27FC236}">
                <a16:creationId xmlns:a16="http://schemas.microsoft.com/office/drawing/2014/main" id="{3487F54A-970F-4B77-88CE-B4C33E6E1B7A}"/>
              </a:ext>
            </a:extLst>
          </p:cNvPr>
          <p:cNvSpPr/>
          <p:nvPr/>
        </p:nvSpPr>
        <p:spPr>
          <a:xfrm>
            <a:off x="2784132" y="2581072"/>
            <a:ext cx="304357" cy="244369"/>
          </a:xfrm>
          <a:prstGeom prst="rightArrow">
            <a:avLst/>
          </a:prstGeom>
          <a:solidFill>
            <a:schemeClr val="accent5">
              <a:lumMod val="50000"/>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a:p>
        </p:txBody>
      </p:sp>
      <p:grpSp>
        <p:nvGrpSpPr>
          <p:cNvPr id="114" name="组合 113">
            <a:extLst>
              <a:ext uri="{FF2B5EF4-FFF2-40B4-BE49-F238E27FC236}">
                <a16:creationId xmlns:a16="http://schemas.microsoft.com/office/drawing/2014/main" id="{142C18AB-7126-4D15-9B4C-A9CEFD9B9C46}"/>
              </a:ext>
            </a:extLst>
          </p:cNvPr>
          <p:cNvGrpSpPr/>
          <p:nvPr/>
        </p:nvGrpSpPr>
        <p:grpSpPr>
          <a:xfrm>
            <a:off x="5082543" y="2460483"/>
            <a:ext cx="3124820" cy="455612"/>
            <a:chOff x="5582135" y="3257588"/>
            <a:chExt cx="4166427" cy="607481"/>
          </a:xfrm>
        </p:grpSpPr>
        <p:grpSp>
          <p:nvGrpSpPr>
            <p:cNvPr id="100" name="组合 99">
              <a:extLst>
                <a:ext uri="{FF2B5EF4-FFF2-40B4-BE49-F238E27FC236}">
                  <a16:creationId xmlns:a16="http://schemas.microsoft.com/office/drawing/2014/main" id="{9ADB85C6-5C58-4189-A3F4-D332CABD7CB7}"/>
                </a:ext>
              </a:extLst>
            </p:cNvPr>
            <p:cNvGrpSpPr/>
            <p:nvPr/>
          </p:nvGrpSpPr>
          <p:grpSpPr>
            <a:xfrm>
              <a:off x="6123060" y="3257588"/>
              <a:ext cx="3625502" cy="607481"/>
              <a:chOff x="6929061" y="3291598"/>
              <a:chExt cx="2206054" cy="369642"/>
            </a:xfrm>
          </p:grpSpPr>
          <p:grpSp>
            <p:nvGrpSpPr>
              <p:cNvPr id="73" name="组合 72">
                <a:extLst>
                  <a:ext uri="{FF2B5EF4-FFF2-40B4-BE49-F238E27FC236}">
                    <a16:creationId xmlns:a16="http://schemas.microsoft.com/office/drawing/2014/main" id="{16E91655-C11B-47DF-8ABD-F9F18DF30E80}"/>
                  </a:ext>
                </a:extLst>
              </p:cNvPr>
              <p:cNvGrpSpPr/>
              <p:nvPr/>
            </p:nvGrpSpPr>
            <p:grpSpPr>
              <a:xfrm rot="16200000">
                <a:off x="7840466" y="2384581"/>
                <a:ext cx="369642" cy="2183676"/>
                <a:chOff x="1391732" y="1652849"/>
                <a:chExt cx="564343" cy="3333874"/>
              </a:xfrm>
            </p:grpSpPr>
            <p:sp>
              <p:nvSpPr>
                <p:cNvPr id="74" name="Rounded Rectangle 61">
                  <a:extLst>
                    <a:ext uri="{FF2B5EF4-FFF2-40B4-BE49-F238E27FC236}">
                      <a16:creationId xmlns:a16="http://schemas.microsoft.com/office/drawing/2014/main" id="{82CE2577-D3CD-4C3A-9026-FB425D3A422F}"/>
                    </a:ext>
                  </a:extLst>
                </p:cNvPr>
                <p:cNvSpPr/>
                <p:nvPr/>
              </p:nvSpPr>
              <p:spPr>
                <a:xfrm rot="10800000">
                  <a:off x="1391733" y="1652849"/>
                  <a:ext cx="564342" cy="3333874"/>
                </a:xfrm>
                <a:prstGeom prst="roundRect">
                  <a:avLst/>
                </a:prstGeom>
                <a:noFill/>
                <a:ln w="9525" cap="flat" cmpd="sng" algn="ctr">
                  <a:solidFill>
                    <a:sysClr val="windowText" lastClr="000000"/>
                  </a:solidFill>
                  <a:prstDash val="dash"/>
                  <a:round/>
                  <a:headEnd type="none" w="med" len="med"/>
                  <a:tailEnd type="none" w="med" len="med"/>
                </a:ln>
                <a:effectLst/>
              </p:spPr>
              <p:txBody>
                <a:bodyPr vert="vert" lIns="162000" tIns="27000" rIns="67500" bIns="27000" rtlCol="0" anchor="ctr" anchorCtr="0"/>
                <a:lstStyle/>
                <a:p>
                  <a:pPr algn="ctr" defTabSz="685800">
                    <a:defRPr/>
                  </a:pPr>
                  <a:endParaRPr lang="zh-CN" altLang="en-US" sz="3000" kern="0">
                    <a:solidFill>
                      <a:prstClr val="black"/>
                    </a:solidFill>
                    <a:latin typeface="Arial" panose="020B0604020202020204" pitchFamily="34" charset="0"/>
                    <a:ea typeface="等线" panose="02010600030101010101" pitchFamily="2" charset="-122"/>
                    <a:cs typeface="Arial" panose="020B0604020202020204" pitchFamily="34" charset="0"/>
                  </a:endParaRPr>
                </a:p>
              </p:txBody>
            </p:sp>
            <p:cxnSp>
              <p:nvCxnSpPr>
                <p:cNvPr id="75" name="Straight Connector 62">
                  <a:extLst>
                    <a:ext uri="{FF2B5EF4-FFF2-40B4-BE49-F238E27FC236}">
                      <a16:creationId xmlns:a16="http://schemas.microsoft.com/office/drawing/2014/main" id="{3A540A9A-B21A-4848-8A75-94E94D9A4959}"/>
                    </a:ext>
                  </a:extLst>
                </p:cNvPr>
                <p:cNvCxnSpPr>
                  <a:cxnSpLocks/>
                </p:cNvCxnSpPr>
                <p:nvPr/>
              </p:nvCxnSpPr>
              <p:spPr>
                <a:xfrm rot="16200000" flipV="1">
                  <a:off x="1673903" y="3048892"/>
                  <a:ext cx="0" cy="564342"/>
                </a:xfrm>
                <a:prstGeom prst="line">
                  <a:avLst/>
                </a:prstGeom>
                <a:noFill/>
                <a:ln w="9525" cap="flat" cmpd="sng" algn="ctr">
                  <a:solidFill>
                    <a:sysClr val="windowText" lastClr="000000"/>
                  </a:solidFill>
                  <a:prstDash val="dash"/>
                  <a:miter lim="800000"/>
                </a:ln>
                <a:effectLst/>
              </p:spPr>
            </p:cxnSp>
            <p:cxnSp>
              <p:nvCxnSpPr>
                <p:cNvPr id="76" name="Straight Connector 63">
                  <a:extLst>
                    <a:ext uri="{FF2B5EF4-FFF2-40B4-BE49-F238E27FC236}">
                      <a16:creationId xmlns:a16="http://schemas.microsoft.com/office/drawing/2014/main" id="{E5254F20-A7CE-4578-9891-1C96CF4C496E}"/>
                    </a:ext>
                  </a:extLst>
                </p:cNvPr>
                <p:cNvCxnSpPr/>
                <p:nvPr/>
              </p:nvCxnSpPr>
              <p:spPr>
                <a:xfrm rot="10800000">
                  <a:off x="1391732" y="3879732"/>
                  <a:ext cx="564342" cy="0"/>
                </a:xfrm>
                <a:prstGeom prst="line">
                  <a:avLst/>
                </a:prstGeom>
                <a:noFill/>
                <a:ln w="9525" cap="flat" cmpd="sng" algn="ctr">
                  <a:solidFill>
                    <a:sysClr val="windowText" lastClr="000000"/>
                  </a:solidFill>
                  <a:prstDash val="dash"/>
                  <a:miter lim="800000"/>
                </a:ln>
                <a:effectLst/>
              </p:spPr>
            </p:cxnSp>
            <p:cxnSp>
              <p:nvCxnSpPr>
                <p:cNvPr id="77" name="Straight Connector 64">
                  <a:extLst>
                    <a:ext uri="{FF2B5EF4-FFF2-40B4-BE49-F238E27FC236}">
                      <a16:creationId xmlns:a16="http://schemas.microsoft.com/office/drawing/2014/main" id="{EB1B2673-F5D8-478D-8E42-C8D44088F939}"/>
                    </a:ext>
                  </a:extLst>
                </p:cNvPr>
                <p:cNvCxnSpPr/>
                <p:nvPr/>
              </p:nvCxnSpPr>
              <p:spPr>
                <a:xfrm rot="10800000">
                  <a:off x="1391733" y="4458930"/>
                  <a:ext cx="564342" cy="0"/>
                </a:xfrm>
                <a:prstGeom prst="line">
                  <a:avLst/>
                </a:prstGeom>
                <a:noFill/>
                <a:ln w="9525" cap="flat" cmpd="sng" algn="ctr">
                  <a:solidFill>
                    <a:sysClr val="windowText" lastClr="000000"/>
                  </a:solidFill>
                  <a:prstDash val="dash"/>
                  <a:miter lim="800000"/>
                </a:ln>
                <a:effectLst/>
              </p:spPr>
            </p:cxnSp>
            <p:sp>
              <p:nvSpPr>
                <p:cNvPr id="78" name="Oval 164">
                  <a:extLst>
                    <a:ext uri="{FF2B5EF4-FFF2-40B4-BE49-F238E27FC236}">
                      <a16:creationId xmlns:a16="http://schemas.microsoft.com/office/drawing/2014/main" id="{416EF397-B7CC-4F2D-9D1F-279219C11236}"/>
                    </a:ext>
                  </a:extLst>
                </p:cNvPr>
                <p:cNvSpPr/>
                <p:nvPr/>
              </p:nvSpPr>
              <p:spPr>
                <a:xfrm>
                  <a:off x="1445304" y="4506926"/>
                  <a:ext cx="441153" cy="431800"/>
                </a:xfrm>
                <a:prstGeom prst="ellipse">
                  <a:avLst/>
                </a:prstGeom>
                <a:solidFill>
                  <a:srgbClr val="70AD47">
                    <a:lumMod val="60000"/>
                    <a:lumOff val="40000"/>
                  </a:srgbClr>
                </a:solidFill>
                <a:ln w="9525" cap="flat" cmpd="sng" algn="ctr">
                  <a:solidFill>
                    <a:sysClr val="windowText" lastClr="000000"/>
                  </a:solidFill>
                  <a:prstDash val="solid"/>
                  <a:miter lim="800000"/>
                </a:ln>
                <a:effectLst/>
              </p:spPr>
              <p:txBody>
                <a:bodyPr vert="vert" lIns="162000" tIns="27000" rIns="67500" bIns="27000" rtlCol="0" anchor="ctr" anchorCtr="0"/>
                <a:lstStyle/>
                <a:p>
                  <a:pPr algn="ctr" defTabSz="685800">
                    <a:defRPr/>
                  </a:pPr>
                  <a:endParaRPr lang="zh-CN" altLang="en-US" sz="3000" kern="0" baseline="-25000" dirty="0">
                    <a:solidFill>
                      <a:prstClr val="black"/>
                    </a:solidFill>
                    <a:latin typeface="Arial" panose="020B0604020202020204" pitchFamily="34" charset="0"/>
                    <a:ea typeface="等线" panose="02010600030101010101" pitchFamily="2" charset="-122"/>
                    <a:cs typeface="Arial" panose="020B0604020202020204" pitchFamily="34" charset="0"/>
                  </a:endParaRPr>
                </a:p>
              </p:txBody>
            </p:sp>
            <p:sp>
              <p:nvSpPr>
                <p:cNvPr id="79" name="Oval 165">
                  <a:extLst>
                    <a:ext uri="{FF2B5EF4-FFF2-40B4-BE49-F238E27FC236}">
                      <a16:creationId xmlns:a16="http://schemas.microsoft.com/office/drawing/2014/main" id="{FE486333-DB26-4A37-88F9-99286EC5520C}"/>
                    </a:ext>
                  </a:extLst>
                </p:cNvPr>
                <p:cNvSpPr/>
                <p:nvPr/>
              </p:nvSpPr>
              <p:spPr>
                <a:xfrm>
                  <a:off x="1446460" y="3954647"/>
                  <a:ext cx="439997" cy="431800"/>
                </a:xfrm>
                <a:prstGeom prst="ellipse">
                  <a:avLst/>
                </a:prstGeom>
                <a:solidFill>
                  <a:srgbClr val="70AD47">
                    <a:lumMod val="60000"/>
                    <a:lumOff val="40000"/>
                  </a:srgbClr>
                </a:solidFill>
                <a:ln w="9525" cap="flat" cmpd="sng" algn="ctr">
                  <a:solidFill>
                    <a:sysClr val="windowText" lastClr="000000"/>
                  </a:solidFill>
                  <a:prstDash val="solid"/>
                  <a:miter lim="800000"/>
                </a:ln>
                <a:effectLst/>
              </p:spPr>
              <p:txBody>
                <a:bodyPr vert="vert" lIns="162000" tIns="27000" rIns="67500" bIns="27000" rtlCol="0" anchor="ctr" anchorCtr="0"/>
                <a:lstStyle/>
                <a:p>
                  <a:pPr algn="ctr" defTabSz="685800">
                    <a:defRPr/>
                  </a:pPr>
                  <a:endParaRPr lang="zh-CN" altLang="en-US" sz="3000" kern="0" baseline="-25000" dirty="0">
                    <a:solidFill>
                      <a:prstClr val="black"/>
                    </a:solidFill>
                    <a:latin typeface="Arial" panose="020B0604020202020204" pitchFamily="34" charset="0"/>
                    <a:ea typeface="等线" panose="02010600030101010101" pitchFamily="2" charset="-122"/>
                    <a:cs typeface="Arial" panose="020B0604020202020204" pitchFamily="34" charset="0"/>
                  </a:endParaRPr>
                </a:p>
              </p:txBody>
            </p:sp>
            <p:cxnSp>
              <p:nvCxnSpPr>
                <p:cNvPr id="80" name="Straight Connector 62">
                  <a:extLst>
                    <a:ext uri="{FF2B5EF4-FFF2-40B4-BE49-F238E27FC236}">
                      <a16:creationId xmlns:a16="http://schemas.microsoft.com/office/drawing/2014/main" id="{362EF364-A57D-4E87-BB71-C9DA2DE722A8}"/>
                    </a:ext>
                  </a:extLst>
                </p:cNvPr>
                <p:cNvCxnSpPr>
                  <a:cxnSpLocks/>
                </p:cNvCxnSpPr>
                <p:nvPr/>
              </p:nvCxnSpPr>
              <p:spPr>
                <a:xfrm rot="16200000" flipV="1">
                  <a:off x="1673903" y="1918592"/>
                  <a:ext cx="0" cy="564342"/>
                </a:xfrm>
                <a:prstGeom prst="line">
                  <a:avLst/>
                </a:prstGeom>
                <a:noFill/>
                <a:ln w="9525" cap="flat" cmpd="sng" algn="ctr">
                  <a:solidFill>
                    <a:sysClr val="windowText" lastClr="000000"/>
                  </a:solidFill>
                  <a:prstDash val="dash"/>
                  <a:miter lim="800000"/>
                </a:ln>
                <a:effectLst/>
              </p:spPr>
            </p:cxnSp>
            <p:cxnSp>
              <p:nvCxnSpPr>
                <p:cNvPr id="81" name="Straight Connector 63">
                  <a:extLst>
                    <a:ext uri="{FF2B5EF4-FFF2-40B4-BE49-F238E27FC236}">
                      <a16:creationId xmlns:a16="http://schemas.microsoft.com/office/drawing/2014/main" id="{F8453B30-B34D-4D14-8C22-04FB808B6E72}"/>
                    </a:ext>
                  </a:extLst>
                </p:cNvPr>
                <p:cNvCxnSpPr/>
                <p:nvPr/>
              </p:nvCxnSpPr>
              <p:spPr>
                <a:xfrm rot="10800000">
                  <a:off x="1391732" y="2749432"/>
                  <a:ext cx="564342" cy="0"/>
                </a:xfrm>
                <a:prstGeom prst="line">
                  <a:avLst/>
                </a:prstGeom>
                <a:noFill/>
                <a:ln w="9525" cap="flat" cmpd="sng" algn="ctr">
                  <a:solidFill>
                    <a:sysClr val="windowText" lastClr="000000"/>
                  </a:solidFill>
                  <a:prstDash val="dash"/>
                  <a:miter lim="800000"/>
                </a:ln>
                <a:effectLst/>
              </p:spPr>
            </p:cxnSp>
            <p:sp>
              <p:nvSpPr>
                <p:cNvPr id="82" name="Oval 165">
                  <a:extLst>
                    <a:ext uri="{FF2B5EF4-FFF2-40B4-BE49-F238E27FC236}">
                      <a16:creationId xmlns:a16="http://schemas.microsoft.com/office/drawing/2014/main" id="{45166A00-F6C1-47FF-B0E9-55E17E73A471}"/>
                    </a:ext>
                  </a:extLst>
                </p:cNvPr>
                <p:cNvSpPr/>
                <p:nvPr/>
              </p:nvSpPr>
              <p:spPr>
                <a:xfrm>
                  <a:off x="1445303" y="3395722"/>
                  <a:ext cx="441154" cy="431800"/>
                </a:xfrm>
                <a:prstGeom prst="ellipse">
                  <a:avLst/>
                </a:prstGeom>
                <a:solidFill>
                  <a:srgbClr val="70AD47">
                    <a:lumMod val="60000"/>
                    <a:lumOff val="40000"/>
                  </a:srgbClr>
                </a:solidFill>
                <a:ln w="9525" cap="flat" cmpd="sng" algn="ctr">
                  <a:solidFill>
                    <a:sysClr val="windowText" lastClr="000000"/>
                  </a:solidFill>
                  <a:prstDash val="solid"/>
                  <a:miter lim="800000"/>
                </a:ln>
                <a:effectLst/>
              </p:spPr>
              <p:txBody>
                <a:bodyPr vert="vert" lIns="162000" tIns="27000" rIns="67500" bIns="27000" rtlCol="0" anchor="ctr" anchorCtr="0"/>
                <a:lstStyle/>
                <a:p>
                  <a:pPr algn="ctr" defTabSz="685800">
                    <a:defRPr/>
                  </a:pPr>
                  <a:endParaRPr lang="zh-CN" altLang="en-US" sz="3000" kern="0" baseline="-25000" dirty="0">
                    <a:solidFill>
                      <a:prstClr val="black"/>
                    </a:solidFill>
                    <a:latin typeface="Arial" panose="020B0604020202020204" pitchFamily="34" charset="0"/>
                    <a:ea typeface="等线" panose="02010600030101010101" pitchFamily="2" charset="-122"/>
                    <a:cs typeface="Arial" panose="020B0604020202020204" pitchFamily="34" charset="0"/>
                  </a:endParaRPr>
                </a:p>
              </p:txBody>
            </p:sp>
            <p:sp>
              <p:nvSpPr>
                <p:cNvPr id="83" name="Oval 165">
                  <a:extLst>
                    <a:ext uri="{FF2B5EF4-FFF2-40B4-BE49-F238E27FC236}">
                      <a16:creationId xmlns:a16="http://schemas.microsoft.com/office/drawing/2014/main" id="{0B018F00-6379-479F-B4BA-455D64C6A940}"/>
                    </a:ext>
                  </a:extLst>
                </p:cNvPr>
                <p:cNvSpPr/>
                <p:nvPr/>
              </p:nvSpPr>
              <p:spPr>
                <a:xfrm>
                  <a:off x="1445303" y="2824348"/>
                  <a:ext cx="441154" cy="431800"/>
                </a:xfrm>
                <a:prstGeom prst="ellipse">
                  <a:avLst/>
                </a:prstGeom>
                <a:solidFill>
                  <a:srgbClr val="70AD47">
                    <a:lumMod val="60000"/>
                    <a:lumOff val="40000"/>
                  </a:srgbClr>
                </a:solidFill>
                <a:ln w="9525" cap="flat" cmpd="sng" algn="ctr">
                  <a:solidFill>
                    <a:sysClr val="windowText" lastClr="000000"/>
                  </a:solidFill>
                  <a:prstDash val="solid"/>
                  <a:miter lim="800000"/>
                </a:ln>
                <a:effectLst/>
              </p:spPr>
              <p:txBody>
                <a:bodyPr vert="vert" lIns="162000" tIns="27000" rIns="67500" bIns="27000" rtlCol="0" anchor="ctr" anchorCtr="0"/>
                <a:lstStyle/>
                <a:p>
                  <a:pPr algn="ctr" defTabSz="685800">
                    <a:defRPr/>
                  </a:pPr>
                  <a:endParaRPr lang="zh-CN" altLang="en-US" sz="3000" kern="0" baseline="-25000" dirty="0">
                    <a:solidFill>
                      <a:prstClr val="black"/>
                    </a:solidFill>
                    <a:latin typeface="Arial" panose="020B0604020202020204" pitchFamily="34" charset="0"/>
                    <a:ea typeface="等线" panose="02010600030101010101" pitchFamily="2" charset="-122"/>
                    <a:cs typeface="Arial" panose="020B0604020202020204" pitchFamily="34" charset="0"/>
                  </a:endParaRPr>
                </a:p>
              </p:txBody>
            </p:sp>
            <p:sp>
              <p:nvSpPr>
                <p:cNvPr id="84" name="Oval 165">
                  <a:extLst>
                    <a:ext uri="{FF2B5EF4-FFF2-40B4-BE49-F238E27FC236}">
                      <a16:creationId xmlns:a16="http://schemas.microsoft.com/office/drawing/2014/main" id="{0114B10B-610B-4555-9485-EC7CFACD0F94}"/>
                    </a:ext>
                  </a:extLst>
                </p:cNvPr>
                <p:cNvSpPr/>
                <p:nvPr/>
              </p:nvSpPr>
              <p:spPr>
                <a:xfrm>
                  <a:off x="1449476" y="2255776"/>
                  <a:ext cx="436981" cy="431800"/>
                </a:xfrm>
                <a:prstGeom prst="ellipse">
                  <a:avLst/>
                </a:prstGeom>
                <a:solidFill>
                  <a:srgbClr val="70AD47">
                    <a:lumMod val="60000"/>
                    <a:lumOff val="40000"/>
                  </a:srgbClr>
                </a:solidFill>
                <a:ln w="9525" cap="flat" cmpd="sng" algn="ctr">
                  <a:solidFill>
                    <a:sysClr val="windowText" lastClr="000000"/>
                  </a:solidFill>
                  <a:prstDash val="solid"/>
                  <a:miter lim="800000"/>
                </a:ln>
                <a:effectLst/>
              </p:spPr>
              <p:txBody>
                <a:bodyPr vert="vert" lIns="162000" tIns="27000" rIns="67500" bIns="27000" rtlCol="0" anchor="ctr" anchorCtr="0"/>
                <a:lstStyle/>
                <a:p>
                  <a:pPr algn="ctr" defTabSz="685800">
                    <a:defRPr/>
                  </a:pPr>
                  <a:endParaRPr lang="zh-CN" altLang="en-US" sz="3000" kern="0" baseline="-25000" dirty="0">
                    <a:solidFill>
                      <a:prstClr val="black"/>
                    </a:solidFill>
                    <a:latin typeface="Arial" panose="020B0604020202020204" pitchFamily="34" charset="0"/>
                    <a:ea typeface="等线" panose="02010600030101010101" pitchFamily="2" charset="-122"/>
                    <a:cs typeface="Arial" panose="020B0604020202020204" pitchFamily="34" charset="0"/>
                  </a:endParaRPr>
                </a:p>
              </p:txBody>
            </p:sp>
            <p:sp>
              <p:nvSpPr>
                <p:cNvPr id="85" name="Oval 165">
                  <a:extLst>
                    <a:ext uri="{FF2B5EF4-FFF2-40B4-BE49-F238E27FC236}">
                      <a16:creationId xmlns:a16="http://schemas.microsoft.com/office/drawing/2014/main" id="{69FDB56A-C57C-4157-BF24-B4145B1A94B4}"/>
                    </a:ext>
                  </a:extLst>
                </p:cNvPr>
                <p:cNvSpPr/>
                <p:nvPr/>
              </p:nvSpPr>
              <p:spPr>
                <a:xfrm>
                  <a:off x="1448907" y="1715500"/>
                  <a:ext cx="437549" cy="434273"/>
                </a:xfrm>
                <a:prstGeom prst="ellipse">
                  <a:avLst/>
                </a:prstGeom>
                <a:solidFill>
                  <a:srgbClr val="70AD47">
                    <a:lumMod val="60000"/>
                    <a:lumOff val="40000"/>
                  </a:srgbClr>
                </a:solidFill>
                <a:ln w="9525" cap="flat" cmpd="sng" algn="ctr">
                  <a:solidFill>
                    <a:sysClr val="windowText" lastClr="000000"/>
                  </a:solidFill>
                  <a:prstDash val="solid"/>
                  <a:miter lim="800000"/>
                </a:ln>
                <a:effectLst/>
              </p:spPr>
              <p:txBody>
                <a:bodyPr vert="vert" lIns="162000" tIns="27000" rIns="67500" bIns="27000" rtlCol="0" anchor="ctr" anchorCtr="0"/>
                <a:lstStyle/>
                <a:p>
                  <a:pPr algn="ctr" defTabSz="685800">
                    <a:defRPr/>
                  </a:pPr>
                  <a:endParaRPr lang="zh-CN" altLang="en-US" sz="3000" kern="0" baseline="-25000" dirty="0">
                    <a:solidFill>
                      <a:prstClr val="black"/>
                    </a:solidFill>
                    <a:latin typeface="Arial" panose="020B0604020202020204" pitchFamily="34" charset="0"/>
                    <a:ea typeface="等线" panose="02010600030101010101" pitchFamily="2" charset="-122"/>
                    <a:cs typeface="Arial" panose="020B0604020202020204" pitchFamily="34" charset="0"/>
                  </a:endParaRPr>
                </a:p>
              </p:txBody>
            </p:sp>
          </p:grpSp>
          <p:sp>
            <p:nvSpPr>
              <p:cNvPr id="93" name="文本框 92">
                <a:extLst>
                  <a:ext uri="{FF2B5EF4-FFF2-40B4-BE49-F238E27FC236}">
                    <a16:creationId xmlns:a16="http://schemas.microsoft.com/office/drawing/2014/main" id="{B410EA0F-4623-496E-BB02-B532FC021EE7}"/>
                  </a:ext>
                </a:extLst>
              </p:cNvPr>
              <p:cNvSpPr txBox="1"/>
              <p:nvPr/>
            </p:nvSpPr>
            <p:spPr>
              <a:xfrm>
                <a:off x="6929061" y="3317449"/>
                <a:ext cx="370911" cy="337097"/>
              </a:xfrm>
              <a:prstGeom prst="rect">
                <a:avLst/>
              </a:prstGeom>
              <a:noFill/>
            </p:spPr>
            <p:txBody>
              <a:bodyPr wrap="none" rtlCol="0">
                <a:spAutoFit/>
              </a:bodyPr>
              <a:lstStyle/>
              <a:p>
                <a:r>
                  <a:rPr lang="en-US" altLang="zh-SG" sz="2100" dirty="0"/>
                  <a:t>16</a:t>
                </a:r>
                <a:endParaRPr lang="zh-SG" altLang="en-US" sz="2100" dirty="0"/>
              </a:p>
            </p:txBody>
          </p:sp>
          <p:sp>
            <p:nvSpPr>
              <p:cNvPr id="94" name="文本框 93">
                <a:extLst>
                  <a:ext uri="{FF2B5EF4-FFF2-40B4-BE49-F238E27FC236}">
                    <a16:creationId xmlns:a16="http://schemas.microsoft.com/office/drawing/2014/main" id="{68DAF293-22E6-46BE-89B8-65D1EF2CA8CE}"/>
                  </a:ext>
                </a:extLst>
              </p:cNvPr>
              <p:cNvSpPr txBox="1"/>
              <p:nvPr/>
            </p:nvSpPr>
            <p:spPr>
              <a:xfrm>
                <a:off x="7282044" y="3318732"/>
                <a:ext cx="393056" cy="337097"/>
              </a:xfrm>
              <a:prstGeom prst="rect">
                <a:avLst/>
              </a:prstGeom>
              <a:noFill/>
            </p:spPr>
            <p:txBody>
              <a:bodyPr wrap="square" rtlCol="0">
                <a:spAutoFit/>
              </a:bodyPr>
              <a:lstStyle/>
              <a:p>
                <a:r>
                  <a:rPr lang="en-US" altLang="zh-SG" sz="2100" dirty="0"/>
                  <a:t>16</a:t>
                </a:r>
                <a:endParaRPr lang="zh-SG" altLang="en-US" sz="2100" dirty="0"/>
              </a:p>
            </p:txBody>
          </p:sp>
          <p:sp>
            <p:nvSpPr>
              <p:cNvPr id="95" name="文本框 94">
                <a:extLst>
                  <a:ext uri="{FF2B5EF4-FFF2-40B4-BE49-F238E27FC236}">
                    <a16:creationId xmlns:a16="http://schemas.microsoft.com/office/drawing/2014/main" id="{6369DFD1-3401-4C08-9365-6BE5CA075D2D}"/>
                  </a:ext>
                </a:extLst>
              </p:cNvPr>
              <p:cNvSpPr txBox="1"/>
              <p:nvPr/>
            </p:nvSpPr>
            <p:spPr>
              <a:xfrm>
                <a:off x="7649127" y="3315166"/>
                <a:ext cx="370911" cy="337097"/>
              </a:xfrm>
              <a:prstGeom prst="rect">
                <a:avLst/>
              </a:prstGeom>
              <a:noFill/>
            </p:spPr>
            <p:txBody>
              <a:bodyPr wrap="none" rtlCol="0">
                <a:spAutoFit/>
              </a:bodyPr>
              <a:lstStyle/>
              <a:p>
                <a:r>
                  <a:rPr lang="en-US" altLang="zh-SG" sz="2100" dirty="0"/>
                  <a:t>16</a:t>
                </a:r>
                <a:endParaRPr lang="zh-SG" altLang="en-US" sz="2100" dirty="0"/>
              </a:p>
            </p:txBody>
          </p:sp>
          <p:sp>
            <p:nvSpPr>
              <p:cNvPr id="96" name="文本框 95">
                <a:extLst>
                  <a:ext uri="{FF2B5EF4-FFF2-40B4-BE49-F238E27FC236}">
                    <a16:creationId xmlns:a16="http://schemas.microsoft.com/office/drawing/2014/main" id="{820560A8-40C2-4F48-B327-73C7F1DD52F4}"/>
                  </a:ext>
                </a:extLst>
              </p:cNvPr>
              <p:cNvSpPr txBox="1"/>
              <p:nvPr/>
            </p:nvSpPr>
            <p:spPr>
              <a:xfrm>
                <a:off x="8023862" y="3316279"/>
                <a:ext cx="370911" cy="337097"/>
              </a:xfrm>
              <a:prstGeom prst="rect">
                <a:avLst/>
              </a:prstGeom>
              <a:noFill/>
            </p:spPr>
            <p:txBody>
              <a:bodyPr wrap="none" rtlCol="0">
                <a:spAutoFit/>
              </a:bodyPr>
              <a:lstStyle/>
              <a:p>
                <a:r>
                  <a:rPr lang="en-US" altLang="zh-SG" sz="2100" dirty="0"/>
                  <a:t>16</a:t>
                </a:r>
                <a:endParaRPr lang="zh-SG" altLang="en-US" sz="2100" dirty="0"/>
              </a:p>
            </p:txBody>
          </p:sp>
          <p:sp>
            <p:nvSpPr>
              <p:cNvPr id="97" name="文本框 96">
                <a:extLst>
                  <a:ext uri="{FF2B5EF4-FFF2-40B4-BE49-F238E27FC236}">
                    <a16:creationId xmlns:a16="http://schemas.microsoft.com/office/drawing/2014/main" id="{3956BB53-15F0-492A-87D5-8CB073592A37}"/>
                  </a:ext>
                </a:extLst>
              </p:cNvPr>
              <p:cNvSpPr txBox="1"/>
              <p:nvPr/>
            </p:nvSpPr>
            <p:spPr>
              <a:xfrm>
                <a:off x="8394856" y="3310980"/>
                <a:ext cx="370911" cy="337097"/>
              </a:xfrm>
              <a:prstGeom prst="rect">
                <a:avLst/>
              </a:prstGeom>
              <a:noFill/>
            </p:spPr>
            <p:txBody>
              <a:bodyPr wrap="none" rtlCol="0">
                <a:spAutoFit/>
              </a:bodyPr>
              <a:lstStyle/>
              <a:p>
                <a:r>
                  <a:rPr lang="en-US" altLang="zh-SG" sz="2100" dirty="0"/>
                  <a:t>16</a:t>
                </a:r>
                <a:endParaRPr lang="zh-SG" altLang="en-US" sz="2100" dirty="0"/>
              </a:p>
            </p:txBody>
          </p:sp>
          <p:sp>
            <p:nvSpPr>
              <p:cNvPr id="98" name="文本框 97">
                <a:extLst>
                  <a:ext uri="{FF2B5EF4-FFF2-40B4-BE49-F238E27FC236}">
                    <a16:creationId xmlns:a16="http://schemas.microsoft.com/office/drawing/2014/main" id="{077672C3-D2DB-489F-B2DD-68D45988D905}"/>
                  </a:ext>
                </a:extLst>
              </p:cNvPr>
              <p:cNvSpPr txBox="1"/>
              <p:nvPr/>
            </p:nvSpPr>
            <p:spPr>
              <a:xfrm>
                <a:off x="8764204" y="3316279"/>
                <a:ext cx="370911" cy="337097"/>
              </a:xfrm>
              <a:prstGeom prst="rect">
                <a:avLst/>
              </a:prstGeom>
              <a:noFill/>
            </p:spPr>
            <p:txBody>
              <a:bodyPr wrap="none" rtlCol="0">
                <a:spAutoFit/>
              </a:bodyPr>
              <a:lstStyle/>
              <a:p>
                <a:r>
                  <a:rPr lang="en-US" altLang="zh-SG" sz="2100" dirty="0"/>
                  <a:t>16</a:t>
                </a:r>
                <a:endParaRPr lang="zh-SG" altLang="en-US" sz="2100" dirty="0"/>
              </a:p>
            </p:txBody>
          </p:sp>
        </p:grpSp>
        <p:sp>
          <p:nvSpPr>
            <p:cNvPr id="112" name="箭头: 右 111">
              <a:extLst>
                <a:ext uri="{FF2B5EF4-FFF2-40B4-BE49-F238E27FC236}">
                  <a16:creationId xmlns:a16="http://schemas.microsoft.com/office/drawing/2014/main" id="{DE09E5FE-7C28-4A46-BC9A-3B9C6A8E87F9}"/>
                </a:ext>
              </a:extLst>
            </p:cNvPr>
            <p:cNvSpPr/>
            <p:nvPr/>
          </p:nvSpPr>
          <p:spPr>
            <a:xfrm>
              <a:off x="5582135" y="3411551"/>
              <a:ext cx="405809" cy="325825"/>
            </a:xfrm>
            <a:prstGeom prst="rightArrow">
              <a:avLst/>
            </a:prstGeom>
            <a:solidFill>
              <a:schemeClr val="accent5">
                <a:lumMod val="50000"/>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a:p>
          </p:txBody>
        </p:sp>
      </p:grpSp>
      <p:grpSp>
        <p:nvGrpSpPr>
          <p:cNvPr id="129" name="组合 128">
            <a:extLst>
              <a:ext uri="{FF2B5EF4-FFF2-40B4-BE49-F238E27FC236}">
                <a16:creationId xmlns:a16="http://schemas.microsoft.com/office/drawing/2014/main" id="{34278090-1899-4556-9B20-9B69B72AADB2}"/>
              </a:ext>
            </a:extLst>
          </p:cNvPr>
          <p:cNvGrpSpPr/>
          <p:nvPr/>
        </p:nvGrpSpPr>
        <p:grpSpPr>
          <a:xfrm>
            <a:off x="1766882" y="2476252"/>
            <a:ext cx="888409" cy="450965"/>
            <a:chOff x="2570944" y="3348543"/>
            <a:chExt cx="1184545" cy="601286"/>
          </a:xfrm>
        </p:grpSpPr>
        <p:sp>
          <p:nvSpPr>
            <p:cNvPr id="116" name="Rounded Rectangle 61">
              <a:extLst>
                <a:ext uri="{FF2B5EF4-FFF2-40B4-BE49-F238E27FC236}">
                  <a16:creationId xmlns:a16="http://schemas.microsoft.com/office/drawing/2014/main" id="{59EBFA1B-A52C-40CA-8C72-627D3D18D5FF}"/>
                </a:ext>
              </a:extLst>
            </p:cNvPr>
            <p:cNvSpPr/>
            <p:nvPr/>
          </p:nvSpPr>
          <p:spPr>
            <a:xfrm rot="5400000">
              <a:off x="2844086" y="3075403"/>
              <a:ext cx="601284" cy="1147568"/>
            </a:xfrm>
            <a:prstGeom prst="roundRect">
              <a:avLst/>
            </a:prstGeom>
            <a:noFill/>
            <a:ln w="9525" cap="flat" cmpd="sng" algn="ctr">
              <a:solidFill>
                <a:sysClr val="windowText" lastClr="000000"/>
              </a:solidFill>
              <a:prstDash val="dash"/>
              <a:round/>
              <a:headEnd type="none" w="med" len="med"/>
              <a:tailEnd type="none" w="med" len="med"/>
            </a:ln>
            <a:effectLst/>
          </p:spPr>
          <p:txBody>
            <a:bodyPr vert="vert" lIns="162000" tIns="27000" rIns="67500" bIns="27000" rtlCol="0" anchor="ctr" anchorCtr="0"/>
            <a:lstStyle/>
            <a:p>
              <a:pPr algn="ctr" defTabSz="685800">
                <a:defRPr/>
              </a:pPr>
              <a:endParaRPr lang="zh-CN" altLang="en-US" sz="2100" kern="0">
                <a:solidFill>
                  <a:prstClr val="black"/>
                </a:solidFill>
                <a:latin typeface="Arial" panose="020B0604020202020204" pitchFamily="34" charset="0"/>
                <a:ea typeface="等线" panose="02010600030101010101" pitchFamily="2" charset="-122"/>
                <a:cs typeface="Arial" panose="020B0604020202020204" pitchFamily="34" charset="0"/>
              </a:endParaRPr>
            </a:p>
          </p:txBody>
        </p:sp>
        <p:cxnSp>
          <p:nvCxnSpPr>
            <p:cNvPr id="118" name="Straight Connector 62">
              <a:extLst>
                <a:ext uri="{FF2B5EF4-FFF2-40B4-BE49-F238E27FC236}">
                  <a16:creationId xmlns:a16="http://schemas.microsoft.com/office/drawing/2014/main" id="{66B2E9B0-E885-405F-8EB3-434E07F60DFA}"/>
                </a:ext>
              </a:extLst>
            </p:cNvPr>
            <p:cNvCxnSpPr>
              <a:cxnSpLocks/>
            </p:cNvCxnSpPr>
            <p:nvPr/>
          </p:nvCxnSpPr>
          <p:spPr>
            <a:xfrm rot="10800000" flipV="1">
              <a:off x="3154726" y="3348543"/>
              <a:ext cx="0" cy="601284"/>
            </a:xfrm>
            <a:prstGeom prst="line">
              <a:avLst/>
            </a:prstGeom>
            <a:noFill/>
            <a:ln w="9525" cap="flat" cmpd="sng" algn="ctr">
              <a:solidFill>
                <a:sysClr val="windowText" lastClr="000000"/>
              </a:solidFill>
              <a:prstDash val="dash"/>
              <a:miter lim="800000"/>
            </a:ln>
            <a:effectLst/>
          </p:spPr>
        </p:cxnSp>
        <p:sp>
          <p:nvSpPr>
            <p:cNvPr id="122" name="Oval 165">
              <a:extLst>
                <a:ext uri="{FF2B5EF4-FFF2-40B4-BE49-F238E27FC236}">
                  <a16:creationId xmlns:a16="http://schemas.microsoft.com/office/drawing/2014/main" id="{64702E3B-831B-48B4-A35D-55FFC9C6C9C4}"/>
                </a:ext>
              </a:extLst>
            </p:cNvPr>
            <p:cNvSpPr/>
            <p:nvPr/>
          </p:nvSpPr>
          <p:spPr>
            <a:xfrm rot="16200000">
              <a:off x="3210581" y="3425476"/>
              <a:ext cx="465585" cy="460067"/>
            </a:xfrm>
            <a:prstGeom prst="ellipse">
              <a:avLst/>
            </a:prstGeom>
            <a:solidFill>
              <a:srgbClr val="70AD47">
                <a:lumMod val="60000"/>
                <a:lumOff val="40000"/>
              </a:srgbClr>
            </a:solidFill>
            <a:ln w="9525" cap="flat" cmpd="sng" algn="ctr">
              <a:solidFill>
                <a:sysClr val="windowText" lastClr="000000"/>
              </a:solidFill>
              <a:prstDash val="solid"/>
              <a:miter lim="800000"/>
            </a:ln>
            <a:effectLst/>
          </p:spPr>
          <p:txBody>
            <a:bodyPr vert="vert" lIns="162000" tIns="27000" rIns="67500" bIns="27000" rtlCol="0" anchor="ctr" anchorCtr="0"/>
            <a:lstStyle/>
            <a:p>
              <a:pPr algn="ctr" defTabSz="685800">
                <a:defRPr/>
              </a:pPr>
              <a:endParaRPr lang="zh-CN" altLang="en-US" sz="2100" kern="0" baseline="-25000" dirty="0">
                <a:solidFill>
                  <a:prstClr val="black"/>
                </a:solidFill>
                <a:latin typeface="Arial" panose="020B0604020202020204" pitchFamily="34" charset="0"/>
                <a:ea typeface="等线" panose="02010600030101010101" pitchFamily="2" charset="-122"/>
                <a:cs typeface="Arial" panose="020B0604020202020204" pitchFamily="34" charset="0"/>
              </a:endParaRPr>
            </a:p>
          </p:txBody>
        </p:sp>
        <p:sp>
          <p:nvSpPr>
            <p:cNvPr id="123" name="Oval 165">
              <a:extLst>
                <a:ext uri="{FF2B5EF4-FFF2-40B4-BE49-F238E27FC236}">
                  <a16:creationId xmlns:a16="http://schemas.microsoft.com/office/drawing/2014/main" id="{16FDD375-832F-438B-B55E-69BCFFF67199}"/>
                </a:ext>
              </a:extLst>
            </p:cNvPr>
            <p:cNvSpPr/>
            <p:nvPr/>
          </p:nvSpPr>
          <p:spPr>
            <a:xfrm rot="16200000">
              <a:off x="2635952" y="3424463"/>
              <a:ext cx="466192" cy="462701"/>
            </a:xfrm>
            <a:prstGeom prst="ellipse">
              <a:avLst/>
            </a:prstGeom>
            <a:solidFill>
              <a:srgbClr val="70AD47">
                <a:lumMod val="60000"/>
                <a:lumOff val="40000"/>
              </a:srgbClr>
            </a:solidFill>
            <a:ln w="9525" cap="flat" cmpd="sng" algn="ctr">
              <a:solidFill>
                <a:sysClr val="windowText" lastClr="000000"/>
              </a:solidFill>
              <a:prstDash val="solid"/>
              <a:miter lim="800000"/>
            </a:ln>
            <a:effectLst/>
          </p:spPr>
          <p:txBody>
            <a:bodyPr vert="vert" lIns="162000" tIns="27000" rIns="67500" bIns="27000" rtlCol="0" anchor="ctr" anchorCtr="0"/>
            <a:lstStyle/>
            <a:p>
              <a:pPr algn="ctr" defTabSz="685800">
                <a:defRPr/>
              </a:pPr>
              <a:endParaRPr lang="zh-CN" altLang="en-US" sz="2100" kern="0" baseline="-25000" dirty="0">
                <a:solidFill>
                  <a:prstClr val="black"/>
                </a:solidFill>
                <a:latin typeface="Arial" panose="020B0604020202020204" pitchFamily="34" charset="0"/>
                <a:ea typeface="等线" panose="02010600030101010101" pitchFamily="2" charset="-122"/>
                <a:cs typeface="Arial" panose="020B0604020202020204" pitchFamily="34" charset="0"/>
              </a:endParaRPr>
            </a:p>
          </p:txBody>
        </p:sp>
        <p:sp>
          <p:nvSpPr>
            <p:cNvPr id="124" name="文本框 123">
              <a:extLst>
                <a:ext uri="{FF2B5EF4-FFF2-40B4-BE49-F238E27FC236}">
                  <a16:creationId xmlns:a16="http://schemas.microsoft.com/office/drawing/2014/main" id="{05A40F35-DFEF-4908-A3D0-85F7D72E1861}"/>
                </a:ext>
              </a:extLst>
            </p:cNvPr>
            <p:cNvSpPr txBox="1"/>
            <p:nvPr/>
          </p:nvSpPr>
          <p:spPr>
            <a:xfrm>
              <a:off x="2572155" y="3373623"/>
              <a:ext cx="609568" cy="553997"/>
            </a:xfrm>
            <a:prstGeom prst="rect">
              <a:avLst/>
            </a:prstGeom>
            <a:noFill/>
          </p:spPr>
          <p:txBody>
            <a:bodyPr wrap="none" rtlCol="0">
              <a:spAutoFit/>
            </a:bodyPr>
            <a:lstStyle/>
            <a:p>
              <a:r>
                <a:rPr lang="en-US" altLang="zh-SG" sz="2100" dirty="0"/>
                <a:t>24</a:t>
              </a:r>
              <a:endParaRPr lang="zh-SG" altLang="en-US" sz="2100" dirty="0"/>
            </a:p>
          </p:txBody>
        </p:sp>
        <p:sp>
          <p:nvSpPr>
            <p:cNvPr id="125" name="文本框 124">
              <a:extLst>
                <a:ext uri="{FF2B5EF4-FFF2-40B4-BE49-F238E27FC236}">
                  <a16:creationId xmlns:a16="http://schemas.microsoft.com/office/drawing/2014/main" id="{557B41BA-4DA1-4C71-A10A-D7A16540C869}"/>
                </a:ext>
              </a:extLst>
            </p:cNvPr>
            <p:cNvSpPr txBox="1"/>
            <p:nvPr/>
          </p:nvSpPr>
          <p:spPr>
            <a:xfrm>
              <a:off x="3145921" y="3370572"/>
              <a:ext cx="609568" cy="553997"/>
            </a:xfrm>
            <a:prstGeom prst="rect">
              <a:avLst/>
            </a:prstGeom>
            <a:noFill/>
          </p:spPr>
          <p:txBody>
            <a:bodyPr wrap="none" rtlCol="0">
              <a:spAutoFit/>
            </a:bodyPr>
            <a:lstStyle/>
            <a:p>
              <a:r>
                <a:rPr lang="en-US" altLang="zh-SG" sz="2100" dirty="0"/>
                <a:t>24</a:t>
              </a:r>
              <a:endParaRPr lang="zh-SG" altLang="en-US" sz="2100" dirty="0"/>
            </a:p>
          </p:txBody>
        </p:sp>
      </p:grpSp>
      <p:sp>
        <p:nvSpPr>
          <p:cNvPr id="128" name="箭头: 右 127">
            <a:extLst>
              <a:ext uri="{FF2B5EF4-FFF2-40B4-BE49-F238E27FC236}">
                <a16:creationId xmlns:a16="http://schemas.microsoft.com/office/drawing/2014/main" id="{D4A9598D-6845-475E-BC92-27774D067514}"/>
              </a:ext>
            </a:extLst>
          </p:cNvPr>
          <p:cNvSpPr/>
          <p:nvPr/>
        </p:nvSpPr>
        <p:spPr>
          <a:xfrm>
            <a:off x="1366602" y="2575952"/>
            <a:ext cx="304357" cy="244369"/>
          </a:xfrm>
          <a:prstGeom prst="rightArrow">
            <a:avLst/>
          </a:prstGeom>
          <a:solidFill>
            <a:schemeClr val="accent5">
              <a:lumMod val="50000"/>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SG" altLang="en-US" sz="1350"/>
          </a:p>
        </p:txBody>
      </p:sp>
      <p:sp>
        <p:nvSpPr>
          <p:cNvPr id="4" name="灯片编号占位符 3">
            <a:extLst>
              <a:ext uri="{FF2B5EF4-FFF2-40B4-BE49-F238E27FC236}">
                <a16:creationId xmlns:a16="http://schemas.microsoft.com/office/drawing/2014/main" id="{86C0E6E4-07C5-4CB3-B442-46D69391D126}"/>
              </a:ext>
            </a:extLst>
          </p:cNvPr>
          <p:cNvSpPr>
            <a:spLocks noGrp="1"/>
          </p:cNvSpPr>
          <p:nvPr>
            <p:ph type="sldNum" sz="quarter" idx="12"/>
          </p:nvPr>
        </p:nvSpPr>
        <p:spPr/>
        <p:txBody>
          <a:bodyPr/>
          <a:lstStyle/>
          <a:p>
            <a:fld id="{56BA06C4-DED5-B445-98FA-62023581D134}" type="slidenum">
              <a:rPr lang="en-US" smtClean="0"/>
              <a:t>8</a:t>
            </a:fld>
            <a:endParaRPr lang="en-US"/>
          </a:p>
        </p:txBody>
      </p:sp>
    </p:spTree>
    <p:extLst>
      <p:ext uri="{BB962C8B-B14F-4D97-AF65-F5344CB8AC3E}">
        <p14:creationId xmlns:p14="http://schemas.microsoft.com/office/powerpoint/2010/main" val="391081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5" grpId="0" animBg="1"/>
      <p:bldP spid="106" grpId="0"/>
      <p:bldP spid="107" grpId="0"/>
      <p:bldP spid="108" grpId="0"/>
      <p:bldP spid="111" grpId="0" animBg="1"/>
      <p:bldP spid="1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88257"/>
            <a:ext cx="7261032" cy="3344467"/>
          </a:xfrm>
        </p:spPr>
        <p:txBody>
          <a:bodyPr/>
          <a:lstStyle/>
          <a:p>
            <a:r>
              <a:rPr lang="en-US" altLang="zh-CN" sz="1800" b="1" dirty="0">
                <a:solidFill>
                  <a:schemeClr val="accent6"/>
                </a:solidFill>
                <a:latin typeface="Times New Roman" panose="02020603050405020304" pitchFamily="18" charset="0"/>
                <a:cs typeface="Times New Roman" panose="02020603050405020304" pitchFamily="18" charset="0"/>
              </a:rPr>
              <a:t>ONES</a:t>
            </a:r>
            <a:r>
              <a:rPr lang="en-US" altLang="zh-CN" sz="1800" dirty="0">
                <a:solidFill>
                  <a:schemeClr val="accent6"/>
                </a:solidFill>
                <a:latin typeface="Times New Roman" panose="02020603050405020304" pitchFamily="18" charset="0"/>
                <a:cs typeface="Times New Roman" panose="02020603050405020304" pitchFamily="18" charset="0"/>
              </a:rPr>
              <a:t>: </a:t>
            </a:r>
            <a:r>
              <a:rPr lang="en-US" altLang="zh-CN" dirty="0">
                <a:solidFill>
                  <a:schemeClr val="accent6"/>
                </a:solidFill>
                <a:latin typeface="Times New Roman" panose="02020603050405020304" pitchFamily="18" charset="0"/>
                <a:cs typeface="Times New Roman" panose="02020603050405020304" pitchFamily="18" charset="0"/>
              </a:rPr>
              <a:t>a scheduler for deep learning jobs that solves two problems of elastic batch size scheduling</a:t>
            </a:r>
          </a:p>
          <a:p>
            <a:pPr lvl="1"/>
            <a:endParaRPr lang="en-US" altLang="zh-CN" dirty="0">
              <a:latin typeface="Times New Roman" panose="02020603050405020304" pitchFamily="18" charset="0"/>
              <a:cs typeface="Times New Roman" panose="02020603050405020304" pitchFamily="18" charset="0"/>
            </a:endParaRPr>
          </a:p>
          <a:p>
            <a:pPr lvl="1"/>
            <a:r>
              <a:rPr lang="en-US" altLang="zh-CN" sz="1650" dirty="0">
                <a:latin typeface="Times New Roman" panose="02020603050405020304" pitchFamily="18" charset="0"/>
                <a:cs typeface="Times New Roman" panose="02020603050405020304" pitchFamily="18" charset="0"/>
              </a:rPr>
              <a:t>How to determine the batch size for each job?</a:t>
            </a:r>
          </a:p>
          <a:p>
            <a:pPr lvl="1"/>
            <a:endParaRPr lang="en-US" altLang="zh-CN" sz="1800" dirty="0">
              <a:latin typeface="Times New Roman" panose="02020603050405020304" pitchFamily="18" charset="0"/>
              <a:cs typeface="Times New Roman" panose="02020603050405020304" pitchFamily="18" charset="0"/>
            </a:endParaRPr>
          </a:p>
          <a:p>
            <a:pPr lvl="1"/>
            <a:r>
              <a:rPr lang="en-US" altLang="zh-CN" sz="1650" dirty="0">
                <a:latin typeface="Times New Roman" panose="02020603050405020304" pitchFamily="18" charset="0"/>
                <a:cs typeface="Times New Roman" panose="02020603050405020304" pitchFamily="18" charset="0"/>
              </a:rPr>
              <a:t>How to minimize the cost of running jobs with assigned batch sizes?</a:t>
            </a:r>
          </a:p>
          <a:p>
            <a:pPr lvl="1"/>
            <a:endParaRPr lang="en-US" altLang="zh-CN" sz="165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rmAutofit/>
          </a:bodyPr>
          <a:lstStyle/>
          <a:p>
            <a:r>
              <a:rPr lang="en-US" altLang="zh-CN" sz="2100" dirty="0">
                <a:latin typeface="Times New Roman" panose="02020603050405020304" pitchFamily="18" charset="0"/>
                <a:cs typeface="Times New Roman" panose="02020603050405020304" pitchFamily="18" charset="0"/>
              </a:rPr>
              <a:t>Motivation</a:t>
            </a:r>
            <a:endParaRPr lang="zh-CN" altLang="en-US" sz="2100" dirty="0">
              <a:latin typeface="Times New Roman" panose="02020603050405020304" pitchFamily="18" charset="0"/>
              <a:cs typeface="Times New Roman" panose="02020603050405020304" pitchFamily="18" charset="0"/>
            </a:endParaRPr>
          </a:p>
        </p:txBody>
      </p:sp>
      <p:sp>
        <p:nvSpPr>
          <p:cNvPr id="4" name="灯片编号占位符 3">
            <a:extLst>
              <a:ext uri="{FF2B5EF4-FFF2-40B4-BE49-F238E27FC236}">
                <a16:creationId xmlns:a16="http://schemas.microsoft.com/office/drawing/2014/main" id="{57C88BF4-76E8-4BBD-BD7C-32BB71E74C64}"/>
              </a:ext>
            </a:extLst>
          </p:cNvPr>
          <p:cNvSpPr>
            <a:spLocks noGrp="1"/>
          </p:cNvSpPr>
          <p:nvPr>
            <p:ph type="sldNum" sz="quarter" idx="12"/>
          </p:nvPr>
        </p:nvSpPr>
        <p:spPr/>
        <p:txBody>
          <a:bodyPr/>
          <a:lstStyle/>
          <a:p>
            <a:fld id="{56BA06C4-DED5-B445-98FA-62023581D134}" type="slidenum">
              <a:rPr lang="en-US" smtClean="0"/>
              <a:t>9</a:t>
            </a:fld>
            <a:endParaRPr lang="en-US"/>
          </a:p>
        </p:txBody>
      </p:sp>
    </p:spTree>
    <p:extLst>
      <p:ext uri="{BB962C8B-B14F-4D97-AF65-F5344CB8AC3E}">
        <p14:creationId xmlns:p14="http://schemas.microsoft.com/office/powerpoint/2010/main" val="402389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21ppt">
  <a:themeElements>
    <a:clrScheme name="SC21 Color">
      <a:dk1>
        <a:srgbClr val="2E3348"/>
      </a:dk1>
      <a:lt1>
        <a:srgbClr val="F8F1EC"/>
      </a:lt1>
      <a:dk2>
        <a:srgbClr val="2E3348"/>
      </a:dk2>
      <a:lt2>
        <a:srgbClr val="F8F1EC"/>
      </a:lt2>
      <a:accent1>
        <a:srgbClr val="D47362"/>
      </a:accent1>
      <a:accent2>
        <a:srgbClr val="A8B189"/>
      </a:accent2>
      <a:accent3>
        <a:srgbClr val="384B5E"/>
      </a:accent3>
      <a:accent4>
        <a:srgbClr val="DDD1C2"/>
      </a:accent4>
      <a:accent5>
        <a:srgbClr val="FFFFFF"/>
      </a:accent5>
      <a:accent6>
        <a:srgbClr val="000000"/>
      </a:accent6>
      <a:hlink>
        <a:srgbClr val="D47362"/>
      </a:hlink>
      <a:folHlink>
        <a:srgbClr val="5F6E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21ppt" id="{BA595672-667B-5F4A-B349-6529542DA7AD}" vid="{E04CB860-2EAD-7847-BD75-87481A3F37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220</TotalTime>
  <Words>3272</Words>
  <Application>Microsoft Office PowerPoint</Application>
  <PresentationFormat>全屏显示(16:9)</PresentationFormat>
  <Paragraphs>626</Paragraphs>
  <Slides>30</Slides>
  <Notes>30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30</vt:i4>
      </vt:variant>
    </vt:vector>
  </HeadingPairs>
  <TitlesOfParts>
    <vt:vector size="37" baseType="lpstr">
      <vt:lpstr>Arial</vt:lpstr>
      <vt:lpstr>Calibri</vt:lpstr>
      <vt:lpstr>Calibri Light</vt:lpstr>
      <vt:lpstr>Cambria Math</vt:lpstr>
      <vt:lpstr>Times New Roman</vt:lpstr>
      <vt:lpstr>Wingdings</vt:lpstr>
      <vt:lpstr>SC21ppt</vt:lpstr>
      <vt:lpstr>Online Evolutionary Batch Size Orchestration For Scheduling Deep Learning Workloads in GPU Clusters</vt:lpstr>
      <vt:lpstr>GPU Cluster Management for Deep Learning</vt:lpstr>
      <vt:lpstr>GPU Cluster Management for Deep Learning</vt:lpstr>
      <vt:lpstr>GPU Cluster Management for Deep Learning</vt:lpstr>
      <vt:lpstr>GPU Cluster Management for Deep Learning</vt:lpstr>
      <vt:lpstr>Prior Deep Learning Schedulers</vt:lpstr>
      <vt:lpstr>Prior Deep Learning Schedulers</vt:lpstr>
      <vt:lpstr>Motivation</vt:lpstr>
      <vt:lpstr>Motivation</vt:lpstr>
      <vt:lpstr>Design</vt:lpstr>
      <vt:lpstr>Design</vt:lpstr>
      <vt:lpstr>Design</vt:lpstr>
      <vt:lpstr>Design</vt:lpstr>
      <vt:lpstr>Design</vt:lpstr>
      <vt:lpstr>Design</vt:lpstr>
      <vt:lpstr>Design</vt:lpstr>
      <vt:lpstr>Design</vt:lpstr>
      <vt:lpstr>Design</vt:lpstr>
      <vt:lpstr>Design</vt:lpstr>
      <vt:lpstr>Design</vt:lpstr>
      <vt:lpstr>Design</vt:lpstr>
      <vt:lpstr>Design</vt:lpstr>
      <vt:lpstr>Design</vt:lpstr>
      <vt:lpstr>Design</vt:lpstr>
      <vt:lpstr>Evaluation</vt:lpstr>
      <vt:lpstr>Evaluation</vt:lpstr>
      <vt:lpstr>Evaluation</vt:lpstr>
      <vt:lpstr>Evaluation</vt:lpstr>
      <vt:lpstr>Evaluation</vt:lpstr>
      <vt:lpstr>Conclusion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Snowdeng Kurisu</cp:lastModifiedBy>
  <cp:revision>43</cp:revision>
  <dcterms:created xsi:type="dcterms:W3CDTF">2021-09-17T00:52:29Z</dcterms:created>
  <dcterms:modified xsi:type="dcterms:W3CDTF">2021-11-02T08:35:22Z</dcterms:modified>
  <cp:category/>
</cp:coreProperties>
</file>